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473.xml" ContentType="application/vnd.openxmlformats-officedocument.presentationml.slide+xml"/>
  <Override PartName="/ppt/slides/slide218.xml" ContentType="application/vnd.openxmlformats-officedocument.presentationml.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505.xml" ContentType="application/vnd.openxmlformats-officedocument.presentationml.slide+xml"/>
  <Override PartName="/ppt/notesSlides/notesSlide41.xml" ContentType="application/vnd.openxmlformats-officedocument.presentationml.notesSlide+xml"/>
  <Override PartName="/ppt/embeddings/oleObject68.bin" ContentType="application/vnd.openxmlformats-officedocument.oleObject"/>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489.xml" ContentType="application/vnd.openxmlformats-officedocument.presentationml.slide+xml"/>
  <Override PartName="/ppt/embeddings/oleObject46.bin" ContentType="application/vnd.openxmlformats-officedocument.oleObject"/>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slides/slide530.xml" ContentType="application/vnd.openxmlformats-officedocument.presentationml.slide+xml"/>
  <Override PartName="/ppt/notesSlides/notesSlide7.xml" ContentType="application/vnd.openxmlformats-officedocument.presentationml.notesSlide+xml"/>
  <Override PartName="/ppt/diagrams/data2.xml" ContentType="application/vnd.openxmlformats-officedocument.drawingml.diagramData+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embeddings/oleObject24.bin" ContentType="application/vnd.openxmlformats-officedocument.oleObject"/>
  <Override PartName="/ppt/embeddings/oleObject71.bin" ContentType="application/vnd.openxmlformats-officedocument.oleObject"/>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Override PartName="/ppt/slides/slide492.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Override PartName="/ppt/embeddings/oleObject9.bin" ContentType="application/vnd.openxmlformats-officedocument.oleObject"/>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slides/slide524.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embeddings/oleObject87.bin" ContentType="application/vnd.openxmlformats-officedocument.oleObject"/>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embeddings/oleObject18.bin" ContentType="application/vnd.openxmlformats-officedocument.oleObject"/>
  <Override PartName="/ppt/embeddings/oleObject65.bin" ContentType="application/vnd.openxmlformats-officedocument.oleObject"/>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embeddings/oleObject43.bin" ContentType="application/vnd.openxmlformats-officedocument.oleObject"/>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diagrams/colors1.xml" ContentType="application/vnd.openxmlformats-officedocument.drawingml.diagramColors+xml"/>
  <Override PartName="/ppt/embeddings/oleObject21.bin" ContentType="application/vnd.openxmlformats-officedocument.oleObject"/>
  <Override PartName="/ppt/notesSlides/notesSlide98.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slides/slide518.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embeddings/oleObject6.bin" ContentType="application/vnd.openxmlformats-officedocument.oleObject"/>
  <Override PartName="/ppt/notesSlides/notesSlide32.xml" ContentType="application/vnd.openxmlformats-officedocument.presentationml.notesSlide+xml"/>
  <Override PartName="/ppt/embeddings/oleObject59.bin" ContentType="application/vnd.openxmlformats-officedocument.oleObject"/>
  <Override PartName="/ppt/slides/slide335.xml" ContentType="application/vnd.openxmlformats-officedocument.presentationml.slide+xml"/>
  <Override PartName="/ppt/slides/slide382.xml" ContentType="application/vnd.openxmlformats-officedocument.presentationml.slide+xml"/>
  <Override PartName="/ppt/embeddings/oleObject37.bin" ContentType="application/vnd.openxmlformats-officedocument.oleObject"/>
  <Override PartName="/ppt/embeddings/oleObject84.bin" ContentType="application/vnd.openxmlformats-officedocument.oleObject"/>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slides/slide521.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embeddings/oleObject15.bin" ContentType="application/vnd.openxmlformats-officedocument.oleObject"/>
  <Override PartName="/ppt/embeddings/oleObject62.bin" ContentType="application/vnd.openxmlformats-officedocument.oleObject"/>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slides/slide483.xml" ContentType="application/vnd.openxmlformats-officedocument.presentationml.slide+xml"/>
  <Override PartName="/ppt/notesSlides/notesSlide1.xml" ContentType="application/vnd.openxmlformats-officedocument.presentationml.notesSlide+xml"/>
  <Override PartName="/ppt/embeddings/oleObject40.bin" ContentType="application/vnd.openxmlformats-officedocument.oleObject"/>
  <Override PartName="/ppt/notesSlides/notesSlide104.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embeddings/oleObject78.bin" ContentType="application/vnd.openxmlformats-officedocument.oleObject"/>
  <Override PartName="/ppt/slides/slide168.xml" ContentType="application/vnd.openxmlformats-officedocument.presentationml.slide+xml"/>
  <Override PartName="/ppt/slides/slide231.xml" ContentType="application/vnd.openxmlformats-officedocument.presentationml.slide+xml"/>
  <Override PartName="/ppt/slides/slide515.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slides/slide499.xml" ContentType="application/vnd.openxmlformats-officedocument.presentationml.slide+xml"/>
  <Override PartName="/ppt/embeddings/oleObject3.bin" ContentType="application/vnd.openxmlformats-officedocument.oleObject"/>
  <Override PartName="/ppt/embeddings/oleObject56.bin" ContentType="application/vnd.openxmlformats-officedocument.oleObject"/>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embeddings/oleObject34.bin" ContentType="application/vnd.openxmlformats-officedocument.oleObject"/>
  <Override PartName="/ppt/embeddings/oleObject81.bin" ContentType="application/vnd.openxmlformats-officedocument.oleObject"/>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embeddings/oleObject12.bin" ContentType="application/vnd.openxmlformats-officedocument.oleObject"/>
  <Override PartName="/ppt/diagrams/drawing2.xml" ContentType="application/vnd.ms-office.drawingml.diagramDrawing+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s/slide480.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slides/slide509.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slides/slide512.xml" ContentType="application/vnd.openxmlformats-officedocument.presentationml.slide+xml"/>
  <Override PartName="/ppt/embeddings/oleObject28.bin" ContentType="application/vnd.openxmlformats-officedocument.oleObject"/>
  <Override PartName="/ppt/embeddings/oleObject75.bin" ContentType="application/vnd.openxmlformats-officedocument.oleObject"/>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Override PartName="/ppt/slides/slide496.xml" ContentType="application/vnd.openxmlformats-officedocument.presentationml.slide+xml"/>
  <Override PartName="/ppt/embeddings/oleObject53.bin" ContentType="application/vnd.openxmlformats-officedocument.oleObject"/>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Default Extension="bin" ContentType="application/vnd.ms-office.legacyDiagramText"/>
  <Override PartName="/ppt/embeddings/oleObject31.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s/slide528.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embeddings/oleObject69.bin" ContentType="application/vnd.openxmlformats-officedocument.oleObject"/>
  <Override PartName="/ppt/slides/slide159.xml" ContentType="application/vnd.openxmlformats-officedocument.presentationml.slide+xml"/>
  <Override PartName="/ppt/slides/slide222.xml" ContentType="application/vnd.openxmlformats-officedocument.presentationml.slide+xml"/>
  <Override PartName="/ppt/slides/slide506.xml" ContentType="application/vnd.openxmlformats-officedocument.presentationml.slide+xml"/>
  <Override PartName="/ppt/notesSlides/notesSlide42.xml" ContentType="application/vnd.openxmlformats-officedocument.presentationml.notes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531.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embeddings/oleObject47.bin" ContentType="application/vnd.openxmlformats-officedocument.oleObject"/>
  <Override PartName="/ppt/slides/slide89.xml" ContentType="application/vnd.openxmlformats-officedocument.presentationml.slide+xml"/>
  <Override PartName="/ppt/slides/slide137.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70.xml" ContentType="application/vnd.openxmlformats-officedocument.presentationml.slide+xml"/>
  <Override PartName="/ppt/slides/slide468.xml" ContentType="application/vnd.openxmlformats-officedocument.presentationml.slide+xml"/>
  <Override PartName="/ppt/embeddings/oleObject25.bin" ContentType="application/vnd.openxmlformats-officedocument.oleObject"/>
  <Override PartName="/ppt/embeddings/oleObject72.bin" ContentType="application/vnd.openxmlformats-officedocument.oleObject"/>
  <Override PartName="/ppt/slides/slide115.xml" ContentType="application/vnd.openxmlformats-officedocument.presentationml.slide+xml"/>
  <Override PartName="/ppt/slides/slide162.xml" ContentType="application/vnd.openxmlformats-officedocument.presentationml.slide+xml"/>
  <Override PartName="/ppt/slides/slide446.xml" ContentType="application/vnd.openxmlformats-officedocument.presentationml.slide+xml"/>
  <Override PartName="/ppt/slides/slide493.xml" ContentType="application/vnd.openxmlformats-officedocument.presentationml.slide+xml"/>
  <Override PartName="/ppt/slides/slide67.xml" ContentType="application/vnd.openxmlformats-officedocument.presentationml.slide+xml"/>
  <Override PartName="/ppt/slides/slide238.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embeddings/oleObject50.bin" ContentType="application/vnd.openxmlformats-officedocument.oleObject"/>
  <Override PartName="/ppt/notesSlides/notesSlide114.xml" ContentType="application/vnd.openxmlformats-officedocument.presentationml.notesSlide+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notesSlides/notesSlide58.xml" ContentType="application/vnd.openxmlformats-officedocument.presentationml.notesSlide+xml"/>
  <Override PartName="/ppt/slides/slide216.xml" ContentType="application/vnd.openxmlformats-officedocument.presentationml.slide+xml"/>
  <Override PartName="/ppt/slides/slide263.xml" ContentType="application/vnd.openxmlformats-officedocument.presentationml.slide+xml"/>
  <Override PartName="/ppt/slides/slide402.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Override PartName="/ppt/slides/slide23.xml" ContentType="application/vnd.openxmlformats-officedocument.presentationml.slide+xml"/>
  <Override PartName="/ppt/slides/slide70.xml" ContentType="application/vnd.openxmlformats-officedocument.presentationml.slide+xml"/>
  <Override PartName="/ppt/slides/slide241.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78.xml" ContentType="application/vnd.openxmlformats-officedocument.presentationml.slide+xml"/>
  <Override PartName="/ppt/slides/slide525.xml" ContentType="application/vnd.openxmlformats-officedocument.presentationml.slide+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317.xml" ContentType="application/vnd.openxmlformats-officedocument.presentationml.slide+xml"/>
  <Override PartName="/ppt/slides/slide364.xml" ContentType="application/vnd.openxmlformats-officedocument.presentationml.slide+xml"/>
  <Override PartName="/ppt/slides/slide503.xml" ContentType="application/vnd.openxmlformats-officedocument.presentationml.slide+xml"/>
  <Override PartName="/ppt/embeddings/oleObject19.bin" ContentType="application/vnd.openxmlformats-officedocument.oleObject"/>
  <Override PartName="/ppt/embeddings/oleObject66.bin" ContentType="application/vnd.openxmlformats-officedocument.oleObject"/>
  <Override PartName="/ppt/slides/slide109.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embeddings/oleObject44.bin" ContentType="application/vnd.openxmlformats-officedocument.oleObject"/>
  <Override PartName="/ppt/notesSlides/notesSlide108.xml" ContentType="application/vnd.openxmlformats-officedocument.presentationml.notes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418.xml" ContentType="application/vnd.openxmlformats-officedocument.presentationml.slide+xml"/>
  <Override PartName="/ppt/slides/slide465.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39.xml" ContentType="application/vnd.openxmlformats-officedocument.presentationml.slide+xml"/>
  <Override PartName="/ppt/slides/slide86.xml" ContentType="application/vnd.openxmlformats-officedocument.presentationml.slide+xml"/>
  <Override PartName="/ppt/slides/slide257.xml" ContentType="application/vnd.openxmlformats-officedocument.presentationml.slide+xml"/>
  <Override PartName="/ppt/slides/slide320.xml" ContentType="application/vnd.openxmlformats-officedocument.presentationml.slide+xml"/>
  <Override PartName="/ppt/embeddings/oleObject22.bin" ContentType="application/vnd.openxmlformats-officedocument.oleObject"/>
  <Override PartName="/ppt/diagrams/colors2.xml" ContentType="application/vnd.openxmlformats-officedocument.drawingml.diagramColors+xml"/>
  <Override PartName="/ppt/slides/slide1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490.xml" ContentType="application/vnd.openxmlformats-officedocument.presentationml.slide+xml"/>
  <Override PartName="/ppt/notesSlides/notesSlide77.xml" ContentType="application/vnd.openxmlformats-officedocument.presentationml.notesSlide+xml"/>
  <Override PartName="/ppt/slides/slide235.xml" ContentType="application/vnd.openxmlformats-officedocument.presentationml.slide+xml"/>
  <Override PartName="/ppt/slides/slide282.xml" ContentType="application/vnd.openxmlformats-officedocument.presentationml.slide+xml"/>
  <Override PartName="/ppt/slides/slide421.xml" ContentType="application/vnd.openxmlformats-officedocument.presentationml.slide+xml"/>
  <Override PartName="/ppt/slides/slide519.xml" ContentType="application/vnd.openxmlformats-officedocument.presentationml.slide+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55.xml" ContentType="application/vnd.openxmlformats-officedocument.presentationml.notesSlide+xml"/>
  <Override PartName="/ppt/notesSlides/notesSlide111.xml" ContentType="application/vnd.openxmlformats-officedocument.presentationml.notesSlide+xml"/>
  <Override PartName="/ppt/slides/slide42.xml" ContentType="application/vnd.openxmlformats-officedocument.presentationml.slide+xml"/>
  <Override PartName="/ppt/slides/slide213.xml" ContentType="application/vnd.openxmlformats-officedocument.presentationml.slide+xml"/>
  <Override PartName="/ppt/slides/slide260.xml" ContentType="application/vnd.openxmlformats-officedocument.presentationml.slide+xml"/>
  <Override PartName="/ppt/slides/slide358.xml" ContentType="application/vnd.openxmlformats-officedocument.presentationml.slide+xml"/>
  <Override PartName="/ppt/embeddings/oleObject7.bin" ContentType="application/vnd.openxmlformats-officedocument.oleObject"/>
  <Override PartName="/ppt/slides/slide20.xml" ContentType="application/vnd.openxmlformats-officedocument.presentationml.slide+xml"/>
  <Override PartName="/ppt/slides/slide197.xml" ContentType="application/vnd.openxmlformats-officedocument.presentationml.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336.xml" ContentType="application/vnd.openxmlformats-officedocument.presentationml.slide+xml"/>
  <Override PartName="/ppt/slides/slide383.xml" ContentType="application/vnd.openxmlformats-officedocument.presentationml.slide+xml"/>
  <Override PartName="/ppt/slides/slide522.xml" ContentType="application/vnd.openxmlformats-officedocument.presentationml.slide+xml"/>
  <Override PartName="/ppt/notesSlides/notesSlide11.xml" ContentType="application/vnd.openxmlformats-officedocument.presentationml.notesSlide+xml"/>
  <Override PartName="/ppt/embeddings/oleObject38.bin" ContentType="application/vnd.openxmlformats-officedocument.oleObject"/>
  <Override PartName="/ppt/embeddings/oleObject85.bin" ContentType="application/vnd.openxmlformats-officedocument.oleObject"/>
  <Override PartName="/ppt/slides/slide128.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59.xml" ContentType="application/vnd.openxmlformats-officedocument.presentationml.slide+xml"/>
  <Override PartName="/ppt/embeddings/oleObject16.bin" ContentType="application/vnd.openxmlformats-officedocument.oleObject"/>
  <Override PartName="/ppt/embeddings/oleObject63.bin" ContentType="application/vnd.openxmlformats-officedocument.oleObject"/>
  <Override PartName="/ppt/slides/slide8.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37.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embeddings/oleObject41.bin" ContentType="application/vnd.openxmlformats-officedocument.oleObject"/>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slides/slide516.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embeddings/oleObject79.bin" ContentType="application/vnd.openxmlformats-officedocument.oleObject"/>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embeddings/oleObject57.bin" ContentType="application/vnd.openxmlformats-officedocument.oleObject"/>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embeddings/oleObject4.bin" ContentType="application/vnd.openxmlformats-officedocument.oleObject"/>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478.xml" ContentType="application/vnd.openxmlformats-officedocument.presentationml.slide+xml"/>
  <Override PartName="/ppt/diagrams/layout1.xml" ContentType="application/vnd.openxmlformats-officedocument.drawingml.diagramLayout+xml"/>
  <Override PartName="/ppt/embeddings/oleObject35.bin" ContentType="application/vnd.openxmlformats-officedocument.oleObject"/>
  <Override PartName="/ppt/embeddings/oleObject82.bin" ContentType="application/vnd.openxmlformats-officedocument.oleObject"/>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embeddings/oleObject13.bin" ContentType="application/vnd.openxmlformats-officedocument.oleObject"/>
  <Override PartName="/ppt/notesSlides/notesSlide68.xml" ContentType="application/vnd.openxmlformats-officedocument.presentationml.notesSlide+xml"/>
  <Override PartName="/ppt/embeddings/oleObject60.bin" ContentType="application/vnd.openxmlformats-officedocument.oleObject"/>
  <Override PartName="/ppt/slides/slide55.xml" ContentType="application/vnd.openxmlformats-officedocument.presentationml.slide+xml"/>
  <Override PartName="/ppt/slides/slide434.xml" ContentType="application/vnd.openxmlformats-officedocument.presentationml.slide+xml"/>
  <Override PartName="/ppt/slides/slide481.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embeddings/oleObject29.bin" ContentType="application/vnd.openxmlformats-officedocument.oleObject"/>
  <Override PartName="/ppt/embeddings/oleObject76.bin" ContentType="application/vnd.openxmlformats-officedocument.oleObject"/>
  <Override PartName="/ppt/slides/slide119.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embeddings/oleObject1.bin" ContentType="application/vnd.openxmlformats-officedocument.oleObject"/>
  <Override PartName="/ppt/embeddings/oleObject54.bin" ContentType="application/vnd.openxmlformats-officedocument.oleObject"/>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embeddings/oleObject32.bin" ContentType="application/vnd.openxmlformats-officedocument.oleObject"/>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embeddings/oleObject10.bin" ContentType="application/vnd.openxmlformats-officedocument.oleObject"/>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slides/slide529.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slides/slide507.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embeddings/oleObject48.bin" ContentType="application/vnd.openxmlformats-officedocument.oleObject"/>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510.xml" ContentType="application/vnd.openxmlformats-officedocument.presentationml.slide+xml"/>
  <Override PartName="/ppt/embeddings/oleObject26.bin" ContentType="application/vnd.openxmlformats-officedocument.oleObject"/>
  <Override PartName="/ppt/embeddings/oleObject73.bin" ContentType="application/vnd.openxmlformats-officedocument.oleObject"/>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494.xml" ContentType="application/vnd.openxmlformats-officedocument.presentationml.slide+xml"/>
  <Override PartName="/ppt/embeddings/oleObject51.bin" ContentType="application/vnd.openxmlformats-officedocument.oleObject"/>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s/slide526.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62.xml" ContentType="application/vnd.openxmlformats-officedocument.presentationml.notesSlide+xml"/>
  <Default Extension="wav" ContentType="audio/wav"/>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embeddings/oleObject67.bin" ContentType="application/vnd.openxmlformats-officedocument.oleObject"/>
  <Override PartName="/ppt/slides/slide157.xml" ContentType="application/vnd.openxmlformats-officedocument.presentationml.slide+xml"/>
  <Override PartName="/ppt/slides/slide220.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embeddings/oleObject45.bin" ContentType="application/vnd.openxmlformats-officedocument.oleObject"/>
  <Override PartName="/ppt/notesSlides/notesSlide109.xml" ContentType="application/vnd.openxmlformats-officedocument.presentationml.notesSlide+xml"/>
  <Override PartName="/ppt/legacyDocTextInfo.bin" ContentType="application/vnd.ms-office.legacyDocTextInfo"/>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diagrams/data1.xml" ContentType="application/vnd.openxmlformats-officedocument.drawingml.diagramData+xml"/>
  <Override PartName="/ppt/embeddings/oleObject23.bin" ContentType="application/vnd.openxmlformats-officedocument.oleObject"/>
  <Override PartName="/ppt/embeddings/oleObject70.bin" ContentType="application/vnd.openxmlformats-officedocument.oleObject"/>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491.xml" ContentType="application/vnd.openxmlformats-officedocument.presentationml.slide+xml"/>
  <Override PartName="/ppt/notesSlides/notesSlide7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embeddings/oleObject8.bin" ContentType="application/vnd.openxmlformats-officedocument.oleObject"/>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embeddings/oleObject39.bin" ContentType="application/vnd.openxmlformats-officedocument.oleObject"/>
  <Override PartName="/ppt/embeddings/oleObject86.bin" ContentType="application/vnd.openxmlformats-officedocument.oleObject"/>
  <Override PartName="/ppt/slides/slide129.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501.xml" ContentType="application/vnd.openxmlformats-officedocument.presentationml.slide+xml"/>
  <Override PartName="/ppt/embeddings/oleObject17.bin" ContentType="application/vnd.openxmlformats-officedocument.oleObject"/>
  <Override PartName="/ppt/embeddings/oleObject64.bin" ContentType="application/vnd.openxmlformats-officedocument.oleObject"/>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slides/slide485.xml" ContentType="application/vnd.openxmlformats-officedocument.presentationml.slide+xml"/>
  <Override PartName="/ppt/viewProps.xml" ContentType="application/vnd.openxmlformats-officedocument.presentationml.viewProps+xml"/>
  <Override PartName="/ppt/embeddings/oleObject42.bin" ContentType="application/vnd.openxmlformats-officedocument.oleObject"/>
  <Override PartName="/ppt/notesSlides/notesSlide106.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embeddings/oleObject20.bin" ContentType="application/vnd.openxmlformats-officedocument.oleObject"/>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Override PartName="/ppt/slides/slide233.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211.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embeddings/oleObject5.bin" ContentType="application/vnd.openxmlformats-officedocument.oleObject"/>
  <Override PartName="/ppt/embeddings/oleObject58.bin" ContentType="application/vnd.openxmlformats-officedocument.oleObject"/>
  <Override PartName="/ppt/slides/slide148.xml" ContentType="application/vnd.openxmlformats-officedocument.presentationml.slide+xml"/>
  <Override PartName="/ppt/slides/slide195.xml" ContentType="application/vnd.openxmlformats-officedocument.presentationml.slide+xml"/>
  <Override PartName="/ppt/slides/slide479.xml" ContentType="application/vnd.openxmlformats-officedocument.presentationml.slide+xml"/>
  <Default Extension="vml" ContentType="application/vnd.openxmlformats-officedocument.vmlDrawing"/>
  <Override PartName="/ppt/notesSlides/notesSlide31.xml" ContentType="application/vnd.openxmlformats-officedocument.presentationml.notesSlide+xml"/>
  <Override PartName="/ppt/diagrams/layout2.xml" ContentType="application/vnd.openxmlformats-officedocument.drawingml.diagramLayout+xml"/>
  <Override PartName="/ppt/slides/slide126.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381.xml" ContentType="application/vnd.openxmlformats-officedocument.presentationml.slide+xml"/>
  <Override PartName="/ppt/slides/slide520.xml" ContentType="application/vnd.openxmlformats-officedocument.presentationml.slide+xml"/>
  <Override PartName="/ppt/embeddings/oleObject36.bin" ContentType="application/vnd.openxmlformats-officedocument.oleObject"/>
  <Override PartName="/ppt/embeddings/oleObject83.bin" ContentType="application/vnd.openxmlformats-officedocument.oleObject"/>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embeddings/oleObject14.bin" ContentType="application/vnd.openxmlformats-officedocument.oleObject"/>
  <Override PartName="/ppt/embeddings/oleObject61.bin" ContentType="application/vnd.openxmlformats-officedocument.oleObject"/>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49.xml" ContentType="application/vnd.openxmlformats-officedocument.presentationml.slide+xml"/>
  <Override PartName="/ppt/slides/slide296.xml" ContentType="application/vnd.openxmlformats-officedocument.presentationml.slide+xml"/>
  <Override PartName="/ppt/slides/slide435.xml" ContentType="application/vnd.openxmlformats-officedocument.presentationml.slide+xml"/>
  <Override PartName="/ppt/slides/slide482.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514.xml" ContentType="application/vnd.openxmlformats-officedocument.presentationml.slide+xml"/>
  <Override PartName="/ppt/slideLayouts/slideLayout11.xml" ContentType="application/vnd.openxmlformats-officedocument.presentationml.slideLayout+xml"/>
  <Override PartName="/ppt/embeddings/oleObject77.bin" ContentType="application/vnd.openxmlformats-officedocument.oleObject"/>
  <Override PartName="/ppt/slides/slide167.xml" ContentType="application/vnd.openxmlformats-officedocument.presentationml.slide+xml"/>
  <Override PartName="/ppt/slides/slide306.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notesSlides/notesSlide50.xml" ContentType="application/vnd.openxmlformats-officedocument.presentationml.notesSlide+xml"/>
  <Override PartName="/ppt/embeddings/oleObject55.bin" ContentType="application/vnd.openxmlformats-officedocument.oleObject"/>
  <Override PartName="/ppt/slides/slide145.xml" ContentType="application/vnd.openxmlformats-officedocument.presentationml.slide+xml"/>
  <Override PartName="/ppt/slides/slide192.xml" ContentType="application/vnd.openxmlformats-officedocument.presentationml.slide+xml"/>
  <Override PartName="/ppt/embeddings/oleObject2.bin" ContentType="application/vnd.openxmlformats-officedocument.oleObject"/>
  <Override PartName="/ppt/notesSlides/notesSlide119.xml" ContentType="application/vnd.openxmlformats-officedocument.presentationml.notesSlide+xml"/>
  <Override PartName="/ppt/slides/slide97.xml" ContentType="application/vnd.openxmlformats-officedocument.presentationml.slide+xml"/>
  <Override PartName="/ppt/slides/slide331.xml" ContentType="application/vnd.openxmlformats-officedocument.presentationml.slide+xml"/>
  <Override PartName="/ppt/slides/slide429.xml" ContentType="application/vnd.openxmlformats-officedocument.presentationml.slide+xml"/>
  <Override PartName="/ppt/slides/slide476.xml" ContentType="application/vnd.openxmlformats-officedocument.presentationml.slide+xml"/>
  <Override PartName="/ppt/embeddings/oleObject33.bin" ContentType="application/vnd.openxmlformats-officedocument.oleObject"/>
  <Override PartName="/ppt/embeddings/oleObject80.bin" ContentType="application/vnd.openxmlformats-officedocument.oleObject"/>
  <Override PartName="/ppt/slides/slide2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68.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embeddings/oleObject11.bin" ContentType="application/vnd.openxmlformats-officedocument.oleObject"/>
  <Override PartName="/ppt/notesSlides/notesSlide88.xml" ContentType="application/vnd.openxmlformats-officedocument.presentationml.notes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slides/slide53.xml" ContentType="application/vnd.openxmlformats-officedocument.presentationml.slide+xml"/>
  <Override PartName="/ppt/slides/slide369.xml" ContentType="application/vnd.openxmlformats-officedocument.presentationml.slide+xml"/>
  <Override PartName="/ppt/slides/slide432.xml" ContentType="application/vnd.openxmlformats-officedocument.presentationml.slide+xml"/>
  <Default Extension="jpeg" ContentType="image/jpeg"/>
  <Override PartName="/ppt/notesSlides/notesSlide100.xml" ContentType="application/vnd.openxmlformats-officedocument.presentationml.notesSlide+xml"/>
  <Override PartName="/ppt/slides/slide31.xml" ContentType="application/vnd.openxmlformats-officedocument.presentationml.slide+xml"/>
  <Override PartName="/ppt/slides/slide224.xml" ContentType="application/vnd.openxmlformats-officedocument.presentationml.slide+xml"/>
  <Override PartName="/ppt/slides/slide271.xml" ContentType="application/vnd.openxmlformats-officedocument.presentationml.slide+xml"/>
  <Override PartName="/ppt/slides/slide410.xml" ContentType="application/vnd.openxmlformats-officedocument.presentationml.slide+xml"/>
  <Override PartName="/ppt/slides/slide508.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embeddings/oleObject49.bin" ContentType="application/vnd.openxmlformats-officedocument.oleObject"/>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72.xml" ContentType="application/vnd.openxmlformats-officedocument.presentationml.slide+xml"/>
  <Override PartName="/ppt/embeddings/oleObject27.bin" ContentType="application/vnd.openxmlformats-officedocument.oleObject"/>
  <Override PartName="/ppt/embeddings/oleObject74.bin" ContentType="application/vnd.openxmlformats-officedocument.oleObject"/>
  <Override PartName="/ppt/slides/slide117.xml" ContentType="application/vnd.openxmlformats-officedocument.presentationml.slide+xml"/>
  <Override PartName="/ppt/slides/slide164.xml" ContentType="application/vnd.openxmlformats-officedocument.presentationml.slide+xml"/>
  <Override PartName="/ppt/slides/slide448.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embeddings/oleObject52.bin" ContentType="application/vnd.openxmlformats-officedocument.oleObject"/>
  <Override PartName="/ppt/notesSlides/notesSlide116.xml" ContentType="application/vnd.openxmlformats-officedocument.presentationml.notesSlide+xml"/>
  <Override PartName="/ppt/slides/slide47.xml" ContentType="application/vnd.openxmlformats-officedocument.presentationml.slide+xml"/>
  <Override PartName="/ppt/slides/slide426.xml" ContentType="application/vnd.openxmlformats-officedocument.presentationml.slide+xml"/>
  <Override PartName="/ppt/embeddings/oleObject30.bin" ContentType="application/vnd.openxmlformats-officedocument.oleObject"/>
  <Override PartName="/ppt/slides/slide120.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slides/slide45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533"/>
  </p:notesMasterIdLst>
  <p:sldIdLst>
    <p:sldId id="256" r:id="rId2"/>
    <p:sldId id="635" r:id="rId3"/>
    <p:sldId id="915" r:id="rId4"/>
    <p:sldId id="632" r:id="rId5"/>
    <p:sldId id="815" r:id="rId6"/>
    <p:sldId id="814" r:id="rId7"/>
    <p:sldId id="775" r:id="rId8"/>
    <p:sldId id="776" r:id="rId9"/>
    <p:sldId id="779" r:id="rId10"/>
    <p:sldId id="777" r:id="rId11"/>
    <p:sldId id="778" r:id="rId12"/>
    <p:sldId id="780" r:id="rId13"/>
    <p:sldId id="781" r:id="rId14"/>
    <p:sldId id="782" r:id="rId15"/>
    <p:sldId id="587" r:id="rId16"/>
    <p:sldId id="606" r:id="rId17"/>
    <p:sldId id="604" r:id="rId18"/>
    <p:sldId id="605" r:id="rId19"/>
    <p:sldId id="607" r:id="rId20"/>
    <p:sldId id="601" r:id="rId21"/>
    <p:sldId id="491" r:id="rId22"/>
    <p:sldId id="492" r:id="rId23"/>
    <p:sldId id="493" r:id="rId24"/>
    <p:sldId id="494" r:id="rId25"/>
    <p:sldId id="496" r:id="rId26"/>
    <p:sldId id="495" r:id="rId27"/>
    <p:sldId id="602" r:id="rId28"/>
    <p:sldId id="506" r:id="rId29"/>
    <p:sldId id="497" r:id="rId30"/>
    <p:sldId id="603" r:id="rId31"/>
    <p:sldId id="507" r:id="rId32"/>
    <p:sldId id="498" r:id="rId33"/>
    <p:sldId id="499" r:id="rId34"/>
    <p:sldId id="500" r:id="rId35"/>
    <p:sldId id="841" r:id="rId36"/>
    <p:sldId id="501" r:id="rId37"/>
    <p:sldId id="502" r:id="rId38"/>
    <p:sldId id="503" r:id="rId39"/>
    <p:sldId id="504" r:id="rId40"/>
    <p:sldId id="586" r:id="rId41"/>
    <p:sldId id="505" r:id="rId42"/>
    <p:sldId id="508" r:id="rId43"/>
    <p:sldId id="509" r:id="rId44"/>
    <p:sldId id="816" r:id="rId45"/>
    <p:sldId id="510" r:id="rId46"/>
    <p:sldId id="817" r:id="rId47"/>
    <p:sldId id="511" r:id="rId48"/>
    <p:sldId id="512" r:id="rId49"/>
    <p:sldId id="630" r:id="rId50"/>
    <p:sldId id="513" r:id="rId51"/>
    <p:sldId id="514" r:id="rId52"/>
    <p:sldId id="515" r:id="rId53"/>
    <p:sldId id="516" r:id="rId54"/>
    <p:sldId id="811" r:id="rId55"/>
    <p:sldId id="812" r:id="rId56"/>
    <p:sldId id="813" r:id="rId57"/>
    <p:sldId id="517" r:id="rId58"/>
    <p:sldId id="518" r:id="rId59"/>
    <p:sldId id="519" r:id="rId60"/>
    <p:sldId id="520" r:id="rId61"/>
    <p:sldId id="521" r:id="rId62"/>
    <p:sldId id="522" r:id="rId63"/>
    <p:sldId id="523" r:id="rId64"/>
    <p:sldId id="524" r:id="rId65"/>
    <p:sldId id="525" r:id="rId66"/>
    <p:sldId id="526" r:id="rId67"/>
    <p:sldId id="527" r:id="rId68"/>
    <p:sldId id="528" r:id="rId69"/>
    <p:sldId id="529" r:id="rId70"/>
    <p:sldId id="530" r:id="rId71"/>
    <p:sldId id="531" r:id="rId72"/>
    <p:sldId id="532" r:id="rId73"/>
    <p:sldId id="533" r:id="rId74"/>
    <p:sldId id="534" r:id="rId75"/>
    <p:sldId id="490" r:id="rId76"/>
    <p:sldId id="536" r:id="rId77"/>
    <p:sldId id="535" r:id="rId78"/>
    <p:sldId id="537" r:id="rId79"/>
    <p:sldId id="479" r:id="rId80"/>
    <p:sldId id="489" r:id="rId81"/>
    <p:sldId id="488" r:id="rId82"/>
    <p:sldId id="487" r:id="rId83"/>
    <p:sldId id="486" r:id="rId84"/>
    <p:sldId id="480" r:id="rId85"/>
    <p:sldId id="485" r:id="rId86"/>
    <p:sldId id="484" r:id="rId87"/>
    <p:sldId id="483" r:id="rId88"/>
    <p:sldId id="482" r:id="rId89"/>
    <p:sldId id="557" r:id="rId90"/>
    <p:sldId id="558" r:id="rId91"/>
    <p:sldId id="559" r:id="rId92"/>
    <p:sldId id="560" r:id="rId93"/>
    <p:sldId id="561" r:id="rId94"/>
    <p:sldId id="538" r:id="rId95"/>
    <p:sldId id="539" r:id="rId96"/>
    <p:sldId id="540" r:id="rId97"/>
    <p:sldId id="541" r:id="rId98"/>
    <p:sldId id="542" r:id="rId99"/>
    <p:sldId id="543" r:id="rId100"/>
    <p:sldId id="544" r:id="rId101"/>
    <p:sldId id="545" r:id="rId102"/>
    <p:sldId id="546" r:id="rId103"/>
    <p:sldId id="547" r:id="rId104"/>
    <p:sldId id="548" r:id="rId105"/>
    <p:sldId id="549" r:id="rId106"/>
    <p:sldId id="550" r:id="rId107"/>
    <p:sldId id="551" r:id="rId108"/>
    <p:sldId id="818" r:id="rId109"/>
    <p:sldId id="819" r:id="rId110"/>
    <p:sldId id="554" r:id="rId111"/>
    <p:sldId id="555" r:id="rId112"/>
    <p:sldId id="556" r:id="rId113"/>
    <p:sldId id="937" r:id="rId114"/>
    <p:sldId id="938" r:id="rId115"/>
    <p:sldId id="939" r:id="rId116"/>
    <p:sldId id="940" r:id="rId117"/>
    <p:sldId id="941" r:id="rId118"/>
    <p:sldId id="942" r:id="rId119"/>
    <p:sldId id="943" r:id="rId120"/>
    <p:sldId id="944" r:id="rId121"/>
    <p:sldId id="945" r:id="rId122"/>
    <p:sldId id="946" r:id="rId123"/>
    <p:sldId id="947" r:id="rId124"/>
    <p:sldId id="948" r:id="rId125"/>
    <p:sldId id="949" r:id="rId126"/>
    <p:sldId id="950" r:id="rId127"/>
    <p:sldId id="951" r:id="rId128"/>
    <p:sldId id="952" r:id="rId129"/>
    <p:sldId id="953" r:id="rId130"/>
    <p:sldId id="954" r:id="rId131"/>
    <p:sldId id="955" r:id="rId132"/>
    <p:sldId id="956" r:id="rId133"/>
    <p:sldId id="957" r:id="rId134"/>
    <p:sldId id="958" r:id="rId135"/>
    <p:sldId id="959" r:id="rId136"/>
    <p:sldId id="960" r:id="rId137"/>
    <p:sldId id="961" r:id="rId138"/>
    <p:sldId id="962" r:id="rId139"/>
    <p:sldId id="963" r:id="rId140"/>
    <p:sldId id="964" r:id="rId141"/>
    <p:sldId id="965" r:id="rId142"/>
    <p:sldId id="966" r:id="rId143"/>
    <p:sldId id="967" r:id="rId144"/>
    <p:sldId id="968" r:id="rId145"/>
    <p:sldId id="969" r:id="rId146"/>
    <p:sldId id="970" r:id="rId147"/>
    <p:sldId id="971" r:id="rId148"/>
    <p:sldId id="972" r:id="rId149"/>
    <p:sldId id="973" r:id="rId150"/>
    <p:sldId id="974" r:id="rId151"/>
    <p:sldId id="975" r:id="rId152"/>
    <p:sldId id="976" r:id="rId153"/>
    <p:sldId id="863" r:id="rId154"/>
    <p:sldId id="864" r:id="rId155"/>
    <p:sldId id="865" r:id="rId156"/>
    <p:sldId id="866" r:id="rId157"/>
    <p:sldId id="867" r:id="rId158"/>
    <p:sldId id="868" r:id="rId159"/>
    <p:sldId id="869" r:id="rId160"/>
    <p:sldId id="870" r:id="rId161"/>
    <p:sldId id="871" r:id="rId162"/>
    <p:sldId id="872" r:id="rId163"/>
    <p:sldId id="873" r:id="rId164"/>
    <p:sldId id="874" r:id="rId165"/>
    <p:sldId id="875" r:id="rId166"/>
    <p:sldId id="876" r:id="rId167"/>
    <p:sldId id="877" r:id="rId168"/>
    <p:sldId id="878" r:id="rId169"/>
    <p:sldId id="879" r:id="rId170"/>
    <p:sldId id="880" r:id="rId171"/>
    <p:sldId id="881" r:id="rId172"/>
    <p:sldId id="882" r:id="rId173"/>
    <p:sldId id="883" r:id="rId174"/>
    <p:sldId id="884" r:id="rId175"/>
    <p:sldId id="885" r:id="rId176"/>
    <p:sldId id="886" r:id="rId177"/>
    <p:sldId id="887" r:id="rId178"/>
    <p:sldId id="888" r:id="rId179"/>
    <p:sldId id="889" r:id="rId180"/>
    <p:sldId id="890" r:id="rId181"/>
    <p:sldId id="891" r:id="rId182"/>
    <p:sldId id="892" r:id="rId183"/>
    <p:sldId id="893" r:id="rId184"/>
    <p:sldId id="894" r:id="rId185"/>
    <p:sldId id="895" r:id="rId186"/>
    <p:sldId id="896" r:id="rId187"/>
    <p:sldId id="897" r:id="rId188"/>
    <p:sldId id="898" r:id="rId189"/>
    <p:sldId id="899" r:id="rId190"/>
    <p:sldId id="900" r:id="rId191"/>
    <p:sldId id="901" r:id="rId192"/>
    <p:sldId id="902" r:id="rId193"/>
    <p:sldId id="903" r:id="rId194"/>
    <p:sldId id="904" r:id="rId195"/>
    <p:sldId id="905" r:id="rId196"/>
    <p:sldId id="906" r:id="rId197"/>
    <p:sldId id="907" r:id="rId198"/>
    <p:sldId id="908" r:id="rId199"/>
    <p:sldId id="909" r:id="rId200"/>
    <p:sldId id="910" r:id="rId201"/>
    <p:sldId id="911" r:id="rId202"/>
    <p:sldId id="912" r:id="rId203"/>
    <p:sldId id="913" r:id="rId204"/>
    <p:sldId id="914" r:id="rId205"/>
    <p:sldId id="481" r:id="rId206"/>
    <p:sldId id="842" r:id="rId207"/>
    <p:sldId id="843" r:id="rId208"/>
    <p:sldId id="844" r:id="rId209"/>
    <p:sldId id="845" r:id="rId210"/>
    <p:sldId id="846" r:id="rId211"/>
    <p:sldId id="588" r:id="rId212"/>
    <p:sldId id="589" r:id="rId213"/>
    <p:sldId id="627" r:id="rId214"/>
    <p:sldId id="628" r:id="rId215"/>
    <p:sldId id="629" r:id="rId216"/>
    <p:sldId id="625" r:id="rId217"/>
    <p:sldId id="596" r:id="rId218"/>
    <p:sldId id="597" r:id="rId219"/>
    <p:sldId id="626" r:id="rId220"/>
    <p:sldId id="599" r:id="rId221"/>
    <p:sldId id="598" r:id="rId222"/>
    <p:sldId id="600" r:id="rId223"/>
    <p:sldId id="590" r:id="rId224"/>
    <p:sldId id="591" r:id="rId225"/>
    <p:sldId id="273" r:id="rId226"/>
    <p:sldId id="274" r:id="rId227"/>
    <p:sldId id="275" r:id="rId228"/>
    <p:sldId id="276" r:id="rId229"/>
    <p:sldId id="277" r:id="rId230"/>
    <p:sldId id="278" r:id="rId231"/>
    <p:sldId id="279" r:id="rId232"/>
    <p:sldId id="280" r:id="rId233"/>
    <p:sldId id="593" r:id="rId234"/>
    <p:sldId id="592" r:id="rId235"/>
    <p:sldId id="631" r:id="rId236"/>
    <p:sldId id="594" r:id="rId237"/>
    <p:sldId id="848" r:id="rId238"/>
    <p:sldId id="851" r:id="rId239"/>
    <p:sldId id="852" r:id="rId240"/>
    <p:sldId id="853" r:id="rId241"/>
    <p:sldId id="849" r:id="rId242"/>
    <p:sldId id="850" r:id="rId243"/>
    <p:sldId id="281" r:id="rId244"/>
    <p:sldId id="916" r:id="rId245"/>
    <p:sldId id="650" r:id="rId246"/>
    <p:sldId id="651" r:id="rId247"/>
    <p:sldId id="282" r:id="rId248"/>
    <p:sldId id="681" r:id="rId249"/>
    <p:sldId id="682" r:id="rId250"/>
    <p:sldId id="856" r:id="rId251"/>
    <p:sldId id="857" r:id="rId252"/>
    <p:sldId id="858" r:id="rId253"/>
    <p:sldId id="862" r:id="rId254"/>
    <p:sldId id="859" r:id="rId255"/>
    <p:sldId id="683" r:id="rId256"/>
    <p:sldId id="689" r:id="rId257"/>
    <p:sldId id="690" r:id="rId258"/>
    <p:sldId id="684" r:id="rId259"/>
    <p:sldId id="685" r:id="rId260"/>
    <p:sldId id="686" r:id="rId261"/>
    <p:sldId id="691" r:id="rId262"/>
    <p:sldId id="692" r:id="rId263"/>
    <p:sldId id="610" r:id="rId264"/>
    <p:sldId id="860" r:id="rId265"/>
    <p:sldId id="861" r:id="rId266"/>
    <p:sldId id="283" r:id="rId267"/>
    <p:sldId id="284" r:id="rId268"/>
    <p:sldId id="924" r:id="rId269"/>
    <p:sldId id="919" r:id="rId270"/>
    <p:sldId id="920" r:id="rId271"/>
    <p:sldId id="921" r:id="rId272"/>
    <p:sldId id="922" r:id="rId273"/>
    <p:sldId id="923" r:id="rId274"/>
    <p:sldId id="611" r:id="rId275"/>
    <p:sldId id="612" r:id="rId276"/>
    <p:sldId id="608" r:id="rId277"/>
    <p:sldId id="609" r:id="rId278"/>
    <p:sldId id="579" r:id="rId279"/>
    <p:sldId id="580" r:id="rId280"/>
    <p:sldId id="581" r:id="rId281"/>
    <p:sldId id="582" r:id="rId282"/>
    <p:sldId id="583" r:id="rId283"/>
    <p:sldId id="584" r:id="rId284"/>
    <p:sldId id="585" r:id="rId285"/>
    <p:sldId id="708" r:id="rId286"/>
    <p:sldId id="562" r:id="rId287"/>
    <p:sldId id="563" r:id="rId288"/>
    <p:sldId id="564" r:id="rId289"/>
    <p:sldId id="565" r:id="rId290"/>
    <p:sldId id="567" r:id="rId291"/>
    <p:sldId id="568" r:id="rId292"/>
    <p:sldId id="566" r:id="rId293"/>
    <p:sldId id="569" r:id="rId294"/>
    <p:sldId id="570" r:id="rId295"/>
    <p:sldId id="571" r:id="rId296"/>
    <p:sldId id="573" r:id="rId297"/>
    <p:sldId id="574" r:id="rId298"/>
    <p:sldId id="575" r:id="rId299"/>
    <p:sldId id="637" r:id="rId300"/>
    <p:sldId id="577" r:id="rId301"/>
    <p:sldId id="638" r:id="rId302"/>
    <p:sldId id="639" r:id="rId303"/>
    <p:sldId id="669" r:id="rId304"/>
    <p:sldId id="668" r:id="rId305"/>
    <p:sldId id="678" r:id="rId306"/>
    <p:sldId id="670" r:id="rId307"/>
    <p:sldId id="614" r:id="rId308"/>
    <p:sldId id="578" r:id="rId309"/>
    <p:sldId id="576" r:id="rId310"/>
    <p:sldId id="622" r:id="rId311"/>
    <p:sldId id="285" r:id="rId312"/>
    <p:sldId id="676" r:id="rId313"/>
    <p:sldId id="613" r:id="rId314"/>
    <p:sldId id="640" r:id="rId315"/>
    <p:sldId id="641" r:id="rId316"/>
    <p:sldId id="925" r:id="rId317"/>
    <p:sldId id="926" r:id="rId318"/>
    <p:sldId id="927" r:id="rId319"/>
    <p:sldId id="615" r:id="rId320"/>
    <p:sldId id="616" r:id="rId321"/>
    <p:sldId id="617" r:id="rId322"/>
    <p:sldId id="618" r:id="rId323"/>
    <p:sldId id="619" r:id="rId324"/>
    <p:sldId id="620" r:id="rId325"/>
    <p:sldId id="621" r:id="rId326"/>
    <p:sldId id="623" r:id="rId327"/>
    <p:sldId id="655" r:id="rId328"/>
    <p:sldId id="656" r:id="rId329"/>
    <p:sldId id="680" r:id="rId330"/>
    <p:sldId id="928" r:id="rId331"/>
    <p:sldId id="658" r:id="rId332"/>
    <p:sldId id="657" r:id="rId333"/>
    <p:sldId id="643" r:id="rId334"/>
    <p:sldId id="929" r:id="rId335"/>
    <p:sldId id="930" r:id="rId336"/>
    <p:sldId id="931" r:id="rId337"/>
    <p:sldId id="932" r:id="rId338"/>
    <p:sldId id="933" r:id="rId339"/>
    <p:sldId id="934" r:id="rId340"/>
    <p:sldId id="645" r:id="rId341"/>
    <p:sldId id="646" r:id="rId342"/>
    <p:sldId id="935" r:id="rId343"/>
    <p:sldId id="936" r:id="rId344"/>
    <p:sldId id="647" r:id="rId345"/>
    <p:sldId id="648" r:id="rId346"/>
    <p:sldId id="649" r:id="rId347"/>
    <p:sldId id="652" r:id="rId348"/>
    <p:sldId id="653" r:id="rId349"/>
    <p:sldId id="654" r:id="rId350"/>
    <p:sldId id="659" r:id="rId351"/>
    <p:sldId id="673" r:id="rId352"/>
    <p:sldId id="660" r:id="rId353"/>
    <p:sldId id="661" r:id="rId354"/>
    <p:sldId id="662" r:id="rId355"/>
    <p:sldId id="671" r:id="rId356"/>
    <p:sldId id="672" r:id="rId357"/>
    <p:sldId id="663" r:id="rId358"/>
    <p:sldId id="664" r:id="rId359"/>
    <p:sldId id="665" r:id="rId360"/>
    <p:sldId id="666" r:id="rId361"/>
    <p:sldId id="667" r:id="rId362"/>
    <p:sldId id="693" r:id="rId363"/>
    <p:sldId id="703" r:id="rId364"/>
    <p:sldId id="704" r:id="rId365"/>
    <p:sldId id="696" r:id="rId366"/>
    <p:sldId id="697" r:id="rId367"/>
    <p:sldId id="698" r:id="rId368"/>
    <p:sldId id="699" r:id="rId369"/>
    <p:sldId id="700" r:id="rId370"/>
    <p:sldId id="701" r:id="rId371"/>
    <p:sldId id="702" r:id="rId372"/>
    <p:sldId id="731" r:id="rId373"/>
    <p:sldId id="829" r:id="rId374"/>
    <p:sldId id="747" r:id="rId375"/>
    <p:sldId id="748" r:id="rId376"/>
    <p:sldId id="804" r:id="rId377"/>
    <p:sldId id="805" r:id="rId378"/>
    <p:sldId id="749" r:id="rId379"/>
    <p:sldId id="750" r:id="rId380"/>
    <p:sldId id="751" r:id="rId381"/>
    <p:sldId id="752" r:id="rId382"/>
    <p:sldId id="753" r:id="rId383"/>
    <p:sldId id="705" r:id="rId384"/>
    <p:sldId id="706" r:id="rId385"/>
    <p:sldId id="825" r:id="rId386"/>
    <p:sldId id="826" r:id="rId387"/>
    <p:sldId id="827" r:id="rId388"/>
    <p:sldId id="828" r:id="rId389"/>
    <p:sldId id="830" r:id="rId390"/>
    <p:sldId id="831" r:id="rId391"/>
    <p:sldId id="707" r:id="rId392"/>
    <p:sldId id="709" r:id="rId393"/>
    <p:sldId id="710" r:id="rId394"/>
    <p:sldId id="711" r:id="rId395"/>
    <p:sldId id="712" r:id="rId396"/>
    <p:sldId id="713" r:id="rId397"/>
    <p:sldId id="714" r:id="rId398"/>
    <p:sldId id="715" r:id="rId399"/>
    <p:sldId id="716" r:id="rId400"/>
    <p:sldId id="717" r:id="rId401"/>
    <p:sldId id="718" r:id="rId402"/>
    <p:sldId id="719" r:id="rId403"/>
    <p:sldId id="720" r:id="rId404"/>
    <p:sldId id="721" r:id="rId405"/>
    <p:sldId id="722" r:id="rId406"/>
    <p:sldId id="723" r:id="rId407"/>
    <p:sldId id="724" r:id="rId408"/>
    <p:sldId id="725" r:id="rId409"/>
    <p:sldId id="726" r:id="rId410"/>
    <p:sldId id="727" r:id="rId411"/>
    <p:sldId id="728" r:id="rId412"/>
    <p:sldId id="729" r:id="rId413"/>
    <p:sldId id="730" r:id="rId414"/>
    <p:sldId id="317" r:id="rId415"/>
    <p:sldId id="318" r:id="rId416"/>
    <p:sldId id="319" r:id="rId417"/>
    <p:sldId id="320" r:id="rId418"/>
    <p:sldId id="316" r:id="rId419"/>
    <p:sldId id="321" r:id="rId420"/>
    <p:sldId id="427" r:id="rId421"/>
    <p:sldId id="428" r:id="rId422"/>
    <p:sldId id="429" r:id="rId423"/>
    <p:sldId id="430" r:id="rId424"/>
    <p:sldId id="438" r:id="rId425"/>
    <p:sldId id="785" r:id="rId426"/>
    <p:sldId id="783" r:id="rId427"/>
    <p:sldId id="440" r:id="rId428"/>
    <p:sldId id="441" r:id="rId429"/>
    <p:sldId id="442" r:id="rId430"/>
    <p:sldId id="443" r:id="rId431"/>
    <p:sldId id="786" r:id="rId432"/>
    <p:sldId id="446" r:id="rId433"/>
    <p:sldId id="447" r:id="rId434"/>
    <p:sldId id="820" r:id="rId435"/>
    <p:sldId id="449" r:id="rId436"/>
    <p:sldId id="450" r:id="rId437"/>
    <p:sldId id="451" r:id="rId438"/>
    <p:sldId id="806" r:id="rId439"/>
    <p:sldId id="452" r:id="rId440"/>
    <p:sldId id="821" r:id="rId441"/>
    <p:sldId id="454" r:id="rId442"/>
    <p:sldId id="455" r:id="rId443"/>
    <p:sldId id="456" r:id="rId444"/>
    <p:sldId id="807" r:id="rId445"/>
    <p:sldId id="457" r:id="rId446"/>
    <p:sldId id="458" r:id="rId447"/>
    <p:sldId id="459" r:id="rId448"/>
    <p:sldId id="460" r:id="rId449"/>
    <p:sldId id="461" r:id="rId450"/>
    <p:sldId id="462" r:id="rId451"/>
    <p:sldId id="463" r:id="rId452"/>
    <p:sldId id="464" r:id="rId453"/>
    <p:sldId id="465" r:id="rId454"/>
    <p:sldId id="466" r:id="rId455"/>
    <p:sldId id="790" r:id="rId456"/>
    <p:sldId id="467" r:id="rId457"/>
    <p:sldId id="468" r:id="rId458"/>
    <p:sldId id="469" r:id="rId459"/>
    <p:sldId id="470" r:id="rId460"/>
    <p:sldId id="791" r:id="rId461"/>
    <p:sldId id="792" r:id="rId462"/>
    <p:sldId id="793" r:id="rId463"/>
    <p:sldId id="794" r:id="rId464"/>
    <p:sldId id="795" r:id="rId465"/>
    <p:sldId id="796" r:id="rId466"/>
    <p:sldId id="797" r:id="rId467"/>
    <p:sldId id="798" r:id="rId468"/>
    <p:sldId id="799" r:id="rId469"/>
    <p:sldId id="800" r:id="rId470"/>
    <p:sldId id="801" r:id="rId471"/>
    <p:sldId id="802" r:id="rId472"/>
    <p:sldId id="803" r:id="rId473"/>
    <p:sldId id="471" r:id="rId474"/>
    <p:sldId id="472" r:id="rId475"/>
    <p:sldId id="473" r:id="rId476"/>
    <p:sldId id="474" r:id="rId477"/>
    <p:sldId id="823" r:id="rId478"/>
    <p:sldId id="824" r:id="rId479"/>
    <p:sldId id="475" r:id="rId480"/>
    <p:sldId id="476" r:id="rId481"/>
    <p:sldId id="477" r:id="rId482"/>
    <p:sldId id="833" r:id="rId483"/>
    <p:sldId id="834" r:id="rId484"/>
    <p:sldId id="835" r:id="rId485"/>
    <p:sldId id="836" r:id="rId486"/>
    <p:sldId id="837" r:id="rId487"/>
    <p:sldId id="838" r:id="rId488"/>
    <p:sldId id="839" r:id="rId489"/>
    <p:sldId id="840" r:id="rId490"/>
    <p:sldId id="808" r:id="rId491"/>
    <p:sldId id="809" r:id="rId492"/>
    <p:sldId id="810" r:id="rId493"/>
    <p:sldId id="732" r:id="rId494"/>
    <p:sldId id="733" r:id="rId495"/>
    <p:sldId id="734" r:id="rId496"/>
    <p:sldId id="735" r:id="rId497"/>
    <p:sldId id="736" r:id="rId498"/>
    <p:sldId id="737" r:id="rId499"/>
    <p:sldId id="738" r:id="rId500"/>
    <p:sldId id="739" r:id="rId501"/>
    <p:sldId id="740" r:id="rId502"/>
    <p:sldId id="741" r:id="rId503"/>
    <p:sldId id="742" r:id="rId504"/>
    <p:sldId id="743" r:id="rId505"/>
    <p:sldId id="744" r:id="rId506"/>
    <p:sldId id="745" r:id="rId507"/>
    <p:sldId id="746" r:id="rId508"/>
    <p:sldId id="822" r:id="rId509"/>
    <p:sldId id="754" r:id="rId510"/>
    <p:sldId id="755" r:id="rId511"/>
    <p:sldId id="756" r:id="rId512"/>
    <p:sldId id="757" r:id="rId513"/>
    <p:sldId id="758" r:id="rId514"/>
    <p:sldId id="759" r:id="rId515"/>
    <p:sldId id="760" r:id="rId516"/>
    <p:sldId id="761" r:id="rId517"/>
    <p:sldId id="762" r:id="rId518"/>
    <p:sldId id="763" r:id="rId519"/>
    <p:sldId id="764" r:id="rId520"/>
    <p:sldId id="765" r:id="rId521"/>
    <p:sldId id="766" r:id="rId522"/>
    <p:sldId id="767" r:id="rId523"/>
    <p:sldId id="768" r:id="rId524"/>
    <p:sldId id="769" r:id="rId525"/>
    <p:sldId id="770" r:id="rId526"/>
    <p:sldId id="771" r:id="rId527"/>
    <p:sldId id="772" r:id="rId528"/>
    <p:sldId id="773" r:id="rId529"/>
    <p:sldId id="774" r:id="rId530"/>
    <p:sldId id="272" r:id="rId531"/>
    <p:sldId id="572" r:id="rId53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notesMaster" Target="notesMasters/notesMaster1.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514" Type="http://schemas.openxmlformats.org/officeDocument/2006/relationships/slide" Target="slides/slide513.xml"/><Relationship Id="rId535" Type="http://schemas.openxmlformats.org/officeDocument/2006/relationships/viewProps" Target="viewProp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slide" Target="slides/slide524.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tableStyles" Target="tableStyle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microsoft.com/office/2006/relationships/legacyDocTextInfo" Target="legacyDocTextInfo.bin"/><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presProps" Target="presProps.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s>
</file>

<file path=ppt/diagrams/colors1.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57E801-A514-4814-A591-AEADDE0709B6}" type="doc">
      <dgm:prSet loTypeId="urn:microsoft.com/office/officeart/2005/8/layout/orgChart1" loCatId="hierarchy" qsTypeId="urn:microsoft.com/office/officeart/2005/8/quickstyle/simple3" qsCatId="simple" csTypeId="urn:microsoft.com/office/officeart/2005/8/colors/accent5_5" csCatId="accent5" phldr="1"/>
      <dgm:spPr/>
      <dgm:t>
        <a:bodyPr/>
        <a:lstStyle/>
        <a:p>
          <a:endParaRPr lang="el-GR"/>
        </a:p>
      </dgm:t>
    </dgm:pt>
    <dgm:pt modelId="{B3A37B16-6D01-42C1-8A5C-3FC5FAA8CB85}">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r>
            <a:rPr lang="el-GR" sz="1200" b="1" dirty="0"/>
            <a:t>ΔΙΟΙΚΗΤΙΚΟ ΣΥΜΒΟΥΛΙΟ</a:t>
          </a:r>
        </a:p>
      </dgm:t>
    </dgm:pt>
    <dgm:pt modelId="{FDEE7D29-9795-4E14-AA1D-6E7122CD4AB0}" type="parTrans" cxnId="{A2C239EF-150D-4341-B0D8-2E50E968F86B}">
      <dgm:prSet/>
      <dgm:spPr/>
      <dgm:t>
        <a:bodyPr/>
        <a:lstStyle/>
        <a:p>
          <a:endParaRPr lang="el-GR"/>
        </a:p>
      </dgm:t>
    </dgm:pt>
    <dgm:pt modelId="{49C63625-3FF4-4055-85ED-BB8D57590EED}" type="sibTrans" cxnId="{A2C239EF-150D-4341-B0D8-2E50E968F86B}">
      <dgm:prSet/>
      <dgm:spPr/>
      <dgm:t>
        <a:bodyPr/>
        <a:lstStyle/>
        <a:p>
          <a:endParaRPr lang="el-GR"/>
        </a:p>
      </dgm:t>
    </dgm:pt>
    <dgm:pt modelId="{6E57ADC0-39A6-46F0-90B9-57DBE5A66180}">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pPr algn="ctr"/>
          <a:r>
            <a:rPr lang="el-GR" sz="1100" b="1" dirty="0"/>
            <a:t>ΤΜΗΜΑ ΚΑΤΑΣΚΕΥΗΣ </a:t>
          </a:r>
        </a:p>
        <a:p>
          <a:pPr algn="ctr"/>
          <a:r>
            <a:rPr lang="el-GR" sz="1100" b="1" dirty="0"/>
            <a:t>Φ/Β ΣΤΑΘΜΟΥ</a:t>
          </a:r>
        </a:p>
      </dgm:t>
    </dgm:pt>
    <dgm:pt modelId="{9B4392C6-6234-48A5-A9F7-03124BCFBF35}" type="parTrans" cxnId="{B2512A5A-9971-4CA0-8B1B-24479A42B5E6}">
      <dgm:prSet/>
      <dgm:spPr/>
      <dgm:t>
        <a:bodyPr/>
        <a:lstStyle/>
        <a:p>
          <a:endParaRPr lang="el-GR" dirty="0"/>
        </a:p>
      </dgm:t>
    </dgm:pt>
    <dgm:pt modelId="{F7908456-B45A-44F0-98A0-F04074FE612F}" type="sibTrans" cxnId="{B2512A5A-9971-4CA0-8B1B-24479A42B5E6}">
      <dgm:prSet/>
      <dgm:spPr/>
      <dgm:t>
        <a:bodyPr/>
        <a:lstStyle/>
        <a:p>
          <a:endParaRPr lang="el-GR"/>
        </a:p>
      </dgm:t>
    </dgm:pt>
    <dgm:pt modelId="{2EB60DEE-DCB8-4381-A4D9-BFC593103F4E}">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ΤΜΗΜΑ  ΛΕΙΤΟΥΡΓΙΑΣ</a:t>
          </a:r>
        </a:p>
        <a:p>
          <a:r>
            <a:rPr lang="el-GR" sz="1100" b="1" dirty="0"/>
            <a:t>Φ/Β ΣΤΑΘΜΟΥ</a:t>
          </a:r>
        </a:p>
      </dgm:t>
    </dgm:pt>
    <dgm:pt modelId="{D297F3E1-B1FF-44A9-9D65-1DD364434105}" type="parTrans" cxnId="{2022ACEB-D75C-4BBA-A0FB-F9131DDB4033}">
      <dgm:prSet/>
      <dgm:spPr/>
      <dgm:t>
        <a:bodyPr/>
        <a:lstStyle/>
        <a:p>
          <a:endParaRPr lang="el-GR" dirty="0"/>
        </a:p>
      </dgm:t>
    </dgm:pt>
    <dgm:pt modelId="{5F96EB05-8451-4CCE-9FC0-70EED2B40EC6}" type="sibTrans" cxnId="{2022ACEB-D75C-4BBA-A0FB-F9131DDB4033}">
      <dgm:prSet/>
      <dgm:spPr/>
      <dgm:t>
        <a:bodyPr/>
        <a:lstStyle/>
        <a:p>
          <a:endParaRPr lang="el-GR"/>
        </a:p>
      </dgm:t>
    </dgm:pt>
    <dgm:pt modelId="{F7364FC5-4572-42B9-AC78-EB67D47FF55B}">
      <dgm:prSet phldrT="[Κείμενο]"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ΤΜΗΜΑ</a:t>
          </a:r>
        </a:p>
        <a:p>
          <a:r>
            <a:rPr lang="el-GR" sz="1100" b="1" dirty="0"/>
            <a:t> ΣΥΝΤΗΡΗΣΗΣ  </a:t>
          </a:r>
        </a:p>
        <a:p>
          <a:r>
            <a:rPr lang="el-GR" sz="1100" b="1" dirty="0"/>
            <a:t>Φ/Β ΣΤΑΘΜΟΥ</a:t>
          </a:r>
        </a:p>
      </dgm:t>
    </dgm:pt>
    <dgm:pt modelId="{8A28FB25-EF1B-401A-A56B-107CCCE9CE27}" type="parTrans" cxnId="{45AAA7BB-BF7B-4CFA-B86F-7F89802B6744}">
      <dgm:prSet/>
      <dgm:spPr/>
      <dgm:t>
        <a:bodyPr/>
        <a:lstStyle/>
        <a:p>
          <a:endParaRPr lang="el-GR" dirty="0"/>
        </a:p>
      </dgm:t>
    </dgm:pt>
    <dgm:pt modelId="{A4C83ABD-98DB-42CB-B217-E018DE30E751}" type="sibTrans" cxnId="{45AAA7BB-BF7B-4CFA-B86F-7F89802B6744}">
      <dgm:prSet/>
      <dgm:spPr/>
      <dgm:t>
        <a:bodyPr/>
        <a:lstStyle/>
        <a:p>
          <a:endParaRPr lang="el-GR"/>
        </a:p>
      </dgm:t>
    </dgm:pt>
    <dgm:pt modelId="{3BFEFC59-2D4C-409C-A0D2-2F2C1D733B79}">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Μεταφορά εξοπλισμού</a:t>
          </a:r>
        </a:p>
      </dgm:t>
    </dgm:pt>
    <dgm:pt modelId="{6C6CF249-614F-4C94-A02A-E5BBD75CC882}" type="parTrans" cxnId="{1EB6A990-7234-4E21-92E3-873A2C11B2C9}">
      <dgm:prSet/>
      <dgm:spPr/>
      <dgm:t>
        <a:bodyPr/>
        <a:lstStyle/>
        <a:p>
          <a:endParaRPr lang="el-GR" dirty="0"/>
        </a:p>
      </dgm:t>
    </dgm:pt>
    <dgm:pt modelId="{812B05DC-1CA4-426A-B2A4-E61A4FE375A1}" type="sibTrans" cxnId="{1EB6A990-7234-4E21-92E3-873A2C11B2C9}">
      <dgm:prSet/>
      <dgm:spPr/>
      <dgm:t>
        <a:bodyPr/>
        <a:lstStyle/>
        <a:p>
          <a:endParaRPr lang="el-GR"/>
        </a:p>
      </dgm:t>
    </dgm:pt>
    <dgm:pt modelId="{99CA2A4B-54A2-4AD4-8902-AFF859E338B0}">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Συναρμολόγηση Εξοπλισμού</a:t>
          </a:r>
        </a:p>
      </dgm:t>
    </dgm:pt>
    <dgm:pt modelId="{2F9F249E-680F-4220-AB9B-560B0CAF2305}" type="parTrans" cxnId="{24DF5998-BB2B-486A-AA05-5157881691B8}">
      <dgm:prSet/>
      <dgm:spPr/>
      <dgm:t>
        <a:bodyPr/>
        <a:lstStyle/>
        <a:p>
          <a:endParaRPr lang="el-GR" dirty="0"/>
        </a:p>
      </dgm:t>
    </dgm:pt>
    <dgm:pt modelId="{09C9E762-571E-43AE-A76E-AAA494FCAF01}" type="sibTrans" cxnId="{24DF5998-BB2B-486A-AA05-5157881691B8}">
      <dgm:prSet/>
      <dgm:spPr/>
      <dgm:t>
        <a:bodyPr/>
        <a:lstStyle/>
        <a:p>
          <a:endParaRPr lang="el-GR"/>
        </a:p>
      </dgm:t>
    </dgm:pt>
    <dgm:pt modelId="{FF782B11-BE7A-4DDB-ADB9-78369FABE670}">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Σύνδεση με δίκτυο της ΔΕΗ</a:t>
          </a:r>
        </a:p>
      </dgm:t>
    </dgm:pt>
    <dgm:pt modelId="{C4A2F37A-0974-4B94-8489-3D9BD55B6D22}" type="parTrans" cxnId="{02539D9A-1645-47E4-B13E-66FD96367CE5}">
      <dgm:prSet/>
      <dgm:spPr/>
      <dgm:t>
        <a:bodyPr/>
        <a:lstStyle/>
        <a:p>
          <a:endParaRPr lang="el-GR" dirty="0"/>
        </a:p>
      </dgm:t>
    </dgm:pt>
    <dgm:pt modelId="{99D253BB-CE5B-484B-90CE-91F8B2AB7DDD}" type="sibTrans" cxnId="{02539D9A-1645-47E4-B13E-66FD96367CE5}">
      <dgm:prSet/>
      <dgm:spPr/>
      <dgm:t>
        <a:bodyPr/>
        <a:lstStyle/>
        <a:p>
          <a:endParaRPr lang="el-GR"/>
        </a:p>
      </dgm:t>
    </dgm:pt>
    <dgm:pt modelId="{2E59E6D6-1E1F-4442-981B-C2E66112E308}">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Τακτική συντήρηση </a:t>
          </a:r>
          <a:r>
            <a:rPr lang="el-GR" sz="1100" b="1" dirty="0" smtClean="0"/>
            <a:t>εξοπλισμού</a:t>
          </a:r>
          <a:endParaRPr lang="el-GR" sz="1100" b="1" dirty="0"/>
        </a:p>
      </dgm:t>
    </dgm:pt>
    <dgm:pt modelId="{5FCDD5AD-E427-4026-A7A9-BCCFA42FC89E}" type="parTrans" cxnId="{CDDF1BF3-5378-4AB3-8097-4F883CED8B92}">
      <dgm:prSet/>
      <dgm:spPr/>
      <dgm:t>
        <a:bodyPr/>
        <a:lstStyle/>
        <a:p>
          <a:endParaRPr lang="el-GR" dirty="0"/>
        </a:p>
      </dgm:t>
    </dgm:pt>
    <dgm:pt modelId="{30509129-5483-4AB0-AEB2-2454963735B9}" type="sibTrans" cxnId="{CDDF1BF3-5378-4AB3-8097-4F883CED8B92}">
      <dgm:prSet/>
      <dgm:spPr/>
      <dgm:t>
        <a:bodyPr/>
        <a:lstStyle/>
        <a:p>
          <a:endParaRPr lang="el-GR"/>
        </a:p>
      </dgm:t>
    </dgm:pt>
    <dgm:pt modelId="{B9BF5534-2AD6-489A-A9D2-EB7ED9B7BA12}">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Κατασκευή του </a:t>
          </a:r>
          <a:r>
            <a:rPr lang="el-GR" sz="1100" b="1" dirty="0" smtClean="0"/>
            <a:t>εξοπλισμού </a:t>
          </a:r>
          <a:endParaRPr lang="el-GR" sz="1100" b="1" dirty="0"/>
        </a:p>
      </dgm:t>
    </dgm:pt>
    <dgm:pt modelId="{700D4E2B-0933-4DB5-A761-6DE9AB3F459A}" type="parTrans" cxnId="{B2607A83-20A8-4656-9740-880C4F3C193C}">
      <dgm:prSet/>
      <dgm:spPr/>
      <dgm:t>
        <a:bodyPr/>
        <a:lstStyle/>
        <a:p>
          <a:endParaRPr lang="el-GR" dirty="0"/>
        </a:p>
      </dgm:t>
    </dgm:pt>
    <dgm:pt modelId="{7555E48A-25BC-4484-9FB0-9D102BB5732F}" type="sibTrans" cxnId="{B2607A83-20A8-4656-9740-880C4F3C193C}">
      <dgm:prSet/>
      <dgm:spPr/>
      <dgm:t>
        <a:bodyPr/>
        <a:lstStyle/>
        <a:p>
          <a:endParaRPr lang="el-GR"/>
        </a:p>
      </dgm:t>
    </dgm:pt>
    <dgm:pt modelId="{F02B0CB0-D525-44B9-9C3E-F6DDDF35BEFF}">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Τοποθέτηση </a:t>
          </a:r>
        </a:p>
        <a:p>
          <a:r>
            <a:rPr lang="el-GR" sz="1100" b="1" dirty="0"/>
            <a:t>εξοπλισμού</a:t>
          </a:r>
        </a:p>
      </dgm:t>
    </dgm:pt>
    <dgm:pt modelId="{B74D0A29-65F3-4F00-BFCF-F547597D9884}" type="parTrans" cxnId="{9DBFEC3E-FC30-417E-BB1B-D785781CF1F5}">
      <dgm:prSet/>
      <dgm:spPr/>
      <dgm:t>
        <a:bodyPr/>
        <a:lstStyle/>
        <a:p>
          <a:endParaRPr lang="el-GR" dirty="0"/>
        </a:p>
      </dgm:t>
    </dgm:pt>
    <dgm:pt modelId="{EDD12723-49B0-4AB1-8D49-FCD487846559}" type="sibTrans" cxnId="{9DBFEC3E-FC30-417E-BB1B-D785781CF1F5}">
      <dgm:prSet/>
      <dgm:spPr/>
      <dgm:t>
        <a:bodyPr/>
        <a:lstStyle/>
        <a:p>
          <a:endParaRPr lang="el-GR"/>
        </a:p>
      </dgm:t>
    </dgm:pt>
    <dgm:pt modelId="{D823C628-C830-48A1-8F9B-73AB860C69FB}">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Αντιμετώπιση Εκτάκτων Καταστάσεων</a:t>
          </a:r>
        </a:p>
      </dgm:t>
    </dgm:pt>
    <dgm:pt modelId="{BDF8DDD9-9F60-4997-B2D5-A67076DAF2AC}" type="parTrans" cxnId="{A0FEDFF9-3EA0-4560-93E2-4DAB2C7EB7FA}">
      <dgm:prSet/>
      <dgm:spPr/>
      <dgm:t>
        <a:bodyPr/>
        <a:lstStyle/>
        <a:p>
          <a:endParaRPr lang="el-GR" dirty="0"/>
        </a:p>
      </dgm:t>
    </dgm:pt>
    <dgm:pt modelId="{64E39848-FE9C-4A2D-893E-5704EDA4FCCB}" type="sibTrans" cxnId="{A0FEDFF9-3EA0-4560-93E2-4DAB2C7EB7FA}">
      <dgm:prSet/>
      <dgm:spPr/>
      <dgm:t>
        <a:bodyPr/>
        <a:lstStyle/>
        <a:p>
          <a:endParaRPr lang="el-GR"/>
        </a:p>
      </dgm:t>
    </dgm:pt>
    <dgm:pt modelId="{7C578A07-9956-400B-939F-707D4DEAED0F}">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Παρακολούθηση παραγωγής ηλεκτρικής ενέργειας</a:t>
          </a:r>
        </a:p>
      </dgm:t>
    </dgm:pt>
    <dgm:pt modelId="{92F4CBAF-085E-4DDC-B9FA-F198DA08F148}" type="parTrans" cxnId="{2A4C15D8-6BDB-491F-8DF4-EDAB28673B5F}">
      <dgm:prSet/>
      <dgm:spPr/>
      <dgm:t>
        <a:bodyPr/>
        <a:lstStyle/>
        <a:p>
          <a:endParaRPr lang="el-GR" dirty="0"/>
        </a:p>
      </dgm:t>
    </dgm:pt>
    <dgm:pt modelId="{27448A4A-8EA1-440C-BB56-F87C57976780}" type="sibTrans" cxnId="{2A4C15D8-6BDB-491F-8DF4-EDAB28673B5F}">
      <dgm:prSet/>
      <dgm:spPr/>
      <dgm:t>
        <a:bodyPr/>
        <a:lstStyle/>
        <a:p>
          <a:endParaRPr lang="el-GR"/>
        </a:p>
      </dgm:t>
    </dgm:pt>
    <dgm:pt modelId="{0CD42B0C-D8D5-400B-BF73-1EABF64FA0F0}">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Λογιστήριο</a:t>
          </a:r>
        </a:p>
      </dgm:t>
    </dgm:pt>
    <dgm:pt modelId="{5A1FC003-7063-48B4-9AC4-8AB8BF802C1D}" type="parTrans" cxnId="{BAFBA1BD-E01C-43D4-B7C4-1100D8339687}">
      <dgm:prSet/>
      <dgm:spPr/>
      <dgm:t>
        <a:bodyPr/>
        <a:lstStyle/>
        <a:p>
          <a:endParaRPr lang="el-GR" dirty="0"/>
        </a:p>
      </dgm:t>
    </dgm:pt>
    <dgm:pt modelId="{E89A5469-F7FC-4F6D-B4BF-ABE17C18FA32}" type="sibTrans" cxnId="{BAFBA1BD-E01C-43D4-B7C4-1100D8339687}">
      <dgm:prSet/>
      <dgm:spPr/>
      <dgm:t>
        <a:bodyPr/>
        <a:lstStyle/>
        <a:p>
          <a:endParaRPr lang="el-GR"/>
        </a:p>
      </dgm:t>
    </dgm:pt>
    <dgm:pt modelId="{86EF81DF-6EF2-4597-8A37-898A10FA3518}">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a:t>Έκτακτη συντήρηση εξοπλισμού</a:t>
          </a:r>
        </a:p>
      </dgm:t>
    </dgm:pt>
    <dgm:pt modelId="{8952E46A-6AD2-43CA-BEA8-791E1A3A76E9}" type="parTrans" cxnId="{82F7D7CC-6BD1-4970-B63E-6C47AEC1734D}">
      <dgm:prSet/>
      <dgm:spPr/>
      <dgm:t>
        <a:bodyPr/>
        <a:lstStyle/>
        <a:p>
          <a:endParaRPr lang="el-GR" dirty="0"/>
        </a:p>
      </dgm:t>
    </dgm:pt>
    <dgm:pt modelId="{7966A537-61D8-4756-9E18-8ED510649195}" type="sibTrans" cxnId="{82F7D7CC-6BD1-4970-B63E-6C47AEC1734D}">
      <dgm:prSet/>
      <dgm:spPr/>
      <dgm:t>
        <a:bodyPr/>
        <a:lstStyle/>
        <a:p>
          <a:endParaRPr lang="el-GR"/>
        </a:p>
      </dgm:t>
    </dgm:pt>
    <dgm:pt modelId="{673F74D1-5AE9-4F22-9CFF-925FC94EB41B}">
      <dgm:prSet custT="1">
        <dgm:style>
          <a:lnRef idx="1">
            <a:schemeClr val="accent2"/>
          </a:lnRef>
          <a:fillRef idx="3">
            <a:schemeClr val="accent2"/>
          </a:fillRef>
          <a:effectRef idx="2">
            <a:schemeClr val="accent2"/>
          </a:effectRef>
          <a:fontRef idx="minor">
            <a:schemeClr val="lt1"/>
          </a:fontRef>
        </dgm:style>
      </dgm:prSet>
      <dgm:spPr/>
      <dgm:t>
        <a:bodyPr/>
        <a:lstStyle/>
        <a:p>
          <a:r>
            <a:rPr lang="el-GR" sz="1100" b="1" dirty="0" smtClean="0"/>
            <a:t>Συντήρηση </a:t>
          </a:r>
          <a:r>
            <a:rPr lang="el-GR" sz="1100" b="1" dirty="0"/>
            <a:t>περίφραξης οικοπέδου</a:t>
          </a:r>
        </a:p>
      </dgm:t>
    </dgm:pt>
    <dgm:pt modelId="{8FBD5792-8489-4B92-BFF2-6685FE95AE25}" type="parTrans" cxnId="{05F60A54-8953-4900-BBB3-68190A20DF75}">
      <dgm:prSet/>
      <dgm:spPr/>
      <dgm:t>
        <a:bodyPr/>
        <a:lstStyle/>
        <a:p>
          <a:endParaRPr lang="el-GR" dirty="0"/>
        </a:p>
      </dgm:t>
    </dgm:pt>
    <dgm:pt modelId="{0018B9FC-A719-4F34-86B7-1E5271CEF871}" type="sibTrans" cxnId="{05F60A54-8953-4900-BBB3-68190A20DF75}">
      <dgm:prSet/>
      <dgm:spPr/>
      <dgm:t>
        <a:bodyPr/>
        <a:lstStyle/>
        <a:p>
          <a:endParaRPr lang="el-GR"/>
        </a:p>
      </dgm:t>
    </dgm:pt>
    <dgm:pt modelId="{BF08676B-4989-43C5-B5B3-A833E1B0390D}" type="pres">
      <dgm:prSet presAssocID="{3E57E801-A514-4814-A591-AEADDE0709B6}" presName="hierChild1" presStyleCnt="0">
        <dgm:presLayoutVars>
          <dgm:orgChart val="1"/>
          <dgm:chPref val="1"/>
          <dgm:dir/>
          <dgm:animOne val="branch"/>
          <dgm:animLvl val="lvl"/>
          <dgm:resizeHandles/>
        </dgm:presLayoutVars>
      </dgm:prSet>
      <dgm:spPr/>
      <dgm:t>
        <a:bodyPr/>
        <a:lstStyle/>
        <a:p>
          <a:endParaRPr lang="el-GR"/>
        </a:p>
      </dgm:t>
    </dgm:pt>
    <dgm:pt modelId="{72278376-D185-4650-BCBD-85703C4A06F2}" type="pres">
      <dgm:prSet presAssocID="{B3A37B16-6D01-42C1-8A5C-3FC5FAA8CB85}" presName="hierRoot1" presStyleCnt="0">
        <dgm:presLayoutVars>
          <dgm:hierBranch val="init"/>
        </dgm:presLayoutVars>
      </dgm:prSet>
      <dgm:spPr/>
      <dgm:t>
        <a:bodyPr/>
        <a:lstStyle/>
        <a:p>
          <a:endParaRPr lang="el-GR"/>
        </a:p>
      </dgm:t>
    </dgm:pt>
    <dgm:pt modelId="{3EEBB45E-FB3B-4737-9CF6-D90C4C91F458}" type="pres">
      <dgm:prSet presAssocID="{B3A37B16-6D01-42C1-8A5C-3FC5FAA8CB85}" presName="rootComposite1" presStyleCnt="0"/>
      <dgm:spPr/>
      <dgm:t>
        <a:bodyPr/>
        <a:lstStyle/>
        <a:p>
          <a:endParaRPr lang="el-GR"/>
        </a:p>
      </dgm:t>
    </dgm:pt>
    <dgm:pt modelId="{7244AD21-AA3F-4A6D-AB6C-02EC3953692F}" type="pres">
      <dgm:prSet presAssocID="{B3A37B16-6D01-42C1-8A5C-3FC5FAA8CB85}" presName="rootText1" presStyleLbl="node0" presStyleIdx="0" presStyleCnt="1" custScaleX="172731" custLinFactNeighborX="9608" custLinFactNeighborY="-6630">
        <dgm:presLayoutVars>
          <dgm:chPref val="3"/>
        </dgm:presLayoutVars>
      </dgm:prSet>
      <dgm:spPr/>
      <dgm:t>
        <a:bodyPr/>
        <a:lstStyle/>
        <a:p>
          <a:endParaRPr lang="el-GR"/>
        </a:p>
      </dgm:t>
    </dgm:pt>
    <dgm:pt modelId="{C1A9B82D-AC1C-452C-9B82-9C5294679770}" type="pres">
      <dgm:prSet presAssocID="{B3A37B16-6D01-42C1-8A5C-3FC5FAA8CB85}" presName="rootConnector1" presStyleLbl="node1" presStyleIdx="0" presStyleCnt="0"/>
      <dgm:spPr/>
      <dgm:t>
        <a:bodyPr/>
        <a:lstStyle/>
        <a:p>
          <a:endParaRPr lang="el-GR"/>
        </a:p>
      </dgm:t>
    </dgm:pt>
    <dgm:pt modelId="{8AD97D34-B472-4447-BFC6-F14F893FDC70}" type="pres">
      <dgm:prSet presAssocID="{B3A37B16-6D01-42C1-8A5C-3FC5FAA8CB85}" presName="hierChild2" presStyleCnt="0"/>
      <dgm:spPr/>
      <dgm:t>
        <a:bodyPr/>
        <a:lstStyle/>
        <a:p>
          <a:endParaRPr lang="el-GR"/>
        </a:p>
      </dgm:t>
    </dgm:pt>
    <dgm:pt modelId="{FA1A72A4-CA5E-4590-A593-1D9A35A22EC4}" type="pres">
      <dgm:prSet presAssocID="{9B4392C6-6234-48A5-A9F7-03124BCFBF35}" presName="Name37" presStyleLbl="parChTrans1D2" presStyleIdx="0" presStyleCnt="3"/>
      <dgm:spPr/>
      <dgm:t>
        <a:bodyPr/>
        <a:lstStyle/>
        <a:p>
          <a:endParaRPr lang="el-GR"/>
        </a:p>
      </dgm:t>
    </dgm:pt>
    <dgm:pt modelId="{665A6853-D1FA-4C01-813B-6832684CF4D6}" type="pres">
      <dgm:prSet presAssocID="{6E57ADC0-39A6-46F0-90B9-57DBE5A66180}" presName="hierRoot2" presStyleCnt="0">
        <dgm:presLayoutVars>
          <dgm:hierBranch val="init"/>
        </dgm:presLayoutVars>
      </dgm:prSet>
      <dgm:spPr/>
      <dgm:t>
        <a:bodyPr/>
        <a:lstStyle/>
        <a:p>
          <a:endParaRPr lang="el-GR"/>
        </a:p>
      </dgm:t>
    </dgm:pt>
    <dgm:pt modelId="{F7075323-77EC-4728-9BCA-778A4A5AD3DA}" type="pres">
      <dgm:prSet presAssocID="{6E57ADC0-39A6-46F0-90B9-57DBE5A66180}" presName="rootComposite" presStyleCnt="0"/>
      <dgm:spPr/>
      <dgm:t>
        <a:bodyPr/>
        <a:lstStyle/>
        <a:p>
          <a:endParaRPr lang="el-GR"/>
        </a:p>
      </dgm:t>
    </dgm:pt>
    <dgm:pt modelId="{0392D6A1-BD09-4001-BFE5-EFC2DA5553D7}" type="pres">
      <dgm:prSet presAssocID="{6E57ADC0-39A6-46F0-90B9-57DBE5A66180}" presName="rootText" presStyleLbl="node2" presStyleIdx="0" presStyleCnt="3" custScaleX="145996" custScaleY="155556">
        <dgm:presLayoutVars>
          <dgm:chPref val="3"/>
        </dgm:presLayoutVars>
      </dgm:prSet>
      <dgm:spPr/>
      <dgm:t>
        <a:bodyPr/>
        <a:lstStyle/>
        <a:p>
          <a:endParaRPr lang="el-GR"/>
        </a:p>
      </dgm:t>
    </dgm:pt>
    <dgm:pt modelId="{569C3640-608D-4667-8EF0-6DC2A5373A94}" type="pres">
      <dgm:prSet presAssocID="{6E57ADC0-39A6-46F0-90B9-57DBE5A66180}" presName="rootConnector" presStyleLbl="node2" presStyleIdx="0" presStyleCnt="3"/>
      <dgm:spPr/>
      <dgm:t>
        <a:bodyPr/>
        <a:lstStyle/>
        <a:p>
          <a:endParaRPr lang="el-GR"/>
        </a:p>
      </dgm:t>
    </dgm:pt>
    <dgm:pt modelId="{CDB6E973-162A-4411-A76E-EB34421E621B}" type="pres">
      <dgm:prSet presAssocID="{6E57ADC0-39A6-46F0-90B9-57DBE5A66180}" presName="hierChild4" presStyleCnt="0"/>
      <dgm:spPr/>
      <dgm:t>
        <a:bodyPr/>
        <a:lstStyle/>
        <a:p>
          <a:endParaRPr lang="el-GR"/>
        </a:p>
      </dgm:t>
    </dgm:pt>
    <dgm:pt modelId="{F6B7B6D0-D826-462B-9E9F-8A722F4C01B7}" type="pres">
      <dgm:prSet presAssocID="{6C6CF249-614F-4C94-A02A-E5BBD75CC882}" presName="Name37" presStyleLbl="parChTrans1D3" presStyleIdx="0" presStyleCnt="11"/>
      <dgm:spPr/>
      <dgm:t>
        <a:bodyPr/>
        <a:lstStyle/>
        <a:p>
          <a:endParaRPr lang="el-GR"/>
        </a:p>
      </dgm:t>
    </dgm:pt>
    <dgm:pt modelId="{B4A9810C-ACD5-4BB5-A0F8-409533F8FB78}" type="pres">
      <dgm:prSet presAssocID="{3BFEFC59-2D4C-409C-A0D2-2F2C1D733B79}" presName="hierRoot2" presStyleCnt="0">
        <dgm:presLayoutVars>
          <dgm:hierBranch val="init"/>
        </dgm:presLayoutVars>
      </dgm:prSet>
      <dgm:spPr/>
      <dgm:t>
        <a:bodyPr/>
        <a:lstStyle/>
        <a:p>
          <a:endParaRPr lang="el-GR"/>
        </a:p>
      </dgm:t>
    </dgm:pt>
    <dgm:pt modelId="{5F53A968-5712-4338-93A0-6199DE3EA61C}" type="pres">
      <dgm:prSet presAssocID="{3BFEFC59-2D4C-409C-A0D2-2F2C1D733B79}" presName="rootComposite" presStyleCnt="0"/>
      <dgm:spPr/>
      <dgm:t>
        <a:bodyPr/>
        <a:lstStyle/>
        <a:p>
          <a:endParaRPr lang="el-GR"/>
        </a:p>
      </dgm:t>
    </dgm:pt>
    <dgm:pt modelId="{E5B46B78-CF1C-4BC3-BF94-1FB5580F1120}" type="pres">
      <dgm:prSet presAssocID="{3BFEFC59-2D4C-409C-A0D2-2F2C1D733B79}" presName="rootText" presStyleLbl="node3" presStyleIdx="0" presStyleCnt="11" custScaleX="108553" custScaleY="79293">
        <dgm:presLayoutVars>
          <dgm:chPref val="3"/>
        </dgm:presLayoutVars>
      </dgm:prSet>
      <dgm:spPr/>
      <dgm:t>
        <a:bodyPr/>
        <a:lstStyle/>
        <a:p>
          <a:endParaRPr lang="el-GR"/>
        </a:p>
      </dgm:t>
    </dgm:pt>
    <dgm:pt modelId="{910194CC-3491-4B26-93B3-3AC47443B13F}" type="pres">
      <dgm:prSet presAssocID="{3BFEFC59-2D4C-409C-A0D2-2F2C1D733B79}" presName="rootConnector" presStyleLbl="node3" presStyleIdx="0" presStyleCnt="11"/>
      <dgm:spPr/>
      <dgm:t>
        <a:bodyPr/>
        <a:lstStyle/>
        <a:p>
          <a:endParaRPr lang="el-GR"/>
        </a:p>
      </dgm:t>
    </dgm:pt>
    <dgm:pt modelId="{92F90160-3384-4350-80B4-2E5B42DA8BA7}" type="pres">
      <dgm:prSet presAssocID="{3BFEFC59-2D4C-409C-A0D2-2F2C1D733B79}" presName="hierChild4" presStyleCnt="0"/>
      <dgm:spPr/>
      <dgm:t>
        <a:bodyPr/>
        <a:lstStyle/>
        <a:p>
          <a:endParaRPr lang="el-GR"/>
        </a:p>
      </dgm:t>
    </dgm:pt>
    <dgm:pt modelId="{0133031C-7798-45B8-AA20-CA1C0579D9B6}" type="pres">
      <dgm:prSet presAssocID="{3BFEFC59-2D4C-409C-A0D2-2F2C1D733B79}" presName="hierChild5" presStyleCnt="0"/>
      <dgm:spPr/>
      <dgm:t>
        <a:bodyPr/>
        <a:lstStyle/>
        <a:p>
          <a:endParaRPr lang="el-GR"/>
        </a:p>
      </dgm:t>
    </dgm:pt>
    <dgm:pt modelId="{E5F79972-7AEB-4C3A-A5FD-913C700291F2}" type="pres">
      <dgm:prSet presAssocID="{2F9F249E-680F-4220-AB9B-560B0CAF2305}" presName="Name37" presStyleLbl="parChTrans1D3" presStyleIdx="1" presStyleCnt="11"/>
      <dgm:spPr/>
      <dgm:t>
        <a:bodyPr/>
        <a:lstStyle/>
        <a:p>
          <a:endParaRPr lang="el-GR"/>
        </a:p>
      </dgm:t>
    </dgm:pt>
    <dgm:pt modelId="{DD4BA0D3-2AB3-4C4F-BE92-2919C3A23737}" type="pres">
      <dgm:prSet presAssocID="{99CA2A4B-54A2-4AD4-8902-AFF859E338B0}" presName="hierRoot2" presStyleCnt="0">
        <dgm:presLayoutVars>
          <dgm:hierBranch val="init"/>
        </dgm:presLayoutVars>
      </dgm:prSet>
      <dgm:spPr/>
      <dgm:t>
        <a:bodyPr/>
        <a:lstStyle/>
        <a:p>
          <a:endParaRPr lang="el-GR"/>
        </a:p>
      </dgm:t>
    </dgm:pt>
    <dgm:pt modelId="{C051035B-D726-4FEE-938F-D3ABF2959302}" type="pres">
      <dgm:prSet presAssocID="{99CA2A4B-54A2-4AD4-8902-AFF859E338B0}" presName="rootComposite" presStyleCnt="0"/>
      <dgm:spPr/>
      <dgm:t>
        <a:bodyPr/>
        <a:lstStyle/>
        <a:p>
          <a:endParaRPr lang="el-GR"/>
        </a:p>
      </dgm:t>
    </dgm:pt>
    <dgm:pt modelId="{AD4489E0-A2DB-4B07-922B-E0F032A1F151}" type="pres">
      <dgm:prSet presAssocID="{99CA2A4B-54A2-4AD4-8902-AFF859E338B0}" presName="rootText" presStyleLbl="node3" presStyleIdx="1" presStyleCnt="11" custScaleX="95894" custScaleY="90437" custLinFactNeighborX="916" custLinFactNeighborY="3662">
        <dgm:presLayoutVars>
          <dgm:chPref val="3"/>
        </dgm:presLayoutVars>
      </dgm:prSet>
      <dgm:spPr/>
      <dgm:t>
        <a:bodyPr/>
        <a:lstStyle/>
        <a:p>
          <a:endParaRPr lang="el-GR"/>
        </a:p>
      </dgm:t>
    </dgm:pt>
    <dgm:pt modelId="{3FA1455A-D7E3-4DB0-AADD-284E95DA7E76}" type="pres">
      <dgm:prSet presAssocID="{99CA2A4B-54A2-4AD4-8902-AFF859E338B0}" presName="rootConnector" presStyleLbl="node3" presStyleIdx="1" presStyleCnt="11"/>
      <dgm:spPr/>
      <dgm:t>
        <a:bodyPr/>
        <a:lstStyle/>
        <a:p>
          <a:endParaRPr lang="el-GR"/>
        </a:p>
      </dgm:t>
    </dgm:pt>
    <dgm:pt modelId="{54C911C9-5F91-4AA0-809A-9CE6C0D4203B}" type="pres">
      <dgm:prSet presAssocID="{99CA2A4B-54A2-4AD4-8902-AFF859E338B0}" presName="hierChild4" presStyleCnt="0"/>
      <dgm:spPr/>
      <dgm:t>
        <a:bodyPr/>
        <a:lstStyle/>
        <a:p>
          <a:endParaRPr lang="el-GR"/>
        </a:p>
      </dgm:t>
    </dgm:pt>
    <dgm:pt modelId="{81353237-D35D-497A-A20D-252BF199671B}" type="pres">
      <dgm:prSet presAssocID="{99CA2A4B-54A2-4AD4-8902-AFF859E338B0}" presName="hierChild5" presStyleCnt="0"/>
      <dgm:spPr/>
      <dgm:t>
        <a:bodyPr/>
        <a:lstStyle/>
        <a:p>
          <a:endParaRPr lang="el-GR"/>
        </a:p>
      </dgm:t>
    </dgm:pt>
    <dgm:pt modelId="{F7120D7C-9DFE-4A0E-AEAF-4E8A9A4B3A4E}" type="pres">
      <dgm:prSet presAssocID="{700D4E2B-0933-4DB5-A761-6DE9AB3F459A}" presName="Name37" presStyleLbl="parChTrans1D3" presStyleIdx="2" presStyleCnt="11"/>
      <dgm:spPr/>
      <dgm:t>
        <a:bodyPr/>
        <a:lstStyle/>
        <a:p>
          <a:endParaRPr lang="el-GR"/>
        </a:p>
      </dgm:t>
    </dgm:pt>
    <dgm:pt modelId="{DA15632D-9D60-481B-9CDF-7D6506701E7C}" type="pres">
      <dgm:prSet presAssocID="{B9BF5534-2AD6-489A-A9D2-EB7ED9B7BA12}" presName="hierRoot2" presStyleCnt="0">
        <dgm:presLayoutVars>
          <dgm:hierBranch val="init"/>
        </dgm:presLayoutVars>
      </dgm:prSet>
      <dgm:spPr/>
      <dgm:t>
        <a:bodyPr/>
        <a:lstStyle/>
        <a:p>
          <a:endParaRPr lang="el-GR"/>
        </a:p>
      </dgm:t>
    </dgm:pt>
    <dgm:pt modelId="{9B28631B-9DAF-45E5-A23C-269BA3B84509}" type="pres">
      <dgm:prSet presAssocID="{B9BF5534-2AD6-489A-A9D2-EB7ED9B7BA12}" presName="rootComposite" presStyleCnt="0"/>
      <dgm:spPr/>
      <dgm:t>
        <a:bodyPr/>
        <a:lstStyle/>
        <a:p>
          <a:endParaRPr lang="el-GR"/>
        </a:p>
      </dgm:t>
    </dgm:pt>
    <dgm:pt modelId="{13195C08-4857-4EDA-B93E-53D3596CD876}" type="pres">
      <dgm:prSet presAssocID="{B9BF5534-2AD6-489A-A9D2-EB7ED9B7BA12}" presName="rootText" presStyleLbl="node3" presStyleIdx="2" presStyleCnt="11">
        <dgm:presLayoutVars>
          <dgm:chPref val="3"/>
        </dgm:presLayoutVars>
      </dgm:prSet>
      <dgm:spPr/>
      <dgm:t>
        <a:bodyPr/>
        <a:lstStyle/>
        <a:p>
          <a:endParaRPr lang="el-GR"/>
        </a:p>
      </dgm:t>
    </dgm:pt>
    <dgm:pt modelId="{AED73DC7-9DC7-4268-8CBC-631B8BB3BEE2}" type="pres">
      <dgm:prSet presAssocID="{B9BF5534-2AD6-489A-A9D2-EB7ED9B7BA12}" presName="rootConnector" presStyleLbl="node3" presStyleIdx="2" presStyleCnt="11"/>
      <dgm:spPr/>
      <dgm:t>
        <a:bodyPr/>
        <a:lstStyle/>
        <a:p>
          <a:endParaRPr lang="el-GR"/>
        </a:p>
      </dgm:t>
    </dgm:pt>
    <dgm:pt modelId="{26639365-D80B-4C2C-B7E8-AFD5AC00A317}" type="pres">
      <dgm:prSet presAssocID="{B9BF5534-2AD6-489A-A9D2-EB7ED9B7BA12}" presName="hierChild4" presStyleCnt="0"/>
      <dgm:spPr/>
      <dgm:t>
        <a:bodyPr/>
        <a:lstStyle/>
        <a:p>
          <a:endParaRPr lang="el-GR"/>
        </a:p>
      </dgm:t>
    </dgm:pt>
    <dgm:pt modelId="{94B22FCA-66C4-4B09-894A-23ABBEAA90DF}" type="pres">
      <dgm:prSet presAssocID="{B9BF5534-2AD6-489A-A9D2-EB7ED9B7BA12}" presName="hierChild5" presStyleCnt="0"/>
      <dgm:spPr/>
      <dgm:t>
        <a:bodyPr/>
        <a:lstStyle/>
        <a:p>
          <a:endParaRPr lang="el-GR"/>
        </a:p>
      </dgm:t>
    </dgm:pt>
    <dgm:pt modelId="{C4638C4B-7A4E-4C6F-9AB2-E17962F086E2}" type="pres">
      <dgm:prSet presAssocID="{B74D0A29-65F3-4F00-BFCF-F547597D9884}" presName="Name37" presStyleLbl="parChTrans1D3" presStyleIdx="3" presStyleCnt="11"/>
      <dgm:spPr/>
      <dgm:t>
        <a:bodyPr/>
        <a:lstStyle/>
        <a:p>
          <a:endParaRPr lang="el-GR"/>
        </a:p>
      </dgm:t>
    </dgm:pt>
    <dgm:pt modelId="{08A06DFD-7577-4142-AE8C-7738D5E0CC66}" type="pres">
      <dgm:prSet presAssocID="{F02B0CB0-D525-44B9-9C3E-F6DDDF35BEFF}" presName="hierRoot2" presStyleCnt="0">
        <dgm:presLayoutVars>
          <dgm:hierBranch val="init"/>
        </dgm:presLayoutVars>
      </dgm:prSet>
      <dgm:spPr/>
      <dgm:t>
        <a:bodyPr/>
        <a:lstStyle/>
        <a:p>
          <a:endParaRPr lang="el-GR"/>
        </a:p>
      </dgm:t>
    </dgm:pt>
    <dgm:pt modelId="{8E8E51BA-BCD2-4786-AE60-A496AA269515}" type="pres">
      <dgm:prSet presAssocID="{F02B0CB0-D525-44B9-9C3E-F6DDDF35BEFF}" presName="rootComposite" presStyleCnt="0"/>
      <dgm:spPr/>
      <dgm:t>
        <a:bodyPr/>
        <a:lstStyle/>
        <a:p>
          <a:endParaRPr lang="el-GR"/>
        </a:p>
      </dgm:t>
    </dgm:pt>
    <dgm:pt modelId="{00679A5B-0EB4-4092-9541-90E5912A0A61}" type="pres">
      <dgm:prSet presAssocID="{F02B0CB0-D525-44B9-9C3E-F6DDDF35BEFF}" presName="rootText" presStyleLbl="node3" presStyleIdx="3" presStyleCnt="11">
        <dgm:presLayoutVars>
          <dgm:chPref val="3"/>
        </dgm:presLayoutVars>
      </dgm:prSet>
      <dgm:spPr/>
      <dgm:t>
        <a:bodyPr/>
        <a:lstStyle/>
        <a:p>
          <a:endParaRPr lang="el-GR"/>
        </a:p>
      </dgm:t>
    </dgm:pt>
    <dgm:pt modelId="{88E3F1BE-3AB1-40C5-90B0-F9F911E9F098}" type="pres">
      <dgm:prSet presAssocID="{F02B0CB0-D525-44B9-9C3E-F6DDDF35BEFF}" presName="rootConnector" presStyleLbl="node3" presStyleIdx="3" presStyleCnt="11"/>
      <dgm:spPr/>
      <dgm:t>
        <a:bodyPr/>
        <a:lstStyle/>
        <a:p>
          <a:endParaRPr lang="el-GR"/>
        </a:p>
      </dgm:t>
    </dgm:pt>
    <dgm:pt modelId="{1CF416F2-99A6-4B44-8407-749C4FBA8779}" type="pres">
      <dgm:prSet presAssocID="{F02B0CB0-D525-44B9-9C3E-F6DDDF35BEFF}" presName="hierChild4" presStyleCnt="0"/>
      <dgm:spPr/>
      <dgm:t>
        <a:bodyPr/>
        <a:lstStyle/>
        <a:p>
          <a:endParaRPr lang="el-GR"/>
        </a:p>
      </dgm:t>
    </dgm:pt>
    <dgm:pt modelId="{328680A1-A074-4F62-B634-396E240653E0}" type="pres">
      <dgm:prSet presAssocID="{F02B0CB0-D525-44B9-9C3E-F6DDDF35BEFF}" presName="hierChild5" presStyleCnt="0"/>
      <dgm:spPr/>
      <dgm:t>
        <a:bodyPr/>
        <a:lstStyle/>
        <a:p>
          <a:endParaRPr lang="el-GR"/>
        </a:p>
      </dgm:t>
    </dgm:pt>
    <dgm:pt modelId="{824F1326-F205-4B79-9426-BE8E8AEAB579}" type="pres">
      <dgm:prSet presAssocID="{6E57ADC0-39A6-46F0-90B9-57DBE5A66180}" presName="hierChild5" presStyleCnt="0"/>
      <dgm:spPr/>
      <dgm:t>
        <a:bodyPr/>
        <a:lstStyle/>
        <a:p>
          <a:endParaRPr lang="el-GR"/>
        </a:p>
      </dgm:t>
    </dgm:pt>
    <dgm:pt modelId="{BFF62478-2C30-4D57-ABB4-5C70E360ECF8}" type="pres">
      <dgm:prSet presAssocID="{D297F3E1-B1FF-44A9-9D65-1DD364434105}" presName="Name37" presStyleLbl="parChTrans1D2" presStyleIdx="1" presStyleCnt="3"/>
      <dgm:spPr/>
      <dgm:t>
        <a:bodyPr/>
        <a:lstStyle/>
        <a:p>
          <a:endParaRPr lang="el-GR"/>
        </a:p>
      </dgm:t>
    </dgm:pt>
    <dgm:pt modelId="{E5C08094-B803-449C-B739-4509309514EF}" type="pres">
      <dgm:prSet presAssocID="{2EB60DEE-DCB8-4381-A4D9-BFC593103F4E}" presName="hierRoot2" presStyleCnt="0">
        <dgm:presLayoutVars>
          <dgm:hierBranch val="hang"/>
        </dgm:presLayoutVars>
      </dgm:prSet>
      <dgm:spPr/>
      <dgm:t>
        <a:bodyPr/>
        <a:lstStyle/>
        <a:p>
          <a:endParaRPr lang="el-GR"/>
        </a:p>
      </dgm:t>
    </dgm:pt>
    <dgm:pt modelId="{A2194485-CE79-47DD-B0C5-95601F021C77}" type="pres">
      <dgm:prSet presAssocID="{2EB60DEE-DCB8-4381-A4D9-BFC593103F4E}" presName="rootComposite" presStyleCnt="0"/>
      <dgm:spPr/>
      <dgm:t>
        <a:bodyPr/>
        <a:lstStyle/>
        <a:p>
          <a:endParaRPr lang="el-GR"/>
        </a:p>
      </dgm:t>
    </dgm:pt>
    <dgm:pt modelId="{CD1BEC70-CDB0-4F0F-8C75-6671411083D0}" type="pres">
      <dgm:prSet presAssocID="{2EB60DEE-DCB8-4381-A4D9-BFC593103F4E}" presName="rootText" presStyleLbl="node2" presStyleIdx="1" presStyleCnt="3" custScaleX="137009" custScaleY="130196" custLinFactNeighborX="617" custLinFactNeighborY="9882">
        <dgm:presLayoutVars>
          <dgm:chPref val="3"/>
        </dgm:presLayoutVars>
      </dgm:prSet>
      <dgm:spPr/>
      <dgm:t>
        <a:bodyPr/>
        <a:lstStyle/>
        <a:p>
          <a:endParaRPr lang="el-GR"/>
        </a:p>
      </dgm:t>
    </dgm:pt>
    <dgm:pt modelId="{4892368A-0545-401C-9440-4A67CF7611BA}" type="pres">
      <dgm:prSet presAssocID="{2EB60DEE-DCB8-4381-A4D9-BFC593103F4E}" presName="rootConnector" presStyleLbl="node2" presStyleIdx="1" presStyleCnt="3"/>
      <dgm:spPr/>
      <dgm:t>
        <a:bodyPr/>
        <a:lstStyle/>
        <a:p>
          <a:endParaRPr lang="el-GR"/>
        </a:p>
      </dgm:t>
    </dgm:pt>
    <dgm:pt modelId="{24349F11-1017-41E5-8B80-205CA96AA4EB}" type="pres">
      <dgm:prSet presAssocID="{2EB60DEE-DCB8-4381-A4D9-BFC593103F4E}" presName="hierChild4" presStyleCnt="0"/>
      <dgm:spPr/>
      <dgm:t>
        <a:bodyPr/>
        <a:lstStyle/>
        <a:p>
          <a:endParaRPr lang="el-GR"/>
        </a:p>
      </dgm:t>
    </dgm:pt>
    <dgm:pt modelId="{2CC0129C-2F74-4CF2-A476-5B68400993BF}" type="pres">
      <dgm:prSet presAssocID="{C4A2F37A-0974-4B94-8489-3D9BD55B6D22}" presName="Name48" presStyleLbl="parChTrans1D3" presStyleIdx="4" presStyleCnt="11"/>
      <dgm:spPr/>
      <dgm:t>
        <a:bodyPr/>
        <a:lstStyle/>
        <a:p>
          <a:endParaRPr lang="el-GR"/>
        </a:p>
      </dgm:t>
    </dgm:pt>
    <dgm:pt modelId="{9524DF00-837A-4B22-A5D0-C5CC50A9483C}" type="pres">
      <dgm:prSet presAssocID="{FF782B11-BE7A-4DDB-ADB9-78369FABE670}" presName="hierRoot2" presStyleCnt="0">
        <dgm:presLayoutVars>
          <dgm:hierBranch val="init"/>
        </dgm:presLayoutVars>
      </dgm:prSet>
      <dgm:spPr/>
      <dgm:t>
        <a:bodyPr/>
        <a:lstStyle/>
        <a:p>
          <a:endParaRPr lang="el-GR"/>
        </a:p>
      </dgm:t>
    </dgm:pt>
    <dgm:pt modelId="{A9B62E0F-66A7-4874-9155-50B435C09C4E}" type="pres">
      <dgm:prSet presAssocID="{FF782B11-BE7A-4DDB-ADB9-78369FABE670}" presName="rootComposite" presStyleCnt="0"/>
      <dgm:spPr/>
      <dgm:t>
        <a:bodyPr/>
        <a:lstStyle/>
        <a:p>
          <a:endParaRPr lang="el-GR"/>
        </a:p>
      </dgm:t>
    </dgm:pt>
    <dgm:pt modelId="{26DBA2BB-9B4B-4A43-9F47-6B3B64AA0F25}" type="pres">
      <dgm:prSet presAssocID="{FF782B11-BE7A-4DDB-ADB9-78369FABE670}" presName="rootText" presStyleLbl="node3" presStyleIdx="4" presStyleCnt="11">
        <dgm:presLayoutVars>
          <dgm:chPref val="3"/>
        </dgm:presLayoutVars>
      </dgm:prSet>
      <dgm:spPr/>
      <dgm:t>
        <a:bodyPr/>
        <a:lstStyle/>
        <a:p>
          <a:endParaRPr lang="el-GR"/>
        </a:p>
      </dgm:t>
    </dgm:pt>
    <dgm:pt modelId="{7DED14BF-83AC-40B3-9348-A0116B00208C}" type="pres">
      <dgm:prSet presAssocID="{FF782B11-BE7A-4DDB-ADB9-78369FABE670}" presName="rootConnector" presStyleLbl="node3" presStyleIdx="4" presStyleCnt="11"/>
      <dgm:spPr/>
      <dgm:t>
        <a:bodyPr/>
        <a:lstStyle/>
        <a:p>
          <a:endParaRPr lang="el-GR"/>
        </a:p>
      </dgm:t>
    </dgm:pt>
    <dgm:pt modelId="{26EB32FC-A85A-4C02-8736-526A8F60D16A}" type="pres">
      <dgm:prSet presAssocID="{FF782B11-BE7A-4DDB-ADB9-78369FABE670}" presName="hierChild4" presStyleCnt="0"/>
      <dgm:spPr/>
      <dgm:t>
        <a:bodyPr/>
        <a:lstStyle/>
        <a:p>
          <a:endParaRPr lang="el-GR"/>
        </a:p>
      </dgm:t>
    </dgm:pt>
    <dgm:pt modelId="{61C5AE4F-C63F-46D6-BC08-3C57539E050B}" type="pres">
      <dgm:prSet presAssocID="{FF782B11-BE7A-4DDB-ADB9-78369FABE670}" presName="hierChild5" presStyleCnt="0"/>
      <dgm:spPr/>
      <dgm:t>
        <a:bodyPr/>
        <a:lstStyle/>
        <a:p>
          <a:endParaRPr lang="el-GR"/>
        </a:p>
      </dgm:t>
    </dgm:pt>
    <dgm:pt modelId="{5258095B-08D1-46F4-9EB9-BBDC83F3AABB}" type="pres">
      <dgm:prSet presAssocID="{BDF8DDD9-9F60-4997-B2D5-A67076DAF2AC}" presName="Name48" presStyleLbl="parChTrans1D3" presStyleIdx="5" presStyleCnt="11"/>
      <dgm:spPr/>
      <dgm:t>
        <a:bodyPr/>
        <a:lstStyle/>
        <a:p>
          <a:endParaRPr lang="el-GR"/>
        </a:p>
      </dgm:t>
    </dgm:pt>
    <dgm:pt modelId="{1A909F06-DBEF-4809-8888-E65D24745EBE}" type="pres">
      <dgm:prSet presAssocID="{D823C628-C830-48A1-8F9B-73AB860C69FB}" presName="hierRoot2" presStyleCnt="0">
        <dgm:presLayoutVars>
          <dgm:hierBranch val="init"/>
        </dgm:presLayoutVars>
      </dgm:prSet>
      <dgm:spPr/>
      <dgm:t>
        <a:bodyPr/>
        <a:lstStyle/>
        <a:p>
          <a:endParaRPr lang="el-GR"/>
        </a:p>
      </dgm:t>
    </dgm:pt>
    <dgm:pt modelId="{E105A38B-9374-45FB-AAD4-727842BA2643}" type="pres">
      <dgm:prSet presAssocID="{D823C628-C830-48A1-8F9B-73AB860C69FB}" presName="rootComposite" presStyleCnt="0"/>
      <dgm:spPr/>
      <dgm:t>
        <a:bodyPr/>
        <a:lstStyle/>
        <a:p>
          <a:endParaRPr lang="el-GR"/>
        </a:p>
      </dgm:t>
    </dgm:pt>
    <dgm:pt modelId="{488E838D-4FA8-4ED0-95DA-A62D0D9F198C}" type="pres">
      <dgm:prSet presAssocID="{D823C628-C830-48A1-8F9B-73AB860C69FB}" presName="rootText" presStyleLbl="node3" presStyleIdx="5" presStyleCnt="11" custScaleX="117227" custScaleY="191496">
        <dgm:presLayoutVars>
          <dgm:chPref val="3"/>
        </dgm:presLayoutVars>
      </dgm:prSet>
      <dgm:spPr/>
      <dgm:t>
        <a:bodyPr/>
        <a:lstStyle/>
        <a:p>
          <a:endParaRPr lang="el-GR"/>
        </a:p>
      </dgm:t>
    </dgm:pt>
    <dgm:pt modelId="{837F14CE-C697-4D22-B36D-7EF8182E12E0}" type="pres">
      <dgm:prSet presAssocID="{D823C628-C830-48A1-8F9B-73AB860C69FB}" presName="rootConnector" presStyleLbl="node3" presStyleIdx="5" presStyleCnt="11"/>
      <dgm:spPr/>
      <dgm:t>
        <a:bodyPr/>
        <a:lstStyle/>
        <a:p>
          <a:endParaRPr lang="el-GR"/>
        </a:p>
      </dgm:t>
    </dgm:pt>
    <dgm:pt modelId="{CEADDAAB-1012-4AB7-B3A5-85C53F077D6E}" type="pres">
      <dgm:prSet presAssocID="{D823C628-C830-48A1-8F9B-73AB860C69FB}" presName="hierChild4" presStyleCnt="0"/>
      <dgm:spPr/>
      <dgm:t>
        <a:bodyPr/>
        <a:lstStyle/>
        <a:p>
          <a:endParaRPr lang="el-GR"/>
        </a:p>
      </dgm:t>
    </dgm:pt>
    <dgm:pt modelId="{7EB10964-4C35-48CD-B166-EFA995B02C35}" type="pres">
      <dgm:prSet presAssocID="{D823C628-C830-48A1-8F9B-73AB860C69FB}" presName="hierChild5" presStyleCnt="0"/>
      <dgm:spPr/>
      <dgm:t>
        <a:bodyPr/>
        <a:lstStyle/>
        <a:p>
          <a:endParaRPr lang="el-GR"/>
        </a:p>
      </dgm:t>
    </dgm:pt>
    <dgm:pt modelId="{389C26E2-8694-4A95-B1C6-764D6BCF3299}" type="pres">
      <dgm:prSet presAssocID="{92F4CBAF-085E-4DDC-B9FA-F198DA08F148}" presName="Name48" presStyleLbl="parChTrans1D3" presStyleIdx="6" presStyleCnt="11"/>
      <dgm:spPr/>
      <dgm:t>
        <a:bodyPr/>
        <a:lstStyle/>
        <a:p>
          <a:endParaRPr lang="el-GR"/>
        </a:p>
      </dgm:t>
    </dgm:pt>
    <dgm:pt modelId="{331AD48E-808D-4D34-8B3F-05240C5CD290}" type="pres">
      <dgm:prSet presAssocID="{7C578A07-9956-400B-939F-707D4DEAED0F}" presName="hierRoot2" presStyleCnt="0">
        <dgm:presLayoutVars>
          <dgm:hierBranch val="init"/>
        </dgm:presLayoutVars>
      </dgm:prSet>
      <dgm:spPr/>
      <dgm:t>
        <a:bodyPr/>
        <a:lstStyle/>
        <a:p>
          <a:endParaRPr lang="el-GR"/>
        </a:p>
      </dgm:t>
    </dgm:pt>
    <dgm:pt modelId="{36CEC6D8-84AD-41A2-817C-5D01182A4312}" type="pres">
      <dgm:prSet presAssocID="{7C578A07-9956-400B-939F-707D4DEAED0F}" presName="rootComposite" presStyleCnt="0"/>
      <dgm:spPr/>
      <dgm:t>
        <a:bodyPr/>
        <a:lstStyle/>
        <a:p>
          <a:endParaRPr lang="el-GR"/>
        </a:p>
      </dgm:t>
    </dgm:pt>
    <dgm:pt modelId="{D2B16D51-B5B9-42D6-878A-EBA27E36722A}" type="pres">
      <dgm:prSet presAssocID="{7C578A07-9956-400B-939F-707D4DEAED0F}" presName="rootText" presStyleLbl="node3" presStyleIdx="6" presStyleCnt="11" custScaleX="107010" custScaleY="249593">
        <dgm:presLayoutVars>
          <dgm:chPref val="3"/>
        </dgm:presLayoutVars>
      </dgm:prSet>
      <dgm:spPr/>
      <dgm:t>
        <a:bodyPr/>
        <a:lstStyle/>
        <a:p>
          <a:endParaRPr lang="el-GR"/>
        </a:p>
      </dgm:t>
    </dgm:pt>
    <dgm:pt modelId="{7B404B33-16FB-4617-B158-73493644BE0F}" type="pres">
      <dgm:prSet presAssocID="{7C578A07-9956-400B-939F-707D4DEAED0F}" presName="rootConnector" presStyleLbl="node3" presStyleIdx="6" presStyleCnt="11"/>
      <dgm:spPr/>
      <dgm:t>
        <a:bodyPr/>
        <a:lstStyle/>
        <a:p>
          <a:endParaRPr lang="el-GR"/>
        </a:p>
      </dgm:t>
    </dgm:pt>
    <dgm:pt modelId="{0F296873-3DBF-432A-82FE-B94622837B1C}" type="pres">
      <dgm:prSet presAssocID="{7C578A07-9956-400B-939F-707D4DEAED0F}" presName="hierChild4" presStyleCnt="0"/>
      <dgm:spPr/>
      <dgm:t>
        <a:bodyPr/>
        <a:lstStyle/>
        <a:p>
          <a:endParaRPr lang="el-GR"/>
        </a:p>
      </dgm:t>
    </dgm:pt>
    <dgm:pt modelId="{90214BEF-4F40-4ABB-8F1F-421C1FF1D94B}" type="pres">
      <dgm:prSet presAssocID="{7C578A07-9956-400B-939F-707D4DEAED0F}" presName="hierChild5" presStyleCnt="0"/>
      <dgm:spPr/>
      <dgm:t>
        <a:bodyPr/>
        <a:lstStyle/>
        <a:p>
          <a:endParaRPr lang="el-GR"/>
        </a:p>
      </dgm:t>
    </dgm:pt>
    <dgm:pt modelId="{C6B458D2-50F8-4D0D-9645-F06EA304E243}" type="pres">
      <dgm:prSet presAssocID="{5A1FC003-7063-48B4-9AC4-8AB8BF802C1D}" presName="Name48" presStyleLbl="parChTrans1D3" presStyleIdx="7" presStyleCnt="11"/>
      <dgm:spPr/>
      <dgm:t>
        <a:bodyPr/>
        <a:lstStyle/>
        <a:p>
          <a:endParaRPr lang="el-GR"/>
        </a:p>
      </dgm:t>
    </dgm:pt>
    <dgm:pt modelId="{611BE778-4EE5-440A-A04E-8ED60995589C}" type="pres">
      <dgm:prSet presAssocID="{0CD42B0C-D8D5-400B-BF73-1EABF64FA0F0}" presName="hierRoot2" presStyleCnt="0">
        <dgm:presLayoutVars>
          <dgm:hierBranch val="init"/>
        </dgm:presLayoutVars>
      </dgm:prSet>
      <dgm:spPr/>
      <dgm:t>
        <a:bodyPr/>
        <a:lstStyle/>
        <a:p>
          <a:endParaRPr lang="el-GR"/>
        </a:p>
      </dgm:t>
    </dgm:pt>
    <dgm:pt modelId="{D4F2523B-BF72-41FF-A240-B7DA827821DB}" type="pres">
      <dgm:prSet presAssocID="{0CD42B0C-D8D5-400B-BF73-1EABF64FA0F0}" presName="rootComposite" presStyleCnt="0"/>
      <dgm:spPr/>
      <dgm:t>
        <a:bodyPr/>
        <a:lstStyle/>
        <a:p>
          <a:endParaRPr lang="el-GR"/>
        </a:p>
      </dgm:t>
    </dgm:pt>
    <dgm:pt modelId="{2C08468A-5E46-425D-9B03-A4D9BB9768D0}" type="pres">
      <dgm:prSet presAssocID="{0CD42B0C-D8D5-400B-BF73-1EABF64FA0F0}" presName="rootText" presStyleLbl="node3" presStyleIdx="7" presStyleCnt="11">
        <dgm:presLayoutVars>
          <dgm:chPref val="3"/>
        </dgm:presLayoutVars>
      </dgm:prSet>
      <dgm:spPr/>
      <dgm:t>
        <a:bodyPr/>
        <a:lstStyle/>
        <a:p>
          <a:endParaRPr lang="el-GR"/>
        </a:p>
      </dgm:t>
    </dgm:pt>
    <dgm:pt modelId="{F6E4E2D6-A50A-4E92-9EE0-6A03FB98BFF1}" type="pres">
      <dgm:prSet presAssocID="{0CD42B0C-D8D5-400B-BF73-1EABF64FA0F0}" presName="rootConnector" presStyleLbl="node3" presStyleIdx="7" presStyleCnt="11"/>
      <dgm:spPr/>
      <dgm:t>
        <a:bodyPr/>
        <a:lstStyle/>
        <a:p>
          <a:endParaRPr lang="el-GR"/>
        </a:p>
      </dgm:t>
    </dgm:pt>
    <dgm:pt modelId="{315DE8B4-C0B7-46D0-95E8-18B75D97C970}" type="pres">
      <dgm:prSet presAssocID="{0CD42B0C-D8D5-400B-BF73-1EABF64FA0F0}" presName="hierChild4" presStyleCnt="0"/>
      <dgm:spPr/>
      <dgm:t>
        <a:bodyPr/>
        <a:lstStyle/>
        <a:p>
          <a:endParaRPr lang="el-GR"/>
        </a:p>
      </dgm:t>
    </dgm:pt>
    <dgm:pt modelId="{FAC29749-C04A-42E2-AEAE-EBEA4C80CB56}" type="pres">
      <dgm:prSet presAssocID="{0CD42B0C-D8D5-400B-BF73-1EABF64FA0F0}" presName="hierChild5" presStyleCnt="0"/>
      <dgm:spPr/>
      <dgm:t>
        <a:bodyPr/>
        <a:lstStyle/>
        <a:p>
          <a:endParaRPr lang="el-GR"/>
        </a:p>
      </dgm:t>
    </dgm:pt>
    <dgm:pt modelId="{334AD6A0-CDDF-4975-A42E-2C473DC0DE6D}" type="pres">
      <dgm:prSet presAssocID="{2EB60DEE-DCB8-4381-A4D9-BFC593103F4E}" presName="hierChild5" presStyleCnt="0"/>
      <dgm:spPr/>
      <dgm:t>
        <a:bodyPr/>
        <a:lstStyle/>
        <a:p>
          <a:endParaRPr lang="el-GR"/>
        </a:p>
      </dgm:t>
    </dgm:pt>
    <dgm:pt modelId="{6AA46ABF-7AB3-467E-993D-8878F08CDB9A}" type="pres">
      <dgm:prSet presAssocID="{8A28FB25-EF1B-401A-A56B-107CCCE9CE27}" presName="Name37" presStyleLbl="parChTrans1D2" presStyleIdx="2" presStyleCnt="3"/>
      <dgm:spPr/>
      <dgm:t>
        <a:bodyPr/>
        <a:lstStyle/>
        <a:p>
          <a:endParaRPr lang="el-GR"/>
        </a:p>
      </dgm:t>
    </dgm:pt>
    <dgm:pt modelId="{B41CABEE-4BCD-42E9-B8F4-C575BD3BA322}" type="pres">
      <dgm:prSet presAssocID="{F7364FC5-4572-42B9-AC78-EB67D47FF55B}" presName="hierRoot2" presStyleCnt="0">
        <dgm:presLayoutVars>
          <dgm:hierBranch val="l"/>
        </dgm:presLayoutVars>
      </dgm:prSet>
      <dgm:spPr/>
      <dgm:t>
        <a:bodyPr/>
        <a:lstStyle/>
        <a:p>
          <a:endParaRPr lang="el-GR"/>
        </a:p>
      </dgm:t>
    </dgm:pt>
    <dgm:pt modelId="{D0E50CD5-2450-4CDB-BEBA-F4B3103F18BA}" type="pres">
      <dgm:prSet presAssocID="{F7364FC5-4572-42B9-AC78-EB67D47FF55B}" presName="rootComposite" presStyleCnt="0"/>
      <dgm:spPr/>
      <dgm:t>
        <a:bodyPr/>
        <a:lstStyle/>
        <a:p>
          <a:endParaRPr lang="el-GR"/>
        </a:p>
      </dgm:t>
    </dgm:pt>
    <dgm:pt modelId="{CD73521B-91BB-48D7-8C5F-821A5E1DD905}" type="pres">
      <dgm:prSet presAssocID="{F7364FC5-4572-42B9-AC78-EB67D47FF55B}" presName="rootText" presStyleLbl="node2" presStyleIdx="2" presStyleCnt="3" custScaleX="128274" custScaleY="131950">
        <dgm:presLayoutVars>
          <dgm:chPref val="3"/>
        </dgm:presLayoutVars>
      </dgm:prSet>
      <dgm:spPr/>
      <dgm:t>
        <a:bodyPr/>
        <a:lstStyle/>
        <a:p>
          <a:endParaRPr lang="el-GR"/>
        </a:p>
      </dgm:t>
    </dgm:pt>
    <dgm:pt modelId="{90B97742-4BCC-425E-B116-7841DC278C1E}" type="pres">
      <dgm:prSet presAssocID="{F7364FC5-4572-42B9-AC78-EB67D47FF55B}" presName="rootConnector" presStyleLbl="node2" presStyleIdx="2" presStyleCnt="3"/>
      <dgm:spPr/>
      <dgm:t>
        <a:bodyPr/>
        <a:lstStyle/>
        <a:p>
          <a:endParaRPr lang="el-GR"/>
        </a:p>
      </dgm:t>
    </dgm:pt>
    <dgm:pt modelId="{EF58447F-F199-40D0-8F28-15A8D828AF80}" type="pres">
      <dgm:prSet presAssocID="{F7364FC5-4572-42B9-AC78-EB67D47FF55B}" presName="hierChild4" presStyleCnt="0"/>
      <dgm:spPr/>
      <dgm:t>
        <a:bodyPr/>
        <a:lstStyle/>
        <a:p>
          <a:endParaRPr lang="el-GR"/>
        </a:p>
      </dgm:t>
    </dgm:pt>
    <dgm:pt modelId="{7937E7A0-A1CB-4C70-9B19-B8ACF91D19E4}" type="pres">
      <dgm:prSet presAssocID="{5FCDD5AD-E427-4026-A7A9-BCCFA42FC89E}" presName="Name50" presStyleLbl="parChTrans1D3" presStyleIdx="8" presStyleCnt="11"/>
      <dgm:spPr/>
      <dgm:t>
        <a:bodyPr/>
        <a:lstStyle/>
        <a:p>
          <a:endParaRPr lang="el-GR"/>
        </a:p>
      </dgm:t>
    </dgm:pt>
    <dgm:pt modelId="{5DDDA7D5-B9D4-4948-A860-A87D9BEE54CD}" type="pres">
      <dgm:prSet presAssocID="{2E59E6D6-1E1F-4442-981B-C2E66112E308}" presName="hierRoot2" presStyleCnt="0">
        <dgm:presLayoutVars>
          <dgm:hierBranch val="r"/>
        </dgm:presLayoutVars>
      </dgm:prSet>
      <dgm:spPr/>
      <dgm:t>
        <a:bodyPr/>
        <a:lstStyle/>
        <a:p>
          <a:endParaRPr lang="el-GR"/>
        </a:p>
      </dgm:t>
    </dgm:pt>
    <dgm:pt modelId="{81856552-6A9B-48FF-BD03-B460E8F14ABB}" type="pres">
      <dgm:prSet presAssocID="{2E59E6D6-1E1F-4442-981B-C2E66112E308}" presName="rootComposite" presStyleCnt="0"/>
      <dgm:spPr/>
      <dgm:t>
        <a:bodyPr/>
        <a:lstStyle/>
        <a:p>
          <a:endParaRPr lang="el-GR"/>
        </a:p>
      </dgm:t>
    </dgm:pt>
    <dgm:pt modelId="{3875F518-3BDF-4255-B8BA-FA1D528FBC47}" type="pres">
      <dgm:prSet presAssocID="{2E59E6D6-1E1F-4442-981B-C2E66112E308}" presName="rootText" presStyleLbl="node3" presStyleIdx="8" presStyleCnt="11">
        <dgm:presLayoutVars>
          <dgm:chPref val="3"/>
        </dgm:presLayoutVars>
      </dgm:prSet>
      <dgm:spPr/>
      <dgm:t>
        <a:bodyPr/>
        <a:lstStyle/>
        <a:p>
          <a:endParaRPr lang="el-GR"/>
        </a:p>
      </dgm:t>
    </dgm:pt>
    <dgm:pt modelId="{1603F3D3-1A72-4CA2-AC00-738B52BBC19D}" type="pres">
      <dgm:prSet presAssocID="{2E59E6D6-1E1F-4442-981B-C2E66112E308}" presName="rootConnector" presStyleLbl="node3" presStyleIdx="8" presStyleCnt="11"/>
      <dgm:spPr/>
      <dgm:t>
        <a:bodyPr/>
        <a:lstStyle/>
        <a:p>
          <a:endParaRPr lang="el-GR"/>
        </a:p>
      </dgm:t>
    </dgm:pt>
    <dgm:pt modelId="{3DD3A0DD-E514-4DE0-83C6-091708C31726}" type="pres">
      <dgm:prSet presAssocID="{2E59E6D6-1E1F-4442-981B-C2E66112E308}" presName="hierChild4" presStyleCnt="0"/>
      <dgm:spPr/>
      <dgm:t>
        <a:bodyPr/>
        <a:lstStyle/>
        <a:p>
          <a:endParaRPr lang="el-GR"/>
        </a:p>
      </dgm:t>
    </dgm:pt>
    <dgm:pt modelId="{F0B29459-78B7-4827-BA6D-07F461C4A767}" type="pres">
      <dgm:prSet presAssocID="{2E59E6D6-1E1F-4442-981B-C2E66112E308}" presName="hierChild5" presStyleCnt="0"/>
      <dgm:spPr/>
      <dgm:t>
        <a:bodyPr/>
        <a:lstStyle/>
        <a:p>
          <a:endParaRPr lang="el-GR"/>
        </a:p>
      </dgm:t>
    </dgm:pt>
    <dgm:pt modelId="{5C687523-ABB1-4CD5-ACF6-E4A3F109096D}" type="pres">
      <dgm:prSet presAssocID="{8952E46A-6AD2-43CA-BEA8-791E1A3A76E9}" presName="Name50" presStyleLbl="parChTrans1D3" presStyleIdx="9" presStyleCnt="11"/>
      <dgm:spPr/>
      <dgm:t>
        <a:bodyPr/>
        <a:lstStyle/>
        <a:p>
          <a:endParaRPr lang="el-GR"/>
        </a:p>
      </dgm:t>
    </dgm:pt>
    <dgm:pt modelId="{D7E26779-7E83-4CB0-8BD6-6CCAEDE1B6D4}" type="pres">
      <dgm:prSet presAssocID="{86EF81DF-6EF2-4597-8A37-898A10FA3518}" presName="hierRoot2" presStyleCnt="0">
        <dgm:presLayoutVars>
          <dgm:hierBranch val="init"/>
        </dgm:presLayoutVars>
      </dgm:prSet>
      <dgm:spPr/>
      <dgm:t>
        <a:bodyPr/>
        <a:lstStyle/>
        <a:p>
          <a:endParaRPr lang="el-GR"/>
        </a:p>
      </dgm:t>
    </dgm:pt>
    <dgm:pt modelId="{744FE476-3B81-44E2-BEA9-AF03D5F71717}" type="pres">
      <dgm:prSet presAssocID="{86EF81DF-6EF2-4597-8A37-898A10FA3518}" presName="rootComposite" presStyleCnt="0"/>
      <dgm:spPr/>
      <dgm:t>
        <a:bodyPr/>
        <a:lstStyle/>
        <a:p>
          <a:endParaRPr lang="el-GR"/>
        </a:p>
      </dgm:t>
    </dgm:pt>
    <dgm:pt modelId="{1879DFAB-16B5-4CE8-8872-04A17E23C63F}" type="pres">
      <dgm:prSet presAssocID="{86EF81DF-6EF2-4597-8A37-898A10FA3518}" presName="rootText" presStyleLbl="node3" presStyleIdx="9" presStyleCnt="11">
        <dgm:presLayoutVars>
          <dgm:chPref val="3"/>
        </dgm:presLayoutVars>
      </dgm:prSet>
      <dgm:spPr/>
      <dgm:t>
        <a:bodyPr/>
        <a:lstStyle/>
        <a:p>
          <a:endParaRPr lang="el-GR"/>
        </a:p>
      </dgm:t>
    </dgm:pt>
    <dgm:pt modelId="{F21FDA4E-2B68-45F5-B77E-6BC9298E129A}" type="pres">
      <dgm:prSet presAssocID="{86EF81DF-6EF2-4597-8A37-898A10FA3518}" presName="rootConnector" presStyleLbl="node3" presStyleIdx="9" presStyleCnt="11"/>
      <dgm:spPr/>
      <dgm:t>
        <a:bodyPr/>
        <a:lstStyle/>
        <a:p>
          <a:endParaRPr lang="el-GR"/>
        </a:p>
      </dgm:t>
    </dgm:pt>
    <dgm:pt modelId="{22E56D3E-E034-48DF-8294-22036261092B}" type="pres">
      <dgm:prSet presAssocID="{86EF81DF-6EF2-4597-8A37-898A10FA3518}" presName="hierChild4" presStyleCnt="0"/>
      <dgm:spPr/>
      <dgm:t>
        <a:bodyPr/>
        <a:lstStyle/>
        <a:p>
          <a:endParaRPr lang="el-GR"/>
        </a:p>
      </dgm:t>
    </dgm:pt>
    <dgm:pt modelId="{A7566782-9124-49DD-AB02-7B52B812A523}" type="pres">
      <dgm:prSet presAssocID="{86EF81DF-6EF2-4597-8A37-898A10FA3518}" presName="hierChild5" presStyleCnt="0"/>
      <dgm:spPr/>
      <dgm:t>
        <a:bodyPr/>
        <a:lstStyle/>
        <a:p>
          <a:endParaRPr lang="el-GR"/>
        </a:p>
      </dgm:t>
    </dgm:pt>
    <dgm:pt modelId="{05B45505-E7EF-493D-B26A-47AC96593747}" type="pres">
      <dgm:prSet presAssocID="{8FBD5792-8489-4B92-BFF2-6685FE95AE25}" presName="Name50" presStyleLbl="parChTrans1D3" presStyleIdx="10" presStyleCnt="11"/>
      <dgm:spPr/>
      <dgm:t>
        <a:bodyPr/>
        <a:lstStyle/>
        <a:p>
          <a:endParaRPr lang="el-GR"/>
        </a:p>
      </dgm:t>
    </dgm:pt>
    <dgm:pt modelId="{44EEA94C-E447-4A7D-A34E-B3642A48DD86}" type="pres">
      <dgm:prSet presAssocID="{673F74D1-5AE9-4F22-9CFF-925FC94EB41B}" presName="hierRoot2" presStyleCnt="0">
        <dgm:presLayoutVars>
          <dgm:hierBranch val="init"/>
        </dgm:presLayoutVars>
      </dgm:prSet>
      <dgm:spPr/>
      <dgm:t>
        <a:bodyPr/>
        <a:lstStyle/>
        <a:p>
          <a:endParaRPr lang="el-GR"/>
        </a:p>
      </dgm:t>
    </dgm:pt>
    <dgm:pt modelId="{C94611F7-69B5-4E5C-84D8-B32EA7B93729}" type="pres">
      <dgm:prSet presAssocID="{673F74D1-5AE9-4F22-9CFF-925FC94EB41B}" presName="rootComposite" presStyleCnt="0"/>
      <dgm:spPr/>
      <dgm:t>
        <a:bodyPr/>
        <a:lstStyle/>
        <a:p>
          <a:endParaRPr lang="el-GR"/>
        </a:p>
      </dgm:t>
    </dgm:pt>
    <dgm:pt modelId="{10E2CBE2-A921-43B2-9484-AB8E41AD3CF7}" type="pres">
      <dgm:prSet presAssocID="{673F74D1-5AE9-4F22-9CFF-925FC94EB41B}" presName="rootText" presStyleLbl="node3" presStyleIdx="10" presStyleCnt="11">
        <dgm:presLayoutVars>
          <dgm:chPref val="3"/>
        </dgm:presLayoutVars>
      </dgm:prSet>
      <dgm:spPr/>
      <dgm:t>
        <a:bodyPr/>
        <a:lstStyle/>
        <a:p>
          <a:endParaRPr lang="el-GR"/>
        </a:p>
      </dgm:t>
    </dgm:pt>
    <dgm:pt modelId="{3A1A8FB8-868E-48CA-AB30-CDAAE39BE9A2}" type="pres">
      <dgm:prSet presAssocID="{673F74D1-5AE9-4F22-9CFF-925FC94EB41B}" presName="rootConnector" presStyleLbl="node3" presStyleIdx="10" presStyleCnt="11"/>
      <dgm:spPr/>
      <dgm:t>
        <a:bodyPr/>
        <a:lstStyle/>
        <a:p>
          <a:endParaRPr lang="el-GR"/>
        </a:p>
      </dgm:t>
    </dgm:pt>
    <dgm:pt modelId="{533283A1-0051-434E-BF89-FFCF3B4FBD37}" type="pres">
      <dgm:prSet presAssocID="{673F74D1-5AE9-4F22-9CFF-925FC94EB41B}" presName="hierChild4" presStyleCnt="0"/>
      <dgm:spPr/>
      <dgm:t>
        <a:bodyPr/>
        <a:lstStyle/>
        <a:p>
          <a:endParaRPr lang="el-GR"/>
        </a:p>
      </dgm:t>
    </dgm:pt>
    <dgm:pt modelId="{24A5A4DA-AFEB-46B7-A091-4103131E39D6}" type="pres">
      <dgm:prSet presAssocID="{673F74D1-5AE9-4F22-9CFF-925FC94EB41B}" presName="hierChild5" presStyleCnt="0"/>
      <dgm:spPr/>
      <dgm:t>
        <a:bodyPr/>
        <a:lstStyle/>
        <a:p>
          <a:endParaRPr lang="el-GR"/>
        </a:p>
      </dgm:t>
    </dgm:pt>
    <dgm:pt modelId="{A50B4CC6-8F36-4021-84E6-11E8E8BB4499}" type="pres">
      <dgm:prSet presAssocID="{F7364FC5-4572-42B9-AC78-EB67D47FF55B}" presName="hierChild5" presStyleCnt="0"/>
      <dgm:spPr/>
      <dgm:t>
        <a:bodyPr/>
        <a:lstStyle/>
        <a:p>
          <a:endParaRPr lang="el-GR"/>
        </a:p>
      </dgm:t>
    </dgm:pt>
    <dgm:pt modelId="{C27C5F6C-046F-4582-8053-6631763CDE29}" type="pres">
      <dgm:prSet presAssocID="{B3A37B16-6D01-42C1-8A5C-3FC5FAA8CB85}" presName="hierChild3" presStyleCnt="0"/>
      <dgm:spPr/>
      <dgm:t>
        <a:bodyPr/>
        <a:lstStyle/>
        <a:p>
          <a:endParaRPr lang="el-GR"/>
        </a:p>
      </dgm:t>
    </dgm:pt>
  </dgm:ptLst>
  <dgm:cxnLst>
    <dgm:cxn modelId="{02539D9A-1645-47E4-B13E-66FD96367CE5}" srcId="{2EB60DEE-DCB8-4381-A4D9-BFC593103F4E}" destId="{FF782B11-BE7A-4DDB-ADB9-78369FABE670}" srcOrd="0" destOrd="0" parTransId="{C4A2F37A-0974-4B94-8489-3D9BD55B6D22}" sibTransId="{99D253BB-CE5B-484B-90CE-91F8B2AB7DDD}"/>
    <dgm:cxn modelId="{5CBDA728-D0C7-4BC9-810A-01143B5C61FA}" type="presOf" srcId="{BDF8DDD9-9F60-4997-B2D5-A67076DAF2AC}" destId="{5258095B-08D1-46F4-9EB9-BBDC83F3AABB}" srcOrd="0" destOrd="0" presId="urn:microsoft.com/office/officeart/2005/8/layout/orgChart1"/>
    <dgm:cxn modelId="{4F15D5F1-D6D8-4F0A-A283-EC096AE5E628}" type="presOf" srcId="{673F74D1-5AE9-4F22-9CFF-925FC94EB41B}" destId="{3A1A8FB8-868E-48CA-AB30-CDAAE39BE9A2}" srcOrd="1" destOrd="0" presId="urn:microsoft.com/office/officeart/2005/8/layout/orgChart1"/>
    <dgm:cxn modelId="{05AE29EC-04CD-4F71-A5A4-ED67775D92BE}" type="presOf" srcId="{3BFEFC59-2D4C-409C-A0D2-2F2C1D733B79}" destId="{E5B46B78-CF1C-4BC3-BF94-1FB5580F1120}" srcOrd="0" destOrd="0" presId="urn:microsoft.com/office/officeart/2005/8/layout/orgChart1"/>
    <dgm:cxn modelId="{47BC639A-8454-46CA-90DF-819E9F5E8674}" type="presOf" srcId="{B9BF5534-2AD6-489A-A9D2-EB7ED9B7BA12}" destId="{13195C08-4857-4EDA-B93E-53D3596CD876}" srcOrd="0" destOrd="0" presId="urn:microsoft.com/office/officeart/2005/8/layout/orgChart1"/>
    <dgm:cxn modelId="{168255AF-D92F-443D-B5C5-3E89D8FFC383}" type="presOf" srcId="{0CD42B0C-D8D5-400B-BF73-1EABF64FA0F0}" destId="{F6E4E2D6-A50A-4E92-9EE0-6A03FB98BFF1}" srcOrd="1" destOrd="0" presId="urn:microsoft.com/office/officeart/2005/8/layout/orgChart1"/>
    <dgm:cxn modelId="{B2512A5A-9971-4CA0-8B1B-24479A42B5E6}" srcId="{B3A37B16-6D01-42C1-8A5C-3FC5FAA8CB85}" destId="{6E57ADC0-39A6-46F0-90B9-57DBE5A66180}" srcOrd="0" destOrd="0" parTransId="{9B4392C6-6234-48A5-A9F7-03124BCFBF35}" sibTransId="{F7908456-B45A-44F0-98A0-F04074FE612F}"/>
    <dgm:cxn modelId="{992B8B28-0FBD-45E9-9776-E8CF4E9CB936}" type="presOf" srcId="{6C6CF249-614F-4C94-A02A-E5BBD75CC882}" destId="{F6B7B6D0-D826-462B-9E9F-8A722F4C01B7}" srcOrd="0" destOrd="0" presId="urn:microsoft.com/office/officeart/2005/8/layout/orgChart1"/>
    <dgm:cxn modelId="{848B9920-20A7-460E-A4C5-33AC63C3EC48}" type="presOf" srcId="{3E57E801-A514-4814-A591-AEADDE0709B6}" destId="{BF08676B-4989-43C5-B5B3-A833E1B0390D}" srcOrd="0" destOrd="0" presId="urn:microsoft.com/office/officeart/2005/8/layout/orgChart1"/>
    <dgm:cxn modelId="{A2C239EF-150D-4341-B0D8-2E50E968F86B}" srcId="{3E57E801-A514-4814-A591-AEADDE0709B6}" destId="{B3A37B16-6D01-42C1-8A5C-3FC5FAA8CB85}" srcOrd="0" destOrd="0" parTransId="{FDEE7D29-9795-4E14-AA1D-6E7122CD4AB0}" sibTransId="{49C63625-3FF4-4055-85ED-BB8D57590EED}"/>
    <dgm:cxn modelId="{CDDF1BF3-5378-4AB3-8097-4F883CED8B92}" srcId="{F7364FC5-4572-42B9-AC78-EB67D47FF55B}" destId="{2E59E6D6-1E1F-4442-981B-C2E66112E308}" srcOrd="0" destOrd="0" parTransId="{5FCDD5AD-E427-4026-A7A9-BCCFA42FC89E}" sibTransId="{30509129-5483-4AB0-AEB2-2454963735B9}"/>
    <dgm:cxn modelId="{A0FEDFF9-3EA0-4560-93E2-4DAB2C7EB7FA}" srcId="{2EB60DEE-DCB8-4381-A4D9-BFC593103F4E}" destId="{D823C628-C830-48A1-8F9B-73AB860C69FB}" srcOrd="1" destOrd="0" parTransId="{BDF8DDD9-9F60-4997-B2D5-A67076DAF2AC}" sibTransId="{64E39848-FE9C-4A2D-893E-5704EDA4FCCB}"/>
    <dgm:cxn modelId="{2022ACEB-D75C-4BBA-A0FB-F9131DDB4033}" srcId="{B3A37B16-6D01-42C1-8A5C-3FC5FAA8CB85}" destId="{2EB60DEE-DCB8-4381-A4D9-BFC593103F4E}" srcOrd="1" destOrd="0" parTransId="{D297F3E1-B1FF-44A9-9D65-1DD364434105}" sibTransId="{5F96EB05-8451-4CCE-9FC0-70EED2B40EC6}"/>
    <dgm:cxn modelId="{81977F54-4B4F-4A93-952F-9B75A32D739C}" type="presOf" srcId="{99CA2A4B-54A2-4AD4-8902-AFF859E338B0}" destId="{3FA1455A-D7E3-4DB0-AADD-284E95DA7E76}" srcOrd="1" destOrd="0" presId="urn:microsoft.com/office/officeart/2005/8/layout/orgChart1"/>
    <dgm:cxn modelId="{9AAE6202-61EC-4364-823E-DA88BBCFFAFA}" type="presOf" srcId="{86EF81DF-6EF2-4597-8A37-898A10FA3518}" destId="{1879DFAB-16B5-4CE8-8872-04A17E23C63F}" srcOrd="0" destOrd="0" presId="urn:microsoft.com/office/officeart/2005/8/layout/orgChart1"/>
    <dgm:cxn modelId="{EE514D48-C476-43E3-B02D-24B41A7869E9}" type="presOf" srcId="{D823C628-C830-48A1-8F9B-73AB860C69FB}" destId="{488E838D-4FA8-4ED0-95DA-A62D0D9F198C}" srcOrd="0" destOrd="0" presId="urn:microsoft.com/office/officeart/2005/8/layout/orgChart1"/>
    <dgm:cxn modelId="{E5DC2287-F678-4085-8FFD-055E05EDADF8}" type="presOf" srcId="{0CD42B0C-D8D5-400B-BF73-1EABF64FA0F0}" destId="{2C08468A-5E46-425D-9B03-A4D9BB9768D0}" srcOrd="0" destOrd="0" presId="urn:microsoft.com/office/officeart/2005/8/layout/orgChart1"/>
    <dgm:cxn modelId="{E7384744-AAD0-4DC2-97E1-E8FC2E4288D9}" type="presOf" srcId="{F02B0CB0-D525-44B9-9C3E-F6DDDF35BEFF}" destId="{00679A5B-0EB4-4092-9541-90E5912A0A61}" srcOrd="0" destOrd="0" presId="urn:microsoft.com/office/officeart/2005/8/layout/orgChart1"/>
    <dgm:cxn modelId="{E1D03897-A66D-4968-9D61-0FB066DDC66F}" type="presOf" srcId="{2F9F249E-680F-4220-AB9B-560B0CAF2305}" destId="{E5F79972-7AEB-4C3A-A5FD-913C700291F2}" srcOrd="0" destOrd="0" presId="urn:microsoft.com/office/officeart/2005/8/layout/orgChart1"/>
    <dgm:cxn modelId="{AD0B30D9-25C7-43B5-8AD4-01332127EFB4}" type="presOf" srcId="{7C578A07-9956-400B-939F-707D4DEAED0F}" destId="{D2B16D51-B5B9-42D6-878A-EBA27E36722A}" srcOrd="0" destOrd="0" presId="urn:microsoft.com/office/officeart/2005/8/layout/orgChart1"/>
    <dgm:cxn modelId="{0629161C-0F18-4FE0-A281-DCDA5DADF54B}" type="presOf" srcId="{7C578A07-9956-400B-939F-707D4DEAED0F}" destId="{7B404B33-16FB-4617-B158-73493644BE0F}" srcOrd="1" destOrd="0" presId="urn:microsoft.com/office/officeart/2005/8/layout/orgChart1"/>
    <dgm:cxn modelId="{5AB11475-A025-4464-81F5-DEACA98A0BEB}" type="presOf" srcId="{6E57ADC0-39A6-46F0-90B9-57DBE5A66180}" destId="{569C3640-608D-4667-8EF0-6DC2A5373A94}" srcOrd="1" destOrd="0" presId="urn:microsoft.com/office/officeart/2005/8/layout/orgChart1"/>
    <dgm:cxn modelId="{9DBFEC3E-FC30-417E-BB1B-D785781CF1F5}" srcId="{6E57ADC0-39A6-46F0-90B9-57DBE5A66180}" destId="{F02B0CB0-D525-44B9-9C3E-F6DDDF35BEFF}" srcOrd="3" destOrd="0" parTransId="{B74D0A29-65F3-4F00-BFCF-F547597D9884}" sibTransId="{EDD12723-49B0-4AB1-8D49-FCD487846559}"/>
    <dgm:cxn modelId="{45AAA7BB-BF7B-4CFA-B86F-7F89802B6744}" srcId="{B3A37B16-6D01-42C1-8A5C-3FC5FAA8CB85}" destId="{F7364FC5-4572-42B9-AC78-EB67D47FF55B}" srcOrd="2" destOrd="0" parTransId="{8A28FB25-EF1B-401A-A56B-107CCCE9CE27}" sibTransId="{A4C83ABD-98DB-42CB-B217-E018DE30E751}"/>
    <dgm:cxn modelId="{787F96F7-E41E-4553-937F-4924BF3428EA}" type="presOf" srcId="{B3A37B16-6D01-42C1-8A5C-3FC5FAA8CB85}" destId="{C1A9B82D-AC1C-452C-9B82-9C5294679770}" srcOrd="1" destOrd="0" presId="urn:microsoft.com/office/officeart/2005/8/layout/orgChart1"/>
    <dgm:cxn modelId="{00191F38-B8EC-4FA8-A245-674DAD6369BD}" type="presOf" srcId="{B3A37B16-6D01-42C1-8A5C-3FC5FAA8CB85}" destId="{7244AD21-AA3F-4A6D-AB6C-02EC3953692F}" srcOrd="0" destOrd="0" presId="urn:microsoft.com/office/officeart/2005/8/layout/orgChart1"/>
    <dgm:cxn modelId="{3A187D8F-0658-496D-AC14-2115BBE9EDD1}" type="presOf" srcId="{6E57ADC0-39A6-46F0-90B9-57DBE5A66180}" destId="{0392D6A1-BD09-4001-BFE5-EFC2DA5553D7}" srcOrd="0" destOrd="0" presId="urn:microsoft.com/office/officeart/2005/8/layout/orgChart1"/>
    <dgm:cxn modelId="{2A4C15D8-6BDB-491F-8DF4-EDAB28673B5F}" srcId="{2EB60DEE-DCB8-4381-A4D9-BFC593103F4E}" destId="{7C578A07-9956-400B-939F-707D4DEAED0F}" srcOrd="2" destOrd="0" parTransId="{92F4CBAF-085E-4DDC-B9FA-F198DA08F148}" sibTransId="{27448A4A-8EA1-440C-BB56-F87C57976780}"/>
    <dgm:cxn modelId="{F585C5C6-498C-416B-BF34-57CC201FD9FD}" type="presOf" srcId="{5A1FC003-7063-48B4-9AC4-8AB8BF802C1D}" destId="{C6B458D2-50F8-4D0D-9645-F06EA304E243}" srcOrd="0" destOrd="0" presId="urn:microsoft.com/office/officeart/2005/8/layout/orgChart1"/>
    <dgm:cxn modelId="{199CACD2-E882-40DC-B535-9E7F9C224374}" type="presOf" srcId="{673F74D1-5AE9-4F22-9CFF-925FC94EB41B}" destId="{10E2CBE2-A921-43B2-9484-AB8E41AD3CF7}" srcOrd="0" destOrd="0" presId="urn:microsoft.com/office/officeart/2005/8/layout/orgChart1"/>
    <dgm:cxn modelId="{1EB6A990-7234-4E21-92E3-873A2C11B2C9}" srcId="{6E57ADC0-39A6-46F0-90B9-57DBE5A66180}" destId="{3BFEFC59-2D4C-409C-A0D2-2F2C1D733B79}" srcOrd="0" destOrd="0" parTransId="{6C6CF249-614F-4C94-A02A-E5BBD75CC882}" sibTransId="{812B05DC-1CA4-426A-B2A4-E61A4FE375A1}"/>
    <dgm:cxn modelId="{7CC2A329-2D13-4A48-B625-62A99000E882}" type="presOf" srcId="{D823C628-C830-48A1-8F9B-73AB860C69FB}" destId="{837F14CE-C697-4D22-B36D-7EF8182E12E0}" srcOrd="1" destOrd="0" presId="urn:microsoft.com/office/officeart/2005/8/layout/orgChart1"/>
    <dgm:cxn modelId="{BAFBA1BD-E01C-43D4-B7C4-1100D8339687}" srcId="{2EB60DEE-DCB8-4381-A4D9-BFC593103F4E}" destId="{0CD42B0C-D8D5-400B-BF73-1EABF64FA0F0}" srcOrd="3" destOrd="0" parTransId="{5A1FC003-7063-48B4-9AC4-8AB8BF802C1D}" sibTransId="{E89A5469-F7FC-4F6D-B4BF-ABE17C18FA32}"/>
    <dgm:cxn modelId="{66C9854F-6250-4B8B-8111-6E8A71F2724C}" type="presOf" srcId="{8FBD5792-8489-4B92-BFF2-6685FE95AE25}" destId="{05B45505-E7EF-493D-B26A-47AC96593747}" srcOrd="0" destOrd="0" presId="urn:microsoft.com/office/officeart/2005/8/layout/orgChart1"/>
    <dgm:cxn modelId="{8326243E-CB9E-4838-9047-C66CF589B13F}" type="presOf" srcId="{FF782B11-BE7A-4DDB-ADB9-78369FABE670}" destId="{26DBA2BB-9B4B-4A43-9F47-6B3B64AA0F25}" srcOrd="0" destOrd="0" presId="urn:microsoft.com/office/officeart/2005/8/layout/orgChart1"/>
    <dgm:cxn modelId="{EBD7B874-85CA-4846-ADFD-3FACEA0E0F9A}" type="presOf" srcId="{2EB60DEE-DCB8-4381-A4D9-BFC593103F4E}" destId="{CD1BEC70-CDB0-4F0F-8C75-6671411083D0}" srcOrd="0" destOrd="0" presId="urn:microsoft.com/office/officeart/2005/8/layout/orgChart1"/>
    <dgm:cxn modelId="{DE76B5FD-A373-404E-93F9-79EA27C5C5BA}" type="presOf" srcId="{5FCDD5AD-E427-4026-A7A9-BCCFA42FC89E}" destId="{7937E7A0-A1CB-4C70-9B19-B8ACF91D19E4}" srcOrd="0" destOrd="0" presId="urn:microsoft.com/office/officeart/2005/8/layout/orgChart1"/>
    <dgm:cxn modelId="{144129C4-2ED9-4A50-8AE9-DA7E3C2C291C}" type="presOf" srcId="{C4A2F37A-0974-4B94-8489-3D9BD55B6D22}" destId="{2CC0129C-2F74-4CF2-A476-5B68400993BF}" srcOrd="0" destOrd="0" presId="urn:microsoft.com/office/officeart/2005/8/layout/orgChart1"/>
    <dgm:cxn modelId="{3D0F6B72-1E35-4B10-804C-44AD43F9E910}" type="presOf" srcId="{700D4E2B-0933-4DB5-A761-6DE9AB3F459A}" destId="{F7120D7C-9DFE-4A0E-AEAF-4E8A9A4B3A4E}" srcOrd="0" destOrd="0" presId="urn:microsoft.com/office/officeart/2005/8/layout/orgChart1"/>
    <dgm:cxn modelId="{F599AE22-D0D0-4AD6-BA34-068687794579}" type="presOf" srcId="{B74D0A29-65F3-4F00-BFCF-F547597D9884}" destId="{C4638C4B-7A4E-4C6F-9AB2-E17962F086E2}" srcOrd="0" destOrd="0" presId="urn:microsoft.com/office/officeart/2005/8/layout/orgChart1"/>
    <dgm:cxn modelId="{CE7A502A-F981-4D71-B68C-3A166D388C40}" type="presOf" srcId="{2E59E6D6-1E1F-4442-981B-C2E66112E308}" destId="{1603F3D3-1A72-4CA2-AC00-738B52BBC19D}" srcOrd="1" destOrd="0" presId="urn:microsoft.com/office/officeart/2005/8/layout/orgChart1"/>
    <dgm:cxn modelId="{15E57287-18B0-4E97-8405-C022B2CA48F6}" type="presOf" srcId="{3BFEFC59-2D4C-409C-A0D2-2F2C1D733B79}" destId="{910194CC-3491-4B26-93B3-3AC47443B13F}" srcOrd="1" destOrd="0" presId="urn:microsoft.com/office/officeart/2005/8/layout/orgChart1"/>
    <dgm:cxn modelId="{98B2ED3C-C90C-49F0-8545-6F19C6A2368B}" type="presOf" srcId="{99CA2A4B-54A2-4AD4-8902-AFF859E338B0}" destId="{AD4489E0-A2DB-4B07-922B-E0F032A1F151}" srcOrd="0" destOrd="0" presId="urn:microsoft.com/office/officeart/2005/8/layout/orgChart1"/>
    <dgm:cxn modelId="{33BB5E6C-79DC-4954-ACEB-5203DD50E1BC}" type="presOf" srcId="{8952E46A-6AD2-43CA-BEA8-791E1A3A76E9}" destId="{5C687523-ABB1-4CD5-ACF6-E4A3F109096D}" srcOrd="0" destOrd="0" presId="urn:microsoft.com/office/officeart/2005/8/layout/orgChart1"/>
    <dgm:cxn modelId="{E28C12ED-8B89-4414-86C7-A27209D74BEF}" type="presOf" srcId="{9B4392C6-6234-48A5-A9F7-03124BCFBF35}" destId="{FA1A72A4-CA5E-4590-A593-1D9A35A22EC4}" srcOrd="0" destOrd="0" presId="urn:microsoft.com/office/officeart/2005/8/layout/orgChart1"/>
    <dgm:cxn modelId="{543A6207-19F4-4BB2-88CF-DA0D30382A5C}" type="presOf" srcId="{8A28FB25-EF1B-401A-A56B-107CCCE9CE27}" destId="{6AA46ABF-7AB3-467E-993D-8878F08CDB9A}" srcOrd="0" destOrd="0" presId="urn:microsoft.com/office/officeart/2005/8/layout/orgChart1"/>
    <dgm:cxn modelId="{24DF5998-BB2B-486A-AA05-5157881691B8}" srcId="{6E57ADC0-39A6-46F0-90B9-57DBE5A66180}" destId="{99CA2A4B-54A2-4AD4-8902-AFF859E338B0}" srcOrd="1" destOrd="0" parTransId="{2F9F249E-680F-4220-AB9B-560B0CAF2305}" sibTransId="{09C9E762-571E-43AE-A76E-AAA494FCAF01}"/>
    <dgm:cxn modelId="{82F7D7CC-6BD1-4970-B63E-6C47AEC1734D}" srcId="{F7364FC5-4572-42B9-AC78-EB67D47FF55B}" destId="{86EF81DF-6EF2-4597-8A37-898A10FA3518}" srcOrd="1" destOrd="0" parTransId="{8952E46A-6AD2-43CA-BEA8-791E1A3A76E9}" sibTransId="{7966A537-61D8-4756-9E18-8ED510649195}"/>
    <dgm:cxn modelId="{4A7CB946-4C9B-40FA-BC5C-DBDD596418B1}" type="presOf" srcId="{2EB60DEE-DCB8-4381-A4D9-BFC593103F4E}" destId="{4892368A-0545-401C-9440-4A67CF7611BA}" srcOrd="1" destOrd="0" presId="urn:microsoft.com/office/officeart/2005/8/layout/orgChart1"/>
    <dgm:cxn modelId="{E036AE1D-5890-4AAF-99C8-FBCD096F939E}" type="presOf" srcId="{2E59E6D6-1E1F-4442-981B-C2E66112E308}" destId="{3875F518-3BDF-4255-B8BA-FA1D528FBC47}" srcOrd="0" destOrd="0" presId="urn:microsoft.com/office/officeart/2005/8/layout/orgChart1"/>
    <dgm:cxn modelId="{C1D0BF95-43A0-4D43-95C5-7A805011C7C3}" type="presOf" srcId="{D297F3E1-B1FF-44A9-9D65-1DD364434105}" destId="{BFF62478-2C30-4D57-ABB4-5C70E360ECF8}" srcOrd="0" destOrd="0" presId="urn:microsoft.com/office/officeart/2005/8/layout/orgChart1"/>
    <dgm:cxn modelId="{839CD7BD-33F6-48F7-8621-1766B480CE4E}" type="presOf" srcId="{86EF81DF-6EF2-4597-8A37-898A10FA3518}" destId="{F21FDA4E-2B68-45F5-B77E-6BC9298E129A}" srcOrd="1" destOrd="0" presId="urn:microsoft.com/office/officeart/2005/8/layout/orgChart1"/>
    <dgm:cxn modelId="{B03F24CC-4BF3-49F4-B648-38DA1E0D7831}" type="presOf" srcId="{FF782B11-BE7A-4DDB-ADB9-78369FABE670}" destId="{7DED14BF-83AC-40B3-9348-A0116B00208C}" srcOrd="1" destOrd="0" presId="urn:microsoft.com/office/officeart/2005/8/layout/orgChart1"/>
    <dgm:cxn modelId="{979FEFC0-3F00-4FB8-AAD2-0D0DB0777288}" type="presOf" srcId="{F7364FC5-4572-42B9-AC78-EB67D47FF55B}" destId="{CD73521B-91BB-48D7-8C5F-821A5E1DD905}" srcOrd="0" destOrd="0" presId="urn:microsoft.com/office/officeart/2005/8/layout/orgChart1"/>
    <dgm:cxn modelId="{05F60A54-8953-4900-BBB3-68190A20DF75}" srcId="{F7364FC5-4572-42B9-AC78-EB67D47FF55B}" destId="{673F74D1-5AE9-4F22-9CFF-925FC94EB41B}" srcOrd="2" destOrd="0" parTransId="{8FBD5792-8489-4B92-BFF2-6685FE95AE25}" sibTransId="{0018B9FC-A719-4F34-86B7-1E5271CEF871}"/>
    <dgm:cxn modelId="{087C89EB-8BC3-4C31-AA80-D79B7711CF3C}" type="presOf" srcId="{F7364FC5-4572-42B9-AC78-EB67D47FF55B}" destId="{90B97742-4BCC-425E-B116-7841DC278C1E}" srcOrd="1" destOrd="0" presId="urn:microsoft.com/office/officeart/2005/8/layout/orgChart1"/>
    <dgm:cxn modelId="{A3C81B20-9521-4790-9EAC-60EE06E5D6E8}" type="presOf" srcId="{B9BF5534-2AD6-489A-A9D2-EB7ED9B7BA12}" destId="{AED73DC7-9DC7-4268-8CBC-631B8BB3BEE2}" srcOrd="1" destOrd="0" presId="urn:microsoft.com/office/officeart/2005/8/layout/orgChart1"/>
    <dgm:cxn modelId="{220E715C-6013-433C-8A12-FA849BF43769}" type="presOf" srcId="{92F4CBAF-085E-4DDC-B9FA-F198DA08F148}" destId="{389C26E2-8694-4A95-B1C6-764D6BCF3299}" srcOrd="0" destOrd="0" presId="urn:microsoft.com/office/officeart/2005/8/layout/orgChart1"/>
    <dgm:cxn modelId="{B2607A83-20A8-4656-9740-880C4F3C193C}" srcId="{6E57ADC0-39A6-46F0-90B9-57DBE5A66180}" destId="{B9BF5534-2AD6-489A-A9D2-EB7ED9B7BA12}" srcOrd="2" destOrd="0" parTransId="{700D4E2B-0933-4DB5-A761-6DE9AB3F459A}" sibTransId="{7555E48A-25BC-4484-9FB0-9D102BB5732F}"/>
    <dgm:cxn modelId="{1D19AFBA-2C32-43C2-84B0-2ECF2D707F5B}" type="presOf" srcId="{F02B0CB0-D525-44B9-9C3E-F6DDDF35BEFF}" destId="{88E3F1BE-3AB1-40C5-90B0-F9F911E9F098}" srcOrd="1" destOrd="0" presId="urn:microsoft.com/office/officeart/2005/8/layout/orgChart1"/>
    <dgm:cxn modelId="{9641E65D-6222-4C76-9588-85EE10E75200}" type="presParOf" srcId="{BF08676B-4989-43C5-B5B3-A833E1B0390D}" destId="{72278376-D185-4650-BCBD-85703C4A06F2}" srcOrd="0" destOrd="0" presId="urn:microsoft.com/office/officeart/2005/8/layout/orgChart1"/>
    <dgm:cxn modelId="{56762F5A-1572-4F2A-8728-2463831C8C7B}" type="presParOf" srcId="{72278376-D185-4650-BCBD-85703C4A06F2}" destId="{3EEBB45E-FB3B-4737-9CF6-D90C4C91F458}" srcOrd="0" destOrd="0" presId="urn:microsoft.com/office/officeart/2005/8/layout/orgChart1"/>
    <dgm:cxn modelId="{E102986E-F028-4674-A5BE-56DF95618A18}" type="presParOf" srcId="{3EEBB45E-FB3B-4737-9CF6-D90C4C91F458}" destId="{7244AD21-AA3F-4A6D-AB6C-02EC3953692F}" srcOrd="0" destOrd="0" presId="urn:microsoft.com/office/officeart/2005/8/layout/orgChart1"/>
    <dgm:cxn modelId="{A704042C-7C4F-4378-9F91-E8F0AA884DBC}" type="presParOf" srcId="{3EEBB45E-FB3B-4737-9CF6-D90C4C91F458}" destId="{C1A9B82D-AC1C-452C-9B82-9C5294679770}" srcOrd="1" destOrd="0" presId="urn:microsoft.com/office/officeart/2005/8/layout/orgChart1"/>
    <dgm:cxn modelId="{2FABB9A3-073D-42E0-B931-2C5E7BC65F0C}" type="presParOf" srcId="{72278376-D185-4650-BCBD-85703C4A06F2}" destId="{8AD97D34-B472-4447-BFC6-F14F893FDC70}" srcOrd="1" destOrd="0" presId="urn:microsoft.com/office/officeart/2005/8/layout/orgChart1"/>
    <dgm:cxn modelId="{E533F0A3-7702-4A17-A9AC-00D91DBCC5C7}" type="presParOf" srcId="{8AD97D34-B472-4447-BFC6-F14F893FDC70}" destId="{FA1A72A4-CA5E-4590-A593-1D9A35A22EC4}" srcOrd="0" destOrd="0" presId="urn:microsoft.com/office/officeart/2005/8/layout/orgChart1"/>
    <dgm:cxn modelId="{5C0F9181-19FD-4026-988C-29D2F4AB3796}" type="presParOf" srcId="{8AD97D34-B472-4447-BFC6-F14F893FDC70}" destId="{665A6853-D1FA-4C01-813B-6832684CF4D6}" srcOrd="1" destOrd="0" presId="urn:microsoft.com/office/officeart/2005/8/layout/orgChart1"/>
    <dgm:cxn modelId="{E6B18DDE-CAE5-42F4-919A-D0A40C1AA5FD}" type="presParOf" srcId="{665A6853-D1FA-4C01-813B-6832684CF4D6}" destId="{F7075323-77EC-4728-9BCA-778A4A5AD3DA}" srcOrd="0" destOrd="0" presId="urn:microsoft.com/office/officeart/2005/8/layout/orgChart1"/>
    <dgm:cxn modelId="{7506FFF8-BE0E-44EB-BAB9-48E3C68FC8C9}" type="presParOf" srcId="{F7075323-77EC-4728-9BCA-778A4A5AD3DA}" destId="{0392D6A1-BD09-4001-BFE5-EFC2DA5553D7}" srcOrd="0" destOrd="0" presId="urn:microsoft.com/office/officeart/2005/8/layout/orgChart1"/>
    <dgm:cxn modelId="{3363E0AB-D981-4D25-AF63-262C6C79860B}" type="presParOf" srcId="{F7075323-77EC-4728-9BCA-778A4A5AD3DA}" destId="{569C3640-608D-4667-8EF0-6DC2A5373A94}" srcOrd="1" destOrd="0" presId="urn:microsoft.com/office/officeart/2005/8/layout/orgChart1"/>
    <dgm:cxn modelId="{F58636C1-B36D-430A-949F-BB2FAF071F62}" type="presParOf" srcId="{665A6853-D1FA-4C01-813B-6832684CF4D6}" destId="{CDB6E973-162A-4411-A76E-EB34421E621B}" srcOrd="1" destOrd="0" presId="urn:microsoft.com/office/officeart/2005/8/layout/orgChart1"/>
    <dgm:cxn modelId="{A2697CFA-DC44-4EE6-A51B-289C6ACE57A6}" type="presParOf" srcId="{CDB6E973-162A-4411-A76E-EB34421E621B}" destId="{F6B7B6D0-D826-462B-9E9F-8A722F4C01B7}" srcOrd="0" destOrd="0" presId="urn:microsoft.com/office/officeart/2005/8/layout/orgChart1"/>
    <dgm:cxn modelId="{9F0E46E3-7EB4-45C8-9F1B-6FD36A05BB67}" type="presParOf" srcId="{CDB6E973-162A-4411-A76E-EB34421E621B}" destId="{B4A9810C-ACD5-4BB5-A0F8-409533F8FB78}" srcOrd="1" destOrd="0" presId="urn:microsoft.com/office/officeart/2005/8/layout/orgChart1"/>
    <dgm:cxn modelId="{854935FD-2638-4F17-9DEE-FBD2D052640D}" type="presParOf" srcId="{B4A9810C-ACD5-4BB5-A0F8-409533F8FB78}" destId="{5F53A968-5712-4338-93A0-6199DE3EA61C}" srcOrd="0" destOrd="0" presId="urn:microsoft.com/office/officeart/2005/8/layout/orgChart1"/>
    <dgm:cxn modelId="{A438CD64-2E5C-4912-ACEA-68793906913D}" type="presParOf" srcId="{5F53A968-5712-4338-93A0-6199DE3EA61C}" destId="{E5B46B78-CF1C-4BC3-BF94-1FB5580F1120}" srcOrd="0" destOrd="0" presId="urn:microsoft.com/office/officeart/2005/8/layout/orgChart1"/>
    <dgm:cxn modelId="{94863449-5137-4879-AF9F-A3C7B2E8F23C}" type="presParOf" srcId="{5F53A968-5712-4338-93A0-6199DE3EA61C}" destId="{910194CC-3491-4B26-93B3-3AC47443B13F}" srcOrd="1" destOrd="0" presId="urn:microsoft.com/office/officeart/2005/8/layout/orgChart1"/>
    <dgm:cxn modelId="{0A52D040-3816-48CE-81BF-A3E3A42807E4}" type="presParOf" srcId="{B4A9810C-ACD5-4BB5-A0F8-409533F8FB78}" destId="{92F90160-3384-4350-80B4-2E5B42DA8BA7}" srcOrd="1" destOrd="0" presId="urn:microsoft.com/office/officeart/2005/8/layout/orgChart1"/>
    <dgm:cxn modelId="{F38EABEE-ADAD-4C10-BD8E-61BC2F21B361}" type="presParOf" srcId="{B4A9810C-ACD5-4BB5-A0F8-409533F8FB78}" destId="{0133031C-7798-45B8-AA20-CA1C0579D9B6}" srcOrd="2" destOrd="0" presId="urn:microsoft.com/office/officeart/2005/8/layout/orgChart1"/>
    <dgm:cxn modelId="{3349511E-E7BC-490F-ACC7-4507D6754C03}" type="presParOf" srcId="{CDB6E973-162A-4411-A76E-EB34421E621B}" destId="{E5F79972-7AEB-4C3A-A5FD-913C700291F2}" srcOrd="2" destOrd="0" presId="urn:microsoft.com/office/officeart/2005/8/layout/orgChart1"/>
    <dgm:cxn modelId="{6D488219-59E0-4965-8ABC-5124A24D6610}" type="presParOf" srcId="{CDB6E973-162A-4411-A76E-EB34421E621B}" destId="{DD4BA0D3-2AB3-4C4F-BE92-2919C3A23737}" srcOrd="3" destOrd="0" presId="urn:microsoft.com/office/officeart/2005/8/layout/orgChart1"/>
    <dgm:cxn modelId="{44E6EA54-5590-4616-B17B-675DC1E440AE}" type="presParOf" srcId="{DD4BA0D3-2AB3-4C4F-BE92-2919C3A23737}" destId="{C051035B-D726-4FEE-938F-D3ABF2959302}" srcOrd="0" destOrd="0" presId="urn:microsoft.com/office/officeart/2005/8/layout/orgChart1"/>
    <dgm:cxn modelId="{E4A553A3-A339-4708-A9A2-CEC203C3CC53}" type="presParOf" srcId="{C051035B-D726-4FEE-938F-D3ABF2959302}" destId="{AD4489E0-A2DB-4B07-922B-E0F032A1F151}" srcOrd="0" destOrd="0" presId="urn:microsoft.com/office/officeart/2005/8/layout/orgChart1"/>
    <dgm:cxn modelId="{D88D4BB7-917D-4C4F-84A1-32B3089F1C94}" type="presParOf" srcId="{C051035B-D726-4FEE-938F-D3ABF2959302}" destId="{3FA1455A-D7E3-4DB0-AADD-284E95DA7E76}" srcOrd="1" destOrd="0" presId="urn:microsoft.com/office/officeart/2005/8/layout/orgChart1"/>
    <dgm:cxn modelId="{BB5E48DE-9BB5-45FD-9E44-59E5343F2CC8}" type="presParOf" srcId="{DD4BA0D3-2AB3-4C4F-BE92-2919C3A23737}" destId="{54C911C9-5F91-4AA0-809A-9CE6C0D4203B}" srcOrd="1" destOrd="0" presId="urn:microsoft.com/office/officeart/2005/8/layout/orgChart1"/>
    <dgm:cxn modelId="{4D49DB67-AF0B-46B2-8449-0E076F4F5828}" type="presParOf" srcId="{DD4BA0D3-2AB3-4C4F-BE92-2919C3A23737}" destId="{81353237-D35D-497A-A20D-252BF199671B}" srcOrd="2" destOrd="0" presId="urn:microsoft.com/office/officeart/2005/8/layout/orgChart1"/>
    <dgm:cxn modelId="{78C76494-D3AF-459A-8615-8EF52041401F}" type="presParOf" srcId="{CDB6E973-162A-4411-A76E-EB34421E621B}" destId="{F7120D7C-9DFE-4A0E-AEAF-4E8A9A4B3A4E}" srcOrd="4" destOrd="0" presId="urn:microsoft.com/office/officeart/2005/8/layout/orgChart1"/>
    <dgm:cxn modelId="{81613A39-EE71-4882-9359-753A98738BAD}" type="presParOf" srcId="{CDB6E973-162A-4411-A76E-EB34421E621B}" destId="{DA15632D-9D60-481B-9CDF-7D6506701E7C}" srcOrd="5" destOrd="0" presId="urn:microsoft.com/office/officeart/2005/8/layout/orgChart1"/>
    <dgm:cxn modelId="{7CD8CD91-85C6-4F4A-8E52-AA6791588342}" type="presParOf" srcId="{DA15632D-9D60-481B-9CDF-7D6506701E7C}" destId="{9B28631B-9DAF-45E5-A23C-269BA3B84509}" srcOrd="0" destOrd="0" presId="urn:microsoft.com/office/officeart/2005/8/layout/orgChart1"/>
    <dgm:cxn modelId="{80995B16-40C1-46C1-9619-CB2E4FE9467B}" type="presParOf" srcId="{9B28631B-9DAF-45E5-A23C-269BA3B84509}" destId="{13195C08-4857-4EDA-B93E-53D3596CD876}" srcOrd="0" destOrd="0" presId="urn:microsoft.com/office/officeart/2005/8/layout/orgChart1"/>
    <dgm:cxn modelId="{2D8AF21F-6E44-47EE-A229-55D36640F9B8}" type="presParOf" srcId="{9B28631B-9DAF-45E5-A23C-269BA3B84509}" destId="{AED73DC7-9DC7-4268-8CBC-631B8BB3BEE2}" srcOrd="1" destOrd="0" presId="urn:microsoft.com/office/officeart/2005/8/layout/orgChart1"/>
    <dgm:cxn modelId="{BE13465C-E265-4C33-9C81-54F66CEB3144}" type="presParOf" srcId="{DA15632D-9D60-481B-9CDF-7D6506701E7C}" destId="{26639365-D80B-4C2C-B7E8-AFD5AC00A317}" srcOrd="1" destOrd="0" presId="urn:microsoft.com/office/officeart/2005/8/layout/orgChart1"/>
    <dgm:cxn modelId="{7E076F4E-4848-47FA-89C1-5082318429B8}" type="presParOf" srcId="{DA15632D-9D60-481B-9CDF-7D6506701E7C}" destId="{94B22FCA-66C4-4B09-894A-23ABBEAA90DF}" srcOrd="2" destOrd="0" presId="urn:microsoft.com/office/officeart/2005/8/layout/orgChart1"/>
    <dgm:cxn modelId="{7F8B8ECC-FB5F-4B87-B44F-0C64C3DC9A44}" type="presParOf" srcId="{CDB6E973-162A-4411-A76E-EB34421E621B}" destId="{C4638C4B-7A4E-4C6F-9AB2-E17962F086E2}" srcOrd="6" destOrd="0" presId="urn:microsoft.com/office/officeart/2005/8/layout/orgChart1"/>
    <dgm:cxn modelId="{7D560B72-4F3A-4F56-A682-182DAFFCFFC8}" type="presParOf" srcId="{CDB6E973-162A-4411-A76E-EB34421E621B}" destId="{08A06DFD-7577-4142-AE8C-7738D5E0CC66}" srcOrd="7" destOrd="0" presId="urn:microsoft.com/office/officeart/2005/8/layout/orgChart1"/>
    <dgm:cxn modelId="{86FE3DEC-5B10-4611-8A43-37764EF63672}" type="presParOf" srcId="{08A06DFD-7577-4142-AE8C-7738D5E0CC66}" destId="{8E8E51BA-BCD2-4786-AE60-A496AA269515}" srcOrd="0" destOrd="0" presId="urn:microsoft.com/office/officeart/2005/8/layout/orgChart1"/>
    <dgm:cxn modelId="{C97F0659-75FF-4D87-B196-2177C15BD787}" type="presParOf" srcId="{8E8E51BA-BCD2-4786-AE60-A496AA269515}" destId="{00679A5B-0EB4-4092-9541-90E5912A0A61}" srcOrd="0" destOrd="0" presId="urn:microsoft.com/office/officeart/2005/8/layout/orgChart1"/>
    <dgm:cxn modelId="{69A1DCCD-7DC1-4462-8682-2426F3FE2057}" type="presParOf" srcId="{8E8E51BA-BCD2-4786-AE60-A496AA269515}" destId="{88E3F1BE-3AB1-40C5-90B0-F9F911E9F098}" srcOrd="1" destOrd="0" presId="urn:microsoft.com/office/officeart/2005/8/layout/orgChart1"/>
    <dgm:cxn modelId="{7F7CD414-C67F-4765-A7C3-476A762DD658}" type="presParOf" srcId="{08A06DFD-7577-4142-AE8C-7738D5E0CC66}" destId="{1CF416F2-99A6-4B44-8407-749C4FBA8779}" srcOrd="1" destOrd="0" presId="urn:microsoft.com/office/officeart/2005/8/layout/orgChart1"/>
    <dgm:cxn modelId="{191F6B47-210B-47F8-974D-0857DF20BF5A}" type="presParOf" srcId="{08A06DFD-7577-4142-AE8C-7738D5E0CC66}" destId="{328680A1-A074-4F62-B634-396E240653E0}" srcOrd="2" destOrd="0" presId="urn:microsoft.com/office/officeart/2005/8/layout/orgChart1"/>
    <dgm:cxn modelId="{3CF8A4FF-28DD-4E56-A902-7C79F5CDA872}" type="presParOf" srcId="{665A6853-D1FA-4C01-813B-6832684CF4D6}" destId="{824F1326-F205-4B79-9426-BE8E8AEAB579}" srcOrd="2" destOrd="0" presId="urn:microsoft.com/office/officeart/2005/8/layout/orgChart1"/>
    <dgm:cxn modelId="{1361D25D-36E3-486A-BFB6-CA1208AFB248}" type="presParOf" srcId="{8AD97D34-B472-4447-BFC6-F14F893FDC70}" destId="{BFF62478-2C30-4D57-ABB4-5C70E360ECF8}" srcOrd="2" destOrd="0" presId="urn:microsoft.com/office/officeart/2005/8/layout/orgChart1"/>
    <dgm:cxn modelId="{0C6F1039-4A3C-44CE-8357-78110982BDDA}" type="presParOf" srcId="{8AD97D34-B472-4447-BFC6-F14F893FDC70}" destId="{E5C08094-B803-449C-B739-4509309514EF}" srcOrd="3" destOrd="0" presId="urn:microsoft.com/office/officeart/2005/8/layout/orgChart1"/>
    <dgm:cxn modelId="{550F9927-2DCC-40E0-A41A-E4510458D3F7}" type="presParOf" srcId="{E5C08094-B803-449C-B739-4509309514EF}" destId="{A2194485-CE79-47DD-B0C5-95601F021C77}" srcOrd="0" destOrd="0" presId="urn:microsoft.com/office/officeart/2005/8/layout/orgChart1"/>
    <dgm:cxn modelId="{E0DD2CDC-7FD2-4D23-AC9C-29AD3B0F1FC2}" type="presParOf" srcId="{A2194485-CE79-47DD-B0C5-95601F021C77}" destId="{CD1BEC70-CDB0-4F0F-8C75-6671411083D0}" srcOrd="0" destOrd="0" presId="urn:microsoft.com/office/officeart/2005/8/layout/orgChart1"/>
    <dgm:cxn modelId="{9FA49686-E97A-4F4A-9A63-36AF0FDC0AC3}" type="presParOf" srcId="{A2194485-CE79-47DD-B0C5-95601F021C77}" destId="{4892368A-0545-401C-9440-4A67CF7611BA}" srcOrd="1" destOrd="0" presId="urn:microsoft.com/office/officeart/2005/8/layout/orgChart1"/>
    <dgm:cxn modelId="{AEB75E82-DE9B-4E12-92C9-A47BAFA25893}" type="presParOf" srcId="{E5C08094-B803-449C-B739-4509309514EF}" destId="{24349F11-1017-41E5-8B80-205CA96AA4EB}" srcOrd="1" destOrd="0" presId="urn:microsoft.com/office/officeart/2005/8/layout/orgChart1"/>
    <dgm:cxn modelId="{69EBE2B9-0C48-449D-82D1-0BAC0551406B}" type="presParOf" srcId="{24349F11-1017-41E5-8B80-205CA96AA4EB}" destId="{2CC0129C-2F74-4CF2-A476-5B68400993BF}" srcOrd="0" destOrd="0" presId="urn:microsoft.com/office/officeart/2005/8/layout/orgChart1"/>
    <dgm:cxn modelId="{0AC763F1-2374-453B-972D-D121BCE507C3}" type="presParOf" srcId="{24349F11-1017-41E5-8B80-205CA96AA4EB}" destId="{9524DF00-837A-4B22-A5D0-C5CC50A9483C}" srcOrd="1" destOrd="0" presId="urn:microsoft.com/office/officeart/2005/8/layout/orgChart1"/>
    <dgm:cxn modelId="{31249AAE-2985-4029-9158-43CF91B04063}" type="presParOf" srcId="{9524DF00-837A-4B22-A5D0-C5CC50A9483C}" destId="{A9B62E0F-66A7-4874-9155-50B435C09C4E}" srcOrd="0" destOrd="0" presId="urn:microsoft.com/office/officeart/2005/8/layout/orgChart1"/>
    <dgm:cxn modelId="{FEAA64FB-FDBB-44E3-A57E-AB290C6F29F8}" type="presParOf" srcId="{A9B62E0F-66A7-4874-9155-50B435C09C4E}" destId="{26DBA2BB-9B4B-4A43-9F47-6B3B64AA0F25}" srcOrd="0" destOrd="0" presId="urn:microsoft.com/office/officeart/2005/8/layout/orgChart1"/>
    <dgm:cxn modelId="{DCB2F907-19B0-4623-8E6A-EC80BDB9C2B1}" type="presParOf" srcId="{A9B62E0F-66A7-4874-9155-50B435C09C4E}" destId="{7DED14BF-83AC-40B3-9348-A0116B00208C}" srcOrd="1" destOrd="0" presId="urn:microsoft.com/office/officeart/2005/8/layout/orgChart1"/>
    <dgm:cxn modelId="{4551EE2F-2627-4C78-9C0C-67DD2C036884}" type="presParOf" srcId="{9524DF00-837A-4B22-A5D0-C5CC50A9483C}" destId="{26EB32FC-A85A-4C02-8736-526A8F60D16A}" srcOrd="1" destOrd="0" presId="urn:microsoft.com/office/officeart/2005/8/layout/orgChart1"/>
    <dgm:cxn modelId="{44F29FD5-652B-4783-9002-5AD1ED094855}" type="presParOf" srcId="{9524DF00-837A-4B22-A5D0-C5CC50A9483C}" destId="{61C5AE4F-C63F-46D6-BC08-3C57539E050B}" srcOrd="2" destOrd="0" presId="urn:microsoft.com/office/officeart/2005/8/layout/orgChart1"/>
    <dgm:cxn modelId="{59132296-C9F6-403B-823C-31675597BB88}" type="presParOf" srcId="{24349F11-1017-41E5-8B80-205CA96AA4EB}" destId="{5258095B-08D1-46F4-9EB9-BBDC83F3AABB}" srcOrd="2" destOrd="0" presId="urn:microsoft.com/office/officeart/2005/8/layout/orgChart1"/>
    <dgm:cxn modelId="{04987C48-A278-4438-8AB0-AE430923A190}" type="presParOf" srcId="{24349F11-1017-41E5-8B80-205CA96AA4EB}" destId="{1A909F06-DBEF-4809-8888-E65D24745EBE}" srcOrd="3" destOrd="0" presId="urn:microsoft.com/office/officeart/2005/8/layout/orgChart1"/>
    <dgm:cxn modelId="{797953E4-075A-4486-A431-67FD90915E4E}" type="presParOf" srcId="{1A909F06-DBEF-4809-8888-E65D24745EBE}" destId="{E105A38B-9374-45FB-AAD4-727842BA2643}" srcOrd="0" destOrd="0" presId="urn:microsoft.com/office/officeart/2005/8/layout/orgChart1"/>
    <dgm:cxn modelId="{4831ECDD-5CE2-4DCD-A536-41DCF11712E1}" type="presParOf" srcId="{E105A38B-9374-45FB-AAD4-727842BA2643}" destId="{488E838D-4FA8-4ED0-95DA-A62D0D9F198C}" srcOrd="0" destOrd="0" presId="urn:microsoft.com/office/officeart/2005/8/layout/orgChart1"/>
    <dgm:cxn modelId="{BE0035D0-8B8B-469A-A9C6-E9337AB24CC3}" type="presParOf" srcId="{E105A38B-9374-45FB-AAD4-727842BA2643}" destId="{837F14CE-C697-4D22-B36D-7EF8182E12E0}" srcOrd="1" destOrd="0" presId="urn:microsoft.com/office/officeart/2005/8/layout/orgChart1"/>
    <dgm:cxn modelId="{29438717-927F-434E-8EE7-09A025A2B63E}" type="presParOf" srcId="{1A909F06-DBEF-4809-8888-E65D24745EBE}" destId="{CEADDAAB-1012-4AB7-B3A5-85C53F077D6E}" srcOrd="1" destOrd="0" presId="urn:microsoft.com/office/officeart/2005/8/layout/orgChart1"/>
    <dgm:cxn modelId="{93FC2177-E5D9-4EC1-85E0-F0BF6C6E667B}" type="presParOf" srcId="{1A909F06-DBEF-4809-8888-E65D24745EBE}" destId="{7EB10964-4C35-48CD-B166-EFA995B02C35}" srcOrd="2" destOrd="0" presId="urn:microsoft.com/office/officeart/2005/8/layout/orgChart1"/>
    <dgm:cxn modelId="{ADFE87A6-75C2-4AEC-9DBA-619D9F4F186C}" type="presParOf" srcId="{24349F11-1017-41E5-8B80-205CA96AA4EB}" destId="{389C26E2-8694-4A95-B1C6-764D6BCF3299}" srcOrd="4" destOrd="0" presId="urn:microsoft.com/office/officeart/2005/8/layout/orgChart1"/>
    <dgm:cxn modelId="{AB33E83B-7A07-4A7F-9087-335D72B49605}" type="presParOf" srcId="{24349F11-1017-41E5-8B80-205CA96AA4EB}" destId="{331AD48E-808D-4D34-8B3F-05240C5CD290}" srcOrd="5" destOrd="0" presId="urn:microsoft.com/office/officeart/2005/8/layout/orgChart1"/>
    <dgm:cxn modelId="{AEFF6112-BB5E-4279-A2B7-80335CEDC4B1}" type="presParOf" srcId="{331AD48E-808D-4D34-8B3F-05240C5CD290}" destId="{36CEC6D8-84AD-41A2-817C-5D01182A4312}" srcOrd="0" destOrd="0" presId="urn:microsoft.com/office/officeart/2005/8/layout/orgChart1"/>
    <dgm:cxn modelId="{D649D2B0-846D-417E-BA5D-DBF559335F38}" type="presParOf" srcId="{36CEC6D8-84AD-41A2-817C-5D01182A4312}" destId="{D2B16D51-B5B9-42D6-878A-EBA27E36722A}" srcOrd="0" destOrd="0" presId="urn:microsoft.com/office/officeart/2005/8/layout/orgChart1"/>
    <dgm:cxn modelId="{880AD706-8AD3-45AE-A9A2-DCCB8E41F368}" type="presParOf" srcId="{36CEC6D8-84AD-41A2-817C-5D01182A4312}" destId="{7B404B33-16FB-4617-B158-73493644BE0F}" srcOrd="1" destOrd="0" presId="urn:microsoft.com/office/officeart/2005/8/layout/orgChart1"/>
    <dgm:cxn modelId="{F1021CDD-2110-4270-916F-956893F038E9}" type="presParOf" srcId="{331AD48E-808D-4D34-8B3F-05240C5CD290}" destId="{0F296873-3DBF-432A-82FE-B94622837B1C}" srcOrd="1" destOrd="0" presId="urn:microsoft.com/office/officeart/2005/8/layout/orgChart1"/>
    <dgm:cxn modelId="{6F2DA9AF-61F1-4FEF-AAFB-35607F3FE882}" type="presParOf" srcId="{331AD48E-808D-4D34-8B3F-05240C5CD290}" destId="{90214BEF-4F40-4ABB-8F1F-421C1FF1D94B}" srcOrd="2" destOrd="0" presId="urn:microsoft.com/office/officeart/2005/8/layout/orgChart1"/>
    <dgm:cxn modelId="{E08EEBD4-6444-4E77-A264-E683566DF9F4}" type="presParOf" srcId="{24349F11-1017-41E5-8B80-205CA96AA4EB}" destId="{C6B458D2-50F8-4D0D-9645-F06EA304E243}" srcOrd="6" destOrd="0" presId="urn:microsoft.com/office/officeart/2005/8/layout/orgChart1"/>
    <dgm:cxn modelId="{E7E4F11B-4964-4672-9630-2726BCE3BFBE}" type="presParOf" srcId="{24349F11-1017-41E5-8B80-205CA96AA4EB}" destId="{611BE778-4EE5-440A-A04E-8ED60995589C}" srcOrd="7" destOrd="0" presId="urn:microsoft.com/office/officeart/2005/8/layout/orgChart1"/>
    <dgm:cxn modelId="{B7E81866-8498-4DBC-9ED8-A8297C5EE419}" type="presParOf" srcId="{611BE778-4EE5-440A-A04E-8ED60995589C}" destId="{D4F2523B-BF72-41FF-A240-B7DA827821DB}" srcOrd="0" destOrd="0" presId="urn:microsoft.com/office/officeart/2005/8/layout/orgChart1"/>
    <dgm:cxn modelId="{CE5C9402-6222-45A7-A667-160D65E8438D}" type="presParOf" srcId="{D4F2523B-BF72-41FF-A240-B7DA827821DB}" destId="{2C08468A-5E46-425D-9B03-A4D9BB9768D0}" srcOrd="0" destOrd="0" presId="urn:microsoft.com/office/officeart/2005/8/layout/orgChart1"/>
    <dgm:cxn modelId="{8E52D521-EA46-484E-A031-965B13C84479}" type="presParOf" srcId="{D4F2523B-BF72-41FF-A240-B7DA827821DB}" destId="{F6E4E2D6-A50A-4E92-9EE0-6A03FB98BFF1}" srcOrd="1" destOrd="0" presId="urn:microsoft.com/office/officeart/2005/8/layout/orgChart1"/>
    <dgm:cxn modelId="{F304932F-7FDF-4D5D-B24C-583424BEF5CE}" type="presParOf" srcId="{611BE778-4EE5-440A-A04E-8ED60995589C}" destId="{315DE8B4-C0B7-46D0-95E8-18B75D97C970}" srcOrd="1" destOrd="0" presId="urn:microsoft.com/office/officeart/2005/8/layout/orgChart1"/>
    <dgm:cxn modelId="{37AC8885-709A-42D3-A6D1-4CB947AEB7FF}" type="presParOf" srcId="{611BE778-4EE5-440A-A04E-8ED60995589C}" destId="{FAC29749-C04A-42E2-AEAE-EBEA4C80CB56}" srcOrd="2" destOrd="0" presId="urn:microsoft.com/office/officeart/2005/8/layout/orgChart1"/>
    <dgm:cxn modelId="{82E1D3EF-105C-4114-8290-E080FE850F26}" type="presParOf" srcId="{E5C08094-B803-449C-B739-4509309514EF}" destId="{334AD6A0-CDDF-4975-A42E-2C473DC0DE6D}" srcOrd="2" destOrd="0" presId="urn:microsoft.com/office/officeart/2005/8/layout/orgChart1"/>
    <dgm:cxn modelId="{CF34CEC0-664C-47CF-A5DE-43E276BDF2E0}" type="presParOf" srcId="{8AD97D34-B472-4447-BFC6-F14F893FDC70}" destId="{6AA46ABF-7AB3-467E-993D-8878F08CDB9A}" srcOrd="4" destOrd="0" presId="urn:microsoft.com/office/officeart/2005/8/layout/orgChart1"/>
    <dgm:cxn modelId="{94841C98-1399-4D12-9362-42BCF1CA0F44}" type="presParOf" srcId="{8AD97D34-B472-4447-BFC6-F14F893FDC70}" destId="{B41CABEE-4BCD-42E9-B8F4-C575BD3BA322}" srcOrd="5" destOrd="0" presId="urn:microsoft.com/office/officeart/2005/8/layout/orgChart1"/>
    <dgm:cxn modelId="{43B2C012-3B92-4BB9-8DA0-08761E4364AA}" type="presParOf" srcId="{B41CABEE-4BCD-42E9-B8F4-C575BD3BA322}" destId="{D0E50CD5-2450-4CDB-BEBA-F4B3103F18BA}" srcOrd="0" destOrd="0" presId="urn:microsoft.com/office/officeart/2005/8/layout/orgChart1"/>
    <dgm:cxn modelId="{B2F28FB3-D40D-4209-B1FD-85036687035E}" type="presParOf" srcId="{D0E50CD5-2450-4CDB-BEBA-F4B3103F18BA}" destId="{CD73521B-91BB-48D7-8C5F-821A5E1DD905}" srcOrd="0" destOrd="0" presId="urn:microsoft.com/office/officeart/2005/8/layout/orgChart1"/>
    <dgm:cxn modelId="{15E6EFAB-B959-4D59-9840-B302DF1CF5B9}" type="presParOf" srcId="{D0E50CD5-2450-4CDB-BEBA-F4B3103F18BA}" destId="{90B97742-4BCC-425E-B116-7841DC278C1E}" srcOrd="1" destOrd="0" presId="urn:microsoft.com/office/officeart/2005/8/layout/orgChart1"/>
    <dgm:cxn modelId="{8ADF4894-76B6-434C-A96C-0339BCBCCADF}" type="presParOf" srcId="{B41CABEE-4BCD-42E9-B8F4-C575BD3BA322}" destId="{EF58447F-F199-40D0-8F28-15A8D828AF80}" srcOrd="1" destOrd="0" presId="urn:microsoft.com/office/officeart/2005/8/layout/orgChart1"/>
    <dgm:cxn modelId="{DD84641D-5500-4F6C-8D66-BCB169EB4236}" type="presParOf" srcId="{EF58447F-F199-40D0-8F28-15A8D828AF80}" destId="{7937E7A0-A1CB-4C70-9B19-B8ACF91D19E4}" srcOrd="0" destOrd="0" presId="urn:microsoft.com/office/officeart/2005/8/layout/orgChart1"/>
    <dgm:cxn modelId="{9F6931E3-5800-402F-9D88-E2670839CBF1}" type="presParOf" srcId="{EF58447F-F199-40D0-8F28-15A8D828AF80}" destId="{5DDDA7D5-B9D4-4948-A860-A87D9BEE54CD}" srcOrd="1" destOrd="0" presId="urn:microsoft.com/office/officeart/2005/8/layout/orgChart1"/>
    <dgm:cxn modelId="{606B566E-C103-4F2C-A1E4-C1A5F10DD298}" type="presParOf" srcId="{5DDDA7D5-B9D4-4948-A860-A87D9BEE54CD}" destId="{81856552-6A9B-48FF-BD03-B460E8F14ABB}" srcOrd="0" destOrd="0" presId="urn:microsoft.com/office/officeart/2005/8/layout/orgChart1"/>
    <dgm:cxn modelId="{C450D9E5-E642-44B6-900C-3E07AE076DBF}" type="presParOf" srcId="{81856552-6A9B-48FF-BD03-B460E8F14ABB}" destId="{3875F518-3BDF-4255-B8BA-FA1D528FBC47}" srcOrd="0" destOrd="0" presId="urn:microsoft.com/office/officeart/2005/8/layout/orgChart1"/>
    <dgm:cxn modelId="{A047169B-8AC1-4DC6-8770-96851FC106D8}" type="presParOf" srcId="{81856552-6A9B-48FF-BD03-B460E8F14ABB}" destId="{1603F3D3-1A72-4CA2-AC00-738B52BBC19D}" srcOrd="1" destOrd="0" presId="urn:microsoft.com/office/officeart/2005/8/layout/orgChart1"/>
    <dgm:cxn modelId="{0471621B-9278-46F5-BA49-0E2FCC1B6F50}" type="presParOf" srcId="{5DDDA7D5-B9D4-4948-A860-A87D9BEE54CD}" destId="{3DD3A0DD-E514-4DE0-83C6-091708C31726}" srcOrd="1" destOrd="0" presId="urn:microsoft.com/office/officeart/2005/8/layout/orgChart1"/>
    <dgm:cxn modelId="{207F37AE-2529-4087-AC39-91B3EE9B6BA6}" type="presParOf" srcId="{5DDDA7D5-B9D4-4948-A860-A87D9BEE54CD}" destId="{F0B29459-78B7-4827-BA6D-07F461C4A767}" srcOrd="2" destOrd="0" presId="urn:microsoft.com/office/officeart/2005/8/layout/orgChart1"/>
    <dgm:cxn modelId="{32CE0233-E1C0-43C1-A4C0-6B88EC8EA0B7}" type="presParOf" srcId="{EF58447F-F199-40D0-8F28-15A8D828AF80}" destId="{5C687523-ABB1-4CD5-ACF6-E4A3F109096D}" srcOrd="2" destOrd="0" presId="urn:microsoft.com/office/officeart/2005/8/layout/orgChart1"/>
    <dgm:cxn modelId="{12078860-6392-4361-9C37-87B35AB07EE2}" type="presParOf" srcId="{EF58447F-F199-40D0-8F28-15A8D828AF80}" destId="{D7E26779-7E83-4CB0-8BD6-6CCAEDE1B6D4}" srcOrd="3" destOrd="0" presId="urn:microsoft.com/office/officeart/2005/8/layout/orgChart1"/>
    <dgm:cxn modelId="{F6B21B86-6E99-447A-AA05-605F0A8382AE}" type="presParOf" srcId="{D7E26779-7E83-4CB0-8BD6-6CCAEDE1B6D4}" destId="{744FE476-3B81-44E2-BEA9-AF03D5F71717}" srcOrd="0" destOrd="0" presId="urn:microsoft.com/office/officeart/2005/8/layout/orgChart1"/>
    <dgm:cxn modelId="{23855749-30AA-4505-88E0-E9F2001E8C58}" type="presParOf" srcId="{744FE476-3B81-44E2-BEA9-AF03D5F71717}" destId="{1879DFAB-16B5-4CE8-8872-04A17E23C63F}" srcOrd="0" destOrd="0" presId="urn:microsoft.com/office/officeart/2005/8/layout/orgChart1"/>
    <dgm:cxn modelId="{18B59FC0-6F7B-4E81-B4B9-B1AFDEF46603}" type="presParOf" srcId="{744FE476-3B81-44E2-BEA9-AF03D5F71717}" destId="{F21FDA4E-2B68-45F5-B77E-6BC9298E129A}" srcOrd="1" destOrd="0" presId="urn:microsoft.com/office/officeart/2005/8/layout/orgChart1"/>
    <dgm:cxn modelId="{B90EE518-9E2B-4614-9BAB-3994EAE41FFE}" type="presParOf" srcId="{D7E26779-7E83-4CB0-8BD6-6CCAEDE1B6D4}" destId="{22E56D3E-E034-48DF-8294-22036261092B}" srcOrd="1" destOrd="0" presId="urn:microsoft.com/office/officeart/2005/8/layout/orgChart1"/>
    <dgm:cxn modelId="{4DCFF7DA-1978-4325-A1D6-BAF2976B3776}" type="presParOf" srcId="{D7E26779-7E83-4CB0-8BD6-6CCAEDE1B6D4}" destId="{A7566782-9124-49DD-AB02-7B52B812A523}" srcOrd="2" destOrd="0" presId="urn:microsoft.com/office/officeart/2005/8/layout/orgChart1"/>
    <dgm:cxn modelId="{CDF3A49F-EEB4-4F4F-896F-42B091CA5A9D}" type="presParOf" srcId="{EF58447F-F199-40D0-8F28-15A8D828AF80}" destId="{05B45505-E7EF-493D-B26A-47AC96593747}" srcOrd="4" destOrd="0" presId="urn:microsoft.com/office/officeart/2005/8/layout/orgChart1"/>
    <dgm:cxn modelId="{8000B423-65BB-4D6B-94FF-7C36F647A080}" type="presParOf" srcId="{EF58447F-F199-40D0-8F28-15A8D828AF80}" destId="{44EEA94C-E447-4A7D-A34E-B3642A48DD86}" srcOrd="5" destOrd="0" presId="urn:microsoft.com/office/officeart/2005/8/layout/orgChart1"/>
    <dgm:cxn modelId="{4374541E-61DA-4EA3-8BAE-EF516152CC62}" type="presParOf" srcId="{44EEA94C-E447-4A7D-A34E-B3642A48DD86}" destId="{C94611F7-69B5-4E5C-84D8-B32EA7B93729}" srcOrd="0" destOrd="0" presId="urn:microsoft.com/office/officeart/2005/8/layout/orgChart1"/>
    <dgm:cxn modelId="{21F5714C-305B-4315-8084-DE316573D127}" type="presParOf" srcId="{C94611F7-69B5-4E5C-84D8-B32EA7B93729}" destId="{10E2CBE2-A921-43B2-9484-AB8E41AD3CF7}" srcOrd="0" destOrd="0" presId="urn:microsoft.com/office/officeart/2005/8/layout/orgChart1"/>
    <dgm:cxn modelId="{B4BED178-0378-4248-9BE7-E62713C64DD8}" type="presParOf" srcId="{C94611F7-69B5-4E5C-84D8-B32EA7B93729}" destId="{3A1A8FB8-868E-48CA-AB30-CDAAE39BE9A2}" srcOrd="1" destOrd="0" presId="urn:microsoft.com/office/officeart/2005/8/layout/orgChart1"/>
    <dgm:cxn modelId="{5678534B-1897-4CF1-BCB5-FAE3C4488809}" type="presParOf" srcId="{44EEA94C-E447-4A7D-A34E-B3642A48DD86}" destId="{533283A1-0051-434E-BF89-FFCF3B4FBD37}" srcOrd="1" destOrd="0" presId="urn:microsoft.com/office/officeart/2005/8/layout/orgChart1"/>
    <dgm:cxn modelId="{DEAFED46-9166-4B95-A6D8-16D158F67E19}" type="presParOf" srcId="{44EEA94C-E447-4A7D-A34E-B3642A48DD86}" destId="{24A5A4DA-AFEB-46B7-A091-4103131E39D6}" srcOrd="2" destOrd="0" presId="urn:microsoft.com/office/officeart/2005/8/layout/orgChart1"/>
    <dgm:cxn modelId="{9695C7D5-356E-4904-B161-AD411D179ACF}" type="presParOf" srcId="{B41CABEE-4BCD-42E9-B8F4-C575BD3BA322}" destId="{A50B4CC6-8F36-4021-84E6-11E8E8BB4499}" srcOrd="2" destOrd="0" presId="urn:microsoft.com/office/officeart/2005/8/layout/orgChart1"/>
    <dgm:cxn modelId="{3C7DE9ED-52DA-495B-BE4C-E5360D39D172}" type="presParOf" srcId="{72278376-D185-4650-BCBD-85703C4A06F2}" destId="{C27C5F6C-046F-4582-8053-6631763CDE29}"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7ACCA-35FD-4084-86D0-49A6AC61859F}"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l-GR"/>
        </a:p>
      </dgm:t>
    </dgm:pt>
    <dgm:pt modelId="{E412EAF0-00A0-4EFD-B5CF-B83DF19E9948}">
      <dgm:prSet phldrT="[Κείμενο]" custT="1"/>
      <dgm:spPr/>
      <dgm:t>
        <a:bodyPr/>
        <a:lstStyle/>
        <a:p>
          <a:r>
            <a:rPr lang="el-GR" sz="3600" b="1" dirty="0" smtClean="0">
              <a:solidFill>
                <a:schemeClr val="tx1"/>
              </a:solidFill>
              <a:latin typeface="+mn-lt"/>
              <a:cs typeface="Times New Roman" pitchFamily="18" charset="0"/>
            </a:rPr>
            <a:t>Προσεγγίσεις Ενσωμάτωσης Κινδύνου στον Προϋπολογισμό των Επενδύσεων</a:t>
          </a:r>
          <a:endParaRPr lang="el-GR" sz="3600" dirty="0">
            <a:solidFill>
              <a:schemeClr val="tx1"/>
            </a:solidFill>
            <a:latin typeface="+mn-lt"/>
          </a:endParaRPr>
        </a:p>
      </dgm:t>
    </dgm:pt>
    <dgm:pt modelId="{4B67060D-B0ED-4117-86B1-2FFA4057A9CE}" type="parTrans" cxnId="{C5E71833-669A-4E80-AA18-5E4EC4F25C41}">
      <dgm:prSet/>
      <dgm:spPr/>
      <dgm:t>
        <a:bodyPr/>
        <a:lstStyle/>
        <a:p>
          <a:endParaRPr lang="el-GR"/>
        </a:p>
      </dgm:t>
    </dgm:pt>
    <dgm:pt modelId="{00ECD80D-D0F0-41CF-9625-705973377BBE}" type="sibTrans" cxnId="{C5E71833-669A-4E80-AA18-5E4EC4F25C41}">
      <dgm:prSet/>
      <dgm:spPr/>
      <dgm:t>
        <a:bodyPr/>
        <a:lstStyle/>
        <a:p>
          <a:endParaRPr lang="el-GR"/>
        </a:p>
      </dgm:t>
    </dgm:pt>
    <dgm:pt modelId="{EA8829D4-8803-4F2A-A28C-C890188D15E8}">
      <dgm:prSet phldrT="[Κείμενο]" custT="1"/>
      <dgm:spPr/>
      <dgm:t>
        <a:bodyPr/>
        <a:lstStyle/>
        <a:p>
          <a:r>
            <a:rPr lang="en-US" sz="3200" b="1" dirty="0" smtClean="0">
              <a:solidFill>
                <a:srgbClr val="006600"/>
              </a:solidFill>
            </a:rPr>
            <a:t>CAPM</a:t>
          </a:r>
          <a:endParaRPr lang="el-GR" sz="3200" b="1" dirty="0">
            <a:solidFill>
              <a:srgbClr val="006600"/>
            </a:solidFill>
          </a:endParaRPr>
        </a:p>
      </dgm:t>
    </dgm:pt>
    <dgm:pt modelId="{50F85DEB-DE39-4686-8E94-54A043B904AD}" type="parTrans" cxnId="{E23DA23F-5D4D-491C-A2F8-D371B2553E1E}">
      <dgm:prSet/>
      <dgm:spPr/>
      <dgm:t>
        <a:bodyPr/>
        <a:lstStyle/>
        <a:p>
          <a:endParaRPr lang="el-GR"/>
        </a:p>
      </dgm:t>
    </dgm:pt>
    <dgm:pt modelId="{1B06B89F-4B84-471C-B946-46DB0E48611C}" type="sibTrans" cxnId="{E23DA23F-5D4D-491C-A2F8-D371B2553E1E}">
      <dgm:prSet/>
      <dgm:spPr/>
      <dgm:t>
        <a:bodyPr/>
        <a:lstStyle/>
        <a:p>
          <a:endParaRPr lang="el-GR"/>
        </a:p>
      </dgm:t>
    </dgm:pt>
    <dgm:pt modelId="{DF515BAC-2E92-45A4-A269-DC9B9B9D3190}">
      <dgm:prSet phldrT="[Κείμενο]" custT="1"/>
      <dgm:spPr/>
      <dgm:t>
        <a:bodyPr/>
        <a:lstStyle/>
        <a:p>
          <a:r>
            <a:rPr lang="el-GR" sz="2800" b="1" dirty="0" smtClean="0">
              <a:solidFill>
                <a:schemeClr val="tx1"/>
              </a:solidFill>
            </a:rPr>
            <a:t>Επιχείρηση Εταιρικός Κίνδυνος</a:t>
          </a:r>
          <a:endParaRPr lang="el-GR" sz="2800" b="1" dirty="0">
            <a:solidFill>
              <a:schemeClr val="tx1"/>
            </a:solidFill>
          </a:endParaRPr>
        </a:p>
      </dgm:t>
    </dgm:pt>
    <dgm:pt modelId="{4C613974-78D1-492D-8EB4-5E40912C4C4B}" type="parTrans" cxnId="{42B8A11F-0C97-47EB-9995-A485FEE52C86}">
      <dgm:prSet/>
      <dgm:spPr/>
      <dgm:t>
        <a:bodyPr/>
        <a:lstStyle/>
        <a:p>
          <a:endParaRPr lang="el-GR"/>
        </a:p>
      </dgm:t>
    </dgm:pt>
    <dgm:pt modelId="{F4B38523-A941-461A-9136-2A58016691D1}" type="sibTrans" cxnId="{42B8A11F-0C97-47EB-9995-A485FEE52C86}">
      <dgm:prSet/>
      <dgm:spPr/>
      <dgm:t>
        <a:bodyPr/>
        <a:lstStyle/>
        <a:p>
          <a:endParaRPr lang="el-GR"/>
        </a:p>
      </dgm:t>
    </dgm:pt>
    <dgm:pt modelId="{9052998D-CF9C-424C-9496-2A01F8FB5FF4}">
      <dgm:prSet phldrT="[Κείμενο]" custT="1"/>
      <dgm:spPr/>
      <dgm:t>
        <a:bodyPr/>
        <a:lstStyle/>
        <a:p>
          <a:r>
            <a:rPr lang="el-GR" sz="2800" b="1" dirty="0" smtClean="0">
              <a:solidFill>
                <a:schemeClr val="tx1"/>
              </a:solidFill>
            </a:rPr>
            <a:t>Μέτοχοι Κίνδυνος της Αγοράς</a:t>
          </a:r>
          <a:endParaRPr lang="el-GR" sz="2800" b="1" dirty="0">
            <a:solidFill>
              <a:schemeClr val="tx1"/>
            </a:solidFill>
          </a:endParaRPr>
        </a:p>
      </dgm:t>
    </dgm:pt>
    <dgm:pt modelId="{D48348CA-3960-4E9E-BEBA-29C8EE948447}" type="parTrans" cxnId="{6F66293E-0CC1-4EF7-90F5-78BBC876C018}">
      <dgm:prSet/>
      <dgm:spPr/>
      <dgm:t>
        <a:bodyPr/>
        <a:lstStyle/>
        <a:p>
          <a:endParaRPr lang="el-GR"/>
        </a:p>
      </dgm:t>
    </dgm:pt>
    <dgm:pt modelId="{DE71731A-771E-4DF6-B409-93D40C99C683}" type="sibTrans" cxnId="{6F66293E-0CC1-4EF7-90F5-78BBC876C018}">
      <dgm:prSet/>
      <dgm:spPr/>
      <dgm:t>
        <a:bodyPr/>
        <a:lstStyle/>
        <a:p>
          <a:endParaRPr lang="el-GR"/>
        </a:p>
      </dgm:t>
    </dgm:pt>
    <dgm:pt modelId="{0905C41E-91CF-47FB-B8F3-05456EE9BFA0}">
      <dgm:prSet phldrT="[Κείμενο]" custT="1"/>
      <dgm:spPr/>
      <dgm:t>
        <a:bodyPr/>
        <a:lstStyle/>
        <a:p>
          <a:r>
            <a:rPr lang="el-GR" sz="3200" b="1" dirty="0" smtClean="0">
              <a:solidFill>
                <a:srgbClr val="C00000"/>
              </a:solidFill>
            </a:rPr>
            <a:t>Παραδοσιακή</a:t>
          </a:r>
          <a:endParaRPr lang="el-GR" sz="3200" b="1" dirty="0">
            <a:solidFill>
              <a:srgbClr val="C00000"/>
            </a:solidFill>
          </a:endParaRPr>
        </a:p>
      </dgm:t>
    </dgm:pt>
    <dgm:pt modelId="{7566A773-3985-4E19-ACD2-E59CD6B42079}" type="parTrans" cxnId="{0A451061-9B42-47A2-9220-DE3A6A69EF54}">
      <dgm:prSet/>
      <dgm:spPr/>
      <dgm:t>
        <a:bodyPr/>
        <a:lstStyle/>
        <a:p>
          <a:endParaRPr lang="el-GR"/>
        </a:p>
      </dgm:t>
    </dgm:pt>
    <dgm:pt modelId="{438ABAC8-CE15-4C95-AB93-5676225CBFF0}" type="sibTrans" cxnId="{0A451061-9B42-47A2-9220-DE3A6A69EF54}">
      <dgm:prSet/>
      <dgm:spPr/>
      <dgm:t>
        <a:bodyPr/>
        <a:lstStyle/>
        <a:p>
          <a:endParaRPr lang="el-GR"/>
        </a:p>
      </dgm:t>
    </dgm:pt>
    <dgm:pt modelId="{A0871F0F-C371-421D-A884-C9D16F8A3C8F}">
      <dgm:prSet phldrT="[Κείμενο]" custT="1"/>
      <dgm:spPr/>
      <dgm:t>
        <a:bodyPr/>
        <a:lstStyle/>
        <a:p>
          <a:r>
            <a:rPr lang="el-GR" sz="2800" b="1" dirty="0" smtClean="0">
              <a:solidFill>
                <a:schemeClr val="accent2">
                  <a:lumMod val="50000"/>
                </a:schemeClr>
              </a:solidFill>
            </a:rPr>
            <a:t>Μεμονωμένος Κίνδυνος</a:t>
          </a:r>
          <a:endParaRPr lang="el-GR" sz="2800" b="1" dirty="0">
            <a:solidFill>
              <a:schemeClr val="accent2">
                <a:lumMod val="50000"/>
              </a:schemeClr>
            </a:solidFill>
          </a:endParaRPr>
        </a:p>
      </dgm:t>
    </dgm:pt>
    <dgm:pt modelId="{6544CB9A-531B-4336-91CA-F9557417E959}" type="parTrans" cxnId="{BBC84BF0-7E11-43E4-BD17-F25E9BA8AD88}">
      <dgm:prSet/>
      <dgm:spPr/>
      <dgm:t>
        <a:bodyPr/>
        <a:lstStyle/>
        <a:p>
          <a:endParaRPr lang="el-GR"/>
        </a:p>
      </dgm:t>
    </dgm:pt>
    <dgm:pt modelId="{38222525-F1E0-4E8B-A3AF-0759D517B8D0}" type="sibTrans" cxnId="{BBC84BF0-7E11-43E4-BD17-F25E9BA8AD88}">
      <dgm:prSet/>
      <dgm:spPr/>
      <dgm:t>
        <a:bodyPr/>
        <a:lstStyle/>
        <a:p>
          <a:endParaRPr lang="el-GR"/>
        </a:p>
      </dgm:t>
    </dgm:pt>
    <dgm:pt modelId="{ACF2B49B-B877-4D2B-90C9-817516DC0C66}" type="pres">
      <dgm:prSet presAssocID="{8D17ACCA-35FD-4084-86D0-49A6AC61859F}" presName="Name0" presStyleCnt="0">
        <dgm:presLayoutVars>
          <dgm:chPref val="1"/>
          <dgm:dir/>
          <dgm:animOne val="branch"/>
          <dgm:animLvl val="lvl"/>
          <dgm:resizeHandles/>
        </dgm:presLayoutVars>
      </dgm:prSet>
      <dgm:spPr/>
      <dgm:t>
        <a:bodyPr/>
        <a:lstStyle/>
        <a:p>
          <a:endParaRPr lang="el-GR"/>
        </a:p>
      </dgm:t>
    </dgm:pt>
    <dgm:pt modelId="{83492623-DD11-49B1-AB41-B56C65E7A1F1}" type="pres">
      <dgm:prSet presAssocID="{E412EAF0-00A0-4EFD-B5CF-B83DF19E9948}" presName="vertOne" presStyleCnt="0"/>
      <dgm:spPr/>
    </dgm:pt>
    <dgm:pt modelId="{EB7759A0-6336-4686-A8E1-D4FABAAD5D7B}" type="pres">
      <dgm:prSet presAssocID="{E412EAF0-00A0-4EFD-B5CF-B83DF19E9948}" presName="txOne" presStyleLbl="node0" presStyleIdx="0" presStyleCnt="1">
        <dgm:presLayoutVars>
          <dgm:chPref val="3"/>
        </dgm:presLayoutVars>
      </dgm:prSet>
      <dgm:spPr/>
      <dgm:t>
        <a:bodyPr/>
        <a:lstStyle/>
        <a:p>
          <a:endParaRPr lang="el-GR"/>
        </a:p>
      </dgm:t>
    </dgm:pt>
    <dgm:pt modelId="{AE7988E3-502E-442A-AA7A-96CFD6C08D42}" type="pres">
      <dgm:prSet presAssocID="{E412EAF0-00A0-4EFD-B5CF-B83DF19E9948}" presName="parTransOne" presStyleCnt="0"/>
      <dgm:spPr/>
    </dgm:pt>
    <dgm:pt modelId="{E8D62E96-85A0-4368-A085-C36BD32D010D}" type="pres">
      <dgm:prSet presAssocID="{E412EAF0-00A0-4EFD-B5CF-B83DF19E9948}" presName="horzOne" presStyleCnt="0"/>
      <dgm:spPr/>
    </dgm:pt>
    <dgm:pt modelId="{1E9EB888-4DC2-4A93-9A5D-08E96225E8F5}" type="pres">
      <dgm:prSet presAssocID="{EA8829D4-8803-4F2A-A28C-C890188D15E8}" presName="vertTwo" presStyleCnt="0"/>
      <dgm:spPr/>
    </dgm:pt>
    <dgm:pt modelId="{39ACF18F-7E85-4262-A315-4D0EABF597F1}" type="pres">
      <dgm:prSet presAssocID="{EA8829D4-8803-4F2A-A28C-C890188D15E8}" presName="txTwo" presStyleLbl="node2" presStyleIdx="0" presStyleCnt="2">
        <dgm:presLayoutVars>
          <dgm:chPref val="3"/>
        </dgm:presLayoutVars>
      </dgm:prSet>
      <dgm:spPr/>
      <dgm:t>
        <a:bodyPr/>
        <a:lstStyle/>
        <a:p>
          <a:endParaRPr lang="el-GR"/>
        </a:p>
      </dgm:t>
    </dgm:pt>
    <dgm:pt modelId="{DE88F089-8B6B-4D61-8206-74A6137E65D9}" type="pres">
      <dgm:prSet presAssocID="{EA8829D4-8803-4F2A-A28C-C890188D15E8}" presName="parTransTwo" presStyleCnt="0"/>
      <dgm:spPr/>
    </dgm:pt>
    <dgm:pt modelId="{3BC7B65F-A7AC-4768-ABA2-CB31303A89C8}" type="pres">
      <dgm:prSet presAssocID="{EA8829D4-8803-4F2A-A28C-C890188D15E8}" presName="horzTwo" presStyleCnt="0"/>
      <dgm:spPr/>
    </dgm:pt>
    <dgm:pt modelId="{96D78970-1893-49EE-B1A1-B1B49472E6A0}" type="pres">
      <dgm:prSet presAssocID="{DF515BAC-2E92-45A4-A269-DC9B9B9D3190}" presName="vertThree" presStyleCnt="0"/>
      <dgm:spPr/>
    </dgm:pt>
    <dgm:pt modelId="{4C27B540-8273-49C5-96C4-3CB5D77AAB83}" type="pres">
      <dgm:prSet presAssocID="{DF515BAC-2E92-45A4-A269-DC9B9B9D3190}" presName="txThree" presStyleLbl="node3" presStyleIdx="0" presStyleCnt="3">
        <dgm:presLayoutVars>
          <dgm:chPref val="3"/>
        </dgm:presLayoutVars>
      </dgm:prSet>
      <dgm:spPr/>
      <dgm:t>
        <a:bodyPr/>
        <a:lstStyle/>
        <a:p>
          <a:endParaRPr lang="el-GR"/>
        </a:p>
      </dgm:t>
    </dgm:pt>
    <dgm:pt modelId="{EEF9377B-16DA-45CA-81D1-90143E2F07EB}" type="pres">
      <dgm:prSet presAssocID="{DF515BAC-2E92-45A4-A269-DC9B9B9D3190}" presName="horzThree" presStyleCnt="0"/>
      <dgm:spPr/>
    </dgm:pt>
    <dgm:pt modelId="{508ACEA0-B337-4BED-832C-962DDB1E0C79}" type="pres">
      <dgm:prSet presAssocID="{F4B38523-A941-461A-9136-2A58016691D1}" presName="sibSpaceThree" presStyleCnt="0"/>
      <dgm:spPr/>
    </dgm:pt>
    <dgm:pt modelId="{9F503DE7-0033-4E61-9354-37E8CFA4F7C9}" type="pres">
      <dgm:prSet presAssocID="{9052998D-CF9C-424C-9496-2A01F8FB5FF4}" presName="vertThree" presStyleCnt="0"/>
      <dgm:spPr/>
    </dgm:pt>
    <dgm:pt modelId="{13EA7345-8AD0-41E2-8CF0-C7190B0FA31E}" type="pres">
      <dgm:prSet presAssocID="{9052998D-CF9C-424C-9496-2A01F8FB5FF4}" presName="txThree" presStyleLbl="node3" presStyleIdx="1" presStyleCnt="3">
        <dgm:presLayoutVars>
          <dgm:chPref val="3"/>
        </dgm:presLayoutVars>
      </dgm:prSet>
      <dgm:spPr/>
      <dgm:t>
        <a:bodyPr/>
        <a:lstStyle/>
        <a:p>
          <a:endParaRPr lang="el-GR"/>
        </a:p>
      </dgm:t>
    </dgm:pt>
    <dgm:pt modelId="{B176AB2C-D4B2-432A-BA18-9585110B4063}" type="pres">
      <dgm:prSet presAssocID="{9052998D-CF9C-424C-9496-2A01F8FB5FF4}" presName="horzThree" presStyleCnt="0"/>
      <dgm:spPr/>
    </dgm:pt>
    <dgm:pt modelId="{1814AA86-8F71-41F5-8712-C26C111853B9}" type="pres">
      <dgm:prSet presAssocID="{1B06B89F-4B84-471C-B946-46DB0E48611C}" presName="sibSpaceTwo" presStyleCnt="0"/>
      <dgm:spPr/>
    </dgm:pt>
    <dgm:pt modelId="{1774B661-20B7-475A-BA5B-87CB292273B9}" type="pres">
      <dgm:prSet presAssocID="{0905C41E-91CF-47FB-B8F3-05456EE9BFA0}" presName="vertTwo" presStyleCnt="0"/>
      <dgm:spPr/>
    </dgm:pt>
    <dgm:pt modelId="{4AF6AAC2-BA48-4250-A3DC-8473B522DAF2}" type="pres">
      <dgm:prSet presAssocID="{0905C41E-91CF-47FB-B8F3-05456EE9BFA0}" presName="txTwo" presStyleLbl="node2" presStyleIdx="1" presStyleCnt="2" custScaleX="116490">
        <dgm:presLayoutVars>
          <dgm:chPref val="3"/>
        </dgm:presLayoutVars>
      </dgm:prSet>
      <dgm:spPr/>
      <dgm:t>
        <a:bodyPr/>
        <a:lstStyle/>
        <a:p>
          <a:endParaRPr lang="el-GR"/>
        </a:p>
      </dgm:t>
    </dgm:pt>
    <dgm:pt modelId="{A43F2832-650C-4D3F-8092-5DA4348AB1E0}" type="pres">
      <dgm:prSet presAssocID="{0905C41E-91CF-47FB-B8F3-05456EE9BFA0}" presName="parTransTwo" presStyleCnt="0"/>
      <dgm:spPr/>
    </dgm:pt>
    <dgm:pt modelId="{5E2958AC-7EFD-4E35-A0B6-71C565ACE49F}" type="pres">
      <dgm:prSet presAssocID="{0905C41E-91CF-47FB-B8F3-05456EE9BFA0}" presName="horzTwo" presStyleCnt="0"/>
      <dgm:spPr/>
    </dgm:pt>
    <dgm:pt modelId="{CC079A72-95E9-43EE-A413-804BA130A196}" type="pres">
      <dgm:prSet presAssocID="{A0871F0F-C371-421D-A884-C9D16F8A3C8F}" presName="vertThree" presStyleCnt="0"/>
      <dgm:spPr/>
    </dgm:pt>
    <dgm:pt modelId="{4D660BCC-71C2-485A-8569-27C486CA479A}" type="pres">
      <dgm:prSet presAssocID="{A0871F0F-C371-421D-A884-C9D16F8A3C8F}" presName="txThree" presStyleLbl="node3" presStyleIdx="2" presStyleCnt="3" custScaleX="109846">
        <dgm:presLayoutVars>
          <dgm:chPref val="3"/>
        </dgm:presLayoutVars>
      </dgm:prSet>
      <dgm:spPr/>
      <dgm:t>
        <a:bodyPr/>
        <a:lstStyle/>
        <a:p>
          <a:endParaRPr lang="el-GR"/>
        </a:p>
      </dgm:t>
    </dgm:pt>
    <dgm:pt modelId="{12747BD2-07E8-4FCB-BE67-8243846DCEC9}" type="pres">
      <dgm:prSet presAssocID="{A0871F0F-C371-421D-A884-C9D16F8A3C8F}" presName="horzThree" presStyleCnt="0"/>
      <dgm:spPr/>
    </dgm:pt>
  </dgm:ptLst>
  <dgm:cxnLst>
    <dgm:cxn modelId="{E23DA23F-5D4D-491C-A2F8-D371B2553E1E}" srcId="{E412EAF0-00A0-4EFD-B5CF-B83DF19E9948}" destId="{EA8829D4-8803-4F2A-A28C-C890188D15E8}" srcOrd="0" destOrd="0" parTransId="{50F85DEB-DE39-4686-8E94-54A043B904AD}" sibTransId="{1B06B89F-4B84-471C-B946-46DB0E48611C}"/>
    <dgm:cxn modelId="{8EB6B919-164A-4BA3-9FC5-4789E46E78DA}" type="presOf" srcId="{A0871F0F-C371-421D-A884-C9D16F8A3C8F}" destId="{4D660BCC-71C2-485A-8569-27C486CA479A}" srcOrd="0" destOrd="0" presId="urn:microsoft.com/office/officeart/2005/8/layout/hierarchy4"/>
    <dgm:cxn modelId="{D5F91689-78C6-4452-91A7-8407F0ED1A5F}" type="presOf" srcId="{E412EAF0-00A0-4EFD-B5CF-B83DF19E9948}" destId="{EB7759A0-6336-4686-A8E1-D4FABAAD5D7B}" srcOrd="0" destOrd="0" presId="urn:microsoft.com/office/officeart/2005/8/layout/hierarchy4"/>
    <dgm:cxn modelId="{07EE8942-C3B5-4D12-A7DF-25D473E2FDEC}" type="presOf" srcId="{8D17ACCA-35FD-4084-86D0-49A6AC61859F}" destId="{ACF2B49B-B877-4D2B-90C9-817516DC0C66}" srcOrd="0" destOrd="0" presId="urn:microsoft.com/office/officeart/2005/8/layout/hierarchy4"/>
    <dgm:cxn modelId="{C5E71833-669A-4E80-AA18-5E4EC4F25C41}" srcId="{8D17ACCA-35FD-4084-86D0-49A6AC61859F}" destId="{E412EAF0-00A0-4EFD-B5CF-B83DF19E9948}" srcOrd="0" destOrd="0" parTransId="{4B67060D-B0ED-4117-86B1-2FFA4057A9CE}" sibTransId="{00ECD80D-D0F0-41CF-9625-705973377BBE}"/>
    <dgm:cxn modelId="{2C2FEE40-2112-41A9-9636-44A56335E764}" type="presOf" srcId="{DF515BAC-2E92-45A4-A269-DC9B9B9D3190}" destId="{4C27B540-8273-49C5-96C4-3CB5D77AAB83}" srcOrd="0" destOrd="0" presId="urn:microsoft.com/office/officeart/2005/8/layout/hierarchy4"/>
    <dgm:cxn modelId="{0A451061-9B42-47A2-9220-DE3A6A69EF54}" srcId="{E412EAF0-00A0-4EFD-B5CF-B83DF19E9948}" destId="{0905C41E-91CF-47FB-B8F3-05456EE9BFA0}" srcOrd="1" destOrd="0" parTransId="{7566A773-3985-4E19-ACD2-E59CD6B42079}" sibTransId="{438ABAC8-CE15-4C95-AB93-5676225CBFF0}"/>
    <dgm:cxn modelId="{1877FF98-8136-40BA-A9E1-64E599B39761}" type="presOf" srcId="{0905C41E-91CF-47FB-B8F3-05456EE9BFA0}" destId="{4AF6AAC2-BA48-4250-A3DC-8473B522DAF2}" srcOrd="0" destOrd="0" presId="urn:microsoft.com/office/officeart/2005/8/layout/hierarchy4"/>
    <dgm:cxn modelId="{42B8A11F-0C97-47EB-9995-A485FEE52C86}" srcId="{EA8829D4-8803-4F2A-A28C-C890188D15E8}" destId="{DF515BAC-2E92-45A4-A269-DC9B9B9D3190}" srcOrd="0" destOrd="0" parTransId="{4C613974-78D1-492D-8EB4-5E40912C4C4B}" sibTransId="{F4B38523-A941-461A-9136-2A58016691D1}"/>
    <dgm:cxn modelId="{2353C230-E2DC-4B5D-86AC-9990FEADF004}" type="presOf" srcId="{9052998D-CF9C-424C-9496-2A01F8FB5FF4}" destId="{13EA7345-8AD0-41E2-8CF0-C7190B0FA31E}" srcOrd="0" destOrd="0" presId="urn:microsoft.com/office/officeart/2005/8/layout/hierarchy4"/>
    <dgm:cxn modelId="{6F66293E-0CC1-4EF7-90F5-78BBC876C018}" srcId="{EA8829D4-8803-4F2A-A28C-C890188D15E8}" destId="{9052998D-CF9C-424C-9496-2A01F8FB5FF4}" srcOrd="1" destOrd="0" parTransId="{D48348CA-3960-4E9E-BEBA-29C8EE948447}" sibTransId="{DE71731A-771E-4DF6-B409-93D40C99C683}"/>
    <dgm:cxn modelId="{07CE4F38-C5E7-4851-9ED3-31185F214DA1}" type="presOf" srcId="{EA8829D4-8803-4F2A-A28C-C890188D15E8}" destId="{39ACF18F-7E85-4262-A315-4D0EABF597F1}" srcOrd="0" destOrd="0" presId="urn:microsoft.com/office/officeart/2005/8/layout/hierarchy4"/>
    <dgm:cxn modelId="{BBC84BF0-7E11-43E4-BD17-F25E9BA8AD88}" srcId="{0905C41E-91CF-47FB-B8F3-05456EE9BFA0}" destId="{A0871F0F-C371-421D-A884-C9D16F8A3C8F}" srcOrd="0" destOrd="0" parTransId="{6544CB9A-531B-4336-91CA-F9557417E959}" sibTransId="{38222525-F1E0-4E8B-A3AF-0759D517B8D0}"/>
    <dgm:cxn modelId="{CE57A6E8-075B-429C-AB80-97EDFE600F1A}" type="presParOf" srcId="{ACF2B49B-B877-4D2B-90C9-817516DC0C66}" destId="{83492623-DD11-49B1-AB41-B56C65E7A1F1}" srcOrd="0" destOrd="0" presId="urn:microsoft.com/office/officeart/2005/8/layout/hierarchy4"/>
    <dgm:cxn modelId="{B1294E76-5B10-4FAF-A506-2FA90D29EF17}" type="presParOf" srcId="{83492623-DD11-49B1-AB41-B56C65E7A1F1}" destId="{EB7759A0-6336-4686-A8E1-D4FABAAD5D7B}" srcOrd="0" destOrd="0" presId="urn:microsoft.com/office/officeart/2005/8/layout/hierarchy4"/>
    <dgm:cxn modelId="{45058FE3-03B3-4F04-8B36-9A782DA4A4E1}" type="presParOf" srcId="{83492623-DD11-49B1-AB41-B56C65E7A1F1}" destId="{AE7988E3-502E-442A-AA7A-96CFD6C08D42}" srcOrd="1" destOrd="0" presId="urn:microsoft.com/office/officeart/2005/8/layout/hierarchy4"/>
    <dgm:cxn modelId="{3940B12D-D905-4FDA-A475-A89DF164AB30}" type="presParOf" srcId="{83492623-DD11-49B1-AB41-B56C65E7A1F1}" destId="{E8D62E96-85A0-4368-A085-C36BD32D010D}" srcOrd="2" destOrd="0" presId="urn:microsoft.com/office/officeart/2005/8/layout/hierarchy4"/>
    <dgm:cxn modelId="{083B6BD3-C2BE-4911-BC46-9E33772FFB0A}" type="presParOf" srcId="{E8D62E96-85A0-4368-A085-C36BD32D010D}" destId="{1E9EB888-4DC2-4A93-9A5D-08E96225E8F5}" srcOrd="0" destOrd="0" presId="urn:microsoft.com/office/officeart/2005/8/layout/hierarchy4"/>
    <dgm:cxn modelId="{E8006E99-EC3C-435B-88CC-8BF57FA27F70}" type="presParOf" srcId="{1E9EB888-4DC2-4A93-9A5D-08E96225E8F5}" destId="{39ACF18F-7E85-4262-A315-4D0EABF597F1}" srcOrd="0" destOrd="0" presId="urn:microsoft.com/office/officeart/2005/8/layout/hierarchy4"/>
    <dgm:cxn modelId="{9C6533E1-5144-4339-AD7A-AB66E8970AE6}" type="presParOf" srcId="{1E9EB888-4DC2-4A93-9A5D-08E96225E8F5}" destId="{DE88F089-8B6B-4D61-8206-74A6137E65D9}" srcOrd="1" destOrd="0" presId="urn:microsoft.com/office/officeart/2005/8/layout/hierarchy4"/>
    <dgm:cxn modelId="{E829453F-077A-4CFA-8DE2-ED87472A7D96}" type="presParOf" srcId="{1E9EB888-4DC2-4A93-9A5D-08E96225E8F5}" destId="{3BC7B65F-A7AC-4768-ABA2-CB31303A89C8}" srcOrd="2" destOrd="0" presId="urn:microsoft.com/office/officeart/2005/8/layout/hierarchy4"/>
    <dgm:cxn modelId="{3F15CE2F-6ECF-4418-ABE3-2407FB6EF2AA}" type="presParOf" srcId="{3BC7B65F-A7AC-4768-ABA2-CB31303A89C8}" destId="{96D78970-1893-49EE-B1A1-B1B49472E6A0}" srcOrd="0" destOrd="0" presId="urn:microsoft.com/office/officeart/2005/8/layout/hierarchy4"/>
    <dgm:cxn modelId="{541CC2A0-4C79-42DC-B38A-73BDA7F3BBB8}" type="presParOf" srcId="{96D78970-1893-49EE-B1A1-B1B49472E6A0}" destId="{4C27B540-8273-49C5-96C4-3CB5D77AAB83}" srcOrd="0" destOrd="0" presId="urn:microsoft.com/office/officeart/2005/8/layout/hierarchy4"/>
    <dgm:cxn modelId="{93F3A588-64E7-46D3-9CDA-BD09423E549A}" type="presParOf" srcId="{96D78970-1893-49EE-B1A1-B1B49472E6A0}" destId="{EEF9377B-16DA-45CA-81D1-90143E2F07EB}" srcOrd="1" destOrd="0" presId="urn:microsoft.com/office/officeart/2005/8/layout/hierarchy4"/>
    <dgm:cxn modelId="{793EE871-A0D6-4B33-A36E-C3758D28CB59}" type="presParOf" srcId="{3BC7B65F-A7AC-4768-ABA2-CB31303A89C8}" destId="{508ACEA0-B337-4BED-832C-962DDB1E0C79}" srcOrd="1" destOrd="0" presId="urn:microsoft.com/office/officeart/2005/8/layout/hierarchy4"/>
    <dgm:cxn modelId="{52B23CC5-797A-4609-B1CD-3720ADE23D9B}" type="presParOf" srcId="{3BC7B65F-A7AC-4768-ABA2-CB31303A89C8}" destId="{9F503DE7-0033-4E61-9354-37E8CFA4F7C9}" srcOrd="2" destOrd="0" presId="urn:microsoft.com/office/officeart/2005/8/layout/hierarchy4"/>
    <dgm:cxn modelId="{083C50E5-6838-4C50-8F02-BF00A3E0277D}" type="presParOf" srcId="{9F503DE7-0033-4E61-9354-37E8CFA4F7C9}" destId="{13EA7345-8AD0-41E2-8CF0-C7190B0FA31E}" srcOrd="0" destOrd="0" presId="urn:microsoft.com/office/officeart/2005/8/layout/hierarchy4"/>
    <dgm:cxn modelId="{F289AEB2-C4C6-4EAE-AA22-7E0FB49A0D69}" type="presParOf" srcId="{9F503DE7-0033-4E61-9354-37E8CFA4F7C9}" destId="{B176AB2C-D4B2-432A-BA18-9585110B4063}" srcOrd="1" destOrd="0" presId="urn:microsoft.com/office/officeart/2005/8/layout/hierarchy4"/>
    <dgm:cxn modelId="{163CE11C-9326-4EFE-9D92-C91ED00AC1BC}" type="presParOf" srcId="{E8D62E96-85A0-4368-A085-C36BD32D010D}" destId="{1814AA86-8F71-41F5-8712-C26C111853B9}" srcOrd="1" destOrd="0" presId="urn:microsoft.com/office/officeart/2005/8/layout/hierarchy4"/>
    <dgm:cxn modelId="{D96CB36F-F7E3-4647-A5A6-0C9DC965419B}" type="presParOf" srcId="{E8D62E96-85A0-4368-A085-C36BD32D010D}" destId="{1774B661-20B7-475A-BA5B-87CB292273B9}" srcOrd="2" destOrd="0" presId="urn:microsoft.com/office/officeart/2005/8/layout/hierarchy4"/>
    <dgm:cxn modelId="{26D00BF3-8CA0-4E06-B2B7-2C9A3DF6CFBC}" type="presParOf" srcId="{1774B661-20B7-475A-BA5B-87CB292273B9}" destId="{4AF6AAC2-BA48-4250-A3DC-8473B522DAF2}" srcOrd="0" destOrd="0" presId="urn:microsoft.com/office/officeart/2005/8/layout/hierarchy4"/>
    <dgm:cxn modelId="{3FF7F8FD-595E-491C-B91E-B9F91E5CFF25}" type="presParOf" srcId="{1774B661-20B7-475A-BA5B-87CB292273B9}" destId="{A43F2832-650C-4D3F-8092-5DA4348AB1E0}" srcOrd="1" destOrd="0" presId="urn:microsoft.com/office/officeart/2005/8/layout/hierarchy4"/>
    <dgm:cxn modelId="{3F6A38C6-6EFF-4219-8C5C-CC95CEB2D747}" type="presParOf" srcId="{1774B661-20B7-475A-BA5B-87CB292273B9}" destId="{5E2958AC-7EFD-4E35-A0B6-71C565ACE49F}" srcOrd="2" destOrd="0" presId="urn:microsoft.com/office/officeart/2005/8/layout/hierarchy4"/>
    <dgm:cxn modelId="{EAA3AEBF-FD87-43D4-AE61-053F0E29CC52}" type="presParOf" srcId="{5E2958AC-7EFD-4E35-A0B6-71C565ACE49F}" destId="{CC079A72-95E9-43EE-A413-804BA130A196}" srcOrd="0" destOrd="0" presId="urn:microsoft.com/office/officeart/2005/8/layout/hierarchy4"/>
    <dgm:cxn modelId="{0451FB0B-8524-45FA-9266-C7008224D81B}" type="presParOf" srcId="{CC079A72-95E9-43EE-A413-804BA130A196}" destId="{4D660BCC-71C2-485A-8569-27C486CA479A}" srcOrd="0" destOrd="0" presId="urn:microsoft.com/office/officeart/2005/8/layout/hierarchy4"/>
    <dgm:cxn modelId="{699BFE4B-B85D-40FB-8DF4-6EA4396D806B}" type="presParOf" srcId="{CC079A72-95E9-43EE-A413-804BA130A196}" destId="{12747BD2-07E8-4FCB-BE67-8243846DCEC9}"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5B45505-E7EF-493D-B26A-47AC96593747}">
      <dsp:nvSpPr>
        <dsp:cNvPr id="0" name=""/>
        <dsp:cNvSpPr/>
      </dsp:nvSpPr>
      <dsp:spPr>
        <a:xfrm>
          <a:off x="4839803" y="2272875"/>
          <a:ext cx="174848" cy="1708402"/>
        </a:xfrm>
        <a:custGeom>
          <a:avLst/>
          <a:gdLst/>
          <a:ahLst/>
          <a:cxnLst/>
          <a:rect l="0" t="0" r="0" b="0"/>
          <a:pathLst>
            <a:path>
              <a:moveTo>
                <a:pt x="174848" y="0"/>
              </a:moveTo>
              <a:lnTo>
                <a:pt x="174848" y="1708402"/>
              </a:lnTo>
              <a:lnTo>
                <a:pt x="0" y="1708402"/>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87523-ABB1-4CD5-ACF6-E4A3F109096D}">
      <dsp:nvSpPr>
        <dsp:cNvPr id="0" name=""/>
        <dsp:cNvSpPr/>
      </dsp:nvSpPr>
      <dsp:spPr>
        <a:xfrm>
          <a:off x="4839803" y="2272875"/>
          <a:ext cx="174848" cy="1063207"/>
        </a:xfrm>
        <a:custGeom>
          <a:avLst/>
          <a:gdLst/>
          <a:ahLst/>
          <a:cxnLst/>
          <a:rect l="0" t="0" r="0" b="0"/>
          <a:pathLst>
            <a:path>
              <a:moveTo>
                <a:pt x="174848" y="0"/>
              </a:moveTo>
              <a:lnTo>
                <a:pt x="174848" y="1063207"/>
              </a:lnTo>
              <a:lnTo>
                <a:pt x="0" y="106320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37E7A0-A1CB-4C70-9B19-B8ACF91D19E4}">
      <dsp:nvSpPr>
        <dsp:cNvPr id="0" name=""/>
        <dsp:cNvSpPr/>
      </dsp:nvSpPr>
      <dsp:spPr>
        <a:xfrm>
          <a:off x="4839803" y="2272875"/>
          <a:ext cx="174848" cy="418013"/>
        </a:xfrm>
        <a:custGeom>
          <a:avLst/>
          <a:gdLst/>
          <a:ahLst/>
          <a:cxnLst/>
          <a:rect l="0" t="0" r="0" b="0"/>
          <a:pathLst>
            <a:path>
              <a:moveTo>
                <a:pt x="174848" y="0"/>
              </a:moveTo>
              <a:lnTo>
                <a:pt x="174848" y="418013"/>
              </a:lnTo>
              <a:lnTo>
                <a:pt x="0" y="41801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A46ABF-7AB3-467E-993D-8878F08CDB9A}">
      <dsp:nvSpPr>
        <dsp:cNvPr id="0" name=""/>
        <dsp:cNvSpPr/>
      </dsp:nvSpPr>
      <dsp:spPr>
        <a:xfrm>
          <a:off x="2654300" y="1452388"/>
          <a:ext cx="1894088" cy="220956"/>
        </a:xfrm>
        <a:custGeom>
          <a:avLst/>
          <a:gdLst/>
          <a:ahLst/>
          <a:cxnLst/>
          <a:rect l="0" t="0" r="0" b="0"/>
          <a:pathLst>
            <a:path>
              <a:moveTo>
                <a:pt x="0" y="0"/>
              </a:moveTo>
              <a:lnTo>
                <a:pt x="0" y="125540"/>
              </a:lnTo>
              <a:lnTo>
                <a:pt x="1894088" y="125540"/>
              </a:lnTo>
              <a:lnTo>
                <a:pt x="1894088" y="2209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458D2-50F8-4D0D-9645-F06EA304E243}">
      <dsp:nvSpPr>
        <dsp:cNvPr id="0" name=""/>
        <dsp:cNvSpPr/>
      </dsp:nvSpPr>
      <dsp:spPr>
        <a:xfrm>
          <a:off x="2539446" y="2309806"/>
          <a:ext cx="91440" cy="1434030"/>
        </a:xfrm>
        <a:custGeom>
          <a:avLst/>
          <a:gdLst/>
          <a:ahLst/>
          <a:cxnLst/>
          <a:rect l="0" t="0" r="0" b="0"/>
          <a:pathLst>
            <a:path>
              <a:moveTo>
                <a:pt x="45720" y="0"/>
              </a:moveTo>
              <a:lnTo>
                <a:pt x="45720" y="1434030"/>
              </a:lnTo>
              <a:lnTo>
                <a:pt x="135529" y="1434030"/>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9C26E2-8694-4A95-B1C6-764D6BCF3299}">
      <dsp:nvSpPr>
        <dsp:cNvPr id="0" name=""/>
        <dsp:cNvSpPr/>
      </dsp:nvSpPr>
      <dsp:spPr>
        <a:xfrm>
          <a:off x="2484143" y="2309806"/>
          <a:ext cx="101022" cy="1773877"/>
        </a:xfrm>
        <a:custGeom>
          <a:avLst/>
          <a:gdLst/>
          <a:ahLst/>
          <a:cxnLst/>
          <a:rect l="0" t="0" r="0" b="0"/>
          <a:pathLst>
            <a:path>
              <a:moveTo>
                <a:pt x="101022" y="0"/>
              </a:moveTo>
              <a:lnTo>
                <a:pt x="101022" y="1773877"/>
              </a:lnTo>
              <a:lnTo>
                <a:pt x="0" y="1773877"/>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58095B-08D1-46F4-9EB9-BBDC83F3AABB}">
      <dsp:nvSpPr>
        <dsp:cNvPr id="0" name=""/>
        <dsp:cNvSpPr/>
      </dsp:nvSpPr>
      <dsp:spPr>
        <a:xfrm>
          <a:off x="2539446" y="2309806"/>
          <a:ext cx="91440" cy="580974"/>
        </a:xfrm>
        <a:custGeom>
          <a:avLst/>
          <a:gdLst/>
          <a:ahLst/>
          <a:cxnLst/>
          <a:rect l="0" t="0" r="0" b="0"/>
          <a:pathLst>
            <a:path>
              <a:moveTo>
                <a:pt x="45720" y="0"/>
              </a:moveTo>
              <a:lnTo>
                <a:pt x="45720" y="580974"/>
              </a:lnTo>
              <a:lnTo>
                <a:pt x="135529" y="580974"/>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0129C-2F74-4CF2-A476-5B68400993BF}">
      <dsp:nvSpPr>
        <dsp:cNvPr id="0" name=""/>
        <dsp:cNvSpPr/>
      </dsp:nvSpPr>
      <dsp:spPr>
        <a:xfrm>
          <a:off x="2420442" y="2309806"/>
          <a:ext cx="164724" cy="373113"/>
        </a:xfrm>
        <a:custGeom>
          <a:avLst/>
          <a:gdLst/>
          <a:ahLst/>
          <a:cxnLst/>
          <a:rect l="0" t="0" r="0" b="0"/>
          <a:pathLst>
            <a:path>
              <a:moveTo>
                <a:pt x="164724" y="0"/>
              </a:moveTo>
              <a:lnTo>
                <a:pt x="164724" y="373113"/>
              </a:lnTo>
              <a:lnTo>
                <a:pt x="0" y="373113"/>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F62478-2C30-4D57-ABB4-5C70E360ECF8}">
      <dsp:nvSpPr>
        <dsp:cNvPr id="0" name=""/>
        <dsp:cNvSpPr/>
      </dsp:nvSpPr>
      <dsp:spPr>
        <a:xfrm>
          <a:off x="2539446" y="1452388"/>
          <a:ext cx="91440" cy="265856"/>
        </a:xfrm>
        <a:custGeom>
          <a:avLst/>
          <a:gdLst/>
          <a:ahLst/>
          <a:cxnLst/>
          <a:rect l="0" t="0" r="0" b="0"/>
          <a:pathLst>
            <a:path>
              <a:moveTo>
                <a:pt x="114853" y="0"/>
              </a:moveTo>
              <a:lnTo>
                <a:pt x="114853" y="170440"/>
              </a:lnTo>
              <a:lnTo>
                <a:pt x="45720" y="170440"/>
              </a:lnTo>
              <a:lnTo>
                <a:pt x="45720" y="2658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638C4B-7A4E-4C6F-9AB2-E17962F086E2}">
      <dsp:nvSpPr>
        <dsp:cNvPr id="0" name=""/>
        <dsp:cNvSpPr/>
      </dsp:nvSpPr>
      <dsp:spPr>
        <a:xfrm>
          <a:off x="135432" y="2380132"/>
          <a:ext cx="199005" cy="2216060"/>
        </a:xfrm>
        <a:custGeom>
          <a:avLst/>
          <a:gdLst/>
          <a:ahLst/>
          <a:cxnLst/>
          <a:rect l="0" t="0" r="0" b="0"/>
          <a:pathLst>
            <a:path>
              <a:moveTo>
                <a:pt x="0" y="0"/>
              </a:moveTo>
              <a:lnTo>
                <a:pt x="0" y="2216060"/>
              </a:lnTo>
              <a:lnTo>
                <a:pt x="199005" y="2216060"/>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120D7C-9DFE-4A0E-AEAF-4E8A9A4B3A4E}">
      <dsp:nvSpPr>
        <dsp:cNvPr id="0" name=""/>
        <dsp:cNvSpPr/>
      </dsp:nvSpPr>
      <dsp:spPr>
        <a:xfrm>
          <a:off x="135432" y="2380132"/>
          <a:ext cx="199005" cy="1570866"/>
        </a:xfrm>
        <a:custGeom>
          <a:avLst/>
          <a:gdLst/>
          <a:ahLst/>
          <a:cxnLst/>
          <a:rect l="0" t="0" r="0" b="0"/>
          <a:pathLst>
            <a:path>
              <a:moveTo>
                <a:pt x="0" y="0"/>
              </a:moveTo>
              <a:lnTo>
                <a:pt x="0" y="1570866"/>
              </a:lnTo>
              <a:lnTo>
                <a:pt x="199005" y="1570866"/>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79972-7AEB-4C3A-A5FD-913C700291F2}">
      <dsp:nvSpPr>
        <dsp:cNvPr id="0" name=""/>
        <dsp:cNvSpPr/>
      </dsp:nvSpPr>
      <dsp:spPr>
        <a:xfrm>
          <a:off x="135432" y="2380132"/>
          <a:ext cx="207329" cy="964036"/>
        </a:xfrm>
        <a:custGeom>
          <a:avLst/>
          <a:gdLst/>
          <a:ahLst/>
          <a:cxnLst/>
          <a:rect l="0" t="0" r="0" b="0"/>
          <a:pathLst>
            <a:path>
              <a:moveTo>
                <a:pt x="0" y="0"/>
              </a:moveTo>
              <a:lnTo>
                <a:pt x="0" y="964036"/>
              </a:lnTo>
              <a:lnTo>
                <a:pt x="207329" y="964036"/>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B7B6D0-D826-462B-9E9F-8A722F4C01B7}">
      <dsp:nvSpPr>
        <dsp:cNvPr id="0" name=""/>
        <dsp:cNvSpPr/>
      </dsp:nvSpPr>
      <dsp:spPr>
        <a:xfrm>
          <a:off x="135432" y="2380132"/>
          <a:ext cx="199005" cy="370970"/>
        </a:xfrm>
        <a:custGeom>
          <a:avLst/>
          <a:gdLst/>
          <a:ahLst/>
          <a:cxnLst/>
          <a:rect l="0" t="0" r="0" b="0"/>
          <a:pathLst>
            <a:path>
              <a:moveTo>
                <a:pt x="0" y="0"/>
              </a:moveTo>
              <a:lnTo>
                <a:pt x="0" y="370970"/>
              </a:lnTo>
              <a:lnTo>
                <a:pt x="199005" y="370970"/>
              </a:lnTo>
            </a:path>
          </a:pathLst>
        </a:custGeom>
        <a:noFill/>
        <a:ln w="25400"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1A72A4-CA5E-4590-A593-1D9A35A22EC4}">
      <dsp:nvSpPr>
        <dsp:cNvPr id="0" name=""/>
        <dsp:cNvSpPr/>
      </dsp:nvSpPr>
      <dsp:spPr>
        <a:xfrm>
          <a:off x="666113" y="1452388"/>
          <a:ext cx="1988186" cy="220956"/>
        </a:xfrm>
        <a:custGeom>
          <a:avLst/>
          <a:gdLst/>
          <a:ahLst/>
          <a:cxnLst/>
          <a:rect l="0" t="0" r="0" b="0"/>
          <a:pathLst>
            <a:path>
              <a:moveTo>
                <a:pt x="1988186" y="0"/>
              </a:moveTo>
              <a:lnTo>
                <a:pt x="1988186" y="125540"/>
              </a:lnTo>
              <a:lnTo>
                <a:pt x="0" y="125540"/>
              </a:lnTo>
              <a:lnTo>
                <a:pt x="0" y="220956"/>
              </a:lnTo>
            </a:path>
          </a:pathLst>
        </a:custGeom>
        <a:noFill/>
        <a:ln w="25400"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44AD21-AA3F-4A6D-AB6C-02EC3953692F}">
      <dsp:nvSpPr>
        <dsp:cNvPr id="0" name=""/>
        <dsp:cNvSpPr/>
      </dsp:nvSpPr>
      <dsp:spPr>
        <a:xfrm>
          <a:off x="1869475" y="998026"/>
          <a:ext cx="1569648"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l-GR" sz="1200" b="1" kern="1200" dirty="0"/>
            <a:t>ΔΙΟΙΚΗΤΙΚΟ ΣΥΜΒΟΥΛΙΟ</a:t>
          </a:r>
        </a:p>
      </dsp:txBody>
      <dsp:txXfrm>
        <a:off x="1869475" y="998026"/>
        <a:ext cx="1569648" cy="454362"/>
      </dsp:txXfrm>
    </dsp:sp>
    <dsp:sp modelId="{0392D6A1-BD09-4001-BFE5-EFC2DA5553D7}">
      <dsp:nvSpPr>
        <dsp:cNvPr id="0" name=""/>
        <dsp:cNvSpPr/>
      </dsp:nvSpPr>
      <dsp:spPr>
        <a:xfrm>
          <a:off x="2762" y="1673344"/>
          <a:ext cx="1326701" cy="706787"/>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ΤΜΗΜΑ ΚΑΤΑΣΚΕΥΗΣ </a:t>
          </a:r>
        </a:p>
        <a:p>
          <a:pPr lvl="0" algn="ctr" defTabSz="488950">
            <a:lnSpc>
              <a:spcPct val="90000"/>
            </a:lnSpc>
            <a:spcBef>
              <a:spcPct val="0"/>
            </a:spcBef>
            <a:spcAft>
              <a:spcPct val="35000"/>
            </a:spcAft>
          </a:pPr>
          <a:r>
            <a:rPr lang="el-GR" sz="1100" b="1" kern="1200" dirty="0"/>
            <a:t>Φ/Β ΣΤΑΘΜΟΥ</a:t>
          </a:r>
        </a:p>
      </dsp:txBody>
      <dsp:txXfrm>
        <a:off x="2762" y="1673344"/>
        <a:ext cx="1326701" cy="706787"/>
      </dsp:txXfrm>
    </dsp:sp>
    <dsp:sp modelId="{E5B46B78-CF1C-4BC3-BF94-1FB5580F1120}">
      <dsp:nvSpPr>
        <dsp:cNvPr id="0" name=""/>
        <dsp:cNvSpPr/>
      </dsp:nvSpPr>
      <dsp:spPr>
        <a:xfrm>
          <a:off x="334437" y="2570964"/>
          <a:ext cx="986447" cy="360277"/>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Μεταφορά εξοπλισμού</a:t>
          </a:r>
        </a:p>
      </dsp:txBody>
      <dsp:txXfrm>
        <a:off x="334437" y="2570964"/>
        <a:ext cx="986447" cy="360277"/>
      </dsp:txXfrm>
    </dsp:sp>
    <dsp:sp modelId="{AD4489E0-A2DB-4B07-922B-E0F032A1F151}">
      <dsp:nvSpPr>
        <dsp:cNvPr id="0" name=""/>
        <dsp:cNvSpPr/>
      </dsp:nvSpPr>
      <dsp:spPr>
        <a:xfrm>
          <a:off x="342761" y="3138712"/>
          <a:ext cx="871412" cy="410911"/>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Συναρμολόγηση Εξοπλισμού</a:t>
          </a:r>
        </a:p>
      </dsp:txBody>
      <dsp:txXfrm>
        <a:off x="342761" y="3138712"/>
        <a:ext cx="871412" cy="410911"/>
      </dsp:txXfrm>
    </dsp:sp>
    <dsp:sp modelId="{13195C08-4857-4EDA-B93E-53D3596CD876}">
      <dsp:nvSpPr>
        <dsp:cNvPr id="0" name=""/>
        <dsp:cNvSpPr/>
      </dsp:nvSpPr>
      <dsp:spPr>
        <a:xfrm>
          <a:off x="334437" y="3723817"/>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Κατασκευή του </a:t>
          </a:r>
          <a:r>
            <a:rPr lang="el-GR" sz="1100" b="1" kern="1200" dirty="0" smtClean="0"/>
            <a:t>εξοπλισμού </a:t>
          </a:r>
          <a:endParaRPr lang="el-GR" sz="1100" b="1" kern="1200" dirty="0"/>
        </a:p>
      </dsp:txBody>
      <dsp:txXfrm>
        <a:off x="334437" y="3723817"/>
        <a:ext cx="908724" cy="454362"/>
      </dsp:txXfrm>
    </dsp:sp>
    <dsp:sp modelId="{00679A5B-0EB4-4092-9541-90E5912A0A61}">
      <dsp:nvSpPr>
        <dsp:cNvPr id="0" name=""/>
        <dsp:cNvSpPr/>
      </dsp:nvSpPr>
      <dsp:spPr>
        <a:xfrm>
          <a:off x="334437" y="4369012"/>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Τοποθέτηση </a:t>
          </a:r>
        </a:p>
        <a:p>
          <a:pPr lvl="0" algn="ctr" defTabSz="488950">
            <a:lnSpc>
              <a:spcPct val="90000"/>
            </a:lnSpc>
            <a:spcBef>
              <a:spcPct val="0"/>
            </a:spcBef>
            <a:spcAft>
              <a:spcPct val="35000"/>
            </a:spcAft>
          </a:pPr>
          <a:r>
            <a:rPr lang="el-GR" sz="1100" b="1" kern="1200" dirty="0"/>
            <a:t>εξοπλισμού</a:t>
          </a:r>
        </a:p>
      </dsp:txBody>
      <dsp:txXfrm>
        <a:off x="334437" y="4369012"/>
        <a:ext cx="908724" cy="454362"/>
      </dsp:txXfrm>
    </dsp:sp>
    <dsp:sp modelId="{CD1BEC70-CDB0-4F0F-8C75-6671411083D0}">
      <dsp:nvSpPr>
        <dsp:cNvPr id="0" name=""/>
        <dsp:cNvSpPr/>
      </dsp:nvSpPr>
      <dsp:spPr>
        <a:xfrm>
          <a:off x="1962649" y="1718244"/>
          <a:ext cx="1245034" cy="591561"/>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ΤΜΗΜΑ  ΛΕΙΤΟΥΡΓΙΑΣ</a:t>
          </a:r>
        </a:p>
        <a:p>
          <a:pPr lvl="0" algn="ctr" defTabSz="488950">
            <a:lnSpc>
              <a:spcPct val="90000"/>
            </a:lnSpc>
            <a:spcBef>
              <a:spcPct val="0"/>
            </a:spcBef>
            <a:spcAft>
              <a:spcPct val="35000"/>
            </a:spcAft>
          </a:pPr>
          <a:r>
            <a:rPr lang="el-GR" sz="1100" b="1" kern="1200" dirty="0"/>
            <a:t>Φ/Β ΣΤΑΘΜΟΥ</a:t>
          </a:r>
        </a:p>
      </dsp:txBody>
      <dsp:txXfrm>
        <a:off x="1962649" y="1718244"/>
        <a:ext cx="1245034" cy="591561"/>
      </dsp:txXfrm>
    </dsp:sp>
    <dsp:sp modelId="{26DBA2BB-9B4B-4A43-9F47-6B3B64AA0F25}">
      <dsp:nvSpPr>
        <dsp:cNvPr id="0" name=""/>
        <dsp:cNvSpPr/>
      </dsp:nvSpPr>
      <dsp:spPr>
        <a:xfrm>
          <a:off x="1511717" y="2455738"/>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Σύνδεση με δίκτυο της ΔΕΗ</a:t>
          </a:r>
        </a:p>
      </dsp:txBody>
      <dsp:txXfrm>
        <a:off x="1511717" y="2455738"/>
        <a:ext cx="908724" cy="454362"/>
      </dsp:txXfrm>
    </dsp:sp>
    <dsp:sp modelId="{488E838D-4FA8-4ED0-95DA-A62D0D9F198C}">
      <dsp:nvSpPr>
        <dsp:cNvPr id="0" name=""/>
        <dsp:cNvSpPr/>
      </dsp:nvSpPr>
      <dsp:spPr>
        <a:xfrm>
          <a:off x="2674976" y="2455738"/>
          <a:ext cx="1065270" cy="870085"/>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Αντιμετώπιση Εκτάκτων Καταστάσεων</a:t>
          </a:r>
        </a:p>
      </dsp:txBody>
      <dsp:txXfrm>
        <a:off x="2674976" y="2455738"/>
        <a:ext cx="1065270" cy="870085"/>
      </dsp:txXfrm>
    </dsp:sp>
    <dsp:sp modelId="{D2B16D51-B5B9-42D6-878A-EBA27E36722A}">
      <dsp:nvSpPr>
        <dsp:cNvPr id="0" name=""/>
        <dsp:cNvSpPr/>
      </dsp:nvSpPr>
      <dsp:spPr>
        <a:xfrm>
          <a:off x="1511717" y="3516656"/>
          <a:ext cx="972426" cy="1134056"/>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Παρακολούθηση παραγωγής ηλεκτρικής ενέργειας</a:t>
          </a:r>
        </a:p>
      </dsp:txBody>
      <dsp:txXfrm>
        <a:off x="1511717" y="3516656"/>
        <a:ext cx="972426" cy="1134056"/>
      </dsp:txXfrm>
    </dsp:sp>
    <dsp:sp modelId="{2C08468A-5E46-425D-9B03-A4D9BB9768D0}">
      <dsp:nvSpPr>
        <dsp:cNvPr id="0" name=""/>
        <dsp:cNvSpPr/>
      </dsp:nvSpPr>
      <dsp:spPr>
        <a:xfrm>
          <a:off x="2674976" y="3516656"/>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Λογιστήριο</a:t>
          </a:r>
        </a:p>
      </dsp:txBody>
      <dsp:txXfrm>
        <a:off x="2674976" y="3516656"/>
        <a:ext cx="908724" cy="454362"/>
      </dsp:txXfrm>
    </dsp:sp>
    <dsp:sp modelId="{CD73521B-91BB-48D7-8C5F-821A5E1DD905}">
      <dsp:nvSpPr>
        <dsp:cNvPr id="0" name=""/>
        <dsp:cNvSpPr/>
      </dsp:nvSpPr>
      <dsp:spPr>
        <a:xfrm>
          <a:off x="3965560" y="1673344"/>
          <a:ext cx="1165657" cy="599530"/>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ΤΜΗΜΑ</a:t>
          </a:r>
        </a:p>
        <a:p>
          <a:pPr lvl="0" algn="ctr" defTabSz="488950">
            <a:lnSpc>
              <a:spcPct val="90000"/>
            </a:lnSpc>
            <a:spcBef>
              <a:spcPct val="0"/>
            </a:spcBef>
            <a:spcAft>
              <a:spcPct val="35000"/>
            </a:spcAft>
          </a:pPr>
          <a:r>
            <a:rPr lang="el-GR" sz="1100" b="1" kern="1200" dirty="0"/>
            <a:t> ΣΥΝΤΗΡΗΣΗΣ  </a:t>
          </a:r>
        </a:p>
        <a:p>
          <a:pPr lvl="0" algn="ctr" defTabSz="488950">
            <a:lnSpc>
              <a:spcPct val="90000"/>
            </a:lnSpc>
            <a:spcBef>
              <a:spcPct val="0"/>
            </a:spcBef>
            <a:spcAft>
              <a:spcPct val="35000"/>
            </a:spcAft>
          </a:pPr>
          <a:r>
            <a:rPr lang="el-GR" sz="1100" b="1" kern="1200" dirty="0"/>
            <a:t>Φ/Β ΣΤΑΘΜΟΥ</a:t>
          </a:r>
        </a:p>
      </dsp:txBody>
      <dsp:txXfrm>
        <a:off x="3965560" y="1673344"/>
        <a:ext cx="1165657" cy="599530"/>
      </dsp:txXfrm>
    </dsp:sp>
    <dsp:sp modelId="{3875F518-3BDF-4255-B8BA-FA1D528FBC47}">
      <dsp:nvSpPr>
        <dsp:cNvPr id="0" name=""/>
        <dsp:cNvSpPr/>
      </dsp:nvSpPr>
      <dsp:spPr>
        <a:xfrm>
          <a:off x="3931078" y="2463707"/>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Τακτική συντήρηση </a:t>
          </a:r>
          <a:r>
            <a:rPr lang="el-GR" sz="1100" b="1" kern="1200" dirty="0" smtClean="0"/>
            <a:t>εξοπλισμού</a:t>
          </a:r>
          <a:endParaRPr lang="el-GR" sz="1100" b="1" kern="1200" dirty="0"/>
        </a:p>
      </dsp:txBody>
      <dsp:txXfrm>
        <a:off x="3931078" y="2463707"/>
        <a:ext cx="908724" cy="454362"/>
      </dsp:txXfrm>
    </dsp:sp>
    <dsp:sp modelId="{1879DFAB-16B5-4CE8-8872-04A17E23C63F}">
      <dsp:nvSpPr>
        <dsp:cNvPr id="0" name=""/>
        <dsp:cNvSpPr/>
      </dsp:nvSpPr>
      <dsp:spPr>
        <a:xfrm>
          <a:off x="3931078" y="3108902"/>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a:t>Έκτακτη συντήρηση εξοπλισμού</a:t>
          </a:r>
        </a:p>
      </dsp:txBody>
      <dsp:txXfrm>
        <a:off x="3931078" y="3108902"/>
        <a:ext cx="908724" cy="454362"/>
      </dsp:txXfrm>
    </dsp:sp>
    <dsp:sp modelId="{10E2CBE2-A921-43B2-9484-AB8E41AD3CF7}">
      <dsp:nvSpPr>
        <dsp:cNvPr id="0" name=""/>
        <dsp:cNvSpPr/>
      </dsp:nvSpPr>
      <dsp:spPr>
        <a:xfrm>
          <a:off x="3931078" y="3754096"/>
          <a:ext cx="908724" cy="454362"/>
        </a:xfrm>
        <a:prstGeom prst="rect">
          <a:avLst/>
        </a:prstGeom>
        <a:gradFill rotWithShape="1">
          <a:gsLst>
            <a:gs pos="0">
              <a:schemeClr val="accent2">
                <a:tint val="75000"/>
                <a:shade val="85000"/>
                <a:satMod val="230000"/>
              </a:schemeClr>
            </a:gs>
            <a:gs pos="25000">
              <a:schemeClr val="accent2">
                <a:tint val="90000"/>
                <a:shade val="70000"/>
                <a:satMod val="220000"/>
              </a:schemeClr>
            </a:gs>
            <a:gs pos="50000">
              <a:schemeClr val="accent2">
                <a:tint val="90000"/>
                <a:shade val="58000"/>
                <a:satMod val="225000"/>
              </a:schemeClr>
            </a:gs>
            <a:gs pos="65000">
              <a:schemeClr val="accent2">
                <a:tint val="90000"/>
                <a:shade val="58000"/>
                <a:satMod val="225000"/>
              </a:schemeClr>
            </a:gs>
            <a:gs pos="80000">
              <a:schemeClr val="accent2">
                <a:tint val="90000"/>
                <a:shade val="69000"/>
                <a:satMod val="220000"/>
              </a:schemeClr>
            </a:gs>
            <a:gs pos="100000">
              <a:schemeClr val="accent2">
                <a:tint val="77000"/>
                <a:shade val="80000"/>
                <a:satMod val="23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a:scene3d>
          <a:camera prst="orthographicFront"/>
          <a:lightRig rig="flat" dir="t"/>
        </a:scene3d>
        <a:sp3d prstMaterial="metal">
          <a:bevelT w="10000" h="10000"/>
        </a:sp3d>
      </dsp:spPr>
      <dsp:style>
        <a:lnRef idx="1">
          <a:schemeClr val="accent2"/>
        </a:lnRef>
        <a:fillRef idx="3">
          <a:schemeClr val="accent2"/>
        </a:fillRef>
        <a:effectRef idx="2">
          <a:schemeClr val="accent2"/>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l-GR" sz="1100" b="1" kern="1200" dirty="0" smtClean="0"/>
            <a:t>Συντήρηση </a:t>
          </a:r>
          <a:r>
            <a:rPr lang="el-GR" sz="1100" b="1" kern="1200" dirty="0"/>
            <a:t>περίφραξης οικοπέδου</a:t>
          </a:r>
        </a:p>
      </dsp:txBody>
      <dsp:txXfrm>
        <a:off x="3931078" y="3754096"/>
        <a:ext cx="908724" cy="45436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18" Type="http://schemas.microsoft.com/office/2006/relationships/legacyDiagramText" Target="legacyDiagramText18.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17" Type="http://schemas.microsoft.com/office/2006/relationships/legacyDiagramText" Target="legacyDiagramText17.bin"/><Relationship Id="rId2" Type="http://schemas.microsoft.com/office/2006/relationships/legacyDiagramText" Target="legacyDiagramText2.bin"/><Relationship Id="rId16" Type="http://schemas.microsoft.com/office/2006/relationships/legacyDiagramText" Target="legacyDiagramText16.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5" Type="http://schemas.microsoft.com/office/2006/relationships/legacyDiagramText" Target="legacyDiagramText15.bin"/><Relationship Id="rId10" Type="http://schemas.microsoft.com/office/2006/relationships/legacyDiagramText" Target="legacyDiagramText10.bin"/><Relationship Id="rId19" Type="http://schemas.microsoft.com/office/2006/relationships/legacyDiagramText" Target="legacyDiagramText19.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image" Target="../media/image71.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5.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7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90.wmf"/><Relationship Id="rId1" Type="http://schemas.openxmlformats.org/officeDocument/2006/relationships/image" Target="../media/image75.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71.wmf"/><Relationship Id="rId1" Type="http://schemas.openxmlformats.org/officeDocument/2006/relationships/image" Target="../media/image75.wmf"/></Relationships>
</file>

<file path=ppt/drawings/_rels/vmlDrawing35.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02.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05.wmf"/></Relationships>
</file>

<file path=ppt/drawings/_rels/vmlDrawing41.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10.wmf"/><Relationship Id="rId1" Type="http://schemas.openxmlformats.org/officeDocument/2006/relationships/image" Target="../media/image104.w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13.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17.w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120.wmf"/><Relationship Id="rId2" Type="http://schemas.openxmlformats.org/officeDocument/2006/relationships/image" Target="../media/image119.emf"/><Relationship Id="rId1" Type="http://schemas.openxmlformats.org/officeDocument/2006/relationships/image" Target="../media/image118.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123.wmf"/><Relationship Id="rId1" Type="http://schemas.openxmlformats.org/officeDocument/2006/relationships/image" Target="../media/image122.w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126.wmf"/><Relationship Id="rId2" Type="http://schemas.openxmlformats.org/officeDocument/2006/relationships/image" Target="../media/image125.wmf"/><Relationship Id="rId1" Type="http://schemas.openxmlformats.org/officeDocument/2006/relationships/image" Target="../media/image12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28.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30.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31.w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37.w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68.vml.rels><?xml version="1.0" encoding="UTF-8" standalone="yes"?>
<Relationships xmlns="http://schemas.openxmlformats.org/package/2006/relationships"><Relationship Id="rId3" Type="http://schemas.openxmlformats.org/officeDocument/2006/relationships/image" Target="../media/image140.wmf"/><Relationship Id="rId2" Type="http://schemas.openxmlformats.org/officeDocument/2006/relationships/image" Target="../media/image138.emf"/><Relationship Id="rId1" Type="http://schemas.openxmlformats.org/officeDocument/2006/relationships/image" Target="../media/image139.wmf"/><Relationship Id="rId4" Type="http://schemas.openxmlformats.org/officeDocument/2006/relationships/image" Target="../media/image141.wmf"/></Relationships>
</file>

<file path=ppt/drawings/_rels/vmlDrawing69.vml.rels><?xml version="1.0" encoding="UTF-8" standalone="yes"?>
<Relationships xmlns="http://schemas.openxmlformats.org/package/2006/relationships"><Relationship Id="rId2" Type="http://schemas.openxmlformats.org/officeDocument/2006/relationships/image" Target="../media/image144.emf"/><Relationship Id="rId1" Type="http://schemas.openxmlformats.org/officeDocument/2006/relationships/image" Target="../media/image1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43.wmf"/></Relationships>
</file>

<file path=ppt/drawings/_rels/vmlDrawing71.vml.rels><?xml version="1.0" encoding="UTF-8" standalone="yes"?>
<Relationships xmlns="http://schemas.openxmlformats.org/package/2006/relationships"><Relationship Id="rId2" Type="http://schemas.openxmlformats.org/officeDocument/2006/relationships/image" Target="../media/image146.emf"/><Relationship Id="rId1" Type="http://schemas.openxmlformats.org/officeDocument/2006/relationships/image" Target="../media/image145.wmf"/></Relationships>
</file>

<file path=ppt/drawings/_rels/vmlDrawing72.vml.rels><?xml version="1.0" encoding="UTF-8" standalone="yes"?>
<Relationships xmlns="http://schemas.openxmlformats.org/package/2006/relationships"><Relationship Id="rId2" Type="http://schemas.openxmlformats.org/officeDocument/2006/relationships/image" Target="../media/image147.wmf"/><Relationship Id="rId1" Type="http://schemas.openxmlformats.org/officeDocument/2006/relationships/image" Target="../media/image14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1F6EF-516A-47D6-AD62-3CA64DE4723B}" type="datetimeFigureOut">
              <a:rPr lang="el-GR" smtClean="0"/>
              <a:pPr/>
              <a:t>27/10/2020</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C92F98-C2BF-4B13-8615-D72C72F55794}" type="slidenum">
              <a:rPr lang="el-GR" smtClean="0"/>
              <a:pPr/>
              <a:t>‹#›</a:t>
            </a:fld>
            <a:endParaRPr lang="el-G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928742D1-B49A-4C85-966E-22CD26896026}" type="slidenum">
              <a:rPr lang="en-GB"/>
              <a:pPr/>
              <a:t>3</a:t>
            </a:fld>
            <a:endParaRPr lang="en-GB" dirty="0"/>
          </a:p>
        </p:txBody>
      </p:sp>
      <p:sp>
        <p:nvSpPr>
          <p:cNvPr id="18435" name="Rectangle 2"/>
          <p:cNvSpPr>
            <a:spLocks noGrp="1" noRot="1" noChangeAspect="1" noChangeArrowheads="1" noTextEdit="1"/>
          </p:cNvSpPr>
          <p:nvPr>
            <p:ph type="sldImg"/>
          </p:nvPr>
        </p:nvSpPr>
        <p:spPr>
          <a:xfrm>
            <a:off x="3322638" y="2581275"/>
            <a:ext cx="0" cy="0"/>
          </a:xfrm>
          <a:ln/>
        </p:spPr>
      </p:sp>
      <p:sp>
        <p:nvSpPr>
          <p:cNvPr id="1843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l-GR" dirty="0"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52B54D-4FCC-4FF2-B322-77AF1F7F3715}" type="slidenum">
              <a:rPr lang="el-GR"/>
              <a:pPr/>
              <a:t>493</a:t>
            </a:fld>
            <a:endParaRPr lang="el-GR" dirty="0"/>
          </a:p>
        </p:txBody>
      </p:sp>
      <p:sp>
        <p:nvSpPr>
          <p:cNvPr id="1176578" name="Rectangle 2"/>
          <p:cNvSpPr>
            <a:spLocks noGrp="1" noRot="1" noChangeAspect="1" noChangeArrowheads="1" noTextEdit="1"/>
          </p:cNvSpPr>
          <p:nvPr>
            <p:ph type="sldImg"/>
          </p:nvPr>
        </p:nvSpPr>
        <p:spPr>
          <a:xfrm>
            <a:off x="1144588" y="685800"/>
            <a:ext cx="4572000" cy="3429000"/>
          </a:xfrm>
          <a:ln/>
        </p:spPr>
      </p:sp>
      <p:sp>
        <p:nvSpPr>
          <p:cNvPr id="1176579" name="Rectangle 3"/>
          <p:cNvSpPr>
            <a:spLocks noGrp="1" noChangeArrowheads="1"/>
          </p:cNvSpPr>
          <p:nvPr>
            <p:ph type="body" idx="1"/>
          </p:nvPr>
        </p:nvSpPr>
        <p:spPr>
          <a:xfrm>
            <a:off x="685800" y="4341813"/>
            <a:ext cx="5486400" cy="4116387"/>
          </a:xfrm>
        </p:spPr>
        <p:txBody>
          <a:bodyP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89B5B8-7719-4D1F-A5D6-8F9CE0BA7D2C}" type="slidenum">
              <a:rPr lang="el-GR"/>
              <a:pPr/>
              <a:t>12</a:t>
            </a:fld>
            <a:endParaRPr lang="el-GR" dirty="0"/>
          </a:p>
        </p:txBody>
      </p:sp>
      <p:sp>
        <p:nvSpPr>
          <p:cNvPr id="225282" name="Rectangle 2"/>
          <p:cNvSpPr>
            <a:spLocks noGrp="1" noRot="1" noChangeAspect="1" noChangeArrowheads="1" noTextEdit="1"/>
          </p:cNvSpPr>
          <p:nvPr>
            <p:ph type="sldImg"/>
          </p:nvPr>
        </p:nvSpPr>
        <p:spPr>
          <a:xfrm>
            <a:off x="1143000" y="685800"/>
            <a:ext cx="4572000" cy="3429000"/>
          </a:xfrm>
          <a:ln/>
        </p:spPr>
      </p:sp>
      <p:sp>
        <p:nvSpPr>
          <p:cNvPr id="225283" name="Rectangle 3"/>
          <p:cNvSpPr>
            <a:spLocks noGrp="1" noChangeArrowheads="1"/>
          </p:cNvSpPr>
          <p:nvPr>
            <p:ph type="body" idx="1"/>
          </p:nvPr>
        </p:nvSpPr>
        <p:spPr/>
        <p:txBody>
          <a:bodyPr/>
          <a:lstStyle/>
          <a:p>
            <a:r>
              <a:rPr lang="el-GR" dirty="0"/>
              <a:t>Παράδειγμα: κατασκευή ενός εργοστασίου έξω από την Αθήνα ή κατασκευή του στην Κρήτη ή στη Θεσσαλία. Όλα αυτά αποτελούν τρείς επενδυτικές προτάσεις για το ίδιο έργο. (αμοιβαίως αποκλειόμενες εδώ)</a:t>
            </a:r>
            <a:endParaRPr lang="en-US" dirty="0"/>
          </a:p>
          <a:p>
            <a:r>
              <a:rPr lang="el-GR" dirty="0"/>
              <a:t>Συμπληρωματικές: Μία ξενοδοχειακή μονάδα και ο δρόμος που θα φτιαχτεί από τον ιδιοκτήτη (όχι από το κράτος) για να μεταφέρει τους τουρίστες εκεί.</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4387" name="Rectangle 3"/>
          <p:cNvSpPr>
            <a:spLocks noGrp="1" noChangeArrowheads="1"/>
          </p:cNvSpPr>
          <p:nvPr>
            <p:ph type="dt" sz="quarter" idx="1"/>
          </p:nvPr>
        </p:nvSpPr>
        <p:spPr>
          <a:noFill/>
        </p:spPr>
        <p:txBody>
          <a:bodyPr/>
          <a:lstStyle/>
          <a:p>
            <a:r>
              <a:rPr lang="el-GR" dirty="0" smtClean="0"/>
              <a:t>25-2-2009</a:t>
            </a:r>
          </a:p>
        </p:txBody>
      </p:sp>
      <p:sp>
        <p:nvSpPr>
          <p:cNvPr id="144388" name="Rectangle 7"/>
          <p:cNvSpPr>
            <a:spLocks noGrp="1" noChangeArrowheads="1"/>
          </p:cNvSpPr>
          <p:nvPr>
            <p:ph type="sldNum" sz="quarter" idx="5"/>
          </p:nvPr>
        </p:nvSpPr>
        <p:spPr>
          <a:noFill/>
        </p:spPr>
        <p:txBody>
          <a:bodyPr/>
          <a:lstStyle/>
          <a:p>
            <a:fld id="{C664ACA8-D466-419E-AABD-3423BF1D7535}" type="slidenum">
              <a:rPr lang="el-GR" smtClean="0"/>
              <a:pPr/>
              <a:t>196</a:t>
            </a:fld>
            <a:endParaRPr lang="el-GR" dirty="0" smtClean="0"/>
          </a:p>
        </p:txBody>
      </p:sp>
      <p:sp>
        <p:nvSpPr>
          <p:cNvPr id="144389" name="Rectangle 2"/>
          <p:cNvSpPr>
            <a:spLocks noGrp="1" noRot="1" noChangeAspect="1" noChangeArrowheads="1" noTextEdit="1"/>
          </p:cNvSpPr>
          <p:nvPr>
            <p:ph type="sldImg"/>
          </p:nvPr>
        </p:nvSpPr>
        <p:spPr>
          <a:ln/>
        </p:spPr>
      </p:sp>
      <p:sp>
        <p:nvSpPr>
          <p:cNvPr id="144390"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5411" name="Rectangle 3"/>
          <p:cNvSpPr>
            <a:spLocks noGrp="1" noChangeArrowheads="1"/>
          </p:cNvSpPr>
          <p:nvPr>
            <p:ph type="dt" sz="quarter" idx="1"/>
          </p:nvPr>
        </p:nvSpPr>
        <p:spPr>
          <a:noFill/>
        </p:spPr>
        <p:txBody>
          <a:bodyPr/>
          <a:lstStyle/>
          <a:p>
            <a:r>
              <a:rPr lang="el-GR" dirty="0" smtClean="0"/>
              <a:t>25-2-2009</a:t>
            </a:r>
          </a:p>
        </p:txBody>
      </p:sp>
      <p:sp>
        <p:nvSpPr>
          <p:cNvPr id="145412" name="Rectangle 7"/>
          <p:cNvSpPr>
            <a:spLocks noGrp="1" noChangeArrowheads="1"/>
          </p:cNvSpPr>
          <p:nvPr>
            <p:ph type="sldNum" sz="quarter" idx="5"/>
          </p:nvPr>
        </p:nvSpPr>
        <p:spPr>
          <a:noFill/>
        </p:spPr>
        <p:txBody>
          <a:bodyPr/>
          <a:lstStyle/>
          <a:p>
            <a:fld id="{46A03C43-F49A-46A0-AB06-79B5F2C2E428}" type="slidenum">
              <a:rPr lang="el-GR" smtClean="0"/>
              <a:pPr/>
              <a:t>197</a:t>
            </a:fld>
            <a:endParaRPr lang="el-GR" dirty="0" smtClean="0"/>
          </a:p>
        </p:txBody>
      </p:sp>
      <p:sp>
        <p:nvSpPr>
          <p:cNvPr id="145413" name="Rectangle 2"/>
          <p:cNvSpPr>
            <a:spLocks noGrp="1" noRot="1" noChangeAspect="1" noChangeArrowheads="1" noTextEdit="1"/>
          </p:cNvSpPr>
          <p:nvPr>
            <p:ph type="sldImg"/>
          </p:nvPr>
        </p:nvSpPr>
        <p:spPr>
          <a:ln/>
        </p:spPr>
      </p:sp>
      <p:sp>
        <p:nvSpPr>
          <p:cNvPr id="145414"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944071-7E66-475D-B7E1-441FFD72D94D}" type="slidenum">
              <a:rPr lang="el-GR"/>
              <a:pPr/>
              <a:t>38</a:t>
            </a:fld>
            <a:endParaRPr lang="el-GR"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l-GR" dirty="0"/>
              <a:t>ΜΑΘΗΜΑ 11/11/2009</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6435" name="Rectangle 3"/>
          <p:cNvSpPr>
            <a:spLocks noGrp="1" noChangeArrowheads="1"/>
          </p:cNvSpPr>
          <p:nvPr>
            <p:ph type="dt" sz="quarter" idx="1"/>
          </p:nvPr>
        </p:nvSpPr>
        <p:spPr>
          <a:noFill/>
        </p:spPr>
        <p:txBody>
          <a:bodyPr/>
          <a:lstStyle/>
          <a:p>
            <a:r>
              <a:rPr lang="el-GR" dirty="0" smtClean="0"/>
              <a:t>25-2-2009</a:t>
            </a:r>
          </a:p>
        </p:txBody>
      </p:sp>
      <p:sp>
        <p:nvSpPr>
          <p:cNvPr id="146436" name="Rectangle 7"/>
          <p:cNvSpPr>
            <a:spLocks noGrp="1" noChangeArrowheads="1"/>
          </p:cNvSpPr>
          <p:nvPr>
            <p:ph type="sldNum" sz="quarter" idx="5"/>
          </p:nvPr>
        </p:nvSpPr>
        <p:spPr>
          <a:noFill/>
        </p:spPr>
        <p:txBody>
          <a:bodyPr/>
          <a:lstStyle/>
          <a:p>
            <a:fld id="{E29F5FF3-F490-4332-A731-F2DDF5B713E6}" type="slidenum">
              <a:rPr lang="el-GR" smtClean="0"/>
              <a:pPr/>
              <a:t>198</a:t>
            </a:fld>
            <a:endParaRPr lang="el-GR" dirty="0" smtClean="0"/>
          </a:p>
        </p:txBody>
      </p:sp>
      <p:sp>
        <p:nvSpPr>
          <p:cNvPr id="146437" name="Rectangle 2"/>
          <p:cNvSpPr>
            <a:spLocks noGrp="1" noRot="1" noChangeAspect="1" noChangeArrowheads="1" noTextEdit="1"/>
          </p:cNvSpPr>
          <p:nvPr>
            <p:ph type="sldImg"/>
          </p:nvPr>
        </p:nvSpPr>
        <p:spPr>
          <a:ln/>
        </p:spPr>
      </p:sp>
      <p:sp>
        <p:nvSpPr>
          <p:cNvPr id="146438"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7459" name="Rectangle 3"/>
          <p:cNvSpPr>
            <a:spLocks noGrp="1" noChangeArrowheads="1"/>
          </p:cNvSpPr>
          <p:nvPr>
            <p:ph type="dt" sz="quarter" idx="1"/>
          </p:nvPr>
        </p:nvSpPr>
        <p:spPr>
          <a:noFill/>
        </p:spPr>
        <p:txBody>
          <a:bodyPr/>
          <a:lstStyle/>
          <a:p>
            <a:r>
              <a:rPr lang="el-GR" dirty="0" smtClean="0"/>
              <a:t>25-2-2009</a:t>
            </a:r>
          </a:p>
        </p:txBody>
      </p:sp>
      <p:sp>
        <p:nvSpPr>
          <p:cNvPr id="147460" name="Rectangle 7"/>
          <p:cNvSpPr>
            <a:spLocks noGrp="1" noChangeArrowheads="1"/>
          </p:cNvSpPr>
          <p:nvPr>
            <p:ph type="sldNum" sz="quarter" idx="5"/>
          </p:nvPr>
        </p:nvSpPr>
        <p:spPr>
          <a:noFill/>
        </p:spPr>
        <p:txBody>
          <a:bodyPr/>
          <a:lstStyle/>
          <a:p>
            <a:fld id="{F3740C32-C2F4-482B-A4BA-27C3CE676EDB}" type="slidenum">
              <a:rPr lang="el-GR" smtClean="0"/>
              <a:pPr/>
              <a:t>199</a:t>
            </a:fld>
            <a:endParaRPr lang="el-GR" dirty="0" smtClean="0"/>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8483" name="Rectangle 3"/>
          <p:cNvSpPr>
            <a:spLocks noGrp="1" noChangeArrowheads="1"/>
          </p:cNvSpPr>
          <p:nvPr>
            <p:ph type="dt" sz="quarter" idx="1"/>
          </p:nvPr>
        </p:nvSpPr>
        <p:spPr>
          <a:noFill/>
        </p:spPr>
        <p:txBody>
          <a:bodyPr/>
          <a:lstStyle/>
          <a:p>
            <a:r>
              <a:rPr lang="el-GR" dirty="0" smtClean="0"/>
              <a:t>25-2-2009</a:t>
            </a:r>
          </a:p>
        </p:txBody>
      </p:sp>
      <p:sp>
        <p:nvSpPr>
          <p:cNvPr id="148484" name="Rectangle 7"/>
          <p:cNvSpPr>
            <a:spLocks noGrp="1" noChangeArrowheads="1"/>
          </p:cNvSpPr>
          <p:nvPr>
            <p:ph type="sldNum" sz="quarter" idx="5"/>
          </p:nvPr>
        </p:nvSpPr>
        <p:spPr>
          <a:noFill/>
        </p:spPr>
        <p:txBody>
          <a:bodyPr/>
          <a:lstStyle/>
          <a:p>
            <a:fld id="{995705AB-FEF1-459F-B9A3-191EE033521E}" type="slidenum">
              <a:rPr lang="el-GR" smtClean="0"/>
              <a:pPr/>
              <a:t>200</a:t>
            </a:fld>
            <a:endParaRPr lang="el-GR" dirty="0" smtClean="0"/>
          </a:p>
        </p:txBody>
      </p:sp>
      <p:sp>
        <p:nvSpPr>
          <p:cNvPr id="148485" name="Rectangle 2"/>
          <p:cNvSpPr>
            <a:spLocks noGrp="1" noRot="1" noChangeAspect="1" noChangeArrowheads="1" noTextEdit="1"/>
          </p:cNvSpPr>
          <p:nvPr>
            <p:ph type="sldImg"/>
          </p:nvPr>
        </p:nvSpPr>
        <p:spPr>
          <a:ln/>
        </p:spPr>
      </p:sp>
      <p:sp>
        <p:nvSpPr>
          <p:cNvPr id="148486"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49507" name="Rectangle 3"/>
          <p:cNvSpPr>
            <a:spLocks noGrp="1" noChangeArrowheads="1"/>
          </p:cNvSpPr>
          <p:nvPr>
            <p:ph type="dt" sz="quarter" idx="1"/>
          </p:nvPr>
        </p:nvSpPr>
        <p:spPr>
          <a:noFill/>
        </p:spPr>
        <p:txBody>
          <a:bodyPr/>
          <a:lstStyle/>
          <a:p>
            <a:r>
              <a:rPr lang="el-GR" dirty="0" smtClean="0"/>
              <a:t>25-2-2009</a:t>
            </a:r>
          </a:p>
        </p:txBody>
      </p:sp>
      <p:sp>
        <p:nvSpPr>
          <p:cNvPr id="149508" name="Rectangle 7"/>
          <p:cNvSpPr>
            <a:spLocks noGrp="1" noChangeArrowheads="1"/>
          </p:cNvSpPr>
          <p:nvPr>
            <p:ph type="sldNum" sz="quarter" idx="5"/>
          </p:nvPr>
        </p:nvSpPr>
        <p:spPr>
          <a:noFill/>
        </p:spPr>
        <p:txBody>
          <a:bodyPr/>
          <a:lstStyle/>
          <a:p>
            <a:fld id="{52B1430C-DCBB-48FE-89F1-75703EB8802E}" type="slidenum">
              <a:rPr lang="el-GR" smtClean="0"/>
              <a:pPr/>
              <a:t>201</a:t>
            </a:fld>
            <a:endParaRPr lang="el-GR" dirty="0" smtClean="0"/>
          </a:p>
        </p:txBody>
      </p:sp>
      <p:sp>
        <p:nvSpPr>
          <p:cNvPr id="149509" name="Rectangle 2"/>
          <p:cNvSpPr>
            <a:spLocks noGrp="1" noRot="1" noChangeAspect="1" noChangeArrowheads="1" noTextEdit="1"/>
          </p:cNvSpPr>
          <p:nvPr>
            <p:ph type="sldImg"/>
          </p:nvPr>
        </p:nvSpPr>
        <p:spPr>
          <a:ln/>
        </p:spPr>
      </p:sp>
      <p:sp>
        <p:nvSpPr>
          <p:cNvPr id="149510"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0531" name="Rectangle 3"/>
          <p:cNvSpPr>
            <a:spLocks noGrp="1" noChangeArrowheads="1"/>
          </p:cNvSpPr>
          <p:nvPr>
            <p:ph type="dt" sz="quarter" idx="1"/>
          </p:nvPr>
        </p:nvSpPr>
        <p:spPr>
          <a:noFill/>
        </p:spPr>
        <p:txBody>
          <a:bodyPr/>
          <a:lstStyle/>
          <a:p>
            <a:r>
              <a:rPr lang="el-GR" dirty="0" smtClean="0"/>
              <a:t>25-2-2009</a:t>
            </a:r>
          </a:p>
        </p:txBody>
      </p:sp>
      <p:sp>
        <p:nvSpPr>
          <p:cNvPr id="150532" name="Rectangle 7"/>
          <p:cNvSpPr>
            <a:spLocks noGrp="1" noChangeArrowheads="1"/>
          </p:cNvSpPr>
          <p:nvPr>
            <p:ph type="sldNum" sz="quarter" idx="5"/>
          </p:nvPr>
        </p:nvSpPr>
        <p:spPr>
          <a:noFill/>
        </p:spPr>
        <p:txBody>
          <a:bodyPr/>
          <a:lstStyle/>
          <a:p>
            <a:fld id="{835DEF3B-046B-410C-893A-DA2FBAAD9731}" type="slidenum">
              <a:rPr lang="el-GR" smtClean="0"/>
              <a:pPr/>
              <a:t>202</a:t>
            </a:fld>
            <a:endParaRPr lang="el-GR" dirty="0" smtClean="0"/>
          </a:p>
        </p:txBody>
      </p:sp>
      <p:sp>
        <p:nvSpPr>
          <p:cNvPr id="150533" name="Rectangle 2"/>
          <p:cNvSpPr>
            <a:spLocks noGrp="1" noRot="1" noChangeAspect="1" noChangeArrowheads="1" noTextEdit="1"/>
          </p:cNvSpPr>
          <p:nvPr>
            <p:ph type="sldImg"/>
          </p:nvPr>
        </p:nvSpPr>
        <p:spPr>
          <a:ln/>
        </p:spPr>
      </p:sp>
      <p:sp>
        <p:nvSpPr>
          <p:cNvPr id="150534"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1555" name="Rectangle 3"/>
          <p:cNvSpPr>
            <a:spLocks noGrp="1" noChangeArrowheads="1"/>
          </p:cNvSpPr>
          <p:nvPr>
            <p:ph type="dt" sz="quarter" idx="1"/>
          </p:nvPr>
        </p:nvSpPr>
        <p:spPr>
          <a:noFill/>
        </p:spPr>
        <p:txBody>
          <a:bodyPr/>
          <a:lstStyle/>
          <a:p>
            <a:r>
              <a:rPr lang="el-GR" dirty="0" smtClean="0"/>
              <a:t>25-2-2009</a:t>
            </a:r>
          </a:p>
        </p:txBody>
      </p:sp>
      <p:sp>
        <p:nvSpPr>
          <p:cNvPr id="151556" name="Rectangle 7"/>
          <p:cNvSpPr>
            <a:spLocks noGrp="1" noChangeArrowheads="1"/>
          </p:cNvSpPr>
          <p:nvPr>
            <p:ph type="sldNum" sz="quarter" idx="5"/>
          </p:nvPr>
        </p:nvSpPr>
        <p:spPr>
          <a:noFill/>
        </p:spPr>
        <p:txBody>
          <a:bodyPr/>
          <a:lstStyle/>
          <a:p>
            <a:fld id="{EB90F084-13A9-4E25-B1E9-7DBFC70501EF}" type="slidenum">
              <a:rPr lang="el-GR" smtClean="0"/>
              <a:pPr/>
              <a:t>203</a:t>
            </a:fld>
            <a:endParaRPr lang="el-GR" dirty="0" smtClean="0"/>
          </a:p>
        </p:txBody>
      </p:sp>
      <p:sp>
        <p:nvSpPr>
          <p:cNvPr id="151557" name="Rectangle 2"/>
          <p:cNvSpPr>
            <a:spLocks noGrp="1" noRot="1" noChangeAspect="1" noChangeArrowheads="1" noTextEdit="1"/>
          </p:cNvSpPr>
          <p:nvPr>
            <p:ph type="sldImg"/>
          </p:nvPr>
        </p:nvSpPr>
        <p:spPr>
          <a:ln/>
        </p:spPr>
      </p:sp>
      <p:sp>
        <p:nvSpPr>
          <p:cNvPr id="151558"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52579" name="Rectangle 3"/>
          <p:cNvSpPr>
            <a:spLocks noGrp="1" noChangeArrowheads="1"/>
          </p:cNvSpPr>
          <p:nvPr>
            <p:ph type="dt" sz="quarter" idx="1"/>
          </p:nvPr>
        </p:nvSpPr>
        <p:spPr>
          <a:noFill/>
        </p:spPr>
        <p:txBody>
          <a:bodyPr/>
          <a:lstStyle/>
          <a:p>
            <a:r>
              <a:rPr lang="el-GR" dirty="0" smtClean="0"/>
              <a:t>25-2-2009</a:t>
            </a:r>
          </a:p>
        </p:txBody>
      </p:sp>
      <p:sp>
        <p:nvSpPr>
          <p:cNvPr id="152580" name="Rectangle 7"/>
          <p:cNvSpPr>
            <a:spLocks noGrp="1" noChangeArrowheads="1"/>
          </p:cNvSpPr>
          <p:nvPr>
            <p:ph type="sldNum" sz="quarter" idx="5"/>
          </p:nvPr>
        </p:nvSpPr>
        <p:spPr>
          <a:noFill/>
        </p:spPr>
        <p:txBody>
          <a:bodyPr/>
          <a:lstStyle/>
          <a:p>
            <a:fld id="{027EA048-5EA9-4DC7-90B9-52E4C2E92278}" type="slidenum">
              <a:rPr lang="el-GR" smtClean="0"/>
              <a:pPr/>
              <a:t>204</a:t>
            </a:fld>
            <a:endParaRPr lang="el-GR" dirty="0" smtClean="0"/>
          </a:p>
        </p:txBody>
      </p:sp>
      <p:sp>
        <p:nvSpPr>
          <p:cNvPr id="152581" name="Rectangle 2"/>
          <p:cNvSpPr>
            <a:spLocks noGrp="1" noRot="1" noChangeAspect="1" noChangeArrowheads="1" noTextEdit="1"/>
          </p:cNvSpPr>
          <p:nvPr>
            <p:ph type="sldImg"/>
          </p:nvPr>
        </p:nvSpPr>
        <p:spPr>
          <a:ln/>
        </p:spPr>
      </p:sp>
      <p:sp>
        <p:nvSpPr>
          <p:cNvPr id="152582" name="Rectangle 3"/>
          <p:cNvSpPr>
            <a:spLocks noGrp="1" noChangeArrowheads="1"/>
          </p:cNvSpPr>
          <p:nvPr>
            <p:ph type="body" idx="1"/>
          </p:nvPr>
        </p:nvSpPr>
        <p:spPr>
          <a:noFill/>
          <a:ln/>
        </p:spPr>
        <p:txBody>
          <a:bodyPr/>
          <a:lstStyle/>
          <a:p>
            <a:pPr eaLnBrk="1" hangingPunct="1"/>
            <a:endParaRPr lang="el-GR"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1731" name="Rectangle 3"/>
          <p:cNvSpPr>
            <a:spLocks noGrp="1" noChangeArrowheads="1"/>
          </p:cNvSpPr>
          <p:nvPr>
            <p:ph type="dt" sz="quarter" idx="1"/>
          </p:nvPr>
        </p:nvSpPr>
        <p:spPr>
          <a:noFill/>
        </p:spPr>
        <p:txBody>
          <a:bodyPr/>
          <a:lstStyle/>
          <a:p>
            <a:r>
              <a:rPr lang="el-GR" dirty="0" smtClean="0"/>
              <a:t>25-2-2009</a:t>
            </a:r>
          </a:p>
        </p:txBody>
      </p:sp>
      <p:sp>
        <p:nvSpPr>
          <p:cNvPr id="201732" name="Rectangle 7"/>
          <p:cNvSpPr>
            <a:spLocks noGrp="1" noChangeArrowheads="1"/>
          </p:cNvSpPr>
          <p:nvPr>
            <p:ph type="sldNum" sz="quarter" idx="5"/>
          </p:nvPr>
        </p:nvSpPr>
        <p:spPr>
          <a:noFill/>
        </p:spPr>
        <p:txBody>
          <a:bodyPr/>
          <a:lstStyle/>
          <a:p>
            <a:fld id="{1FD4C0F7-8289-4CFD-920B-DD2B4613E43F}" type="slidenum">
              <a:rPr lang="el-GR" smtClean="0"/>
              <a:pPr/>
              <a:t>213</a:t>
            </a:fld>
            <a:endParaRPr lang="el-GR" dirty="0" smtClean="0"/>
          </a:p>
        </p:txBody>
      </p:sp>
      <p:sp>
        <p:nvSpPr>
          <p:cNvPr id="201733" name="Rectangle 2"/>
          <p:cNvSpPr>
            <a:spLocks noGrp="1" noRot="1" noChangeAspect="1" noChangeArrowheads="1" noTextEdit="1"/>
          </p:cNvSpPr>
          <p:nvPr>
            <p:ph type="sldImg"/>
          </p:nvPr>
        </p:nvSpPr>
        <p:spPr>
          <a:ln/>
        </p:spPr>
      </p:sp>
      <p:sp>
        <p:nvSpPr>
          <p:cNvPr id="20173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2755" name="Rectangle 3"/>
          <p:cNvSpPr>
            <a:spLocks noGrp="1" noChangeArrowheads="1"/>
          </p:cNvSpPr>
          <p:nvPr>
            <p:ph type="dt" sz="quarter" idx="1"/>
          </p:nvPr>
        </p:nvSpPr>
        <p:spPr>
          <a:noFill/>
        </p:spPr>
        <p:txBody>
          <a:bodyPr/>
          <a:lstStyle/>
          <a:p>
            <a:r>
              <a:rPr lang="el-GR" dirty="0" smtClean="0"/>
              <a:t>25-2-2009</a:t>
            </a:r>
          </a:p>
        </p:txBody>
      </p:sp>
      <p:sp>
        <p:nvSpPr>
          <p:cNvPr id="202756" name="Rectangle 7"/>
          <p:cNvSpPr>
            <a:spLocks noGrp="1" noChangeArrowheads="1"/>
          </p:cNvSpPr>
          <p:nvPr>
            <p:ph type="sldNum" sz="quarter" idx="5"/>
          </p:nvPr>
        </p:nvSpPr>
        <p:spPr>
          <a:noFill/>
        </p:spPr>
        <p:txBody>
          <a:bodyPr/>
          <a:lstStyle/>
          <a:p>
            <a:fld id="{BC1A51C2-B29D-4416-AD3E-14E12AD318F3}" type="slidenum">
              <a:rPr lang="el-GR" smtClean="0"/>
              <a:pPr/>
              <a:t>214</a:t>
            </a:fld>
            <a:endParaRPr lang="el-GR" dirty="0" smtClean="0"/>
          </a:p>
        </p:txBody>
      </p:sp>
      <p:sp>
        <p:nvSpPr>
          <p:cNvPr id="202757" name="Rectangle 2"/>
          <p:cNvSpPr>
            <a:spLocks noGrp="1" noRot="1" noChangeAspect="1" noChangeArrowheads="1" noTextEdit="1"/>
          </p:cNvSpPr>
          <p:nvPr>
            <p:ph type="sldImg"/>
          </p:nvPr>
        </p:nvSpPr>
        <p:spPr>
          <a:ln/>
        </p:spPr>
      </p:sp>
      <p:sp>
        <p:nvSpPr>
          <p:cNvPr id="20275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3779" name="Rectangle 3"/>
          <p:cNvSpPr>
            <a:spLocks noGrp="1" noChangeArrowheads="1"/>
          </p:cNvSpPr>
          <p:nvPr>
            <p:ph type="dt" sz="quarter" idx="1"/>
          </p:nvPr>
        </p:nvSpPr>
        <p:spPr>
          <a:noFill/>
        </p:spPr>
        <p:txBody>
          <a:bodyPr/>
          <a:lstStyle/>
          <a:p>
            <a:r>
              <a:rPr lang="el-GR" dirty="0" smtClean="0"/>
              <a:t>25-2-2009</a:t>
            </a:r>
          </a:p>
        </p:txBody>
      </p:sp>
      <p:sp>
        <p:nvSpPr>
          <p:cNvPr id="203780" name="Rectangle 7"/>
          <p:cNvSpPr>
            <a:spLocks noGrp="1" noChangeArrowheads="1"/>
          </p:cNvSpPr>
          <p:nvPr>
            <p:ph type="sldNum" sz="quarter" idx="5"/>
          </p:nvPr>
        </p:nvSpPr>
        <p:spPr>
          <a:noFill/>
        </p:spPr>
        <p:txBody>
          <a:bodyPr/>
          <a:lstStyle/>
          <a:p>
            <a:fld id="{811A0431-3C86-4FFF-AA17-E15298D7B475}" type="slidenum">
              <a:rPr lang="el-GR" smtClean="0"/>
              <a:pPr/>
              <a:t>215</a:t>
            </a:fld>
            <a:endParaRPr lang="el-GR" dirty="0" smtClean="0"/>
          </a:p>
        </p:txBody>
      </p:sp>
      <p:sp>
        <p:nvSpPr>
          <p:cNvPr id="203781" name="Rectangle 2"/>
          <p:cNvSpPr>
            <a:spLocks noGrp="1" noRot="1" noChangeAspect="1" noChangeArrowheads="1" noTextEdit="1"/>
          </p:cNvSpPr>
          <p:nvPr>
            <p:ph type="sldImg"/>
          </p:nvPr>
        </p:nvSpPr>
        <p:spPr>
          <a:ln/>
        </p:spPr>
      </p:sp>
      <p:sp>
        <p:nvSpPr>
          <p:cNvPr id="20378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5520BF-B012-4CAB-81A7-275FC1B2CE8A}" type="slidenum">
              <a:rPr lang="el-GR"/>
              <a:pPr/>
              <a:t>89</a:t>
            </a:fld>
            <a:endParaRPr lang="el-GR" dirty="0"/>
          </a:p>
        </p:txBody>
      </p:sp>
      <p:sp>
        <p:nvSpPr>
          <p:cNvPr id="1945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5827" name="Rectangle 3"/>
          <p:cNvSpPr>
            <a:spLocks noGrp="1" noChangeArrowheads="1"/>
          </p:cNvSpPr>
          <p:nvPr>
            <p:ph type="dt" sz="quarter" idx="1"/>
          </p:nvPr>
        </p:nvSpPr>
        <p:spPr>
          <a:noFill/>
        </p:spPr>
        <p:txBody>
          <a:bodyPr/>
          <a:lstStyle/>
          <a:p>
            <a:r>
              <a:rPr lang="el-GR" dirty="0" smtClean="0"/>
              <a:t>25-2-2009</a:t>
            </a:r>
          </a:p>
        </p:txBody>
      </p:sp>
      <p:sp>
        <p:nvSpPr>
          <p:cNvPr id="205828" name="Rectangle 7"/>
          <p:cNvSpPr>
            <a:spLocks noGrp="1" noChangeArrowheads="1"/>
          </p:cNvSpPr>
          <p:nvPr>
            <p:ph type="sldNum" sz="quarter" idx="5"/>
          </p:nvPr>
        </p:nvSpPr>
        <p:spPr>
          <a:noFill/>
        </p:spPr>
        <p:txBody>
          <a:bodyPr/>
          <a:lstStyle/>
          <a:p>
            <a:fld id="{53804E0B-A2B3-44F4-B1CB-62DC62CAD7BC}" type="slidenum">
              <a:rPr lang="el-GR" smtClean="0"/>
              <a:pPr/>
              <a:t>216</a:t>
            </a:fld>
            <a:endParaRPr lang="el-GR" dirty="0" smtClean="0"/>
          </a:p>
        </p:txBody>
      </p:sp>
      <p:sp>
        <p:nvSpPr>
          <p:cNvPr id="205829" name="Rectangle 2"/>
          <p:cNvSpPr>
            <a:spLocks noGrp="1" noRot="1" noChangeAspect="1" noChangeArrowheads="1" noTextEdit="1"/>
          </p:cNvSpPr>
          <p:nvPr>
            <p:ph type="sldImg"/>
          </p:nvPr>
        </p:nvSpPr>
        <p:spPr>
          <a:ln/>
        </p:spPr>
      </p:sp>
      <p:sp>
        <p:nvSpPr>
          <p:cNvPr id="20583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88419" name="Rectangle 3"/>
          <p:cNvSpPr>
            <a:spLocks noGrp="1" noChangeArrowheads="1"/>
          </p:cNvSpPr>
          <p:nvPr>
            <p:ph type="dt" sz="quarter" idx="1"/>
          </p:nvPr>
        </p:nvSpPr>
        <p:spPr>
          <a:noFill/>
        </p:spPr>
        <p:txBody>
          <a:bodyPr/>
          <a:lstStyle/>
          <a:p>
            <a:r>
              <a:rPr lang="el-GR" dirty="0" smtClean="0"/>
              <a:t>25-2-2009</a:t>
            </a:r>
          </a:p>
        </p:txBody>
      </p:sp>
      <p:sp>
        <p:nvSpPr>
          <p:cNvPr id="188420" name="Rectangle 7"/>
          <p:cNvSpPr>
            <a:spLocks noGrp="1" noChangeArrowheads="1"/>
          </p:cNvSpPr>
          <p:nvPr>
            <p:ph type="sldNum" sz="quarter" idx="5"/>
          </p:nvPr>
        </p:nvSpPr>
        <p:spPr>
          <a:noFill/>
        </p:spPr>
        <p:txBody>
          <a:bodyPr/>
          <a:lstStyle/>
          <a:p>
            <a:fld id="{BCDD4376-0D27-41C1-A665-4546F85A6A77}" type="slidenum">
              <a:rPr lang="el-GR" smtClean="0"/>
              <a:pPr/>
              <a:t>225</a:t>
            </a:fld>
            <a:endParaRPr lang="el-GR" dirty="0" smtClean="0"/>
          </a:p>
        </p:txBody>
      </p:sp>
      <p:sp>
        <p:nvSpPr>
          <p:cNvPr id="188421" name="Rectangle 2"/>
          <p:cNvSpPr>
            <a:spLocks noGrp="1" noRot="1" noChangeAspect="1" noChangeArrowheads="1" noTextEdit="1"/>
          </p:cNvSpPr>
          <p:nvPr>
            <p:ph type="sldImg"/>
          </p:nvPr>
        </p:nvSpPr>
        <p:spPr>
          <a:ln/>
        </p:spPr>
      </p:sp>
      <p:sp>
        <p:nvSpPr>
          <p:cNvPr id="18842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89443" name="Rectangle 3"/>
          <p:cNvSpPr>
            <a:spLocks noGrp="1" noChangeArrowheads="1"/>
          </p:cNvSpPr>
          <p:nvPr>
            <p:ph type="dt" sz="quarter" idx="1"/>
          </p:nvPr>
        </p:nvSpPr>
        <p:spPr>
          <a:noFill/>
        </p:spPr>
        <p:txBody>
          <a:bodyPr/>
          <a:lstStyle/>
          <a:p>
            <a:r>
              <a:rPr lang="el-GR" dirty="0" smtClean="0"/>
              <a:t>25-2-2009</a:t>
            </a:r>
          </a:p>
        </p:txBody>
      </p:sp>
      <p:sp>
        <p:nvSpPr>
          <p:cNvPr id="189444" name="Rectangle 7"/>
          <p:cNvSpPr>
            <a:spLocks noGrp="1" noChangeArrowheads="1"/>
          </p:cNvSpPr>
          <p:nvPr>
            <p:ph type="sldNum" sz="quarter" idx="5"/>
          </p:nvPr>
        </p:nvSpPr>
        <p:spPr>
          <a:noFill/>
        </p:spPr>
        <p:txBody>
          <a:bodyPr/>
          <a:lstStyle/>
          <a:p>
            <a:fld id="{E9FB9340-D5E1-4C5A-84AE-3EAF364FF7D1}" type="slidenum">
              <a:rPr lang="el-GR" smtClean="0"/>
              <a:pPr/>
              <a:t>226</a:t>
            </a:fld>
            <a:endParaRPr lang="el-GR" dirty="0" smtClean="0"/>
          </a:p>
        </p:txBody>
      </p:sp>
      <p:sp>
        <p:nvSpPr>
          <p:cNvPr id="189445" name="Rectangle 2"/>
          <p:cNvSpPr>
            <a:spLocks noGrp="1" noRot="1" noChangeAspect="1" noChangeArrowheads="1" noTextEdit="1"/>
          </p:cNvSpPr>
          <p:nvPr>
            <p:ph type="sldImg"/>
          </p:nvPr>
        </p:nvSpPr>
        <p:spPr>
          <a:ln/>
        </p:spPr>
      </p:sp>
      <p:sp>
        <p:nvSpPr>
          <p:cNvPr id="18944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0467" name="Rectangle 3"/>
          <p:cNvSpPr>
            <a:spLocks noGrp="1" noChangeArrowheads="1"/>
          </p:cNvSpPr>
          <p:nvPr>
            <p:ph type="dt" sz="quarter" idx="1"/>
          </p:nvPr>
        </p:nvSpPr>
        <p:spPr>
          <a:noFill/>
        </p:spPr>
        <p:txBody>
          <a:bodyPr/>
          <a:lstStyle/>
          <a:p>
            <a:r>
              <a:rPr lang="el-GR" dirty="0" smtClean="0"/>
              <a:t>25-2-2009</a:t>
            </a:r>
          </a:p>
        </p:txBody>
      </p:sp>
      <p:sp>
        <p:nvSpPr>
          <p:cNvPr id="190468" name="Rectangle 7"/>
          <p:cNvSpPr>
            <a:spLocks noGrp="1" noChangeArrowheads="1"/>
          </p:cNvSpPr>
          <p:nvPr>
            <p:ph type="sldNum" sz="quarter" idx="5"/>
          </p:nvPr>
        </p:nvSpPr>
        <p:spPr>
          <a:noFill/>
        </p:spPr>
        <p:txBody>
          <a:bodyPr/>
          <a:lstStyle/>
          <a:p>
            <a:fld id="{57AA65B0-E9CE-4152-B5C7-0E0B7FBC9D8A}" type="slidenum">
              <a:rPr lang="el-GR" smtClean="0"/>
              <a:pPr/>
              <a:t>227</a:t>
            </a:fld>
            <a:endParaRPr lang="el-GR" dirty="0" smtClean="0"/>
          </a:p>
        </p:txBody>
      </p:sp>
      <p:sp>
        <p:nvSpPr>
          <p:cNvPr id="190469" name="Rectangle 2"/>
          <p:cNvSpPr>
            <a:spLocks noGrp="1" noRot="1" noChangeAspect="1" noChangeArrowheads="1" noTextEdit="1"/>
          </p:cNvSpPr>
          <p:nvPr>
            <p:ph type="sldImg"/>
          </p:nvPr>
        </p:nvSpPr>
        <p:spPr>
          <a:ln/>
        </p:spPr>
      </p:sp>
      <p:sp>
        <p:nvSpPr>
          <p:cNvPr id="19047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1491" name="Rectangle 3"/>
          <p:cNvSpPr>
            <a:spLocks noGrp="1" noChangeArrowheads="1"/>
          </p:cNvSpPr>
          <p:nvPr>
            <p:ph type="dt" sz="quarter" idx="1"/>
          </p:nvPr>
        </p:nvSpPr>
        <p:spPr>
          <a:noFill/>
        </p:spPr>
        <p:txBody>
          <a:bodyPr/>
          <a:lstStyle/>
          <a:p>
            <a:r>
              <a:rPr lang="el-GR" dirty="0" smtClean="0"/>
              <a:t>25-2-2009</a:t>
            </a:r>
          </a:p>
        </p:txBody>
      </p:sp>
      <p:sp>
        <p:nvSpPr>
          <p:cNvPr id="191492" name="Rectangle 7"/>
          <p:cNvSpPr>
            <a:spLocks noGrp="1" noChangeArrowheads="1"/>
          </p:cNvSpPr>
          <p:nvPr>
            <p:ph type="sldNum" sz="quarter" idx="5"/>
          </p:nvPr>
        </p:nvSpPr>
        <p:spPr>
          <a:noFill/>
        </p:spPr>
        <p:txBody>
          <a:bodyPr/>
          <a:lstStyle/>
          <a:p>
            <a:fld id="{991836A5-635B-414F-9826-DF867F9A5657}" type="slidenum">
              <a:rPr lang="el-GR" smtClean="0"/>
              <a:pPr/>
              <a:t>228</a:t>
            </a:fld>
            <a:endParaRPr lang="el-GR" dirty="0" smtClean="0"/>
          </a:p>
        </p:txBody>
      </p:sp>
      <p:sp>
        <p:nvSpPr>
          <p:cNvPr id="191493" name="Rectangle 2"/>
          <p:cNvSpPr>
            <a:spLocks noGrp="1" noRot="1" noChangeAspect="1" noChangeArrowheads="1" noTextEdit="1"/>
          </p:cNvSpPr>
          <p:nvPr>
            <p:ph type="sldImg"/>
          </p:nvPr>
        </p:nvSpPr>
        <p:spPr>
          <a:ln/>
        </p:spPr>
      </p:sp>
      <p:sp>
        <p:nvSpPr>
          <p:cNvPr id="19149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2515" name="Rectangle 3"/>
          <p:cNvSpPr>
            <a:spLocks noGrp="1" noChangeArrowheads="1"/>
          </p:cNvSpPr>
          <p:nvPr>
            <p:ph type="dt" sz="quarter" idx="1"/>
          </p:nvPr>
        </p:nvSpPr>
        <p:spPr>
          <a:noFill/>
        </p:spPr>
        <p:txBody>
          <a:bodyPr/>
          <a:lstStyle/>
          <a:p>
            <a:r>
              <a:rPr lang="el-GR" dirty="0" smtClean="0"/>
              <a:t>25-2-2009</a:t>
            </a:r>
          </a:p>
        </p:txBody>
      </p:sp>
      <p:sp>
        <p:nvSpPr>
          <p:cNvPr id="192516" name="Rectangle 7"/>
          <p:cNvSpPr>
            <a:spLocks noGrp="1" noChangeArrowheads="1"/>
          </p:cNvSpPr>
          <p:nvPr>
            <p:ph type="sldNum" sz="quarter" idx="5"/>
          </p:nvPr>
        </p:nvSpPr>
        <p:spPr>
          <a:noFill/>
        </p:spPr>
        <p:txBody>
          <a:bodyPr/>
          <a:lstStyle/>
          <a:p>
            <a:fld id="{D298305E-674B-4A34-812D-AD57DEF24825}" type="slidenum">
              <a:rPr lang="el-GR" smtClean="0"/>
              <a:pPr/>
              <a:t>229</a:t>
            </a:fld>
            <a:endParaRPr lang="el-GR" dirty="0" smtClean="0"/>
          </a:p>
        </p:txBody>
      </p:sp>
      <p:sp>
        <p:nvSpPr>
          <p:cNvPr id="192517" name="Rectangle 2"/>
          <p:cNvSpPr>
            <a:spLocks noGrp="1" noRot="1" noChangeAspect="1" noChangeArrowheads="1" noTextEdit="1"/>
          </p:cNvSpPr>
          <p:nvPr>
            <p:ph type="sldImg"/>
          </p:nvPr>
        </p:nvSpPr>
        <p:spPr>
          <a:ln/>
        </p:spPr>
      </p:sp>
      <p:sp>
        <p:nvSpPr>
          <p:cNvPr id="19251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3539" name="Rectangle 3"/>
          <p:cNvSpPr>
            <a:spLocks noGrp="1" noChangeArrowheads="1"/>
          </p:cNvSpPr>
          <p:nvPr>
            <p:ph type="dt" sz="quarter" idx="1"/>
          </p:nvPr>
        </p:nvSpPr>
        <p:spPr>
          <a:noFill/>
        </p:spPr>
        <p:txBody>
          <a:bodyPr/>
          <a:lstStyle/>
          <a:p>
            <a:r>
              <a:rPr lang="el-GR" dirty="0" smtClean="0"/>
              <a:t>25-2-2009</a:t>
            </a:r>
          </a:p>
        </p:txBody>
      </p:sp>
      <p:sp>
        <p:nvSpPr>
          <p:cNvPr id="193540" name="Rectangle 7"/>
          <p:cNvSpPr>
            <a:spLocks noGrp="1" noChangeArrowheads="1"/>
          </p:cNvSpPr>
          <p:nvPr>
            <p:ph type="sldNum" sz="quarter" idx="5"/>
          </p:nvPr>
        </p:nvSpPr>
        <p:spPr>
          <a:noFill/>
        </p:spPr>
        <p:txBody>
          <a:bodyPr/>
          <a:lstStyle/>
          <a:p>
            <a:fld id="{CDEC3F5A-714D-4A9C-A663-C6DF65FD24D3}" type="slidenum">
              <a:rPr lang="el-GR" smtClean="0"/>
              <a:pPr/>
              <a:t>230</a:t>
            </a:fld>
            <a:endParaRPr lang="el-GR" dirty="0" smtClean="0"/>
          </a:p>
        </p:txBody>
      </p:sp>
      <p:sp>
        <p:nvSpPr>
          <p:cNvPr id="193541" name="Rectangle 2"/>
          <p:cNvSpPr>
            <a:spLocks noGrp="1" noRot="1" noChangeAspect="1" noChangeArrowheads="1" noTextEdit="1"/>
          </p:cNvSpPr>
          <p:nvPr>
            <p:ph type="sldImg"/>
          </p:nvPr>
        </p:nvSpPr>
        <p:spPr>
          <a:ln/>
        </p:spPr>
      </p:sp>
      <p:sp>
        <p:nvSpPr>
          <p:cNvPr id="19354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4563" name="Rectangle 3"/>
          <p:cNvSpPr>
            <a:spLocks noGrp="1" noChangeArrowheads="1"/>
          </p:cNvSpPr>
          <p:nvPr>
            <p:ph type="dt" sz="quarter" idx="1"/>
          </p:nvPr>
        </p:nvSpPr>
        <p:spPr>
          <a:noFill/>
        </p:spPr>
        <p:txBody>
          <a:bodyPr/>
          <a:lstStyle/>
          <a:p>
            <a:r>
              <a:rPr lang="el-GR" dirty="0" smtClean="0"/>
              <a:t>25-2-2009</a:t>
            </a:r>
          </a:p>
        </p:txBody>
      </p:sp>
      <p:sp>
        <p:nvSpPr>
          <p:cNvPr id="194564" name="Rectangle 7"/>
          <p:cNvSpPr>
            <a:spLocks noGrp="1" noChangeArrowheads="1"/>
          </p:cNvSpPr>
          <p:nvPr>
            <p:ph type="sldNum" sz="quarter" idx="5"/>
          </p:nvPr>
        </p:nvSpPr>
        <p:spPr>
          <a:noFill/>
        </p:spPr>
        <p:txBody>
          <a:bodyPr/>
          <a:lstStyle/>
          <a:p>
            <a:fld id="{57EBE708-CF0B-4BF4-B1BC-809183D67771}" type="slidenum">
              <a:rPr lang="el-GR" smtClean="0"/>
              <a:pPr/>
              <a:t>231</a:t>
            </a:fld>
            <a:endParaRPr lang="el-GR" dirty="0" smtClean="0"/>
          </a:p>
        </p:txBody>
      </p:sp>
      <p:sp>
        <p:nvSpPr>
          <p:cNvPr id="194565" name="Rectangle 2"/>
          <p:cNvSpPr>
            <a:spLocks noGrp="1" noRot="1" noChangeAspect="1" noChangeArrowheads="1" noTextEdit="1"/>
          </p:cNvSpPr>
          <p:nvPr>
            <p:ph type="sldImg"/>
          </p:nvPr>
        </p:nvSpPr>
        <p:spPr>
          <a:ln/>
        </p:spPr>
      </p:sp>
      <p:sp>
        <p:nvSpPr>
          <p:cNvPr id="19456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5587" name="Rectangle 3"/>
          <p:cNvSpPr>
            <a:spLocks noGrp="1" noChangeArrowheads="1"/>
          </p:cNvSpPr>
          <p:nvPr>
            <p:ph type="dt" sz="quarter" idx="1"/>
          </p:nvPr>
        </p:nvSpPr>
        <p:spPr>
          <a:noFill/>
        </p:spPr>
        <p:txBody>
          <a:bodyPr/>
          <a:lstStyle/>
          <a:p>
            <a:r>
              <a:rPr lang="el-GR" dirty="0" smtClean="0"/>
              <a:t>25-2-2009</a:t>
            </a:r>
          </a:p>
        </p:txBody>
      </p:sp>
      <p:sp>
        <p:nvSpPr>
          <p:cNvPr id="195588" name="Rectangle 7"/>
          <p:cNvSpPr>
            <a:spLocks noGrp="1" noChangeArrowheads="1"/>
          </p:cNvSpPr>
          <p:nvPr>
            <p:ph type="sldNum" sz="quarter" idx="5"/>
          </p:nvPr>
        </p:nvSpPr>
        <p:spPr>
          <a:noFill/>
        </p:spPr>
        <p:txBody>
          <a:bodyPr/>
          <a:lstStyle/>
          <a:p>
            <a:fld id="{A01718B6-80D8-4F0F-ABC1-FD8CC4E3CDBF}" type="slidenum">
              <a:rPr lang="el-GR" smtClean="0"/>
              <a:pPr/>
              <a:t>232</a:t>
            </a:fld>
            <a:endParaRPr lang="el-GR" dirty="0" smtClean="0"/>
          </a:p>
        </p:txBody>
      </p:sp>
      <p:sp>
        <p:nvSpPr>
          <p:cNvPr id="195589" name="Rectangle 2"/>
          <p:cNvSpPr>
            <a:spLocks noGrp="1" noRot="1" noChangeAspect="1" noChangeArrowheads="1" noTextEdit="1"/>
          </p:cNvSpPr>
          <p:nvPr>
            <p:ph type="sldImg"/>
          </p:nvPr>
        </p:nvSpPr>
        <p:spPr>
          <a:ln/>
        </p:spPr>
      </p:sp>
      <p:sp>
        <p:nvSpPr>
          <p:cNvPr id="19559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7875" name="Rectangle 3"/>
          <p:cNvSpPr>
            <a:spLocks noGrp="1" noChangeArrowheads="1"/>
          </p:cNvSpPr>
          <p:nvPr>
            <p:ph type="dt" sz="quarter" idx="1"/>
          </p:nvPr>
        </p:nvSpPr>
        <p:spPr>
          <a:noFill/>
        </p:spPr>
        <p:txBody>
          <a:bodyPr/>
          <a:lstStyle/>
          <a:p>
            <a:r>
              <a:rPr lang="el-GR" dirty="0" smtClean="0"/>
              <a:t>25-2-2009</a:t>
            </a:r>
          </a:p>
        </p:txBody>
      </p:sp>
      <p:sp>
        <p:nvSpPr>
          <p:cNvPr id="207876" name="Rectangle 7"/>
          <p:cNvSpPr>
            <a:spLocks noGrp="1" noChangeArrowheads="1"/>
          </p:cNvSpPr>
          <p:nvPr>
            <p:ph type="sldNum" sz="quarter" idx="5"/>
          </p:nvPr>
        </p:nvSpPr>
        <p:spPr>
          <a:noFill/>
        </p:spPr>
        <p:txBody>
          <a:bodyPr/>
          <a:lstStyle/>
          <a:p>
            <a:fld id="{62F94D01-BD60-4E79-803B-6A9EEBFA48F9}" type="slidenum">
              <a:rPr lang="el-GR" smtClean="0"/>
              <a:pPr/>
              <a:t>235</a:t>
            </a:fld>
            <a:endParaRPr lang="el-GR" dirty="0" smtClean="0"/>
          </a:p>
        </p:txBody>
      </p:sp>
      <p:sp>
        <p:nvSpPr>
          <p:cNvPr id="207877" name="Rectangle 2"/>
          <p:cNvSpPr>
            <a:spLocks noGrp="1" noRot="1" noChangeAspect="1" noChangeArrowheads="1" noTextEdit="1"/>
          </p:cNvSpPr>
          <p:nvPr>
            <p:ph type="sldImg"/>
          </p:nvPr>
        </p:nvSpPr>
        <p:spPr>
          <a:ln/>
        </p:spPr>
      </p:sp>
      <p:sp>
        <p:nvSpPr>
          <p:cNvPr id="20787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DD6E36-0245-43F2-B70D-3CE5A8606C27}" type="slidenum">
              <a:rPr lang="el-GR"/>
              <a:pPr/>
              <a:t>91</a:t>
            </a:fld>
            <a:endParaRPr lang="el-GR" dirty="0"/>
          </a:p>
        </p:txBody>
      </p:sp>
      <p:sp>
        <p:nvSpPr>
          <p:cNvPr id="2253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6611" name="Rectangle 3"/>
          <p:cNvSpPr>
            <a:spLocks noGrp="1" noChangeArrowheads="1"/>
          </p:cNvSpPr>
          <p:nvPr>
            <p:ph type="dt" sz="quarter" idx="1"/>
          </p:nvPr>
        </p:nvSpPr>
        <p:spPr>
          <a:noFill/>
        </p:spPr>
        <p:txBody>
          <a:bodyPr/>
          <a:lstStyle/>
          <a:p>
            <a:r>
              <a:rPr lang="el-GR" dirty="0" smtClean="0"/>
              <a:t>25-2-2009</a:t>
            </a:r>
          </a:p>
        </p:txBody>
      </p:sp>
      <p:sp>
        <p:nvSpPr>
          <p:cNvPr id="196612" name="Rectangle 7"/>
          <p:cNvSpPr>
            <a:spLocks noGrp="1" noChangeArrowheads="1"/>
          </p:cNvSpPr>
          <p:nvPr>
            <p:ph type="sldNum" sz="quarter" idx="5"/>
          </p:nvPr>
        </p:nvSpPr>
        <p:spPr>
          <a:noFill/>
        </p:spPr>
        <p:txBody>
          <a:bodyPr/>
          <a:lstStyle/>
          <a:p>
            <a:fld id="{3289B87E-E22A-4ECB-8B05-8DDF71DC9E4E}" type="slidenum">
              <a:rPr lang="el-GR" smtClean="0"/>
              <a:pPr/>
              <a:t>243</a:t>
            </a:fld>
            <a:endParaRPr lang="el-GR" dirty="0" smtClean="0"/>
          </a:p>
        </p:txBody>
      </p:sp>
      <p:sp>
        <p:nvSpPr>
          <p:cNvPr id="196613" name="Rectangle 2"/>
          <p:cNvSpPr>
            <a:spLocks noGrp="1" noRot="1" noChangeAspect="1" noChangeArrowheads="1" noTextEdit="1"/>
          </p:cNvSpPr>
          <p:nvPr>
            <p:ph type="sldImg"/>
          </p:nvPr>
        </p:nvSpPr>
        <p:spPr>
          <a:ln/>
        </p:spPr>
      </p:sp>
      <p:sp>
        <p:nvSpPr>
          <p:cNvPr id="196614"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9B651C1-3F58-476A-A49E-6F4E3633ABEC}" type="slidenum">
              <a:rPr lang="en-GB"/>
              <a:pPr/>
              <a:t>245</a:t>
            </a:fld>
            <a:endParaRPr lang="en-GB" dirty="0"/>
          </a:p>
        </p:txBody>
      </p:sp>
      <p:sp>
        <p:nvSpPr>
          <p:cNvPr id="39939" name="Rectangle 2"/>
          <p:cNvSpPr>
            <a:spLocks noGrp="1" noRot="1" noChangeAspect="1" noChangeArrowheads="1" noTextEdit="1"/>
          </p:cNvSpPr>
          <p:nvPr>
            <p:ph type="sldImg"/>
          </p:nvPr>
        </p:nvSpPr>
        <p:spPr>
          <a:xfrm>
            <a:off x="3322638" y="2581275"/>
            <a:ext cx="0" cy="0"/>
          </a:xfrm>
          <a:ln/>
        </p:spPr>
      </p:sp>
      <p:sp>
        <p:nvSpPr>
          <p:cNvPr id="3994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FC34C9A-FAC8-434E-804F-C80584CED387}" type="slidenum">
              <a:rPr lang="en-GB"/>
              <a:pPr/>
              <a:t>246</a:t>
            </a:fld>
            <a:endParaRPr lang="en-GB" dirty="0"/>
          </a:p>
        </p:txBody>
      </p:sp>
      <p:sp>
        <p:nvSpPr>
          <p:cNvPr id="40963" name="Rectangle 2"/>
          <p:cNvSpPr>
            <a:spLocks noGrp="1" noRot="1" noChangeAspect="1" noChangeArrowheads="1" noTextEdit="1"/>
          </p:cNvSpPr>
          <p:nvPr>
            <p:ph type="sldImg"/>
          </p:nvPr>
        </p:nvSpPr>
        <p:spPr>
          <a:xfrm>
            <a:off x="3322638" y="2581275"/>
            <a:ext cx="0" cy="0"/>
          </a:xfrm>
          <a:ln/>
        </p:spPr>
      </p:sp>
      <p:sp>
        <p:nvSpPr>
          <p:cNvPr id="4096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7635" name="Rectangle 3"/>
          <p:cNvSpPr>
            <a:spLocks noGrp="1" noChangeArrowheads="1"/>
          </p:cNvSpPr>
          <p:nvPr>
            <p:ph type="dt" sz="quarter" idx="1"/>
          </p:nvPr>
        </p:nvSpPr>
        <p:spPr>
          <a:noFill/>
        </p:spPr>
        <p:txBody>
          <a:bodyPr/>
          <a:lstStyle/>
          <a:p>
            <a:r>
              <a:rPr lang="el-GR" dirty="0" smtClean="0"/>
              <a:t>25-2-2009</a:t>
            </a:r>
          </a:p>
        </p:txBody>
      </p:sp>
      <p:sp>
        <p:nvSpPr>
          <p:cNvPr id="197636" name="Rectangle 7"/>
          <p:cNvSpPr>
            <a:spLocks noGrp="1" noChangeArrowheads="1"/>
          </p:cNvSpPr>
          <p:nvPr>
            <p:ph type="sldNum" sz="quarter" idx="5"/>
          </p:nvPr>
        </p:nvSpPr>
        <p:spPr>
          <a:noFill/>
        </p:spPr>
        <p:txBody>
          <a:bodyPr/>
          <a:lstStyle/>
          <a:p>
            <a:fld id="{A6FF15D6-8914-4585-BCE0-7F36BFE354BF}" type="slidenum">
              <a:rPr lang="el-GR" smtClean="0"/>
              <a:pPr/>
              <a:t>247</a:t>
            </a:fld>
            <a:endParaRPr lang="el-GR" dirty="0" smtClean="0"/>
          </a:p>
        </p:txBody>
      </p:sp>
      <p:sp>
        <p:nvSpPr>
          <p:cNvPr id="197637" name="Rectangle 2"/>
          <p:cNvSpPr>
            <a:spLocks noGrp="1" noRot="1" noChangeAspect="1" noChangeArrowheads="1" noTextEdit="1"/>
          </p:cNvSpPr>
          <p:nvPr>
            <p:ph type="sldImg"/>
          </p:nvPr>
        </p:nvSpPr>
        <p:spPr>
          <a:ln/>
        </p:spPr>
      </p:sp>
      <p:sp>
        <p:nvSpPr>
          <p:cNvPr id="197638"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8659" name="Rectangle 3"/>
          <p:cNvSpPr>
            <a:spLocks noGrp="1" noChangeArrowheads="1"/>
          </p:cNvSpPr>
          <p:nvPr>
            <p:ph type="dt" sz="quarter" idx="1"/>
          </p:nvPr>
        </p:nvSpPr>
        <p:spPr>
          <a:noFill/>
        </p:spPr>
        <p:txBody>
          <a:bodyPr/>
          <a:lstStyle/>
          <a:p>
            <a:r>
              <a:rPr lang="el-GR" dirty="0" smtClean="0"/>
              <a:t>25-2-2009</a:t>
            </a:r>
          </a:p>
        </p:txBody>
      </p:sp>
      <p:sp>
        <p:nvSpPr>
          <p:cNvPr id="198660" name="Rectangle 7"/>
          <p:cNvSpPr>
            <a:spLocks noGrp="1" noChangeArrowheads="1"/>
          </p:cNvSpPr>
          <p:nvPr>
            <p:ph type="sldNum" sz="quarter" idx="5"/>
          </p:nvPr>
        </p:nvSpPr>
        <p:spPr>
          <a:noFill/>
        </p:spPr>
        <p:txBody>
          <a:bodyPr/>
          <a:lstStyle/>
          <a:p>
            <a:fld id="{45FB3A78-D66E-4AFD-99EE-49AC6106A6B9}" type="slidenum">
              <a:rPr lang="el-GR" smtClean="0"/>
              <a:pPr/>
              <a:t>266</a:t>
            </a:fld>
            <a:endParaRPr lang="el-GR" dirty="0" smtClean="0"/>
          </a:p>
        </p:txBody>
      </p:sp>
      <p:sp>
        <p:nvSpPr>
          <p:cNvPr id="198661" name="Rectangle 2"/>
          <p:cNvSpPr>
            <a:spLocks noGrp="1" noRot="1" noChangeAspect="1" noChangeArrowheads="1" noTextEdit="1"/>
          </p:cNvSpPr>
          <p:nvPr>
            <p:ph type="sldImg"/>
          </p:nvPr>
        </p:nvSpPr>
        <p:spPr>
          <a:ln/>
        </p:spPr>
      </p:sp>
      <p:sp>
        <p:nvSpPr>
          <p:cNvPr id="198662"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199683" name="Rectangle 3"/>
          <p:cNvSpPr>
            <a:spLocks noGrp="1" noChangeArrowheads="1"/>
          </p:cNvSpPr>
          <p:nvPr>
            <p:ph type="dt" sz="quarter" idx="1"/>
          </p:nvPr>
        </p:nvSpPr>
        <p:spPr>
          <a:noFill/>
        </p:spPr>
        <p:txBody>
          <a:bodyPr/>
          <a:lstStyle/>
          <a:p>
            <a:r>
              <a:rPr lang="el-GR" dirty="0" smtClean="0"/>
              <a:t>25-2-2009</a:t>
            </a:r>
          </a:p>
        </p:txBody>
      </p:sp>
      <p:sp>
        <p:nvSpPr>
          <p:cNvPr id="199684" name="Rectangle 7"/>
          <p:cNvSpPr>
            <a:spLocks noGrp="1" noChangeArrowheads="1"/>
          </p:cNvSpPr>
          <p:nvPr>
            <p:ph type="sldNum" sz="quarter" idx="5"/>
          </p:nvPr>
        </p:nvSpPr>
        <p:spPr>
          <a:noFill/>
        </p:spPr>
        <p:txBody>
          <a:bodyPr/>
          <a:lstStyle/>
          <a:p>
            <a:fld id="{988555D3-A223-4DFF-8A10-75F3FED74019}" type="slidenum">
              <a:rPr lang="el-GR" smtClean="0"/>
              <a:pPr/>
              <a:t>267</a:t>
            </a:fld>
            <a:endParaRPr lang="el-GR" dirty="0" smtClean="0"/>
          </a:p>
        </p:txBody>
      </p:sp>
      <p:sp>
        <p:nvSpPr>
          <p:cNvPr id="199685" name="Rectangle 2"/>
          <p:cNvSpPr>
            <a:spLocks noGrp="1" noRot="1" noChangeAspect="1" noChangeArrowheads="1" noTextEdit="1"/>
          </p:cNvSpPr>
          <p:nvPr>
            <p:ph type="sldImg"/>
          </p:nvPr>
        </p:nvSpPr>
        <p:spPr>
          <a:ln/>
        </p:spPr>
      </p:sp>
      <p:sp>
        <p:nvSpPr>
          <p:cNvPr id="199686"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A48D27D-2039-4083-A219-20506BD1025B}" type="slidenum">
              <a:rPr lang="en-GB"/>
              <a:pPr/>
              <a:t>268</a:t>
            </a:fld>
            <a:endParaRPr lang="en-GB" dirty="0"/>
          </a:p>
        </p:txBody>
      </p:sp>
      <p:sp>
        <p:nvSpPr>
          <p:cNvPr id="20483" name="Rectangle 2"/>
          <p:cNvSpPr>
            <a:spLocks noGrp="1" noRot="1" noChangeAspect="1" noChangeArrowheads="1" noTextEdit="1"/>
          </p:cNvSpPr>
          <p:nvPr>
            <p:ph type="sldImg"/>
          </p:nvPr>
        </p:nvSpPr>
        <p:spPr>
          <a:xfrm>
            <a:off x="3322638" y="2581275"/>
            <a:ext cx="0" cy="0"/>
          </a:xfrm>
          <a:ln/>
        </p:spPr>
      </p:sp>
      <p:sp>
        <p:nvSpPr>
          <p:cNvPr id="2048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DC48D56-4502-44C2-938F-BBAEC85F6DD0}" type="slidenum">
              <a:rPr lang="en-GB"/>
              <a:pPr/>
              <a:t>269</a:t>
            </a:fld>
            <a:endParaRPr lang="en-GB" dirty="0"/>
          </a:p>
        </p:txBody>
      </p:sp>
      <p:sp>
        <p:nvSpPr>
          <p:cNvPr id="21507" name="Rectangle 2"/>
          <p:cNvSpPr>
            <a:spLocks noGrp="1" noRot="1" noChangeAspect="1" noChangeArrowheads="1" noTextEdit="1"/>
          </p:cNvSpPr>
          <p:nvPr>
            <p:ph type="sldImg"/>
          </p:nvPr>
        </p:nvSpPr>
        <p:spPr>
          <a:xfrm>
            <a:off x="3322638" y="2581275"/>
            <a:ext cx="0" cy="0"/>
          </a:xfrm>
          <a:ln/>
        </p:spPr>
      </p:sp>
      <p:sp>
        <p:nvSpPr>
          <p:cNvPr id="2150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DA883CE-1094-475D-8288-E5C3E81CBCB3}" type="slidenum">
              <a:rPr lang="en-GB"/>
              <a:pPr/>
              <a:t>270</a:t>
            </a:fld>
            <a:endParaRPr lang="en-GB" dirty="0"/>
          </a:p>
        </p:txBody>
      </p:sp>
      <p:sp>
        <p:nvSpPr>
          <p:cNvPr id="22531" name="Rectangle 2"/>
          <p:cNvSpPr>
            <a:spLocks noGrp="1" noRot="1" noChangeAspect="1" noChangeArrowheads="1" noTextEdit="1"/>
          </p:cNvSpPr>
          <p:nvPr>
            <p:ph type="sldImg"/>
          </p:nvPr>
        </p:nvSpPr>
        <p:spPr>
          <a:xfrm>
            <a:off x="3322638" y="2581275"/>
            <a:ext cx="0" cy="0"/>
          </a:xfrm>
          <a:ln/>
        </p:spPr>
      </p:sp>
      <p:sp>
        <p:nvSpPr>
          <p:cNvPr id="2253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EB3F9AC-AEB3-48B7-8CCB-4DEFCF987E7E}" type="slidenum">
              <a:rPr lang="en-GB"/>
              <a:pPr/>
              <a:t>271</a:t>
            </a:fld>
            <a:endParaRPr lang="en-GB" dirty="0"/>
          </a:p>
        </p:txBody>
      </p:sp>
      <p:sp>
        <p:nvSpPr>
          <p:cNvPr id="23555" name="Rectangle 2"/>
          <p:cNvSpPr>
            <a:spLocks noGrp="1" noRot="1" noChangeAspect="1" noChangeArrowheads="1" noTextEdit="1"/>
          </p:cNvSpPr>
          <p:nvPr>
            <p:ph type="sldImg"/>
          </p:nvPr>
        </p:nvSpPr>
        <p:spPr>
          <a:xfrm>
            <a:off x="3322638" y="2581275"/>
            <a:ext cx="0" cy="0"/>
          </a:xfrm>
          <a:ln/>
        </p:spPr>
      </p:sp>
      <p:sp>
        <p:nvSpPr>
          <p:cNvPr id="2355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7238F3-D73C-4008-A807-E1628C6B5D32}" type="slidenum">
              <a:rPr lang="el-GR"/>
              <a:pPr/>
              <a:t>92</a:t>
            </a:fld>
            <a:endParaRPr lang="el-GR" dirty="0"/>
          </a:p>
        </p:txBody>
      </p:sp>
      <p:sp>
        <p:nvSpPr>
          <p:cNvPr id="2457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5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l-GR"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026E052-9058-4F2E-A019-B425260A07BA}" type="slidenum">
              <a:rPr lang="en-GB"/>
              <a:pPr/>
              <a:t>272</a:t>
            </a:fld>
            <a:endParaRPr lang="en-GB" dirty="0"/>
          </a:p>
        </p:txBody>
      </p:sp>
      <p:sp>
        <p:nvSpPr>
          <p:cNvPr id="24579" name="Rectangle 2"/>
          <p:cNvSpPr>
            <a:spLocks noGrp="1" noRot="1" noChangeAspect="1" noChangeArrowheads="1" noTextEdit="1"/>
          </p:cNvSpPr>
          <p:nvPr>
            <p:ph type="sldImg"/>
          </p:nvPr>
        </p:nvSpPr>
        <p:spPr>
          <a:xfrm>
            <a:off x="3322638" y="2581275"/>
            <a:ext cx="0" cy="0"/>
          </a:xfrm>
          <a:ln/>
        </p:spPr>
      </p:sp>
      <p:sp>
        <p:nvSpPr>
          <p:cNvPr id="2458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A990976-75A5-4DF7-A944-83C562D99899}" type="slidenum">
              <a:rPr lang="en-GB"/>
              <a:pPr/>
              <a:t>273</a:t>
            </a:fld>
            <a:endParaRPr lang="en-GB" dirty="0"/>
          </a:p>
        </p:txBody>
      </p:sp>
      <p:sp>
        <p:nvSpPr>
          <p:cNvPr id="25603" name="Rectangle 2"/>
          <p:cNvSpPr>
            <a:spLocks noGrp="1" noRot="1" noChangeAspect="1" noChangeArrowheads="1" noTextEdit="1"/>
          </p:cNvSpPr>
          <p:nvPr>
            <p:ph type="sldImg"/>
          </p:nvPr>
        </p:nvSpPr>
        <p:spPr>
          <a:xfrm>
            <a:off x="3322638" y="2581275"/>
            <a:ext cx="0" cy="0"/>
          </a:xfrm>
          <a:ln/>
        </p:spPr>
      </p:sp>
      <p:sp>
        <p:nvSpPr>
          <p:cNvPr id="2560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hdr" sz="quarter"/>
          </p:nvPr>
        </p:nvSpPr>
        <p:spPr>
          <a:noFill/>
        </p:spPr>
        <p:txBody>
          <a:bodyPr/>
          <a:lstStyle/>
          <a:p>
            <a:r>
              <a:rPr lang="el-GR" dirty="0" smtClean="0"/>
              <a:t>ΠΑΝΕΠΙΣΤΗΜΙΟ ΠΕΛΟΠΟΝΝΗΣΟΥ</a:t>
            </a:r>
          </a:p>
        </p:txBody>
      </p:sp>
      <p:sp>
        <p:nvSpPr>
          <p:cNvPr id="200707" name="Rectangle 3"/>
          <p:cNvSpPr>
            <a:spLocks noGrp="1" noChangeArrowheads="1"/>
          </p:cNvSpPr>
          <p:nvPr>
            <p:ph type="dt" sz="quarter" idx="1"/>
          </p:nvPr>
        </p:nvSpPr>
        <p:spPr>
          <a:noFill/>
        </p:spPr>
        <p:txBody>
          <a:bodyPr/>
          <a:lstStyle/>
          <a:p>
            <a:r>
              <a:rPr lang="el-GR" dirty="0" smtClean="0"/>
              <a:t>25-2-2009</a:t>
            </a:r>
          </a:p>
        </p:txBody>
      </p:sp>
      <p:sp>
        <p:nvSpPr>
          <p:cNvPr id="200708" name="Rectangle 7"/>
          <p:cNvSpPr>
            <a:spLocks noGrp="1" noChangeArrowheads="1"/>
          </p:cNvSpPr>
          <p:nvPr>
            <p:ph type="sldNum" sz="quarter" idx="5"/>
          </p:nvPr>
        </p:nvSpPr>
        <p:spPr>
          <a:noFill/>
        </p:spPr>
        <p:txBody>
          <a:bodyPr/>
          <a:lstStyle/>
          <a:p>
            <a:fld id="{E34C5A71-6B43-4BF8-BA2A-BD21D7ACB1D6}" type="slidenum">
              <a:rPr lang="el-GR" smtClean="0"/>
              <a:pPr/>
              <a:t>311</a:t>
            </a:fld>
            <a:endParaRPr lang="el-GR" dirty="0" smtClean="0"/>
          </a:p>
        </p:txBody>
      </p:sp>
      <p:sp>
        <p:nvSpPr>
          <p:cNvPr id="200709" name="Rectangle 2"/>
          <p:cNvSpPr>
            <a:spLocks noGrp="1" noRot="1" noChangeAspect="1" noChangeArrowheads="1" noTextEdit="1"/>
          </p:cNvSpPr>
          <p:nvPr>
            <p:ph type="sldImg"/>
          </p:nvPr>
        </p:nvSpPr>
        <p:spPr>
          <a:ln/>
        </p:spPr>
      </p:sp>
      <p:sp>
        <p:nvSpPr>
          <p:cNvPr id="200710"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7DB9552-A34D-49C3-AC33-816CF7BF8DFE}" type="slidenum">
              <a:rPr lang="en-GB"/>
              <a:pPr/>
              <a:t>315</a:t>
            </a:fld>
            <a:endParaRPr lang="en-GB" dirty="0"/>
          </a:p>
        </p:txBody>
      </p:sp>
      <p:sp>
        <p:nvSpPr>
          <p:cNvPr id="27651" name="Rectangle 2"/>
          <p:cNvSpPr>
            <a:spLocks noGrp="1" noRot="1" noChangeAspect="1" noChangeArrowheads="1" noTextEdit="1"/>
          </p:cNvSpPr>
          <p:nvPr>
            <p:ph type="sldImg"/>
          </p:nvPr>
        </p:nvSpPr>
        <p:spPr>
          <a:xfrm>
            <a:off x="3322638" y="2581275"/>
            <a:ext cx="0" cy="0"/>
          </a:xfrm>
          <a:ln/>
        </p:spPr>
      </p:sp>
      <p:sp>
        <p:nvSpPr>
          <p:cNvPr id="2765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D8BF87A-1F77-4D6A-B6C4-03F30D6D3E70}" type="slidenum">
              <a:rPr lang="en-GB"/>
              <a:pPr/>
              <a:t>316</a:t>
            </a:fld>
            <a:endParaRPr lang="en-GB" dirty="0"/>
          </a:p>
        </p:txBody>
      </p:sp>
      <p:sp>
        <p:nvSpPr>
          <p:cNvPr id="28675" name="Rectangle 2"/>
          <p:cNvSpPr>
            <a:spLocks noGrp="1" noRot="1" noChangeAspect="1" noChangeArrowheads="1" noTextEdit="1"/>
          </p:cNvSpPr>
          <p:nvPr>
            <p:ph type="sldImg"/>
          </p:nvPr>
        </p:nvSpPr>
        <p:spPr>
          <a:xfrm>
            <a:off x="3322638" y="2581275"/>
            <a:ext cx="0" cy="0"/>
          </a:xfrm>
          <a:ln/>
        </p:spPr>
      </p:sp>
      <p:sp>
        <p:nvSpPr>
          <p:cNvPr id="2867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DC225AF-2293-4E4D-8E2E-67DE192D410D}" type="slidenum">
              <a:rPr lang="en-GB"/>
              <a:pPr/>
              <a:t>317</a:t>
            </a:fld>
            <a:endParaRPr lang="en-GB" dirty="0"/>
          </a:p>
        </p:txBody>
      </p:sp>
      <p:sp>
        <p:nvSpPr>
          <p:cNvPr id="29699" name="Rectangle 2"/>
          <p:cNvSpPr>
            <a:spLocks noGrp="1" noRot="1" noChangeAspect="1" noChangeArrowheads="1" noTextEdit="1"/>
          </p:cNvSpPr>
          <p:nvPr>
            <p:ph type="sldImg"/>
          </p:nvPr>
        </p:nvSpPr>
        <p:spPr>
          <a:xfrm>
            <a:off x="3322638" y="2581275"/>
            <a:ext cx="0" cy="0"/>
          </a:xfrm>
          <a:ln/>
        </p:spPr>
      </p:sp>
      <p:sp>
        <p:nvSpPr>
          <p:cNvPr id="2970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04FB19C-D864-4F21-B13B-CE30E152D557}" type="slidenum">
              <a:rPr lang="en-GB"/>
              <a:pPr/>
              <a:t>318</a:t>
            </a:fld>
            <a:endParaRPr lang="en-GB" dirty="0"/>
          </a:p>
        </p:txBody>
      </p:sp>
      <p:sp>
        <p:nvSpPr>
          <p:cNvPr id="30723" name="Rectangle 2"/>
          <p:cNvSpPr>
            <a:spLocks noGrp="1" noRot="1" noChangeAspect="1" noChangeArrowheads="1" noTextEdit="1"/>
          </p:cNvSpPr>
          <p:nvPr>
            <p:ph type="sldImg"/>
          </p:nvPr>
        </p:nvSpPr>
        <p:spPr>
          <a:xfrm>
            <a:off x="3322638" y="2581275"/>
            <a:ext cx="0" cy="0"/>
          </a:xfrm>
          <a:ln/>
        </p:spPr>
      </p:sp>
      <p:sp>
        <p:nvSpPr>
          <p:cNvPr id="3072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A68A582-F497-45A2-944A-620B1B6BEF0D}" type="slidenum">
              <a:rPr lang="en-GB"/>
              <a:pPr/>
              <a:t>327</a:t>
            </a:fld>
            <a:endParaRPr lang="en-GB" dirty="0"/>
          </a:p>
        </p:txBody>
      </p:sp>
      <p:sp>
        <p:nvSpPr>
          <p:cNvPr id="45059" name="Rectangle 2"/>
          <p:cNvSpPr>
            <a:spLocks noGrp="1" noRot="1" noChangeAspect="1" noChangeArrowheads="1" noTextEdit="1"/>
          </p:cNvSpPr>
          <p:nvPr>
            <p:ph type="sldImg"/>
          </p:nvPr>
        </p:nvSpPr>
        <p:spPr>
          <a:xfrm>
            <a:off x="3322638" y="2581275"/>
            <a:ext cx="0" cy="0"/>
          </a:xfrm>
          <a:ln/>
        </p:spPr>
      </p:sp>
      <p:sp>
        <p:nvSpPr>
          <p:cNvPr id="4506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7794FAA5-66AE-4A15-9EF5-D2768D47CA11}" type="slidenum">
              <a:rPr lang="en-GB"/>
              <a:pPr/>
              <a:t>328</a:t>
            </a:fld>
            <a:endParaRPr lang="en-GB" dirty="0"/>
          </a:p>
        </p:txBody>
      </p:sp>
      <p:sp>
        <p:nvSpPr>
          <p:cNvPr id="46083" name="Rectangle 2"/>
          <p:cNvSpPr>
            <a:spLocks noGrp="1" noRot="1" noChangeAspect="1" noChangeArrowheads="1" noTextEdit="1"/>
          </p:cNvSpPr>
          <p:nvPr>
            <p:ph type="sldImg"/>
          </p:nvPr>
        </p:nvSpPr>
        <p:spPr>
          <a:xfrm>
            <a:off x="3322638" y="2581275"/>
            <a:ext cx="0" cy="0"/>
          </a:xfrm>
          <a:ln/>
        </p:spPr>
      </p:sp>
      <p:sp>
        <p:nvSpPr>
          <p:cNvPr id="4608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ACFC24B-421E-488C-B338-ED566164A44C}" type="slidenum">
              <a:rPr lang="en-GB" smtClean="0"/>
              <a:pPr/>
              <a:t>330</a:t>
            </a:fld>
            <a:endParaRPr lang="en-GB" dirty="0" smtClean="0"/>
          </a:p>
        </p:txBody>
      </p:sp>
      <p:sp>
        <p:nvSpPr>
          <p:cNvPr id="26627" name="Rectangle 3074"/>
          <p:cNvSpPr>
            <a:spLocks noGrp="1" noRot="1" noChangeAspect="1" noChangeArrowheads="1" noTextEdit="1"/>
          </p:cNvSpPr>
          <p:nvPr>
            <p:ph type="sldImg"/>
          </p:nvPr>
        </p:nvSpPr>
        <p:spPr>
          <a:xfrm>
            <a:off x="3322638" y="2581275"/>
            <a:ext cx="0" cy="0"/>
          </a:xfrm>
          <a:ln/>
        </p:spPr>
      </p:sp>
      <p:sp>
        <p:nvSpPr>
          <p:cNvPr id="26628" name="Rectangle 3075"/>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560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dirty="0" smtClean="0"/>
          </a:p>
        </p:txBody>
      </p:sp>
      <p:sp>
        <p:nvSpPr>
          <p:cNvPr id="2560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34A442-D6E9-4286-8EE4-177782021FFF}" type="slidenum">
              <a:rPr lang="el-GR"/>
              <a:pPr fontAlgn="base">
                <a:spcBef>
                  <a:spcPct val="0"/>
                </a:spcBef>
                <a:spcAft>
                  <a:spcPct val="0"/>
                </a:spcAft>
              </a:pPr>
              <a:t>96</a:t>
            </a:fld>
            <a:endParaRPr lang="el-GR"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3D0F7A44-C062-4AD7-93DE-728D5BC3BD21}" type="slidenum">
              <a:rPr lang="en-GB"/>
              <a:pPr/>
              <a:t>331</a:t>
            </a:fld>
            <a:endParaRPr lang="en-GB" dirty="0"/>
          </a:p>
        </p:txBody>
      </p:sp>
      <p:sp>
        <p:nvSpPr>
          <p:cNvPr id="47107" name="Rectangle 2"/>
          <p:cNvSpPr>
            <a:spLocks noGrp="1" noRot="1" noChangeAspect="1" noChangeArrowheads="1" noTextEdit="1"/>
          </p:cNvSpPr>
          <p:nvPr>
            <p:ph type="sldImg"/>
          </p:nvPr>
        </p:nvSpPr>
        <p:spPr>
          <a:xfrm>
            <a:off x="3322638" y="2581275"/>
            <a:ext cx="0" cy="0"/>
          </a:xfrm>
          <a:ln/>
        </p:spPr>
      </p:sp>
      <p:sp>
        <p:nvSpPr>
          <p:cNvPr id="4710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A80B30C-4F5A-40F8-8236-6320129833EA}" type="slidenum">
              <a:rPr lang="en-GB"/>
              <a:pPr/>
              <a:t>333</a:t>
            </a:fld>
            <a:endParaRPr lang="en-GB" dirty="0"/>
          </a:p>
        </p:txBody>
      </p:sp>
      <p:sp>
        <p:nvSpPr>
          <p:cNvPr id="28675" name="Rectangle 2"/>
          <p:cNvSpPr>
            <a:spLocks noGrp="1" noRot="1" noChangeAspect="1" noChangeArrowheads="1" noTextEdit="1"/>
          </p:cNvSpPr>
          <p:nvPr>
            <p:ph type="sldImg"/>
          </p:nvPr>
        </p:nvSpPr>
        <p:spPr>
          <a:xfrm>
            <a:off x="3322638" y="2581275"/>
            <a:ext cx="0" cy="0"/>
          </a:xfrm>
          <a:ln/>
        </p:spPr>
      </p:sp>
      <p:sp>
        <p:nvSpPr>
          <p:cNvPr id="2867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1CE4EA83-FC98-4F7A-8FBD-75118B6EDEEB}" type="slidenum">
              <a:rPr lang="en-GB" smtClean="0"/>
              <a:pPr/>
              <a:t>334</a:t>
            </a:fld>
            <a:endParaRPr lang="en-GB" dirty="0" smtClean="0"/>
          </a:p>
        </p:txBody>
      </p:sp>
      <p:sp>
        <p:nvSpPr>
          <p:cNvPr id="27651" name="Rectangle 2"/>
          <p:cNvSpPr>
            <a:spLocks noGrp="1" noRot="1" noChangeAspect="1" noChangeArrowheads="1" noTextEdit="1"/>
          </p:cNvSpPr>
          <p:nvPr>
            <p:ph type="sldImg"/>
          </p:nvPr>
        </p:nvSpPr>
        <p:spPr>
          <a:xfrm>
            <a:off x="3322638" y="2581275"/>
            <a:ext cx="0" cy="0"/>
          </a:xfrm>
          <a:ln/>
        </p:spPr>
      </p:sp>
      <p:sp>
        <p:nvSpPr>
          <p:cNvPr id="2765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A301FE1-5213-4C49-9BF7-BBD68BE58A02}" type="slidenum">
              <a:rPr lang="en-GB" smtClean="0"/>
              <a:pPr/>
              <a:t>335</a:t>
            </a:fld>
            <a:endParaRPr lang="en-GB" dirty="0" smtClean="0"/>
          </a:p>
        </p:txBody>
      </p:sp>
      <p:sp>
        <p:nvSpPr>
          <p:cNvPr id="28675" name="Rectangle 2"/>
          <p:cNvSpPr>
            <a:spLocks noGrp="1" noRot="1" noChangeAspect="1" noChangeArrowheads="1" noTextEdit="1"/>
          </p:cNvSpPr>
          <p:nvPr>
            <p:ph type="sldImg"/>
          </p:nvPr>
        </p:nvSpPr>
        <p:spPr>
          <a:xfrm>
            <a:off x="3322638" y="2581275"/>
            <a:ext cx="0" cy="0"/>
          </a:xfrm>
          <a:ln/>
        </p:spPr>
      </p:sp>
      <p:sp>
        <p:nvSpPr>
          <p:cNvPr id="2867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29D6A9C-49C1-4995-8A21-AAABD9E1934A}" type="slidenum">
              <a:rPr lang="en-GB" smtClean="0"/>
              <a:pPr/>
              <a:t>336</a:t>
            </a:fld>
            <a:endParaRPr lang="en-GB" dirty="0" smtClean="0"/>
          </a:p>
        </p:txBody>
      </p:sp>
      <p:sp>
        <p:nvSpPr>
          <p:cNvPr id="29699" name="Rectangle 1026"/>
          <p:cNvSpPr>
            <a:spLocks noGrp="1" noRot="1" noChangeAspect="1" noChangeArrowheads="1" noTextEdit="1"/>
          </p:cNvSpPr>
          <p:nvPr>
            <p:ph type="sldImg"/>
          </p:nvPr>
        </p:nvSpPr>
        <p:spPr>
          <a:xfrm>
            <a:off x="3322638" y="2581275"/>
            <a:ext cx="0" cy="0"/>
          </a:xfrm>
          <a:ln/>
        </p:spPr>
      </p:sp>
      <p:sp>
        <p:nvSpPr>
          <p:cNvPr id="29700" name="Rectangle 1027"/>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227FB07-E103-4F5D-9F27-CC3DC4247082}" type="slidenum">
              <a:rPr lang="en-GB" smtClean="0"/>
              <a:pPr/>
              <a:t>337</a:t>
            </a:fld>
            <a:endParaRPr lang="en-GB" dirty="0" smtClean="0"/>
          </a:p>
        </p:txBody>
      </p:sp>
      <p:sp>
        <p:nvSpPr>
          <p:cNvPr id="30723" name="Rectangle 2"/>
          <p:cNvSpPr>
            <a:spLocks noGrp="1" noRot="1" noChangeAspect="1" noChangeArrowheads="1" noTextEdit="1"/>
          </p:cNvSpPr>
          <p:nvPr>
            <p:ph type="sldImg"/>
          </p:nvPr>
        </p:nvSpPr>
        <p:spPr>
          <a:xfrm>
            <a:off x="3322638" y="2581275"/>
            <a:ext cx="0" cy="0"/>
          </a:xfrm>
          <a:ln/>
        </p:spPr>
      </p:sp>
      <p:sp>
        <p:nvSpPr>
          <p:cNvPr id="3072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BA61014-B96C-4981-8D09-5FA580FF685D}" type="slidenum">
              <a:rPr lang="en-GB" smtClean="0"/>
              <a:pPr/>
              <a:t>338</a:t>
            </a:fld>
            <a:endParaRPr lang="en-GB" dirty="0" smtClean="0"/>
          </a:p>
        </p:txBody>
      </p:sp>
      <p:sp>
        <p:nvSpPr>
          <p:cNvPr id="31747" name="Rectangle 2"/>
          <p:cNvSpPr>
            <a:spLocks noGrp="1" noRot="1" noChangeAspect="1" noChangeArrowheads="1" noTextEdit="1"/>
          </p:cNvSpPr>
          <p:nvPr>
            <p:ph type="sldImg"/>
          </p:nvPr>
        </p:nvSpPr>
        <p:spPr>
          <a:xfrm>
            <a:off x="3322638" y="2581275"/>
            <a:ext cx="0" cy="0"/>
          </a:xfrm>
          <a:ln/>
        </p:spPr>
      </p:sp>
      <p:sp>
        <p:nvSpPr>
          <p:cNvPr id="3174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4F95BD4-EE80-437E-A1D2-48917DE27148}" type="slidenum">
              <a:rPr lang="en-GB" smtClean="0"/>
              <a:pPr/>
              <a:t>339</a:t>
            </a:fld>
            <a:endParaRPr lang="en-GB" dirty="0" smtClean="0"/>
          </a:p>
        </p:txBody>
      </p:sp>
      <p:sp>
        <p:nvSpPr>
          <p:cNvPr id="32771" name="Rectangle 2"/>
          <p:cNvSpPr>
            <a:spLocks noGrp="1" noRot="1" noChangeAspect="1" noChangeArrowheads="1" noTextEdit="1"/>
          </p:cNvSpPr>
          <p:nvPr>
            <p:ph type="sldImg"/>
          </p:nvPr>
        </p:nvSpPr>
        <p:spPr>
          <a:xfrm>
            <a:off x="3322638" y="2581275"/>
            <a:ext cx="0" cy="0"/>
          </a:xfrm>
          <a:ln/>
        </p:spPr>
      </p:sp>
      <p:sp>
        <p:nvSpPr>
          <p:cNvPr id="3277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3CB4340-7591-4A77-8B69-072DF942A15F}" type="slidenum">
              <a:rPr lang="en-GB"/>
              <a:pPr/>
              <a:t>340</a:t>
            </a:fld>
            <a:endParaRPr lang="en-GB" dirty="0"/>
          </a:p>
        </p:txBody>
      </p:sp>
      <p:sp>
        <p:nvSpPr>
          <p:cNvPr id="33795" name="Rectangle 2"/>
          <p:cNvSpPr>
            <a:spLocks noGrp="1" noRot="1" noChangeAspect="1" noChangeArrowheads="1" noTextEdit="1"/>
          </p:cNvSpPr>
          <p:nvPr>
            <p:ph type="sldImg"/>
          </p:nvPr>
        </p:nvSpPr>
        <p:spPr>
          <a:xfrm>
            <a:off x="3322638" y="2581275"/>
            <a:ext cx="0" cy="0"/>
          </a:xfrm>
          <a:ln/>
        </p:spPr>
      </p:sp>
      <p:sp>
        <p:nvSpPr>
          <p:cNvPr id="3379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3CB4EC6-DC41-430A-96CF-866280B946AA}" type="slidenum">
              <a:rPr lang="en-GB"/>
              <a:pPr/>
              <a:t>341</a:t>
            </a:fld>
            <a:endParaRPr lang="en-GB" dirty="0"/>
          </a:p>
        </p:txBody>
      </p:sp>
      <p:sp>
        <p:nvSpPr>
          <p:cNvPr id="34819" name="Rectangle 2"/>
          <p:cNvSpPr>
            <a:spLocks noGrp="1" noRot="1" noChangeAspect="1" noChangeArrowheads="1" noTextEdit="1"/>
          </p:cNvSpPr>
          <p:nvPr>
            <p:ph type="sldImg"/>
          </p:nvPr>
        </p:nvSpPr>
        <p:spPr>
          <a:xfrm>
            <a:off x="3322638" y="2581275"/>
            <a:ext cx="0" cy="0"/>
          </a:xfrm>
          <a:ln/>
        </p:spPr>
      </p:sp>
      <p:sp>
        <p:nvSpPr>
          <p:cNvPr id="3482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08677442-7333-4D85-9C18-AF8C96CC14F7}" type="slidenum">
              <a:rPr lang="en-GB" smtClean="0"/>
              <a:pPr/>
              <a:t>342</a:t>
            </a:fld>
            <a:endParaRPr lang="en-GB" dirty="0" smtClean="0"/>
          </a:p>
        </p:txBody>
      </p:sp>
      <p:sp>
        <p:nvSpPr>
          <p:cNvPr id="35843" name="Rectangle 2"/>
          <p:cNvSpPr>
            <a:spLocks noGrp="1" noRot="1" noChangeAspect="1" noChangeArrowheads="1" noTextEdit="1"/>
          </p:cNvSpPr>
          <p:nvPr>
            <p:ph type="sldImg"/>
          </p:nvPr>
        </p:nvSpPr>
        <p:spPr>
          <a:xfrm>
            <a:off x="3322638" y="2581275"/>
            <a:ext cx="0" cy="0"/>
          </a:xfrm>
          <a:ln/>
        </p:spPr>
      </p:sp>
      <p:sp>
        <p:nvSpPr>
          <p:cNvPr id="3584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1D3C15C7-B324-42C7-A155-AC9B3A4E6785}" type="slidenum">
              <a:rPr lang="en-GB" smtClean="0"/>
              <a:pPr/>
              <a:t>343</a:t>
            </a:fld>
            <a:endParaRPr lang="en-GB" dirty="0" smtClean="0"/>
          </a:p>
        </p:txBody>
      </p:sp>
      <p:sp>
        <p:nvSpPr>
          <p:cNvPr id="37891" name="Rectangle 2"/>
          <p:cNvSpPr>
            <a:spLocks noGrp="1" noRot="1" noChangeAspect="1" noChangeArrowheads="1" noTextEdit="1"/>
          </p:cNvSpPr>
          <p:nvPr>
            <p:ph type="sldImg"/>
          </p:nvPr>
        </p:nvSpPr>
        <p:spPr>
          <a:xfrm>
            <a:off x="3322638" y="2581275"/>
            <a:ext cx="0" cy="0"/>
          </a:xfrm>
          <a:ln/>
        </p:spPr>
      </p:sp>
      <p:sp>
        <p:nvSpPr>
          <p:cNvPr id="3789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FCC877F-8EB5-4307-AE23-74C07A7377AD}" type="slidenum">
              <a:rPr lang="en-GB"/>
              <a:pPr/>
              <a:t>344</a:t>
            </a:fld>
            <a:endParaRPr lang="en-GB" dirty="0"/>
          </a:p>
        </p:txBody>
      </p:sp>
      <p:sp>
        <p:nvSpPr>
          <p:cNvPr id="36867" name="Rectangle 2"/>
          <p:cNvSpPr>
            <a:spLocks noGrp="1" noRot="1" noChangeAspect="1" noChangeArrowheads="1" noTextEdit="1"/>
          </p:cNvSpPr>
          <p:nvPr>
            <p:ph type="sldImg"/>
          </p:nvPr>
        </p:nvSpPr>
        <p:spPr>
          <a:xfrm>
            <a:off x="3322638" y="2581275"/>
            <a:ext cx="0" cy="0"/>
          </a:xfrm>
          <a:ln/>
        </p:spPr>
      </p:sp>
      <p:sp>
        <p:nvSpPr>
          <p:cNvPr id="3686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DA8B3168-F158-4CE5-870E-6EF81A5B4BD5}" type="slidenum">
              <a:rPr lang="en-GB"/>
              <a:pPr/>
              <a:t>346</a:t>
            </a:fld>
            <a:endParaRPr lang="en-GB" dirty="0"/>
          </a:p>
        </p:txBody>
      </p:sp>
      <p:sp>
        <p:nvSpPr>
          <p:cNvPr id="38915" name="Rectangle 2"/>
          <p:cNvSpPr>
            <a:spLocks noGrp="1" noRot="1" noChangeAspect="1" noChangeArrowheads="1" noTextEdit="1"/>
          </p:cNvSpPr>
          <p:nvPr>
            <p:ph type="sldImg"/>
          </p:nvPr>
        </p:nvSpPr>
        <p:spPr>
          <a:xfrm>
            <a:off x="3322638" y="2581275"/>
            <a:ext cx="0" cy="0"/>
          </a:xfrm>
          <a:ln/>
        </p:spPr>
      </p:sp>
      <p:sp>
        <p:nvSpPr>
          <p:cNvPr id="3891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AAB491F-2848-45B7-B04B-2D9C8B81DE01}" type="slidenum">
              <a:rPr lang="en-GB"/>
              <a:pPr/>
              <a:t>347</a:t>
            </a:fld>
            <a:endParaRPr lang="en-GB" dirty="0"/>
          </a:p>
        </p:txBody>
      </p:sp>
      <p:sp>
        <p:nvSpPr>
          <p:cNvPr id="41987" name="Rectangle 1026"/>
          <p:cNvSpPr>
            <a:spLocks noGrp="1" noRot="1" noChangeAspect="1" noChangeArrowheads="1" noTextEdit="1"/>
          </p:cNvSpPr>
          <p:nvPr>
            <p:ph type="sldImg"/>
          </p:nvPr>
        </p:nvSpPr>
        <p:spPr>
          <a:xfrm>
            <a:off x="3322638" y="2581275"/>
            <a:ext cx="0" cy="0"/>
          </a:xfrm>
          <a:ln/>
        </p:spPr>
      </p:sp>
      <p:sp>
        <p:nvSpPr>
          <p:cNvPr id="41988" name="Rectangle 1027"/>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F1E50C3-6E37-4909-848B-F4405C50977E}" type="slidenum">
              <a:rPr lang="en-GB"/>
              <a:pPr/>
              <a:t>348</a:t>
            </a:fld>
            <a:endParaRPr lang="en-GB" dirty="0"/>
          </a:p>
        </p:txBody>
      </p:sp>
      <p:sp>
        <p:nvSpPr>
          <p:cNvPr id="43011" name="Rectangle 2"/>
          <p:cNvSpPr>
            <a:spLocks noGrp="1" noRot="1" noChangeAspect="1" noChangeArrowheads="1" noTextEdit="1"/>
          </p:cNvSpPr>
          <p:nvPr>
            <p:ph type="sldImg"/>
          </p:nvPr>
        </p:nvSpPr>
        <p:spPr>
          <a:xfrm>
            <a:off x="3322638" y="2581275"/>
            <a:ext cx="0" cy="0"/>
          </a:xfrm>
          <a:ln/>
        </p:spPr>
      </p:sp>
      <p:sp>
        <p:nvSpPr>
          <p:cNvPr id="4301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557FD53-CE8B-4D72-9E1F-63C9276551E2}" type="slidenum">
              <a:rPr lang="en-GB"/>
              <a:pPr/>
              <a:t>349</a:t>
            </a:fld>
            <a:endParaRPr lang="en-GB" dirty="0"/>
          </a:p>
        </p:txBody>
      </p:sp>
      <p:sp>
        <p:nvSpPr>
          <p:cNvPr id="44035" name="Rectangle 2"/>
          <p:cNvSpPr>
            <a:spLocks noGrp="1" noRot="1" noChangeAspect="1" noChangeArrowheads="1" noTextEdit="1"/>
          </p:cNvSpPr>
          <p:nvPr>
            <p:ph type="sldImg"/>
          </p:nvPr>
        </p:nvSpPr>
        <p:spPr>
          <a:xfrm>
            <a:off x="3322638" y="2581275"/>
            <a:ext cx="0" cy="0"/>
          </a:xfrm>
          <a:ln/>
        </p:spPr>
      </p:sp>
      <p:sp>
        <p:nvSpPr>
          <p:cNvPr id="4403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4019C9C-9F6F-43D0-9DD8-AF25E9577FA4}" type="slidenum">
              <a:rPr lang="en-GB"/>
              <a:pPr/>
              <a:t>350</a:t>
            </a:fld>
            <a:endParaRPr lang="en-GB" dirty="0"/>
          </a:p>
        </p:txBody>
      </p:sp>
      <p:sp>
        <p:nvSpPr>
          <p:cNvPr id="12291" name="Rectangle 2"/>
          <p:cNvSpPr>
            <a:spLocks noGrp="1" noRot="1" noChangeAspect="1" noChangeArrowheads="1" noTextEdit="1"/>
          </p:cNvSpPr>
          <p:nvPr>
            <p:ph type="sldImg"/>
          </p:nvPr>
        </p:nvSpPr>
        <p:spPr>
          <a:xfrm>
            <a:off x="3322638" y="2581275"/>
            <a:ext cx="0" cy="0"/>
          </a:xfrm>
          <a:ln/>
        </p:spPr>
      </p:sp>
      <p:sp>
        <p:nvSpPr>
          <p:cNvPr id="1229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AC260E3F-F334-4224-B6CF-5B79F0468D16}" type="slidenum">
              <a:rPr lang="en-GB"/>
              <a:pPr/>
              <a:t>352</a:t>
            </a:fld>
            <a:endParaRPr lang="en-GB" dirty="0"/>
          </a:p>
        </p:txBody>
      </p:sp>
      <p:sp>
        <p:nvSpPr>
          <p:cNvPr id="13315" name="Rectangle 2"/>
          <p:cNvSpPr>
            <a:spLocks noGrp="1" noRot="1" noChangeAspect="1" noChangeArrowheads="1" noTextEdit="1"/>
          </p:cNvSpPr>
          <p:nvPr>
            <p:ph type="sldImg"/>
          </p:nvPr>
        </p:nvSpPr>
        <p:spPr>
          <a:xfrm>
            <a:off x="3322638" y="2581275"/>
            <a:ext cx="0" cy="0"/>
          </a:xfrm>
          <a:ln/>
        </p:spPr>
      </p:sp>
      <p:sp>
        <p:nvSpPr>
          <p:cNvPr id="1331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p>
            <a:fld id="{5FA79A3E-AF5D-439E-8D60-489F740A88F6}" type="slidenum">
              <a:rPr lang="en-GB"/>
              <a:pPr/>
              <a:t>353</a:t>
            </a:fld>
            <a:endParaRPr lang="en-GB" dirty="0"/>
          </a:p>
        </p:txBody>
      </p:sp>
      <p:sp>
        <p:nvSpPr>
          <p:cNvPr id="14339" name="Rectangle 2"/>
          <p:cNvSpPr>
            <a:spLocks noGrp="1" noRot="1" noChangeAspect="1" noChangeArrowheads="1" noTextEdit="1"/>
          </p:cNvSpPr>
          <p:nvPr>
            <p:ph type="sldImg"/>
          </p:nvPr>
        </p:nvSpPr>
        <p:spPr>
          <a:xfrm>
            <a:off x="3322638" y="2581275"/>
            <a:ext cx="0" cy="0"/>
          </a:xfrm>
          <a:ln/>
        </p:spPr>
      </p:sp>
      <p:sp>
        <p:nvSpPr>
          <p:cNvPr id="1434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00062CF-FD33-47F5-8E38-CC387C6CC5E0}" type="slidenum">
              <a:rPr lang="en-GB"/>
              <a:pPr/>
              <a:t>354</a:t>
            </a:fld>
            <a:endParaRPr lang="en-GB" dirty="0"/>
          </a:p>
        </p:txBody>
      </p:sp>
      <p:sp>
        <p:nvSpPr>
          <p:cNvPr id="15363" name="Rectangle 2"/>
          <p:cNvSpPr>
            <a:spLocks noGrp="1" noRot="1" noChangeAspect="1" noChangeArrowheads="1" noTextEdit="1"/>
          </p:cNvSpPr>
          <p:nvPr>
            <p:ph type="sldImg"/>
          </p:nvPr>
        </p:nvSpPr>
        <p:spPr>
          <a:xfrm>
            <a:off x="3322638" y="2581275"/>
            <a:ext cx="0" cy="0"/>
          </a:xfrm>
          <a:ln/>
        </p:spPr>
      </p:sp>
      <p:sp>
        <p:nvSpPr>
          <p:cNvPr id="15364"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858DD51-A18F-49A6-A237-F61D5C5461EB}" type="slidenum">
              <a:rPr lang="en-GB"/>
              <a:pPr/>
              <a:t>357</a:t>
            </a:fld>
            <a:endParaRPr lang="en-GB" dirty="0"/>
          </a:p>
        </p:txBody>
      </p:sp>
      <p:sp>
        <p:nvSpPr>
          <p:cNvPr id="16387" name="Rectangle 2"/>
          <p:cNvSpPr>
            <a:spLocks noGrp="1" noRot="1" noChangeAspect="1" noChangeArrowheads="1" noTextEdit="1"/>
          </p:cNvSpPr>
          <p:nvPr>
            <p:ph type="sldImg"/>
          </p:nvPr>
        </p:nvSpPr>
        <p:spPr>
          <a:xfrm>
            <a:off x="3322638" y="2581275"/>
            <a:ext cx="0" cy="0"/>
          </a:xfrm>
          <a:ln/>
        </p:spPr>
      </p:sp>
      <p:sp>
        <p:nvSpPr>
          <p:cNvPr id="16388"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C6A8682E-FDD0-4723-B79A-16BF697F132B}" type="slidenum">
              <a:rPr lang="en-GB"/>
              <a:pPr/>
              <a:t>358</a:t>
            </a:fld>
            <a:endParaRPr lang="en-GB" dirty="0"/>
          </a:p>
        </p:txBody>
      </p:sp>
      <p:sp>
        <p:nvSpPr>
          <p:cNvPr id="17411" name="Rectangle 2"/>
          <p:cNvSpPr>
            <a:spLocks noGrp="1" noRot="1" noChangeAspect="1" noChangeArrowheads="1" noTextEdit="1"/>
          </p:cNvSpPr>
          <p:nvPr>
            <p:ph type="sldImg"/>
          </p:nvPr>
        </p:nvSpPr>
        <p:spPr>
          <a:xfrm>
            <a:off x="3322638" y="2581275"/>
            <a:ext cx="0" cy="0"/>
          </a:xfrm>
          <a:ln/>
        </p:spPr>
      </p:sp>
      <p:sp>
        <p:nvSpPr>
          <p:cNvPr id="17412"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789EBF3-5E5E-45A9-BB62-EECDF0A7E12C}" type="slidenum">
              <a:rPr lang="en-GB"/>
              <a:pPr/>
              <a:t>359</a:t>
            </a:fld>
            <a:endParaRPr lang="en-GB" dirty="0"/>
          </a:p>
        </p:txBody>
      </p:sp>
      <p:sp>
        <p:nvSpPr>
          <p:cNvPr id="18435" name="Rectangle 2"/>
          <p:cNvSpPr>
            <a:spLocks noGrp="1" noRot="1" noChangeAspect="1" noChangeArrowheads="1" noTextEdit="1"/>
          </p:cNvSpPr>
          <p:nvPr>
            <p:ph type="sldImg"/>
          </p:nvPr>
        </p:nvSpPr>
        <p:spPr>
          <a:xfrm>
            <a:off x="3322638" y="2581275"/>
            <a:ext cx="0" cy="0"/>
          </a:xfrm>
          <a:ln/>
        </p:spPr>
      </p:sp>
      <p:sp>
        <p:nvSpPr>
          <p:cNvPr id="18436"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573CD89-A684-42F6-B871-242DE8F79766}" type="slidenum">
              <a:rPr lang="en-GB"/>
              <a:pPr/>
              <a:t>360</a:t>
            </a:fld>
            <a:endParaRPr lang="en-GB" dirty="0"/>
          </a:p>
        </p:txBody>
      </p:sp>
      <p:sp>
        <p:nvSpPr>
          <p:cNvPr id="19459" name="Rectangle 2"/>
          <p:cNvSpPr>
            <a:spLocks noGrp="1" noRot="1" noChangeAspect="1" noChangeArrowheads="1" noTextEdit="1"/>
          </p:cNvSpPr>
          <p:nvPr>
            <p:ph type="sldImg"/>
          </p:nvPr>
        </p:nvSpPr>
        <p:spPr>
          <a:xfrm>
            <a:off x="3322638" y="2581275"/>
            <a:ext cx="0" cy="0"/>
          </a:xfrm>
          <a:ln/>
        </p:spPr>
      </p:sp>
      <p:sp>
        <p:nvSpPr>
          <p:cNvPr id="19460" name="Rectangle 3"/>
          <p:cNvSpPr>
            <a:spLocks noGrp="1" noChangeArrowheads="1"/>
          </p:cNvSpPr>
          <p:nvPr>
            <p:ph type="body" idx="1"/>
          </p:nvPr>
        </p:nvSpPr>
        <p:spPr>
          <a:xfrm>
            <a:off x="915054" y="6271184"/>
            <a:ext cx="1235322" cy="255395"/>
          </a:xfrm>
          <a:noFill/>
          <a:ln/>
        </p:spPr>
        <p:txBody>
          <a:bodyPr/>
          <a:lstStyle/>
          <a:p>
            <a:endParaRPr lang="en-GB"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pPr eaLnBrk="1" hangingPunct="1"/>
            <a:endParaRPr lang="el-GR"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8D684EC6-7545-4BB4-8BF4-B57AA9ED235A}" type="slidenum">
              <a:rPr lang="el-GR" altLang="el-GR" smtClean="0"/>
              <a:pPr eaLnBrk="1" hangingPunct="1">
                <a:defRPr/>
              </a:pPr>
              <a:t>389</a:t>
            </a:fld>
            <a:endParaRPr lang="el-GR" altLang="el-GR" dirty="0" smtClean="0"/>
          </a:p>
        </p:txBody>
      </p:sp>
      <p:sp>
        <p:nvSpPr>
          <p:cNvPr id="631811" name="Rectangle 2"/>
          <p:cNvSpPr>
            <a:spLocks noGrp="1" noRot="1" noChangeAspect="1" noChangeArrowheads="1" noTextEdit="1"/>
          </p:cNvSpPr>
          <p:nvPr>
            <p:ph type="sldImg"/>
          </p:nvPr>
        </p:nvSpPr>
        <p:spPr>
          <a:ln/>
        </p:spPr>
      </p:sp>
      <p:sp>
        <p:nvSpPr>
          <p:cNvPr id="631812" name="Rectangle 3"/>
          <p:cNvSpPr>
            <a:spLocks noGrp="1" noChangeArrowheads="1"/>
          </p:cNvSpPr>
          <p:nvPr>
            <p:ph type="body" idx="1"/>
          </p:nvPr>
        </p:nvSpPr>
        <p:spPr>
          <a:noFill/>
        </p:spPr>
        <p:txBody>
          <a:bodyPr/>
          <a:lstStyle/>
          <a:p>
            <a:pPr eaLnBrk="1" hangingPunct="1"/>
            <a:endParaRPr lang="el-GR" altLang="el-GR"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FA54B575-C90B-44C6-9B81-20FCF96542BA}" type="slidenum">
              <a:rPr lang="el-GR" altLang="el-GR" smtClean="0"/>
              <a:pPr eaLnBrk="1" hangingPunct="1">
                <a:defRPr/>
              </a:pPr>
              <a:t>390</a:t>
            </a:fld>
            <a:endParaRPr lang="el-GR" altLang="el-GR" dirty="0" smtClean="0"/>
          </a:p>
        </p:txBody>
      </p:sp>
      <p:sp>
        <p:nvSpPr>
          <p:cNvPr id="632835" name="Rectangle 2"/>
          <p:cNvSpPr>
            <a:spLocks noGrp="1" noRot="1" noChangeAspect="1" noChangeArrowheads="1" noTextEdit="1"/>
          </p:cNvSpPr>
          <p:nvPr>
            <p:ph type="sldImg"/>
          </p:nvPr>
        </p:nvSpPr>
        <p:spPr>
          <a:ln/>
        </p:spPr>
      </p:sp>
      <p:sp>
        <p:nvSpPr>
          <p:cNvPr id="632836" name="Rectangle 3"/>
          <p:cNvSpPr>
            <a:spLocks noGrp="1" noChangeArrowheads="1"/>
          </p:cNvSpPr>
          <p:nvPr>
            <p:ph type="body" idx="1"/>
          </p:nvPr>
        </p:nvSpPr>
        <p:spPr>
          <a:noFill/>
        </p:spPr>
        <p:txBody>
          <a:bodyPr/>
          <a:lstStyle/>
          <a:p>
            <a:pPr eaLnBrk="1" hangingPunct="1"/>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 Τίτλος"/>
          <p:cNvSpPr>
            <a:spLocks noGrp="1"/>
          </p:cNvSpPr>
          <p:nvPr>
            <p:ph type="ctrTitle"/>
          </p:nvPr>
        </p:nvSpPr>
        <p:spPr>
          <a:xfrm>
            <a:off x="381000" y="4853411"/>
            <a:ext cx="84582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2" name="1 - Θέση υποσέλιδου"/>
          <p:cNvSpPr>
            <a:spLocks noGrp="1"/>
          </p:cNvSpPr>
          <p:nvPr>
            <p:ph type="ftr" sz="quarter" idx="11"/>
          </p:nvPr>
        </p:nvSpPr>
        <p:spPr/>
        <p:txBody>
          <a:bodyPr/>
          <a:lstStyle/>
          <a:p>
            <a:endParaRPr lang="el-GR" dirty="0"/>
          </a:p>
        </p:txBody>
      </p:sp>
      <p:sp>
        <p:nvSpPr>
          <p:cNvPr id="15" name="14 - Θέση αριθμού διαφάνειας"/>
          <p:cNvSpPr>
            <a:spLocks noGrp="1"/>
          </p:cNvSpPr>
          <p:nvPr>
            <p:ph type="sldNum" sz="quarter" idx="12"/>
          </p:nvPr>
        </p:nvSpPr>
        <p:spPr>
          <a:xfrm>
            <a:off x="8229600" y="6473952"/>
            <a:ext cx="758952" cy="246888"/>
          </a:xfrm>
        </p:spPr>
        <p:txBody>
          <a:bodyPr/>
          <a:lstStyle/>
          <a:p>
            <a:fld id="{70612957-1348-4EFA-8C2C-396EB3A54EDF}"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58000" y="549276"/>
            <a:ext cx="18288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549276"/>
            <a:ext cx="62484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Τίτλος και Διάγραμμα ή Οργανόγραμ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SmartArt"/>
          <p:cNvSpPr>
            <a:spLocks noGrp="1"/>
          </p:cNvSpPr>
          <p:nvPr>
            <p:ph type="dgm" idx="1"/>
          </p:nvPr>
        </p:nvSpPr>
        <p:spPr>
          <a:xfrm>
            <a:off x="457200" y="1600200"/>
            <a:ext cx="8229600" cy="4525963"/>
          </a:xfrm>
        </p:spPr>
        <p:txBody>
          <a:bodyPr/>
          <a:lstStyle/>
          <a:p>
            <a:endParaRPr lang="el-GR" dirty="0"/>
          </a:p>
        </p:txBody>
      </p:sp>
      <p:sp>
        <p:nvSpPr>
          <p:cNvPr id="4" name="3 - Θέση ημερομηνίας"/>
          <p:cNvSpPr>
            <a:spLocks noGrp="1"/>
          </p:cNvSpPr>
          <p:nvPr>
            <p:ph type="dt" sz="half" idx="10"/>
          </p:nvPr>
        </p:nvSpPr>
        <p:spPr>
          <a:xfrm>
            <a:off x="457200" y="6245225"/>
            <a:ext cx="2133600" cy="476250"/>
          </a:xfrm>
        </p:spPr>
        <p:txBody>
          <a:bodyPr/>
          <a:lstStyle>
            <a:lvl1pPr>
              <a:defRPr/>
            </a:lvl1pPr>
          </a:lstStyle>
          <a:p>
            <a:endParaRPr lang="el-GR" dirty="0"/>
          </a:p>
        </p:txBody>
      </p:sp>
      <p:sp>
        <p:nvSpPr>
          <p:cNvPr id="5" name="4 - Θέση υποσέλιδου"/>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6" name="5 - Θέση αριθμού διαφάνειας"/>
          <p:cNvSpPr>
            <a:spLocks noGrp="1"/>
          </p:cNvSpPr>
          <p:nvPr>
            <p:ph type="sldNum" sz="quarter" idx="12"/>
          </p:nvPr>
        </p:nvSpPr>
        <p:spPr>
          <a:xfrm>
            <a:off x="6553200" y="6245225"/>
            <a:ext cx="2133600" cy="476250"/>
          </a:xfrm>
        </p:spPr>
        <p:txBody>
          <a:bodyPr/>
          <a:lstStyle>
            <a:lvl1pPr>
              <a:defRPr/>
            </a:lvl1pPr>
          </a:lstStyle>
          <a:p>
            <a:fld id="{DC7E1A39-524F-44D9-B4EB-B3905C22E3EE}" type="slidenum">
              <a:rPr lang="el-GR"/>
              <a:pPr/>
              <a:t>‹#›</a:t>
            </a:fld>
            <a:endParaRPr lang="el-G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92100"/>
            <a:ext cx="8229600" cy="5727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2 - Θέση ημερομηνίας"/>
          <p:cNvSpPr>
            <a:spLocks noGrp="1"/>
          </p:cNvSpPr>
          <p:nvPr>
            <p:ph type="dt" sz="half" idx="10"/>
          </p:nvPr>
        </p:nvSpPr>
        <p:spPr>
          <a:xfrm>
            <a:off x="457200" y="6245225"/>
            <a:ext cx="2133600" cy="476250"/>
          </a:xfrm>
        </p:spPr>
        <p:txBody>
          <a:bodyPr/>
          <a:lstStyle>
            <a:lvl1pPr>
              <a:defRPr/>
            </a:lvl1pPr>
          </a:lstStyle>
          <a:p>
            <a:endParaRPr lang="el-GR" dirty="0"/>
          </a:p>
        </p:txBody>
      </p:sp>
      <p:sp>
        <p:nvSpPr>
          <p:cNvPr id="4" name="3 - Θέση υποσέλιδου"/>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5" name="4 - Θέση αριθμού διαφάνειας"/>
          <p:cNvSpPr>
            <a:spLocks noGrp="1"/>
          </p:cNvSpPr>
          <p:nvPr>
            <p:ph type="sldNum" sz="quarter" idx="12"/>
          </p:nvPr>
        </p:nvSpPr>
        <p:spPr>
          <a:xfrm>
            <a:off x="6553200" y="6245225"/>
            <a:ext cx="2133600" cy="476250"/>
          </a:xfrm>
        </p:spPr>
        <p:txBody>
          <a:bodyPr/>
          <a:lstStyle>
            <a:lvl1pPr>
              <a:defRPr/>
            </a:lvl1pPr>
          </a:lstStyle>
          <a:p>
            <a:fld id="{54EB74A5-1FD7-4602-9F93-AF3858824965}" type="slidenum">
              <a:rPr lang="el-GR"/>
              <a:pPr/>
              <a:t>‹#›</a:t>
            </a:fld>
            <a:endParaRPr lang="el-G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1981200"/>
            <a:ext cx="3810000" cy="4114800"/>
          </a:xfrm>
        </p:spPr>
        <p:txBody>
          <a:bodyPr/>
          <a:lstStyle/>
          <a:p>
            <a:endParaRPr lang="el-GR" dirty="0"/>
          </a:p>
        </p:txBody>
      </p:sp>
      <p:sp>
        <p:nvSpPr>
          <p:cNvPr id="4" name="3 - Θέση κειμένου"/>
          <p:cNvSpPr>
            <a:spLocks noGrp="1"/>
          </p:cNvSpPr>
          <p:nvPr>
            <p:ph type="body" sz="half" idx="2"/>
          </p:nvPr>
        </p:nvSpPr>
        <p:spPr>
          <a:xfrm>
            <a:off x="46482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685800" y="6248400"/>
            <a:ext cx="1905000" cy="457200"/>
          </a:xfrm>
        </p:spPr>
        <p:txBody>
          <a:bodyPr/>
          <a:lstStyle>
            <a:lvl1pPr>
              <a:defRPr/>
            </a:lvl1pPr>
          </a:lstStyle>
          <a:p>
            <a:endParaRPr lang="el-GR" dirty="0"/>
          </a:p>
        </p:txBody>
      </p:sp>
      <p:sp>
        <p:nvSpPr>
          <p:cNvPr id="6" name="5 - Θέση υποσέλιδου"/>
          <p:cNvSpPr>
            <a:spLocks noGrp="1"/>
          </p:cNvSpPr>
          <p:nvPr>
            <p:ph type="ftr" sz="quarter" idx="11"/>
          </p:nvPr>
        </p:nvSpPr>
        <p:spPr>
          <a:xfrm>
            <a:off x="3124200" y="6248400"/>
            <a:ext cx="2895600" cy="457200"/>
          </a:xfrm>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a:xfrm>
            <a:off x="6553200" y="6248400"/>
            <a:ext cx="1905000" cy="457200"/>
          </a:xfrm>
        </p:spPr>
        <p:txBody>
          <a:bodyPr/>
          <a:lstStyle>
            <a:lvl1pPr>
              <a:defRPr/>
            </a:lvl1pPr>
          </a:lstStyle>
          <a:p>
            <a:fld id="{566F04EB-DFD7-4994-9DA2-2839F51A0B49}" type="slidenum">
              <a:rPr lang="el-GR"/>
              <a:pPr/>
              <a:t>‹#›</a:t>
            </a:fld>
            <a:endParaRPr lang="el-G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92100"/>
            <a:ext cx="8229600" cy="13843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905000"/>
            <a:ext cx="40386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a:xfrm>
            <a:off x="457200" y="6245225"/>
            <a:ext cx="2133600" cy="476250"/>
          </a:xfrm>
        </p:spPr>
        <p:txBody>
          <a:bodyPr/>
          <a:lstStyle>
            <a:lvl1pPr>
              <a:defRPr/>
            </a:lvl1pPr>
          </a:lstStyle>
          <a:p>
            <a:endParaRPr lang="el-GR" dirty="0"/>
          </a:p>
        </p:txBody>
      </p:sp>
      <p:sp>
        <p:nvSpPr>
          <p:cNvPr id="6" name="5 - Θέση υποσέλιδου"/>
          <p:cNvSpPr>
            <a:spLocks noGrp="1"/>
          </p:cNvSpPr>
          <p:nvPr>
            <p:ph type="ftr" sz="quarter" idx="11"/>
          </p:nvPr>
        </p:nvSpPr>
        <p:spPr>
          <a:xfrm>
            <a:off x="3124200" y="6245225"/>
            <a:ext cx="2895600" cy="476250"/>
          </a:xfrm>
        </p:spPr>
        <p:txBody>
          <a:bodyPr/>
          <a:lstStyle>
            <a:lvl1pPr>
              <a:defRPr/>
            </a:lvl1pPr>
          </a:lstStyle>
          <a:p>
            <a:endParaRPr lang="el-GR" dirty="0"/>
          </a:p>
        </p:txBody>
      </p:sp>
      <p:sp>
        <p:nvSpPr>
          <p:cNvPr id="7" name="6 - Θέση αριθμού διαφάνειας"/>
          <p:cNvSpPr>
            <a:spLocks noGrp="1"/>
          </p:cNvSpPr>
          <p:nvPr>
            <p:ph type="sldNum" sz="quarter" idx="12"/>
          </p:nvPr>
        </p:nvSpPr>
        <p:spPr>
          <a:xfrm>
            <a:off x="6553200" y="6245225"/>
            <a:ext cx="2133600" cy="476250"/>
          </a:xfrm>
        </p:spPr>
        <p:txBody>
          <a:bodyPr/>
          <a:lstStyle>
            <a:lvl1pPr>
              <a:defRPr/>
            </a:lvl1pPr>
          </a:lstStyle>
          <a:p>
            <a:fld id="{CC2FA4E3-D7C1-4912-AA23-AEEB7BC93F89}" type="slidenum">
              <a:rPr lang="el-GR"/>
              <a:pPr/>
              <a:t>‹#›</a:t>
            </a:fld>
            <a:endParaRPr lang="el-G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ίνακα"/>
          <p:cNvSpPr>
            <a:spLocks noGrp="1"/>
          </p:cNvSpPr>
          <p:nvPr>
            <p:ph type="tbl" idx="1"/>
          </p:nvPr>
        </p:nvSpPr>
        <p:spPr>
          <a:xfrm>
            <a:off x="457200" y="1600200"/>
            <a:ext cx="8229600" cy="4530725"/>
          </a:xfrm>
        </p:spPr>
        <p:txBody>
          <a:bodyPr rtlCol="0">
            <a:normAutofit/>
          </a:bodyPr>
          <a:lstStyle/>
          <a:p>
            <a:pPr lvl="0"/>
            <a:endParaRPr lang="el-GR" noProof="0" dirty="0" smtClean="0"/>
          </a:p>
        </p:txBody>
      </p:sp>
      <p:sp>
        <p:nvSpPr>
          <p:cNvPr id="4" name="Rectangle 46"/>
          <p:cNvSpPr>
            <a:spLocks noGrp="1" noChangeArrowheads="1"/>
          </p:cNvSpPr>
          <p:nvPr>
            <p:ph type="sldNum" sz="quarter" idx="10"/>
          </p:nvPr>
        </p:nvSpPr>
        <p:spPr/>
        <p:txBody>
          <a:bodyPr/>
          <a:lstStyle>
            <a:lvl1pPr>
              <a:defRPr/>
            </a:lvl1pPr>
          </a:lstStyle>
          <a:p>
            <a:pPr>
              <a:defRPr/>
            </a:pPr>
            <a:fld id="{6F9651BB-FABC-4388-83DC-C35B438C7C6D}" type="slidenum">
              <a:rPr lang="el-GR"/>
              <a:pPr>
                <a:defRPr/>
              </a:pPr>
              <a:t>‹#›</a:t>
            </a:fld>
            <a:endParaRPr lang="el-G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αριθμού διαφάνειας"/>
          <p:cNvSpPr>
            <a:spLocks noGrp="1"/>
          </p:cNvSpPr>
          <p:nvPr>
            <p:ph type="sldNum" sz="quarter" idx="10"/>
          </p:nvPr>
        </p:nvSpPr>
        <p:spPr>
          <a:xfrm>
            <a:off x="6588125" y="6237288"/>
            <a:ext cx="2133600" cy="457200"/>
          </a:xfrm>
        </p:spPr>
        <p:txBody>
          <a:bodyPr/>
          <a:lstStyle>
            <a:lvl1pPr>
              <a:defRPr/>
            </a:lvl1pPr>
          </a:lstStyle>
          <a:p>
            <a:pPr>
              <a:defRPr/>
            </a:pPr>
            <a:fld id="{F69F8C1A-20E0-4A0C-9185-C53ED0CD89AD}"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19" name="18 - Θέση υποσέλιδου"/>
          <p:cNvSpPr>
            <a:spLocks noGrp="1"/>
          </p:cNvSpPr>
          <p:nvPr>
            <p:ph type="ftr" sz="quarter" idx="11"/>
          </p:nvPr>
        </p:nvSpPr>
        <p:spPr>
          <a:xfrm>
            <a:off x="3581400" y="76200"/>
            <a:ext cx="2895600" cy="288925"/>
          </a:xfrm>
        </p:spPr>
        <p:txBody>
          <a:bodyPr/>
          <a:lstStyle/>
          <a:p>
            <a:endParaRPr lang="el-GR" dirty="0"/>
          </a:p>
        </p:txBody>
      </p:sp>
      <p:sp>
        <p:nvSpPr>
          <p:cNvPr id="16" name="15 - Θέση αριθμού διαφάνειας"/>
          <p:cNvSpPr>
            <a:spLocks noGrp="1"/>
          </p:cNvSpPr>
          <p:nvPr>
            <p:ph type="sldNum" sz="quarter" idx="12"/>
          </p:nvPr>
        </p:nvSpPr>
        <p:spPr>
          <a:xfrm>
            <a:off x="8229600" y="6473952"/>
            <a:ext cx="758952" cy="246888"/>
          </a:xfrm>
        </p:spPr>
        <p:txBody>
          <a:bodyPr/>
          <a:lstStyle/>
          <a:p>
            <a:fld id="{70612957-1348-4EFA-8C2C-396EB3A54EDF}"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 Θέση κειμένου"/>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11" name="10 - Θέση υποσέλιδου"/>
          <p:cNvSpPr>
            <a:spLocks noGrp="1"/>
          </p:cNvSpPr>
          <p:nvPr>
            <p:ph type="ftr" sz="quarter" idx="11"/>
          </p:nvPr>
        </p:nvSpPr>
        <p:spPr/>
        <p:txBody>
          <a:bodyPr/>
          <a:lstStyle/>
          <a:p>
            <a:endParaRPr lang="el-GR" dirty="0"/>
          </a:p>
        </p:txBody>
      </p:sp>
      <p:sp>
        <p:nvSpPr>
          <p:cNvPr id="16" name="1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
        <p:nvSpPr>
          <p:cNvPr id="8" name="7 - Τίτλος"/>
          <p:cNvSpPr>
            <a:spLocks noGrp="1"/>
          </p:cNvSpPr>
          <p:nvPr>
            <p:ph type="title"/>
          </p:nvPr>
        </p:nvSpPr>
        <p:spPr>
          <a:xfrm>
            <a:off x="180475" y="2947085"/>
            <a:ext cx="86868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10" name="9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304800" y="5410200"/>
            <a:ext cx="86106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a:xfrm>
            <a:off x="8229600" y="6477000"/>
            <a:ext cx="762000" cy="246888"/>
          </a:xfrm>
        </p:spPr>
        <p:txBody>
          <a:bodyPr/>
          <a:lstStyle/>
          <a:p>
            <a:fld id="{70612957-1348-4EFA-8C2C-396EB3A54EDF}" type="slidenum">
              <a:rPr lang="el-GR" smtClean="0"/>
              <a:pPr/>
              <a:t>‹#›</a:t>
            </a:fld>
            <a:endParaRPr lang="el-GR" dirty="0"/>
          </a:p>
        </p:txBody>
      </p:sp>
      <p:sp>
        <p:nvSpPr>
          <p:cNvPr id="11" name="10 - Ευθεία γραμμή σύνδεσης"/>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301752" y="457200"/>
            <a:ext cx="86868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21" name="20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24" name="23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Τίτλος"/>
          <p:cNvSpPr>
            <a:spLocks noGrp="1"/>
          </p:cNvSpPr>
          <p:nvPr>
            <p:ph type="title"/>
          </p:nvPr>
        </p:nvSpPr>
        <p:spPr>
          <a:xfrm>
            <a:off x="457200" y="5486400"/>
            <a:ext cx="84582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29" name="28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4C82C297-DE45-475A-8F68-6DCFC4890E18}" type="datetimeFigureOut">
              <a:rPr lang="el-GR" smtClean="0"/>
              <a:pPr/>
              <a:t>27/10/2020</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31" name="30 - Θέση αριθμού διαφάνειας"/>
          <p:cNvSpPr>
            <a:spLocks noGrp="1"/>
          </p:cNvSpPr>
          <p:nvPr>
            <p:ph type="sldNum" sz="quarter" idx="12"/>
          </p:nvPr>
        </p:nvSpPr>
        <p:spPr/>
        <p:txBody>
          <a:bodyPr/>
          <a:lstStyle/>
          <a:p>
            <a:fld id="{70612957-1348-4EFA-8C2C-396EB3A54EDF}" type="slidenum">
              <a:rPr lang="el-GR" smtClean="0"/>
              <a:pPr/>
              <a:t>‹#›</a:t>
            </a:fld>
            <a:endParaRPr lang="el-GR" dirty="0"/>
          </a:p>
        </p:txBody>
      </p:sp>
      <p:sp>
        <p:nvSpPr>
          <p:cNvPr id="17" name="16 - Τίτλος"/>
          <p:cNvSpPr>
            <a:spLocks noGrp="1"/>
          </p:cNvSpPr>
          <p:nvPr>
            <p:ph type="title"/>
          </p:nvPr>
        </p:nvSpPr>
        <p:spPr>
          <a:xfrm>
            <a:off x="381000" y="4993760"/>
            <a:ext cx="58674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 Θέση κειμένου"/>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C82C297-DE45-475A-8F68-6DCFC4890E18}" type="datetimeFigureOut">
              <a:rPr lang="el-GR" smtClean="0"/>
              <a:pPr/>
              <a:t>27/10/2020</a:t>
            </a:fld>
            <a:endParaRPr lang="el-GR" dirty="0"/>
          </a:p>
        </p:txBody>
      </p:sp>
      <p:sp>
        <p:nvSpPr>
          <p:cNvPr id="28" name="27 - Θέση υποσέλιδου"/>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dirty="0"/>
          </a:p>
        </p:txBody>
      </p:sp>
      <p:sp>
        <p:nvSpPr>
          <p:cNvPr id="5" name="4 - Θέση αριθμού διαφάνειας"/>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612957-1348-4EFA-8C2C-396EB3A54EDF}" type="slidenum">
              <a:rPr lang="el-GR" smtClean="0"/>
              <a:pPr/>
              <a:t>‹#›</a:t>
            </a:fld>
            <a:endParaRPr lang="el-GR" dirty="0"/>
          </a:p>
        </p:txBody>
      </p:sp>
      <p:sp>
        <p:nvSpPr>
          <p:cNvPr id="10" name="9 - Θέση τίτλου"/>
          <p:cNvSpPr>
            <a:spLocks noGrp="1"/>
          </p:cNvSpPr>
          <p:nvPr>
            <p:ph type="title"/>
          </p:nvPr>
        </p:nvSpPr>
        <p:spPr>
          <a:xfrm>
            <a:off x="304800" y="457200"/>
            <a:ext cx="86868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 Ευθεία γραμμή σύνδεσης"/>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2.vml"/></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3.v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oleObject" Target="../embeddings/oleObject3.bin"/></Relationships>
</file>

<file path=ppt/slides/_rels/slide1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5.v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vmlDrawing" Target="../drawings/vmlDrawing6.v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vmlDrawing" Target="../drawings/vmlDrawing7.v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vmlDrawing" Target="../drawings/vmlDrawing8.vml"/></Relationships>
</file>

<file path=ppt/slides/_rels/slide17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xml"/><Relationship Id="rId1" Type="http://schemas.openxmlformats.org/officeDocument/2006/relationships/vmlDrawing" Target="../drawings/vmlDrawing9.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7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7.xml"/><Relationship Id="rId1" Type="http://schemas.openxmlformats.org/officeDocument/2006/relationships/vmlDrawing" Target="../drawings/vmlDrawing10.vml"/><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17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5.xml"/><Relationship Id="rId1" Type="http://schemas.openxmlformats.org/officeDocument/2006/relationships/vmlDrawing" Target="../drawings/vmlDrawing11.v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5.xml"/><Relationship Id="rId1" Type="http://schemas.openxmlformats.org/officeDocument/2006/relationships/vmlDrawing" Target="../drawings/vmlDrawing1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13.vml"/><Relationship Id="rId4" Type="http://schemas.openxmlformats.org/officeDocument/2006/relationships/oleObject" Target="../embeddings/oleObject16.bin"/></Relationships>
</file>

<file path=ppt/slides/_rels/slide18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5.xml"/><Relationship Id="rId1" Type="http://schemas.openxmlformats.org/officeDocument/2006/relationships/vmlDrawing" Target="../drawings/vmlDrawing14.v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18.bin"/></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19.bin"/></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el.wikipedia.org/w/index.php?title=%CE%9A%CE%A4%CE%A1&amp;action=edit&amp;redlink=1" TargetMode="External"/><Relationship Id="rId2" Type="http://schemas.openxmlformats.org/officeDocument/2006/relationships/hyperlink" Target="https://el.wikipedia.org/wiki/%CE%9A%CE%B5%CF%86%CE%AC%CE%BB%CE%B1%CE%B9%CE%B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vmlDrawing" Target="../drawings/vmlDrawing17.vml"/><Relationship Id="rId4" Type="http://schemas.openxmlformats.org/officeDocument/2006/relationships/oleObject" Target="../embeddings/oleObject20.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vmlDrawing" Target="../drawings/vmlDrawing18.vml"/><Relationship Id="rId4" Type="http://schemas.openxmlformats.org/officeDocument/2006/relationships/oleObject" Target="../embeddings/oleObject21.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vmlDrawing" Target="../drawings/vmlDrawing19.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vmlDrawing" Target="../drawings/vmlDrawing20.vml"/><Relationship Id="rId4" Type="http://schemas.openxmlformats.org/officeDocument/2006/relationships/oleObject" Target="../embeddings/oleObject25.bin"/></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2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24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8.xml.rels><?xml version="1.0" encoding="UTF-8" standalone="yes"?>
<Relationships xmlns="http://schemas.openxmlformats.org/package/2006/relationships"><Relationship Id="rId3" Type="http://schemas.openxmlformats.org/officeDocument/2006/relationships/oleObject" Target="../embeddings/Microsoft_Office_Excel_Workbook1.xl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259.xml.rels><?xml version="1.0" encoding="UTF-8" standalone="yes"?>
<Relationships xmlns="http://schemas.openxmlformats.org/package/2006/relationships"><Relationship Id="rId3" Type="http://schemas.openxmlformats.org/officeDocument/2006/relationships/oleObject" Target="../embeddings/Microsoft_Office_Excel_Workbook2.xls"/><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oleObject" Target="../embeddings/Microsoft_Office_Excel_Workbook3.xl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2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vmlDrawing" Target="../drawings/vmlDrawing24.vml"/><Relationship Id="rId4" Type="http://schemas.openxmlformats.org/officeDocument/2006/relationships/oleObject" Target="../embeddings/oleObject26.bin"/></Relationships>
</file>

<file path=ppt/slides/_rels/slide2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26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26.vml"/><Relationship Id="rId4" Type="http://schemas.openxmlformats.org/officeDocument/2006/relationships/oleObject" Target="../embeddings/oleObject30.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oleObject" Target="../embeddings/oleObject31.bin"/></Relationships>
</file>

<file path=ppt/slides/_rels/slide27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8.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27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oleObject" Target="../embeddings/oleObject37.bin"/><Relationship Id="rId4" Type="http://schemas.openxmlformats.org/officeDocument/2006/relationships/oleObject" Target="../embeddings/oleObject36.bin"/></Relationships>
</file>

<file path=ppt/slides/_rels/slide27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hyperlink" Target="http://www.euretirio.com/2010/06/ependysi.html" TargetMode="External"/><Relationship Id="rId2" Type="http://schemas.openxmlformats.org/officeDocument/2006/relationships/hyperlink" Target="http://www.euretirio.com/2010/06/kostos.html" TargetMode="External"/><Relationship Id="rId1" Type="http://schemas.openxmlformats.org/officeDocument/2006/relationships/slideLayout" Target="../slideLayouts/slideLayout2.xml"/><Relationship Id="rId6" Type="http://schemas.openxmlformats.org/officeDocument/2006/relationships/hyperlink" Target="http://www.euretirio.com/2010/06/proexoflitiko-epitokio.html" TargetMode="External"/><Relationship Id="rId5" Type="http://schemas.openxmlformats.org/officeDocument/2006/relationships/hyperlink" Target="https://www.euretirio.com/logistiki-accounting/" TargetMode="External"/><Relationship Id="rId4" Type="http://schemas.openxmlformats.org/officeDocument/2006/relationships/hyperlink" Target="http://www.euretirio.com/2010/06/oikonomiki-epistimi.html" TargetMode="Externa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hyperlink" Target="http://www.euretirio.com/2010/03/oikonomiko-katharo-kerdos.html" TargetMode="External"/><Relationship Id="rId2" Type="http://schemas.openxmlformats.org/officeDocument/2006/relationships/hyperlink" Target="http://www.euretirio.com/2010/06/esodo.html" TargetMode="Externa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3" Type="http://schemas.openxmlformats.org/officeDocument/2006/relationships/hyperlink" Target="http://www.euretirio.com/2010/06/onomastiki-axia.html" TargetMode="External"/><Relationship Id="rId2" Type="http://schemas.openxmlformats.org/officeDocument/2006/relationships/hyperlink" Target="http://www.euretirio.com/2010/07/xrima.html" TargetMode="External"/><Relationship Id="rId1" Type="http://schemas.openxmlformats.org/officeDocument/2006/relationships/slideLayout" Target="../slideLayouts/slideLayout2.xml"/><Relationship Id="rId6" Type="http://schemas.openxmlformats.org/officeDocument/2006/relationships/hyperlink" Target="http://www.euretirio.com/2010/07/kindynos-ptoxefsis.html" TargetMode="External"/><Relationship Id="rId5" Type="http://schemas.openxmlformats.org/officeDocument/2006/relationships/hyperlink" Target="http://www.euretirio.com/2010/07/leitourgikos-kindynos.html" TargetMode="External"/><Relationship Id="rId4" Type="http://schemas.openxmlformats.org/officeDocument/2006/relationships/hyperlink" Target="http://www.euretirio.com/2010/02/axia-antallagis.html" TargetMode="External"/></Relationships>
</file>

<file path=ppt/slides/_rels/slide282.xml.rels><?xml version="1.0" encoding="UTF-8" standalone="yes"?>
<Relationships xmlns="http://schemas.openxmlformats.org/package/2006/relationships"><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hyperlink" Target="http://www.euretirio.com/2010/03/oikonomiko-katharo-kerdos.html" TargetMode="Externa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6.xml.rels><?xml version="1.0" encoding="UTF-8" standalone="yes"?>
<Relationships xmlns="http://schemas.openxmlformats.org/package/2006/relationships"><Relationship Id="rId3" Type="http://schemas.openxmlformats.org/officeDocument/2006/relationships/hyperlink" Target="http://www.euretirio.com/2010/06/kentriki-trapeza.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2010/06/prosfora-xrimatos-oroi.html" TargetMode="External"/><Relationship Id="rId5" Type="http://schemas.openxmlformats.org/officeDocument/2006/relationships/hyperlink" Target="http://www.euretirio.com/2010/07/xrima.html" TargetMode="External"/><Relationship Id="rId4" Type="http://schemas.openxmlformats.org/officeDocument/2006/relationships/hyperlink" Target="http://www.euretirio.com/2010/06/nomos-prosforas-zitisis.html" TargetMode="External"/></Relationships>
</file>

<file path=ppt/slides/_rels/slide287.xml.rels><?xml version="1.0" encoding="UTF-8" standalone="yes"?>
<Relationships xmlns="http://schemas.openxmlformats.org/package/2006/relationships"><Relationship Id="rId8" Type="http://schemas.openxmlformats.org/officeDocument/2006/relationships/hyperlink" Target="https://www.euretirio.com/oikonomiko-katharo-kerdos/" TargetMode="External"/><Relationship Id="rId3" Type="http://schemas.openxmlformats.org/officeDocument/2006/relationships/hyperlink" Target="http://www.euretirio.com/2010/07/omologo-omologia.html" TargetMode="External"/><Relationship Id="rId7" Type="http://schemas.openxmlformats.org/officeDocument/2006/relationships/hyperlink" Target="https://www.euretirio.com/stathero-epitokio/"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libor/" TargetMode="External"/><Relationship Id="rId5" Type="http://schemas.openxmlformats.org/officeDocument/2006/relationships/hyperlink" Target="https://www.euretirio.com/kymainomeno-epitokio/" TargetMode="External"/><Relationship Id="rId4" Type="http://schemas.openxmlformats.org/officeDocument/2006/relationships/hyperlink" Target="http://www.euretirio.com/2010/11/apodosi-tis-ependysis.html" TargetMode="External"/></Relationships>
</file>

<file path=ppt/slides/_rels/slide288.xml.rels><?xml version="1.0" encoding="UTF-8" standalone="yes"?>
<Relationships xmlns="http://schemas.openxmlformats.org/package/2006/relationships"><Relationship Id="rId3" Type="http://schemas.openxmlformats.org/officeDocument/2006/relationships/hyperlink" Target="http://www.euretirio.com/2010/06/xreografo.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2010/06/onomastiki-axia.html" TargetMode="External"/><Relationship Id="rId5" Type="http://schemas.openxmlformats.org/officeDocument/2006/relationships/hyperlink" Target="http://www.euretirio.com/2010/06/tokomeridio.html" TargetMode="External"/><Relationship Id="rId4" Type="http://schemas.openxmlformats.org/officeDocument/2006/relationships/hyperlink" Target="http://www.euretirio.com/2010/07/omologo-omologia.html" TargetMode="External"/></Relationships>
</file>

<file path=ppt/slides/_rels/slide289.xml.rels><?xml version="1.0" encoding="UTF-8" standalone="yes"?>
<Relationships xmlns="http://schemas.openxmlformats.org/package/2006/relationships"><Relationship Id="rId8" Type="http://schemas.openxmlformats.org/officeDocument/2006/relationships/hyperlink" Target="http://www.euretirio.com/2010/11/ependytis.html" TargetMode="External"/><Relationship Id="rId3" Type="http://schemas.openxmlformats.org/officeDocument/2006/relationships/hyperlink" Target="http://www.euretirio.com/2010/06/xreografo.html" TargetMode="External"/><Relationship Id="rId7" Type="http://schemas.openxmlformats.org/officeDocument/2006/relationships/hyperlink" Target="http://www.euretirio.com/2010/08/xreokopia.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hyperlink" Target="http://www.euretirio.com/2010/07/omologo-omologia.html" TargetMode="External"/><Relationship Id="rId11" Type="http://schemas.openxmlformats.org/officeDocument/2006/relationships/hyperlink" Target="http://www.euretirio.com/2010/02/oikonomika-agatha.html" TargetMode="External"/><Relationship Id="rId5" Type="http://schemas.openxmlformats.org/officeDocument/2006/relationships/hyperlink" Target="http://www.euretirio.com/2010/06/ependysi.html" TargetMode="External"/><Relationship Id="rId10" Type="http://schemas.openxmlformats.org/officeDocument/2006/relationships/hyperlink" Target="http://www.euretirio.com/2010/06/xartofylakio-portfolio.html" TargetMode="External"/><Relationship Id="rId4" Type="http://schemas.openxmlformats.org/officeDocument/2006/relationships/hyperlink" Target="http://www.euretirio.com/2010/07/systimikos-kindynos.html" TargetMode="External"/><Relationship Id="rId9" Type="http://schemas.openxmlformats.org/officeDocument/2006/relationships/hyperlink" Target="http://www.euretirio.com/2010/11/apodosi-tis-ependysis.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hyperlink" Target="http://www.euretirio.com/2010/06/tokomeridio.html" TargetMode="External"/><Relationship Id="rId2" Type="http://schemas.openxmlformats.org/officeDocument/2006/relationships/hyperlink" Target="http://www.euretirio.com/2010/10/epitokio.html" TargetMode="Externa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hyperlink" Target="https://www.euretirio.com/pragmatiko-epitokio/" TargetMode="External"/><Relationship Id="rId4" Type="http://schemas.openxmlformats.org/officeDocument/2006/relationships/hyperlink" Target="http://www.euretirio.com/2010/02/oikonomika-agatha.html" TargetMode="External"/></Relationships>
</file>

<file path=ppt/slides/_rels/slide291.xml.rels><?xml version="1.0" encoding="UTF-8" standalone="yes"?>
<Relationships xmlns="http://schemas.openxmlformats.org/package/2006/relationships"><Relationship Id="rId8" Type="http://schemas.openxmlformats.org/officeDocument/2006/relationships/hyperlink" Target="https://www.euretirio.com/omologo-omologia/" TargetMode="External"/><Relationship Id="rId3" Type="http://schemas.openxmlformats.org/officeDocument/2006/relationships/hyperlink" Target="https://www.euretirio.com/xreografo/" TargetMode="External"/><Relationship Id="rId7" Type="http://schemas.openxmlformats.org/officeDocument/2006/relationships/hyperlink" Target="https://www.euretirio.com/onomastiki-axia/" TargetMode="External"/><Relationship Id="rId2" Type="http://schemas.openxmlformats.org/officeDocument/2006/relationships/hyperlink" Target="https://www.euretirio.com/apodosi-tis-ependysis/" TargetMode="External"/><Relationship Id="rId1" Type="http://schemas.openxmlformats.org/officeDocument/2006/relationships/slideLayout" Target="../slideLayouts/slideLayout2.xml"/><Relationship Id="rId6" Type="http://schemas.openxmlformats.org/officeDocument/2006/relationships/hyperlink" Target="https://www.euretirio.com/ependytis/" TargetMode="External"/><Relationship Id="rId11" Type="http://schemas.openxmlformats.org/officeDocument/2006/relationships/hyperlink" Target="https://www.euretirio.com/xrima/" TargetMode="External"/><Relationship Id="rId5" Type="http://schemas.openxmlformats.org/officeDocument/2006/relationships/hyperlink" Target="https://www.euretirio.com/tokomeridio/" TargetMode="External"/><Relationship Id="rId10" Type="http://schemas.openxmlformats.org/officeDocument/2006/relationships/hyperlink" Target="https://www.euretirio.com/timi-agoras-agoraia-timi/" TargetMode="External"/><Relationship Id="rId4" Type="http://schemas.openxmlformats.org/officeDocument/2006/relationships/hyperlink" Target="https://www.euretirio.com/plithorismos/" TargetMode="External"/><Relationship Id="rId9" Type="http://schemas.openxmlformats.org/officeDocument/2006/relationships/hyperlink" Target="https://www.euretirio.com/epitokio-ekdosis/" TargetMode="External"/></Relationships>
</file>

<file path=ppt/slides/_rels/slide292.xml.rels><?xml version="1.0" encoding="UTF-8" standalone="yes"?>
<Relationships xmlns="http://schemas.openxmlformats.org/package/2006/relationships"><Relationship Id="rId8" Type="http://schemas.openxmlformats.org/officeDocument/2006/relationships/hyperlink" Target="https://www.euretirio.com/xartofylakio-portfolio/" TargetMode="External"/><Relationship Id="rId13" Type="http://schemas.openxmlformats.org/officeDocument/2006/relationships/hyperlink" Target="https://www.euretirio.com/tokomeridio/" TargetMode="External"/><Relationship Id="rId3" Type="http://schemas.openxmlformats.org/officeDocument/2006/relationships/hyperlink" Target="https://www.euretirio.com/xreografo/" TargetMode="External"/><Relationship Id="rId7" Type="http://schemas.openxmlformats.org/officeDocument/2006/relationships/hyperlink" Target="https://www.euretirio.com/katanalosi/" TargetMode="External"/><Relationship Id="rId12" Type="http://schemas.openxmlformats.org/officeDocument/2006/relationships/hyperlink" Target="https://www.euretirio.com/epitokio-ekdosis/" TargetMode="External"/><Relationship Id="rId2" Type="http://schemas.openxmlformats.org/officeDocument/2006/relationships/hyperlink" Target="https://www.euretirio.com/apodosi-tis-ependysis/" TargetMode="External"/><Relationship Id="rId1" Type="http://schemas.openxmlformats.org/officeDocument/2006/relationships/slideLayout" Target="../slideLayouts/slideLayout2.xml"/><Relationship Id="rId6" Type="http://schemas.openxmlformats.org/officeDocument/2006/relationships/hyperlink" Target="https://www.euretirio.com/xrima/" TargetMode="External"/><Relationship Id="rId11" Type="http://schemas.openxmlformats.org/officeDocument/2006/relationships/hyperlink" Target="https://www.euretirio.com/onomastiki-axia/" TargetMode="External"/><Relationship Id="rId5" Type="http://schemas.openxmlformats.org/officeDocument/2006/relationships/hyperlink" Target="https://www.euretirio.com/onomastiko-epitokio/" TargetMode="External"/><Relationship Id="rId10" Type="http://schemas.openxmlformats.org/officeDocument/2006/relationships/hyperlink" Target="https://www.euretirio.com/omologo-omologia/" TargetMode="External"/><Relationship Id="rId4" Type="http://schemas.openxmlformats.org/officeDocument/2006/relationships/hyperlink" Target="https://www.euretirio.com/plithorismos/" TargetMode="External"/><Relationship Id="rId9" Type="http://schemas.openxmlformats.org/officeDocument/2006/relationships/hyperlink" Target="https://www.euretirio.com/ependytis/" TargetMode="External"/></Relationships>
</file>

<file path=ppt/slides/_rels/slide293.xml.rels><?xml version="1.0" encoding="UTF-8" standalone="yes"?>
<Relationships xmlns="http://schemas.openxmlformats.org/package/2006/relationships"><Relationship Id="rId8" Type="http://schemas.openxmlformats.org/officeDocument/2006/relationships/hyperlink" Target="https://www.euretirio.com/ependysi/" TargetMode="External"/><Relationship Id="rId3" Type="http://schemas.openxmlformats.org/officeDocument/2006/relationships/hyperlink" Target="https://www.euretirio.com/epitokio-anaforas/" TargetMode="External"/><Relationship Id="rId7" Type="http://schemas.openxmlformats.org/officeDocument/2006/relationships/hyperlink" Target="https://www.euretirio.com/ekt-europaiki-kentriki-trapeza-ecb/" TargetMode="External"/><Relationship Id="rId2" Type="http://schemas.openxmlformats.org/officeDocument/2006/relationships/hyperlink" Target="https://www.euretirio.com/epitokio/" TargetMode="External"/><Relationship Id="rId1" Type="http://schemas.openxmlformats.org/officeDocument/2006/relationships/slideLayout" Target="../slideLayouts/slideLayout2.xml"/><Relationship Id="rId6" Type="http://schemas.openxmlformats.org/officeDocument/2006/relationships/hyperlink" Target="https://www.euretirio.com/vasika-epitokia-europaikis-kentrikis-trapezas-ekt/" TargetMode="External"/><Relationship Id="rId5" Type="http://schemas.openxmlformats.org/officeDocument/2006/relationships/hyperlink" Target="https://www.euretirio.com/libor/" TargetMode="External"/><Relationship Id="rId4" Type="http://schemas.openxmlformats.org/officeDocument/2006/relationships/hyperlink" Target="https://www.euretirio.com/stathero-epitokio/" TargetMode="External"/><Relationship Id="rId9" Type="http://schemas.openxmlformats.org/officeDocument/2006/relationships/hyperlink" Target="https://www.euretirio.com/xreografo/" TargetMode="External"/></Relationships>
</file>

<file path=ppt/slides/_rels/slide294.xml.rels><?xml version="1.0" encoding="UTF-8" standalone="yes"?>
<Relationships xmlns="http://schemas.openxmlformats.org/package/2006/relationships"><Relationship Id="rId3" Type="http://schemas.openxmlformats.org/officeDocument/2006/relationships/hyperlink" Target="https://www.euretirio.com/ependysi/" TargetMode="External"/><Relationship Id="rId2" Type="http://schemas.openxmlformats.org/officeDocument/2006/relationships/hyperlink" Target="https://www.euretirio.com/epitokio/" TargetMode="External"/><Relationship Id="rId1" Type="http://schemas.openxmlformats.org/officeDocument/2006/relationships/slideLayout" Target="../slideLayouts/slideLayout2.xml"/><Relationship Id="rId5" Type="http://schemas.openxmlformats.org/officeDocument/2006/relationships/hyperlink" Target="https://www.euretirio.com/antisymvallomenos-counterparty/" TargetMode="External"/><Relationship Id="rId4" Type="http://schemas.openxmlformats.org/officeDocument/2006/relationships/hyperlink" Target="https://www.euretirio.com/xreografo/" TargetMode="External"/></Relationships>
</file>

<file path=ppt/slides/_rels/slide295.xml.rels><?xml version="1.0" encoding="UTF-8" standalone="yes"?>
<Relationships xmlns="http://schemas.openxmlformats.org/package/2006/relationships"><Relationship Id="rId3" Type="http://schemas.openxmlformats.org/officeDocument/2006/relationships/hyperlink" Target="https://www.euretirio.com/kostos/" TargetMode="External"/><Relationship Id="rId2" Type="http://schemas.openxmlformats.org/officeDocument/2006/relationships/hyperlink" Target="https://www.euretirio.com/epitokio/" TargetMode="External"/><Relationship Id="rId1" Type="http://schemas.openxmlformats.org/officeDocument/2006/relationships/slideLayout" Target="../slideLayouts/slideLayout2.xml"/><Relationship Id="rId5" Type="http://schemas.openxmlformats.org/officeDocument/2006/relationships/hyperlink" Target="https://www.euretirio.com/oikonomika-agatha/" TargetMode="External"/><Relationship Id="rId4" Type="http://schemas.openxmlformats.org/officeDocument/2006/relationships/hyperlink" Target="https://www.euretirio.com/exodo/" TargetMode="External"/></Relationships>
</file>

<file path=ppt/slides/_rels/slide296.xml.rels><?xml version="1.0" encoding="UTF-8" standalone="yes"?>
<Relationships xmlns="http://schemas.openxmlformats.org/package/2006/relationships"><Relationship Id="rId8" Type="http://schemas.openxmlformats.org/officeDocument/2006/relationships/hyperlink" Target="http://www.euretirio.com/2010/06/apotelesma-ekmetalefsis.html" TargetMode="External"/><Relationship Id="rId3" Type="http://schemas.openxmlformats.org/officeDocument/2006/relationships/hyperlink" Target="http://www.euretirio.com/2010/06/agora.html" TargetMode="External"/><Relationship Id="rId7" Type="http://schemas.openxmlformats.org/officeDocument/2006/relationships/hyperlink" Target="http://www.euretirio.com/2010/06/kostos.html" TargetMode="External"/><Relationship Id="rId2" Type="http://schemas.openxmlformats.org/officeDocument/2006/relationships/hyperlink" Target="http://www.euretirio.com/2013/06/exagora.html" TargetMode="External"/><Relationship Id="rId1" Type="http://schemas.openxmlformats.org/officeDocument/2006/relationships/slideLayout" Target="../slideLayouts/slideLayout2.xml"/><Relationship Id="rId6" Type="http://schemas.openxmlformats.org/officeDocument/2006/relationships/hyperlink" Target="http://www.euretirio.com/2010/06/dapanes-ependyseon.html" TargetMode="External"/><Relationship Id="rId11" Type="http://schemas.openxmlformats.org/officeDocument/2006/relationships/hyperlink" Target="http://www.euretirio.com/2010/06/prothesmiaki-katathesi-euronomismaton.html" TargetMode="External"/><Relationship Id="rId5" Type="http://schemas.openxmlformats.org/officeDocument/2006/relationships/hyperlink" Target="https://www.euretirio.com/xrimatoroes-cash-flow/" TargetMode="External"/><Relationship Id="rId10" Type="http://schemas.openxmlformats.org/officeDocument/2006/relationships/hyperlink" Target="http://www.euretirio.com/2014/02/katatheseis-tamieftiriou.html" TargetMode="External"/><Relationship Id="rId4" Type="http://schemas.openxmlformats.org/officeDocument/2006/relationships/hyperlink" Target="http://www.euretirio.com/2010/02/oikonomika-agatha.html" TargetMode="External"/><Relationship Id="rId9" Type="http://schemas.openxmlformats.org/officeDocument/2006/relationships/hyperlink" Target="http://www.euretirio.com/2010/06/metoxiko-kefalaio.html" TargetMode="External"/></Relationships>
</file>

<file path=ppt/slides/_rels/slide297.xml.rels><?xml version="1.0" encoding="UTF-8" standalone="yes"?>
<Relationships xmlns="http://schemas.openxmlformats.org/package/2006/relationships"><Relationship Id="rId3" Type="http://schemas.openxmlformats.org/officeDocument/2006/relationships/hyperlink" Target="http://www.euretirio.com/2013/06/apothematiko-kefalaio.html" TargetMode="External"/><Relationship Id="rId2" Type="http://schemas.openxmlformats.org/officeDocument/2006/relationships/hyperlink" Target="http://www.euretirio.com/2010/06/kostos.html" TargetMode="External"/><Relationship Id="rId1" Type="http://schemas.openxmlformats.org/officeDocument/2006/relationships/slideLayout" Target="../slideLayouts/slideLayout2.xml"/><Relationship Id="rId6" Type="http://schemas.openxmlformats.org/officeDocument/2006/relationships/hyperlink" Target="http://www.euretirio.com/2010/07/omologo-omologia.html" TargetMode="External"/><Relationship Id="rId5" Type="http://schemas.openxmlformats.org/officeDocument/2006/relationships/hyperlink" Target="http://www.euretirio.com/2010/06/timi-agoras-agoraia-timi.html" TargetMode="External"/><Relationship Id="rId4" Type="http://schemas.openxmlformats.org/officeDocument/2006/relationships/hyperlink" Target="http://www.euretirio.com/2010/06/tokomeridio.html" TargetMode="External"/></Relationships>
</file>

<file path=ppt/slides/_rels/slide298.xml.rels><?xml version="1.0" encoding="UTF-8" standalone="yes"?>
<Relationships xmlns="http://schemas.openxmlformats.org/package/2006/relationships"><Relationship Id="rId3" Type="http://schemas.openxmlformats.org/officeDocument/2006/relationships/hyperlink" Target="http://www.euretirio.com/2010/11/ependytis.html" TargetMode="External"/><Relationship Id="rId2" Type="http://schemas.openxmlformats.org/officeDocument/2006/relationships/hyperlink" Target="http://www.euretirio.com/2010/07/pistotikos-kindynos.html" TargetMode="Externa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2" Type="http://schemas.openxmlformats.org/officeDocument/2006/relationships/hyperlink" Target="https://www.euretirio.com/stathero-epitokio/" TargetMode="External"/><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3" Type="http://schemas.openxmlformats.org/officeDocument/2006/relationships/hyperlink" Target="http://www.euretirio.com/2010/06/oriaki-apodotikotita-kefalaiou.html" TargetMode="External"/><Relationship Id="rId2" Type="http://schemas.openxmlformats.org/officeDocument/2006/relationships/hyperlink" Target="http://www.euretirio.com/2010/06/kostos-efkairias.html" TargetMode="External"/><Relationship Id="rId1" Type="http://schemas.openxmlformats.org/officeDocument/2006/relationships/slideLayout" Target="../slideLayouts/slideLayout2.xml"/><Relationship Id="rId4" Type="http://schemas.openxmlformats.org/officeDocument/2006/relationships/hyperlink" Target="http://www.euretirio.com/2012/12/epanagora-omologon-xreous.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oleObject" Target="../embeddings/oleObject40.bin"/><Relationship Id="rId4" Type="http://schemas.openxmlformats.org/officeDocument/2006/relationships/oleObject" Target="../embeddings/oleObject39.bin"/></Relationships>
</file>

<file path=ppt/slides/_rels/slide316.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33.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317.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31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319.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32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48.bin"/></Relationships>
</file>

<file path=ppt/slides/_rels/slide332.x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slideLayout" Target="../slideLayouts/slideLayout6.xml"/></Relationships>
</file>

<file path=ppt/slides/_rels/slide33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oleObject" Target="../embeddings/oleObject49.bin"/></Relationships>
</file>

<file path=ppt/slides/_rels/slide33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oleObject" Target="../embeddings/oleObject50.bin"/></Relationships>
</file>

<file path=ppt/slides/_rels/slide33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39.vml"/><Relationship Id="rId4" Type="http://schemas.openxmlformats.org/officeDocument/2006/relationships/oleObject" Target="../embeddings/oleObject51.bin"/></Relationships>
</file>

<file path=ppt/slides/_rels/slide33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oleObject" Target="../embeddings/oleObject52.bin"/></Relationships>
</file>

<file path=ppt/slides/_rels/slide33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oleObject" Target="../embeddings/oleObject54.bin"/><Relationship Id="rId4" Type="http://schemas.openxmlformats.org/officeDocument/2006/relationships/oleObject" Target="../embeddings/oleObject53.bin"/></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42.vml"/><Relationship Id="rId4"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2.xml"/><Relationship Id="rId1" Type="http://schemas.openxmlformats.org/officeDocument/2006/relationships/vmlDrawing" Target="../drawings/vmlDrawing43.vml"/><Relationship Id="rId4" Type="http://schemas.openxmlformats.org/officeDocument/2006/relationships/oleObject" Target="../embeddings/oleObject56.bin"/></Relationships>
</file>

<file path=ppt/slides/_rels/slide34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2.xml"/><Relationship Id="rId1" Type="http://schemas.openxmlformats.org/officeDocument/2006/relationships/vmlDrawing" Target="../drawings/vmlDrawing44.vml"/><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3" Type="http://schemas.openxmlformats.org/officeDocument/2006/relationships/oleObject" Target="../embeddings/Microsoft_Office_Excel_Workbook4.xls"/><Relationship Id="rId2" Type="http://schemas.openxmlformats.org/officeDocument/2006/relationships/slideLayout" Target="../slideLayouts/slideLayout2.xml"/><Relationship Id="rId1" Type="http://schemas.openxmlformats.org/officeDocument/2006/relationships/vmlDrawing" Target="../drawings/vmlDrawing45.vml"/></Relationships>
</file>

<file path=ppt/slides/_rels/slide346.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oleObject" Target="../embeddings/oleObject59.bin"/></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47.vml"/><Relationship Id="rId4" Type="http://schemas.openxmlformats.org/officeDocument/2006/relationships/oleObject" Target="../embeddings/oleObject60.bin"/></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oleObject" Target="../embeddings/oleObject61.bin"/></Relationships>
</file>

<file path=ppt/slides/_rels/slide351.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oleObject" Target="../embeddings/oleObject62.bin"/></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50.vml"/></Relationships>
</file>

<file path=ppt/slides/_rels/slide363.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51.vml"/></Relationships>
</file>

<file path=ppt/slides/_rels/slide364.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52.vml"/></Relationships>
</file>

<file path=ppt/slides/_rels/slide36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53.vml"/></Relationships>
</file>

<file path=ppt/slides/_rels/slide366.xml.rels><?xml version="1.0" encoding="UTF-8" standalone="yes"?>
<Relationships xmlns="http://schemas.openxmlformats.org/package/2006/relationships"><Relationship Id="rId3" Type="http://schemas.openxmlformats.org/officeDocument/2006/relationships/oleObject" Target="../embeddings/Microsoft_Office_Excel_Workbook5.xls"/><Relationship Id="rId2" Type="http://schemas.openxmlformats.org/officeDocument/2006/relationships/slideLayout" Target="../slideLayouts/slideLayout14.xml"/><Relationship Id="rId1" Type="http://schemas.openxmlformats.org/officeDocument/2006/relationships/vmlDrawing" Target="../drawings/vmlDrawing54.vml"/><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367.xml.rels><?xml version="1.0" encoding="UTF-8" standalone="yes"?>
<Relationships xmlns="http://schemas.openxmlformats.org/package/2006/relationships"><Relationship Id="rId3" Type="http://schemas.openxmlformats.org/officeDocument/2006/relationships/oleObject" Target="../embeddings/Microsoft_Office_Excel_Workbook6.xls"/><Relationship Id="rId2" Type="http://schemas.openxmlformats.org/officeDocument/2006/relationships/slideLayout" Target="../slideLayouts/slideLayout13.xml"/><Relationship Id="rId1" Type="http://schemas.openxmlformats.org/officeDocument/2006/relationships/vmlDrawing" Target="../drawings/vmlDrawing55.vml"/></Relationships>
</file>

<file path=ppt/slides/_rels/slide368.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13.xml"/><Relationship Id="rId1" Type="http://schemas.openxmlformats.org/officeDocument/2006/relationships/vmlDrawing" Target="../drawings/vmlDrawing56.vml"/><Relationship Id="rId4" Type="http://schemas.openxmlformats.org/officeDocument/2006/relationships/oleObject" Target="../embeddings/oleObject70.bin"/></Relationships>
</file>

<file path=ppt/slides/_rels/slide369.xml.rels><?xml version="1.0" encoding="UTF-8" standalone="yes"?>
<Relationships xmlns="http://schemas.openxmlformats.org/package/2006/relationships"><Relationship Id="rId3" Type="http://schemas.openxmlformats.org/officeDocument/2006/relationships/oleObject" Target="../embeddings/Microsoft_Office_Excel_Workbook7.xls"/><Relationship Id="rId2" Type="http://schemas.openxmlformats.org/officeDocument/2006/relationships/slideLayout" Target="../slideLayouts/slideLayout14.xml"/><Relationship Id="rId1" Type="http://schemas.openxmlformats.org/officeDocument/2006/relationships/vmlDrawing" Target="../drawings/vmlDrawing57.vml"/><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oleObject" Target="../embeddings/oleObject73.bin"/></Relationships>
</file>

<file path=ppt/slides/_rels/slide37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vmlDrawing" Target="../drawings/vmlDrawing59.vml"/><Relationship Id="rId4" Type="http://schemas.openxmlformats.org/officeDocument/2006/relationships/oleObject" Target="../embeddings/oleObject74.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5.xml"/><Relationship Id="rId1" Type="http://schemas.openxmlformats.org/officeDocument/2006/relationships/vmlDrawing" Target="../drawings/vmlDrawing60.vml"/></Relationships>
</file>

<file path=ppt/slides/_rels/slide388.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15.xml"/><Relationship Id="rId1" Type="http://schemas.openxmlformats.org/officeDocument/2006/relationships/vmlDrawing" Target="../drawings/vmlDrawing61.v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euretirio.com/2010/06/paragogi.html" TargetMode="External"/><Relationship Id="rId2" Type="http://schemas.openxmlformats.org/officeDocument/2006/relationships/hyperlink" Target="http://www.euretirio.com/2010/02/oikonomika-agatha.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62.vml"/><Relationship Id="rId4" Type="http://schemas.openxmlformats.org/officeDocument/2006/relationships/oleObject" Target="../embeddings/oleObject78.bin"/></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3" Type="http://schemas.openxmlformats.org/officeDocument/2006/relationships/oleObject" Target="../embeddings/Microsoft_Office_Excel_Workbook8.xls"/><Relationship Id="rId2" Type="http://schemas.openxmlformats.org/officeDocument/2006/relationships/slideLayout" Target="../slideLayouts/slideLayout13.xml"/><Relationship Id="rId1" Type="http://schemas.openxmlformats.org/officeDocument/2006/relationships/vmlDrawing" Target="../drawings/vmlDrawing63.vml"/></Relationships>
</file>

<file path=ppt/slides/_rels/slide409.xml.rels><?xml version="1.0" encoding="UTF-8" standalone="yes"?>
<Relationships xmlns="http://schemas.openxmlformats.org/package/2006/relationships"><Relationship Id="rId3" Type="http://schemas.openxmlformats.org/officeDocument/2006/relationships/oleObject" Target="../embeddings/Microsoft_Office_Excel_Workbook9.xls"/><Relationship Id="rId2" Type="http://schemas.openxmlformats.org/officeDocument/2006/relationships/slideLayout" Target="../slideLayouts/slideLayout13.xml"/><Relationship Id="rId1" Type="http://schemas.openxmlformats.org/officeDocument/2006/relationships/vmlDrawing" Target="../drawings/vmlDrawing64.v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5.xml"/></Relationships>
</file>

<file path=ppt/slides/_rels/slide434.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65.v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6.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66.v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6.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3" Type="http://schemas.openxmlformats.org/officeDocument/2006/relationships/oleObject" Target="../embeddings/Microsoft_Office_Excel_Workbook10.xls"/><Relationship Id="rId2" Type="http://schemas.openxmlformats.org/officeDocument/2006/relationships/slideLayout" Target="../slideLayouts/slideLayout13.xml"/><Relationship Id="rId1" Type="http://schemas.openxmlformats.org/officeDocument/2006/relationships/vmlDrawing" Target="../drawings/vmlDrawing67.vml"/></Relationships>
</file>

<file path=ppt/slides/_rels/slide467.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13.xml"/><Relationship Id="rId1" Type="http://schemas.openxmlformats.org/officeDocument/2006/relationships/vmlDrawing" Target="../drawings/vmlDrawing68.vml"/><Relationship Id="rId6" Type="http://schemas.openxmlformats.org/officeDocument/2006/relationships/oleObject" Target="../embeddings/oleObject83.bin"/><Relationship Id="rId5" Type="http://schemas.openxmlformats.org/officeDocument/2006/relationships/oleObject" Target="../embeddings/oleObject82.bin"/><Relationship Id="rId4" Type="http://schemas.openxmlformats.org/officeDocument/2006/relationships/oleObject" Target="../embeddings/Microsoft_Office_Excel_Workbook11.xls"/></Relationships>
</file>

<file path=ppt/slides/_rels/slide468.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13.xml"/></Relationships>
</file>

<file path=ppt/slides/_rels/slide469.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Layout" Target="../slideLayouts/slideLayout13.xml"/><Relationship Id="rId1" Type="http://schemas.openxmlformats.org/officeDocument/2006/relationships/vmlDrawing" Target="../drawings/vmlDrawing69.vml"/><Relationship Id="rId5" Type="http://schemas.openxmlformats.org/officeDocument/2006/relationships/oleObject" Target="../embeddings/Microsoft_Office_Excel_Workbook12.xls"/><Relationship Id="rId4" Type="http://schemas.openxmlformats.org/officeDocument/2006/relationships/oleObject" Target="../embeddings/oleObject84.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Layout" Target="../slideLayouts/slideLayout13.xml"/><Relationship Id="rId1" Type="http://schemas.openxmlformats.org/officeDocument/2006/relationships/vmlDrawing" Target="../drawings/vmlDrawing70.vml"/><Relationship Id="rId4" Type="http://schemas.openxmlformats.org/officeDocument/2006/relationships/oleObject" Target="../embeddings/oleObject85.bin"/></Relationships>
</file>

<file path=ppt/slides/_rels/slide47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Layout" Target="../slideLayouts/slideLayout13.xml"/><Relationship Id="rId1" Type="http://schemas.openxmlformats.org/officeDocument/2006/relationships/vmlDrawing" Target="../drawings/vmlDrawing71.vml"/><Relationship Id="rId5" Type="http://schemas.openxmlformats.org/officeDocument/2006/relationships/oleObject" Target="../embeddings/Microsoft_Office_Excel_Workbook13.xls"/><Relationship Id="rId4" Type="http://schemas.openxmlformats.org/officeDocument/2006/relationships/oleObject" Target="../embeddings/oleObject86.bin"/></Relationships>
</file>

<file path=ppt/slides/_rels/slide472.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slideLayout" Target="../slideLayouts/slideLayout13.xml"/><Relationship Id="rId1" Type="http://schemas.openxmlformats.org/officeDocument/2006/relationships/vmlDrawing" Target="../drawings/vmlDrawing72.vml"/><Relationship Id="rId5" Type="http://schemas.openxmlformats.org/officeDocument/2006/relationships/oleObject" Target="../embeddings/oleObject87.bin"/><Relationship Id="rId4" Type="http://schemas.openxmlformats.org/officeDocument/2006/relationships/oleObject" Target="../embeddings/Microsoft_Office_Excel_Workbook14.xls"/></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2" Type="http://schemas.openxmlformats.org/officeDocument/2006/relationships/image" Target="../media/image148.png"/><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6.xml"/></Relationships>
</file>

<file path=ppt/slides/_rels/slide48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48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485.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6.xml"/></Relationships>
</file>

<file path=ppt/slides/_rels/slide486.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6.xml"/></Relationships>
</file>

<file path=ppt/slides/_rels/slide487.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6.xml"/></Relationships>
</file>

<file path=ppt/slides/_rels/slide488.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6.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7.xml"/></Relationships>
</file>

<file path=ppt/slides/_rels/slide491.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7.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3.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euretirio.com/2010/06/metoxiko-kefalaio.html" TargetMode="External"/><Relationship Id="rId2" Type="http://schemas.openxmlformats.org/officeDocument/2006/relationships/hyperlink" Target="http://www.euretirio.com/2012/09/auxisi-metoxikou-kefalaiou.html"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3" Type="http://schemas.openxmlformats.org/officeDocument/2006/relationships/image" Target="../media/image161.wmf"/><Relationship Id="rId2" Type="http://schemas.openxmlformats.org/officeDocument/2006/relationships/image" Target="../media/image160.wmf"/><Relationship Id="rId1" Type="http://schemas.openxmlformats.org/officeDocument/2006/relationships/slideLayout" Target="../slideLayouts/slideLayout2.xml"/><Relationship Id="rId4" Type="http://schemas.openxmlformats.org/officeDocument/2006/relationships/image" Target="../media/image162.wmf"/></Relationships>
</file>

<file path=ppt/slides/_rels/slide505.xml.rels><?xml version="1.0" encoding="UTF-8" standalone="yes"?>
<Relationships xmlns="http://schemas.openxmlformats.org/package/2006/relationships"><Relationship Id="rId2" Type="http://schemas.openxmlformats.org/officeDocument/2006/relationships/image" Target="../media/image163.wmf"/><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3" Type="http://schemas.openxmlformats.org/officeDocument/2006/relationships/hyperlink" Target="https://www.euretirio.com/" TargetMode="External"/><Relationship Id="rId2" Type="http://schemas.openxmlformats.org/officeDocument/2006/relationships/image" Target="../media/image164.jpeg"/><Relationship Id="rId1" Type="http://schemas.openxmlformats.org/officeDocument/2006/relationships/slideLayout" Target="../slideLayouts/slideLayout2.xml"/><Relationship Id="rId4" Type="http://schemas.openxmlformats.org/officeDocument/2006/relationships/hyperlink" Target="http://www.ependysopedia.gr/"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euretirio.com/2010/06/foros.html"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908720"/>
            <a:ext cx="7772400" cy="3600400"/>
          </a:xfrm>
        </p:spPr>
        <p:txBody>
          <a:bodyPr>
            <a:normAutofit fontScale="90000"/>
          </a:bodyPr>
          <a:lstStyle/>
          <a:p>
            <a:pPr algn="ctr"/>
            <a:r>
              <a:rPr lang="el-GR" b="1" dirty="0" smtClean="0">
                <a:solidFill>
                  <a:srgbClr val="002060"/>
                </a:solidFill>
              </a:rPr>
              <a:t/>
            </a:r>
            <a:br>
              <a:rPr lang="el-GR" b="1" dirty="0" smtClean="0">
                <a:solidFill>
                  <a:srgbClr val="002060"/>
                </a:solidFill>
              </a:rPr>
            </a:br>
            <a:r>
              <a:rPr lang="el-GR" b="1" dirty="0" smtClean="0">
                <a:solidFill>
                  <a:schemeClr val="tx1"/>
                </a:solidFill>
              </a:rPr>
              <a:t/>
            </a:r>
            <a:br>
              <a:rPr lang="el-GR" b="1" dirty="0" smtClean="0">
                <a:solidFill>
                  <a:schemeClr val="tx1"/>
                </a:solidFill>
              </a:rPr>
            </a:br>
            <a:r>
              <a:rPr lang="el-GR" b="1" dirty="0" smtClean="0">
                <a:solidFill>
                  <a:schemeClr val="tx1"/>
                </a:solidFill>
              </a:rPr>
              <a:t>ΑΞΙΟΛΟΓΗΣΗ ΕΠΕΝΔΥΣΕΩΝ</a:t>
            </a:r>
            <a:br>
              <a:rPr lang="el-GR" b="1" dirty="0" smtClean="0">
                <a:solidFill>
                  <a:schemeClr val="tx1"/>
                </a:solidFill>
              </a:rPr>
            </a:br>
            <a:r>
              <a:rPr lang="el-GR" b="1" dirty="0" smtClean="0">
                <a:solidFill>
                  <a:schemeClr val="tx1"/>
                </a:solidFill>
              </a:rPr>
              <a:t>ΤΜΗΜΑ ΧΡΗΜΑΤΟΟΙΚΟΝΟΜΙΚΗΣ ΚΑΙ ΛΟΓΙΣΤΙΚΗΣ</a:t>
            </a:r>
            <a:br>
              <a:rPr lang="el-GR" b="1" dirty="0" smtClean="0">
                <a:solidFill>
                  <a:schemeClr val="tx1"/>
                </a:solidFill>
              </a:rPr>
            </a:br>
            <a:r>
              <a:rPr lang="el-GR" b="1" dirty="0" smtClean="0">
                <a:solidFill>
                  <a:schemeClr val="tx1"/>
                </a:solidFill>
              </a:rPr>
              <a:t>ηλεκτρονικη αιθουσα </a:t>
            </a:r>
            <a:r>
              <a:rPr lang="en-US" b="1" dirty="0" smtClean="0">
                <a:solidFill>
                  <a:schemeClr val="tx1"/>
                </a:solidFill>
              </a:rPr>
              <a:t>accfin3</a:t>
            </a:r>
            <a:endParaRPr lang="el-GR" b="1" dirty="0">
              <a:solidFill>
                <a:schemeClr val="tx1"/>
              </a:solidFill>
            </a:endParaRPr>
          </a:p>
        </p:txBody>
      </p:sp>
      <p:sp>
        <p:nvSpPr>
          <p:cNvPr id="3" name="2 - Υπότιτλος"/>
          <p:cNvSpPr>
            <a:spLocks noGrp="1"/>
          </p:cNvSpPr>
          <p:nvPr>
            <p:ph type="subTitle" idx="1"/>
          </p:nvPr>
        </p:nvSpPr>
        <p:spPr>
          <a:xfrm>
            <a:off x="533400" y="4581128"/>
            <a:ext cx="7854696" cy="1008112"/>
          </a:xfrm>
        </p:spPr>
        <p:txBody>
          <a:bodyPr>
            <a:normAutofit/>
          </a:bodyPr>
          <a:lstStyle/>
          <a:p>
            <a:pPr algn="ctr"/>
            <a:r>
              <a:rPr lang="el-GR" b="1" dirty="0" smtClean="0">
                <a:solidFill>
                  <a:srgbClr val="002060"/>
                </a:solidFill>
              </a:rPr>
              <a:t>Δρ. Κυριαζόπουλος Γεώργιος</a:t>
            </a:r>
          </a:p>
          <a:p>
            <a:pPr algn="ctr"/>
            <a:r>
              <a:rPr lang="el-GR" b="1" dirty="0" smtClean="0">
                <a:solidFill>
                  <a:srgbClr val="002060"/>
                </a:solidFill>
              </a:rPr>
              <a:t>Επίκουρος Καθηγητής </a:t>
            </a:r>
          </a:p>
        </p:txBody>
      </p:sp>
      <p:pic>
        <p:nvPicPr>
          <p:cNvPr id="312321" name="Picture 1"/>
          <p:cNvPicPr>
            <a:picLocks noChangeAspect="1" noChangeArrowheads="1"/>
          </p:cNvPicPr>
          <p:nvPr/>
        </p:nvPicPr>
        <p:blipFill>
          <a:blip r:embed="rId2" cstate="print"/>
          <a:srcRect/>
          <a:stretch>
            <a:fillRect/>
          </a:stretch>
        </p:blipFill>
        <p:spPr bwMode="auto">
          <a:xfrm>
            <a:off x="2987824" y="980728"/>
            <a:ext cx="3295650" cy="7334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pPr algn="ctr"/>
            <a:r>
              <a:rPr lang="el-GR" sz="3600" b="1" dirty="0" smtClean="0">
                <a:solidFill>
                  <a:schemeClr val="tx1"/>
                </a:solidFill>
              </a:rPr>
              <a:t>ΕΙδη ΕπενδΥσεων</a:t>
            </a:r>
            <a:r>
              <a:rPr lang="en-US" sz="3600" b="1" dirty="0" smtClean="0">
                <a:solidFill>
                  <a:schemeClr val="tx1"/>
                </a:solidFill>
              </a:rPr>
              <a:t> </a:t>
            </a:r>
            <a:r>
              <a:rPr lang="el-GR" sz="3600" b="1" dirty="0" smtClean="0">
                <a:solidFill>
                  <a:schemeClr val="tx1"/>
                </a:solidFill>
              </a:rPr>
              <a:t>ΚεφαλαΙου</a:t>
            </a:r>
            <a:endParaRPr lang="el-GR" sz="3600" b="1" dirty="0">
              <a:solidFill>
                <a:schemeClr val="tx1"/>
              </a:solidFill>
            </a:endParaRPr>
          </a:p>
        </p:txBody>
      </p:sp>
      <p:sp>
        <p:nvSpPr>
          <p:cNvPr id="7171" name="Rectangle 3"/>
          <p:cNvSpPr>
            <a:spLocks noGrp="1" noChangeArrowheads="1"/>
          </p:cNvSpPr>
          <p:nvPr>
            <p:ph idx="1"/>
          </p:nvPr>
        </p:nvSpPr>
        <p:spPr>
          <a:xfrm>
            <a:off x="251520" y="1484784"/>
            <a:ext cx="8568952" cy="4641379"/>
          </a:xfrm>
        </p:spPr>
        <p:txBody>
          <a:bodyPr>
            <a:normAutofit/>
          </a:bodyPr>
          <a:lstStyle/>
          <a:p>
            <a:pPr>
              <a:lnSpc>
                <a:spcPct val="80000"/>
              </a:lnSpc>
            </a:pPr>
            <a:r>
              <a:rPr lang="el-GR" sz="2800" dirty="0">
                <a:solidFill>
                  <a:schemeClr val="tx1"/>
                </a:solidFill>
              </a:rPr>
              <a:t>Επενδύσεις μακροπρόθεσμης στρατηγικής (εισαγωγή σε νέες αγορές</a:t>
            </a:r>
            <a:r>
              <a:rPr lang="el-GR" sz="2800" dirty="0" smtClean="0">
                <a:solidFill>
                  <a:schemeClr val="tx1"/>
                </a:solidFill>
              </a:rPr>
              <a:t>)</a:t>
            </a:r>
            <a:r>
              <a:rPr lang="en-US" sz="2800" dirty="0" smtClean="0">
                <a:solidFill>
                  <a:schemeClr val="tx1"/>
                </a:solidFill>
              </a:rPr>
              <a:t>.</a:t>
            </a:r>
            <a:endParaRPr lang="el-GR" sz="2800" dirty="0">
              <a:solidFill>
                <a:schemeClr val="tx1"/>
              </a:solidFill>
            </a:endParaRPr>
          </a:p>
          <a:p>
            <a:pPr>
              <a:lnSpc>
                <a:spcPct val="80000"/>
              </a:lnSpc>
            </a:pPr>
            <a:endParaRPr lang="el-GR" sz="2800" dirty="0">
              <a:solidFill>
                <a:schemeClr val="tx1"/>
              </a:solidFill>
            </a:endParaRPr>
          </a:p>
          <a:p>
            <a:pPr>
              <a:lnSpc>
                <a:spcPct val="80000"/>
              </a:lnSpc>
            </a:pPr>
            <a:r>
              <a:rPr lang="el-GR" sz="2800" dirty="0">
                <a:solidFill>
                  <a:schemeClr val="tx1"/>
                </a:solidFill>
              </a:rPr>
              <a:t>Εξαγορά </a:t>
            </a:r>
            <a:r>
              <a:rPr lang="el-GR" sz="2800" dirty="0" smtClean="0">
                <a:solidFill>
                  <a:schemeClr val="tx1"/>
                </a:solidFill>
              </a:rPr>
              <a:t>επιχειρήσεων</a:t>
            </a:r>
            <a:r>
              <a:rPr lang="en-US" sz="2800" dirty="0" smtClean="0">
                <a:solidFill>
                  <a:schemeClr val="tx1"/>
                </a:solidFill>
              </a:rPr>
              <a:t>.</a:t>
            </a:r>
            <a:endParaRPr lang="en-US" sz="2800" dirty="0">
              <a:solidFill>
                <a:schemeClr val="tx1"/>
              </a:solidFill>
            </a:endParaRPr>
          </a:p>
          <a:p>
            <a:pPr>
              <a:lnSpc>
                <a:spcPct val="80000"/>
              </a:lnSpc>
            </a:pPr>
            <a:endParaRPr lang="en-US" sz="2800" dirty="0">
              <a:solidFill>
                <a:schemeClr val="tx1"/>
              </a:solidFill>
            </a:endParaRPr>
          </a:p>
          <a:p>
            <a:pPr>
              <a:lnSpc>
                <a:spcPct val="80000"/>
              </a:lnSpc>
            </a:pPr>
            <a:r>
              <a:rPr lang="el-GR" sz="2800" dirty="0">
                <a:solidFill>
                  <a:schemeClr val="tx1"/>
                </a:solidFill>
              </a:rPr>
              <a:t>Υποχρεωτικές Επενδύσεις, απαραίτητες για τη λειτουργία της </a:t>
            </a:r>
            <a:r>
              <a:rPr lang="el-GR" sz="2800" dirty="0" smtClean="0">
                <a:solidFill>
                  <a:schemeClr val="tx1"/>
                </a:solidFill>
              </a:rPr>
              <a:t>επιχείρησης</a:t>
            </a:r>
            <a:r>
              <a:rPr lang="en-US" sz="2800" dirty="0" smtClean="0">
                <a:solidFill>
                  <a:schemeClr val="tx1"/>
                </a:solidFill>
              </a:rPr>
              <a:t>.</a:t>
            </a:r>
            <a:endParaRPr lang="el-GR" sz="2800" dirty="0">
              <a:solidFill>
                <a:schemeClr val="tx1"/>
              </a:solidFill>
            </a:endParaRPr>
          </a:p>
          <a:p>
            <a:pPr>
              <a:lnSpc>
                <a:spcPct val="80000"/>
              </a:lnSpc>
            </a:pPr>
            <a:endParaRPr lang="el-GR" sz="2800" dirty="0">
              <a:solidFill>
                <a:schemeClr val="tx1"/>
              </a:solidFill>
            </a:endParaRPr>
          </a:p>
          <a:p>
            <a:pPr>
              <a:lnSpc>
                <a:spcPct val="80000"/>
              </a:lnSpc>
            </a:pPr>
            <a:r>
              <a:rPr lang="el-GR" sz="2800" dirty="0">
                <a:solidFill>
                  <a:schemeClr val="tx1"/>
                </a:solidFill>
              </a:rPr>
              <a:t>Επενδύσεις </a:t>
            </a:r>
            <a:r>
              <a:rPr lang="el-GR" sz="2800" dirty="0" smtClean="0">
                <a:solidFill>
                  <a:schemeClr val="tx1"/>
                </a:solidFill>
              </a:rPr>
              <a:t>αντικατάστασης</a:t>
            </a:r>
            <a:r>
              <a:rPr lang="en-US" sz="2800" dirty="0" smtClean="0">
                <a:solidFill>
                  <a:schemeClr val="tx1"/>
                </a:solidFill>
              </a:rPr>
              <a:t>.</a:t>
            </a:r>
            <a:endParaRPr lang="el-GR" sz="2800" dirty="0">
              <a:solidFill>
                <a:schemeClr val="tx1"/>
              </a:solidFill>
            </a:endParaRPr>
          </a:p>
          <a:p>
            <a:pPr>
              <a:lnSpc>
                <a:spcPct val="80000"/>
              </a:lnSpc>
              <a:buFontTx/>
              <a:buNone/>
            </a:pPr>
            <a:endParaRPr lang="el-GR" sz="2800" dirty="0">
              <a:solidFill>
                <a:schemeClr val="tx1"/>
              </a:solidFill>
            </a:endParaRPr>
          </a:p>
          <a:p>
            <a:pPr>
              <a:lnSpc>
                <a:spcPct val="80000"/>
              </a:lnSpc>
            </a:pPr>
            <a:r>
              <a:rPr lang="el-GR" sz="2800" dirty="0">
                <a:solidFill>
                  <a:schemeClr val="tx1"/>
                </a:solidFill>
              </a:rPr>
              <a:t>Επενδύσεις </a:t>
            </a:r>
            <a:r>
              <a:rPr lang="el-GR" sz="2800" dirty="0" smtClean="0">
                <a:solidFill>
                  <a:schemeClr val="tx1"/>
                </a:solidFill>
              </a:rPr>
              <a:t>επέκτασης</a:t>
            </a:r>
            <a:r>
              <a:rPr lang="en-US" sz="2800" dirty="0" smtClean="0">
                <a:solidFill>
                  <a:schemeClr val="tx1"/>
                </a:solidFill>
              </a:rPr>
              <a:t>.</a:t>
            </a:r>
            <a:endParaRPr lang="el-GR" sz="2800" dirty="0">
              <a:solidFill>
                <a:schemeClr val="tx1"/>
              </a:solidFill>
            </a:endParaRPr>
          </a:p>
        </p:txBody>
      </p:sp>
      <p:sp>
        <p:nvSpPr>
          <p:cNvPr id="6" name="5 - Θέση αριθμού διαφάνειας"/>
          <p:cNvSpPr>
            <a:spLocks noGrp="1"/>
          </p:cNvSpPr>
          <p:nvPr>
            <p:ph type="sldNum" sz="quarter" idx="12"/>
          </p:nvPr>
        </p:nvSpPr>
        <p:spPr/>
        <p:txBody>
          <a:bodyPr>
            <a:normAutofit fontScale="92500" lnSpcReduction="10000"/>
          </a:bodyPr>
          <a:lstStyle/>
          <a:p>
            <a:fld id="{13BC9116-0B3E-408B-873A-00A33A89C911}" type="slidenum">
              <a:rPr lang="el-GR"/>
              <a:pPr/>
              <a:t>10</a:t>
            </a:fld>
            <a:endParaRPr lang="el-G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457200" y="274638"/>
            <a:ext cx="8229600" cy="562074"/>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b="1" u="sng" dirty="0" smtClean="0">
                <a:solidFill>
                  <a:schemeClr val="tx1"/>
                </a:solidFill>
              </a:rPr>
              <a:t>ΑνΑλυση </a:t>
            </a:r>
            <a:r>
              <a:rPr lang="en-US" b="1" u="sng" dirty="0" smtClean="0">
                <a:solidFill>
                  <a:schemeClr val="tx1"/>
                </a:solidFill>
              </a:rPr>
              <a:t>S.W.O.T.</a:t>
            </a:r>
            <a:endParaRPr lang="el-GR" b="1" u="sng" dirty="0">
              <a:solidFill>
                <a:schemeClr val="tx1"/>
              </a:solidFill>
            </a:endParaRPr>
          </a:p>
        </p:txBody>
      </p:sp>
      <p:graphicFrame>
        <p:nvGraphicFramePr>
          <p:cNvPr id="7" name="6 - Θέση περιεχομένου"/>
          <p:cNvGraphicFramePr>
            <a:graphicFrameLocks noGrp="1"/>
          </p:cNvGraphicFramePr>
          <p:nvPr>
            <p:ph idx="1"/>
          </p:nvPr>
        </p:nvGraphicFramePr>
        <p:xfrm>
          <a:off x="179512" y="908720"/>
          <a:ext cx="8784976" cy="5760640"/>
        </p:xfrm>
        <a:graphic>
          <a:graphicData uri="http://schemas.openxmlformats.org/drawingml/2006/table">
            <a:tbl>
              <a:tblPr firstRow="1" bandRow="1">
                <a:tableStyleId>{21E4AEA4-8DFA-4A89-87EB-49C32662AFE0}</a:tableStyleId>
              </a:tblPr>
              <a:tblGrid>
                <a:gridCol w="4392488"/>
                <a:gridCol w="4392488"/>
              </a:tblGrid>
              <a:tr h="923359">
                <a:tc>
                  <a:txBody>
                    <a:bodyPr/>
                    <a:lstStyle/>
                    <a:p>
                      <a:pPr algn="ctr">
                        <a:lnSpc>
                          <a:spcPct val="115000"/>
                        </a:lnSpc>
                        <a:spcAft>
                          <a:spcPts val="0"/>
                        </a:spcAft>
                      </a:pPr>
                      <a:r>
                        <a:rPr lang="el-GR" sz="2400" dirty="0"/>
                        <a:t>Strength</a:t>
                      </a:r>
                      <a:br>
                        <a:rPr lang="el-GR" sz="2400" dirty="0"/>
                      </a:br>
                      <a:r>
                        <a:rPr lang="el-GR" sz="2400" dirty="0"/>
                        <a:t>Δυνατά σημεία</a:t>
                      </a:r>
                      <a:endParaRPr lang="el-GR" sz="2400" dirty="0">
                        <a:solidFill>
                          <a:srgbClr val="365F91"/>
                        </a:solidFill>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t>Weakness</a:t>
                      </a:r>
                      <a:br>
                        <a:rPr lang="el-GR" sz="2400" dirty="0"/>
                      </a:br>
                      <a:r>
                        <a:rPr lang="el-GR" sz="2400" dirty="0"/>
                        <a:t>Αδύνατα σημεία</a:t>
                      </a:r>
                      <a:endParaRPr lang="el-GR" sz="2400" dirty="0">
                        <a:solidFill>
                          <a:srgbClr val="365F91"/>
                        </a:solidFill>
                        <a:latin typeface="Calibri"/>
                        <a:ea typeface="Calibri"/>
                        <a:cs typeface="Times New Roman"/>
                      </a:endParaRPr>
                    </a:p>
                  </a:txBody>
                  <a:tcPr marL="68580" marR="68580" marT="0" marB="0"/>
                </a:tc>
              </a:tr>
              <a:tr h="4837281">
                <a:tc>
                  <a:txBody>
                    <a:bodyPr/>
                    <a:lstStyle/>
                    <a:p>
                      <a:pPr marL="342900" lvl="0" indent="-342900" algn="just">
                        <a:lnSpc>
                          <a:spcPct val="115000"/>
                        </a:lnSpc>
                        <a:spcAft>
                          <a:spcPts val="0"/>
                        </a:spcAft>
                        <a:buFont typeface="Symbol"/>
                        <a:buChar char=""/>
                      </a:pPr>
                      <a:r>
                        <a:rPr lang="el-GR" sz="1600" b="1" dirty="0"/>
                        <a:t>Είναι μια καινοτόμος επιχειρηματική ιδέα (</a:t>
                      </a:r>
                      <a:r>
                        <a:rPr lang="en-US" sz="1600" b="1" dirty="0"/>
                        <a:t>innovative</a:t>
                      </a:r>
                      <a:r>
                        <a:rPr lang="el-GR" sz="1600" b="1" dirty="0"/>
                        <a:t>)</a:t>
                      </a:r>
                    </a:p>
                    <a:p>
                      <a:pPr marL="342900" lvl="0" indent="-342900" algn="just">
                        <a:lnSpc>
                          <a:spcPct val="115000"/>
                        </a:lnSpc>
                        <a:spcAft>
                          <a:spcPts val="0"/>
                        </a:spcAft>
                        <a:buFont typeface="Symbol"/>
                        <a:buChar char=""/>
                      </a:pPr>
                      <a:r>
                        <a:rPr lang="el-GR" sz="1600" b="1" dirty="0"/>
                        <a:t>Λειτουργούν με ηλιακή ενέργεια που είναι μία από τις μορφές ανανεώσιμων πηγών </a:t>
                      </a:r>
                      <a:r>
                        <a:rPr lang="el-GR" sz="1600" b="1" dirty="0" smtClean="0"/>
                        <a:t>ενέργειας</a:t>
                      </a:r>
                      <a:endParaRPr lang="en-US" sz="1600" b="1" dirty="0" smtClean="0"/>
                    </a:p>
                    <a:p>
                      <a:pPr marL="342900" lvl="0" indent="-342900" algn="just">
                        <a:lnSpc>
                          <a:spcPct val="115000"/>
                        </a:lnSpc>
                        <a:spcAft>
                          <a:spcPts val="0"/>
                        </a:spcAft>
                        <a:buFont typeface="Symbol"/>
                        <a:buChar char=""/>
                      </a:pPr>
                      <a:r>
                        <a:rPr lang="el-GR" sz="1600" b="1" dirty="0" smtClean="0"/>
                        <a:t>Έχει </a:t>
                      </a:r>
                      <a:r>
                        <a:rPr lang="el-GR" sz="1600" b="1" dirty="0"/>
                        <a:t>μεγάλη ενεργειακή απόδοση</a:t>
                      </a:r>
                    </a:p>
                    <a:p>
                      <a:pPr marL="342900" lvl="0" indent="-342900" algn="just">
                        <a:lnSpc>
                          <a:spcPct val="115000"/>
                        </a:lnSpc>
                        <a:spcAft>
                          <a:spcPts val="0"/>
                        </a:spcAft>
                        <a:buFont typeface="Symbol"/>
                        <a:buChar char=""/>
                      </a:pPr>
                      <a:r>
                        <a:rPr lang="el-GR" sz="1600" b="1" dirty="0"/>
                        <a:t>Είναι εύκολη η εγκατάσταση του</a:t>
                      </a:r>
                    </a:p>
                    <a:p>
                      <a:pPr marL="342900" lvl="0" indent="-342900" algn="just">
                        <a:lnSpc>
                          <a:spcPct val="115000"/>
                        </a:lnSpc>
                        <a:spcAft>
                          <a:spcPts val="0"/>
                        </a:spcAft>
                        <a:buFont typeface="Symbol"/>
                        <a:buChar char=""/>
                      </a:pPr>
                      <a:r>
                        <a:rPr lang="el-GR" sz="1600" b="1" dirty="0"/>
                        <a:t>Η υπογραφή συμβολαίου για 10+10 έτη</a:t>
                      </a:r>
                    </a:p>
                    <a:p>
                      <a:pPr marL="342900" lvl="0" indent="-342900" algn="just">
                        <a:lnSpc>
                          <a:spcPct val="115000"/>
                        </a:lnSpc>
                        <a:spcAft>
                          <a:spcPts val="0"/>
                        </a:spcAft>
                        <a:buFont typeface="Symbol"/>
                        <a:buChar char=""/>
                      </a:pPr>
                      <a:r>
                        <a:rPr lang="el-GR" sz="1600" b="1" dirty="0"/>
                        <a:t>Τα ελάχιστα έξοδα συντήρησης</a:t>
                      </a:r>
                    </a:p>
                    <a:p>
                      <a:pPr marL="342900" lvl="0" indent="-342900" algn="just">
                        <a:lnSpc>
                          <a:spcPct val="115000"/>
                        </a:lnSpc>
                        <a:spcAft>
                          <a:spcPts val="0"/>
                        </a:spcAft>
                        <a:buFont typeface="Symbol"/>
                        <a:buChar char=""/>
                      </a:pPr>
                      <a:r>
                        <a:rPr lang="el-GR" sz="1600" b="1" dirty="0"/>
                        <a:t>Το επιχειρηματικό ρίσκο είναι μικρό</a:t>
                      </a:r>
                    </a:p>
                    <a:p>
                      <a:pPr marL="342900" lvl="0" indent="-342900" algn="just">
                        <a:lnSpc>
                          <a:spcPct val="115000"/>
                        </a:lnSpc>
                        <a:spcAft>
                          <a:spcPts val="0"/>
                        </a:spcAft>
                        <a:buFont typeface="Symbol"/>
                        <a:buChar char=""/>
                      </a:pPr>
                      <a:r>
                        <a:rPr lang="el-GR" sz="1600" b="1" dirty="0"/>
                        <a:t>Τα σταθερά έσοδα για 20 χρόνια</a:t>
                      </a:r>
                    </a:p>
                    <a:p>
                      <a:pPr marL="342900" lvl="0" indent="-342900" algn="just">
                        <a:lnSpc>
                          <a:spcPct val="115000"/>
                        </a:lnSpc>
                        <a:spcAft>
                          <a:spcPts val="0"/>
                        </a:spcAft>
                        <a:buFont typeface="Symbol"/>
                        <a:buChar char=""/>
                      </a:pPr>
                      <a:r>
                        <a:rPr lang="el-GR" sz="1600" b="1" dirty="0"/>
                        <a:t>Η δυνατότητα απόσβεσης που θα έχουμε σε 5 – 7 χρόνια</a:t>
                      </a:r>
                    </a:p>
                    <a:p>
                      <a:pPr marL="342900" lvl="0" indent="-342900" algn="just">
                        <a:lnSpc>
                          <a:spcPct val="115000"/>
                        </a:lnSpc>
                        <a:spcAft>
                          <a:spcPts val="0"/>
                        </a:spcAft>
                        <a:buFont typeface="Symbol"/>
                        <a:buChar char=""/>
                      </a:pPr>
                      <a:r>
                        <a:rPr lang="el-GR" sz="1600" b="1" dirty="0"/>
                        <a:t>Η δυνατότητα επέκτασης σε μεγαλύτερο Φ/Β</a:t>
                      </a:r>
                    </a:p>
                    <a:p>
                      <a:pPr marL="342900" lvl="0" indent="-342900" algn="just">
                        <a:lnSpc>
                          <a:spcPct val="115000"/>
                        </a:lnSpc>
                        <a:spcAft>
                          <a:spcPts val="0"/>
                        </a:spcAft>
                        <a:buFont typeface="Symbol"/>
                        <a:buChar char=""/>
                      </a:pPr>
                      <a:r>
                        <a:rPr lang="el-GR" sz="1600" b="1" dirty="0"/>
                        <a:t>Μηδενική ρύπανση</a:t>
                      </a:r>
                      <a:endParaRPr lang="el-GR" sz="1600" b="1" dirty="0">
                        <a:solidFill>
                          <a:srgbClr val="365F91"/>
                        </a:solidFill>
                        <a:latin typeface="Calibri"/>
                        <a:ea typeface="Calibri"/>
                        <a:cs typeface="Symbol"/>
                      </a:endParaRPr>
                    </a:p>
                  </a:txBody>
                  <a:tcPr marL="68580" marR="68580" marT="0" marB="0"/>
                </a:tc>
                <a:tc>
                  <a:txBody>
                    <a:bodyPr/>
                    <a:lstStyle/>
                    <a:p>
                      <a:pPr marL="342900" lvl="0" indent="-342900" algn="just">
                        <a:lnSpc>
                          <a:spcPct val="115000"/>
                        </a:lnSpc>
                        <a:spcAft>
                          <a:spcPts val="0"/>
                        </a:spcAft>
                        <a:buFont typeface="Symbol"/>
                        <a:buChar char=""/>
                      </a:pPr>
                      <a:r>
                        <a:rPr lang="el-GR" sz="1800" b="1" dirty="0"/>
                        <a:t>Το μεγάλο κόστος του εξοπλισμού και της εγκατάστασης</a:t>
                      </a:r>
                    </a:p>
                    <a:p>
                      <a:pPr marL="342900" lvl="0" indent="-342900" algn="just">
                        <a:lnSpc>
                          <a:spcPct val="115000"/>
                        </a:lnSpc>
                        <a:spcAft>
                          <a:spcPts val="0"/>
                        </a:spcAft>
                        <a:buFont typeface="Symbol"/>
                        <a:buChar char=""/>
                      </a:pPr>
                      <a:r>
                        <a:rPr lang="el-GR" sz="1800" b="1" dirty="0"/>
                        <a:t>Έλλειψη τεχνογνωσίας των επενδυτών</a:t>
                      </a:r>
                    </a:p>
                    <a:p>
                      <a:pPr marL="342900" lvl="0" indent="-342900" algn="just">
                        <a:lnSpc>
                          <a:spcPct val="115000"/>
                        </a:lnSpc>
                        <a:spcAft>
                          <a:spcPts val="0"/>
                        </a:spcAft>
                        <a:buFont typeface="Symbol"/>
                        <a:buChar char=""/>
                      </a:pPr>
                      <a:r>
                        <a:rPr lang="el-GR" sz="1800" b="1" dirty="0"/>
                        <a:t>Μια κακή χωροταξική μελέτη</a:t>
                      </a:r>
                    </a:p>
                    <a:p>
                      <a:pPr marL="342900" lvl="0" indent="-342900" algn="just">
                        <a:lnSpc>
                          <a:spcPct val="115000"/>
                        </a:lnSpc>
                        <a:spcAft>
                          <a:spcPts val="0"/>
                        </a:spcAft>
                        <a:buFont typeface="Symbol"/>
                        <a:buChar char=""/>
                      </a:pPr>
                      <a:r>
                        <a:rPr lang="el-GR" sz="1800" b="1" dirty="0"/>
                        <a:t>Μια κακή ενεργειακή μελέτη</a:t>
                      </a:r>
                    </a:p>
                    <a:p>
                      <a:pPr marL="342900" lvl="0" indent="-342900" algn="just">
                        <a:lnSpc>
                          <a:spcPct val="115000"/>
                        </a:lnSpc>
                        <a:spcAft>
                          <a:spcPts val="0"/>
                        </a:spcAft>
                        <a:buFont typeface="Symbol"/>
                        <a:buChar char=""/>
                      </a:pPr>
                      <a:r>
                        <a:rPr lang="el-GR" sz="1800" b="1" dirty="0"/>
                        <a:t>Μια κακή επιλογή υλικών</a:t>
                      </a:r>
                    </a:p>
                    <a:p>
                      <a:pPr marL="342900" lvl="0" indent="-342900" algn="just">
                        <a:lnSpc>
                          <a:spcPct val="115000"/>
                        </a:lnSpc>
                        <a:spcAft>
                          <a:spcPts val="0"/>
                        </a:spcAft>
                        <a:buFont typeface="Symbol"/>
                        <a:buChar char=""/>
                      </a:pPr>
                      <a:r>
                        <a:rPr lang="el-GR" sz="1800" b="1" dirty="0"/>
                        <a:t>Μια λάθος κατάθεση αναπτυξιακού φακέλου</a:t>
                      </a:r>
                    </a:p>
                    <a:p>
                      <a:pPr marL="342900" lvl="0" indent="-342900" algn="just">
                        <a:lnSpc>
                          <a:spcPct val="115000"/>
                        </a:lnSpc>
                        <a:spcAft>
                          <a:spcPts val="0"/>
                        </a:spcAft>
                        <a:buFont typeface="Symbol"/>
                        <a:buChar char=""/>
                      </a:pPr>
                      <a:r>
                        <a:rPr lang="el-GR" sz="1800" b="1" dirty="0"/>
                        <a:t>Το πλήθος των διαδικασιών για την ολοκλήρωση του έργου</a:t>
                      </a:r>
                      <a:endParaRPr lang="el-GR" sz="1800" b="1" dirty="0">
                        <a:solidFill>
                          <a:srgbClr val="365F9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n-US" dirty="0" smtClean="0"/>
              <a:t>  </a:t>
            </a:r>
            <a:endParaRPr lang="el-GR" dirty="0" smtClean="0"/>
          </a:p>
        </p:txBody>
      </p:sp>
      <p:graphicFrame>
        <p:nvGraphicFramePr>
          <p:cNvPr id="4" name="3 - Θέση περιεχομένου"/>
          <p:cNvGraphicFramePr>
            <a:graphicFrameLocks noGrp="1"/>
          </p:cNvGraphicFramePr>
          <p:nvPr>
            <p:ph idx="1"/>
          </p:nvPr>
        </p:nvGraphicFramePr>
        <p:xfrm>
          <a:off x="179512" y="188640"/>
          <a:ext cx="8784976" cy="6408712"/>
        </p:xfrm>
        <a:graphic>
          <a:graphicData uri="http://schemas.openxmlformats.org/drawingml/2006/table">
            <a:tbl>
              <a:tblPr firstRow="1" bandRow="1">
                <a:tableStyleId>{21E4AEA4-8DFA-4A89-87EB-49C32662AFE0}</a:tableStyleId>
              </a:tblPr>
              <a:tblGrid>
                <a:gridCol w="4392488"/>
                <a:gridCol w="4392488"/>
              </a:tblGrid>
              <a:tr h="882325">
                <a:tc>
                  <a:txBody>
                    <a:bodyPr/>
                    <a:lstStyle/>
                    <a:p>
                      <a:pPr algn="ctr">
                        <a:lnSpc>
                          <a:spcPct val="115000"/>
                        </a:lnSpc>
                        <a:spcAft>
                          <a:spcPts val="0"/>
                        </a:spcAft>
                      </a:pPr>
                      <a:r>
                        <a:rPr lang="el-GR" sz="2400" dirty="0"/>
                        <a:t>Οpportunities</a:t>
                      </a:r>
                      <a:br>
                        <a:rPr lang="el-GR" sz="2400" dirty="0"/>
                      </a:br>
                      <a:r>
                        <a:rPr lang="el-GR" sz="2400" dirty="0"/>
                        <a:t>Δυνατότητες</a:t>
                      </a:r>
                      <a:endParaRPr lang="el-GR" sz="2400" dirty="0">
                        <a:solidFill>
                          <a:srgbClr val="365F91"/>
                        </a:solidFill>
                        <a:latin typeface="Calibri"/>
                        <a:ea typeface="Calibri"/>
                        <a:cs typeface="Times New Roman"/>
                      </a:endParaRPr>
                    </a:p>
                  </a:txBody>
                  <a:tcPr marL="68580" marR="68580" marT="0" marB="0"/>
                </a:tc>
                <a:tc>
                  <a:txBody>
                    <a:bodyPr/>
                    <a:lstStyle/>
                    <a:p>
                      <a:pPr algn="ctr">
                        <a:lnSpc>
                          <a:spcPct val="115000"/>
                        </a:lnSpc>
                        <a:spcAft>
                          <a:spcPts val="0"/>
                        </a:spcAft>
                      </a:pPr>
                      <a:r>
                        <a:rPr lang="el-GR" sz="2400" dirty="0"/>
                        <a:t>Threats</a:t>
                      </a:r>
                      <a:br>
                        <a:rPr lang="el-GR" sz="2400" dirty="0"/>
                      </a:br>
                      <a:r>
                        <a:rPr lang="el-GR" sz="2400" dirty="0"/>
                        <a:t>Απειλές - κίνδυνοι</a:t>
                      </a:r>
                      <a:endParaRPr lang="el-GR" sz="2400" dirty="0">
                        <a:solidFill>
                          <a:srgbClr val="365F91"/>
                        </a:solidFill>
                        <a:latin typeface="Calibri"/>
                        <a:ea typeface="Calibri"/>
                        <a:cs typeface="Times New Roman"/>
                      </a:endParaRPr>
                    </a:p>
                  </a:txBody>
                  <a:tcPr marL="68580" marR="68580" marT="0" marB="0"/>
                </a:tc>
              </a:tr>
              <a:tr h="5526387">
                <a:tc>
                  <a:txBody>
                    <a:bodyPr/>
                    <a:lstStyle/>
                    <a:p>
                      <a:pPr marL="342900" lvl="0" indent="-342900" algn="just">
                        <a:lnSpc>
                          <a:spcPct val="115000"/>
                        </a:lnSpc>
                        <a:spcAft>
                          <a:spcPts val="0"/>
                        </a:spcAft>
                        <a:buFont typeface="Symbol"/>
                        <a:buChar char=""/>
                      </a:pPr>
                      <a:r>
                        <a:rPr lang="el-GR" sz="2000" b="1" dirty="0"/>
                        <a:t>Οι φορολογικές απαλλαγές</a:t>
                      </a:r>
                    </a:p>
                    <a:p>
                      <a:pPr marL="342900" lvl="0" indent="-342900" algn="just">
                        <a:lnSpc>
                          <a:spcPct val="115000"/>
                        </a:lnSpc>
                        <a:spcAft>
                          <a:spcPts val="0"/>
                        </a:spcAft>
                        <a:buFont typeface="Symbol"/>
                        <a:buChar char=""/>
                      </a:pPr>
                      <a:r>
                        <a:rPr lang="el-GR" sz="2000" b="1" dirty="0"/>
                        <a:t>Πράσινο στεγαστικό δάνειο με σταθερό επιτόκιο</a:t>
                      </a:r>
                    </a:p>
                    <a:p>
                      <a:pPr marL="342900" lvl="0" indent="-342900" algn="just">
                        <a:lnSpc>
                          <a:spcPct val="115000"/>
                        </a:lnSpc>
                        <a:spcAft>
                          <a:spcPts val="0"/>
                        </a:spcAft>
                        <a:buFont typeface="Symbol"/>
                        <a:buChar char=""/>
                      </a:pPr>
                      <a:r>
                        <a:rPr lang="el-GR" sz="2000" b="1" dirty="0"/>
                        <a:t>Στον Ελλαδικό χώρο έχουμε μεγάλη ηλιοφάνεια καθ όλη τη διάρκεια του έτους</a:t>
                      </a:r>
                    </a:p>
                    <a:p>
                      <a:pPr marL="342900" lvl="0" indent="-342900" algn="just">
                        <a:lnSpc>
                          <a:spcPct val="115000"/>
                        </a:lnSpc>
                        <a:spcAft>
                          <a:spcPts val="0"/>
                        </a:spcAft>
                        <a:buFont typeface="Symbol"/>
                        <a:buChar char=""/>
                      </a:pPr>
                      <a:r>
                        <a:rPr lang="el-GR" sz="2000" b="1" dirty="0"/>
                        <a:t>Η χρηματοδότηση από τον νέο αναπτυξιακό νόμο για τις ΑΠΕ</a:t>
                      </a:r>
                    </a:p>
                    <a:p>
                      <a:pPr marL="342900" lvl="0" indent="-342900" algn="just">
                        <a:lnSpc>
                          <a:spcPct val="115000"/>
                        </a:lnSpc>
                        <a:spcAft>
                          <a:spcPts val="0"/>
                        </a:spcAft>
                        <a:buFont typeface="Symbol"/>
                        <a:buChar char=""/>
                      </a:pPr>
                      <a:r>
                        <a:rPr lang="el-GR" sz="2000" b="1" dirty="0"/>
                        <a:t>Η προνομιακή τιμή αγοράς από ΔΕΣΜΗΕ </a:t>
                      </a:r>
                    </a:p>
                    <a:p>
                      <a:pPr marL="342900" lvl="0" indent="-342900" algn="just">
                        <a:lnSpc>
                          <a:spcPct val="115000"/>
                        </a:lnSpc>
                        <a:spcAft>
                          <a:spcPts val="0"/>
                        </a:spcAft>
                        <a:buFont typeface="Symbol"/>
                        <a:buChar char=""/>
                      </a:pPr>
                      <a:r>
                        <a:rPr lang="el-GR" sz="2000" b="1" dirty="0"/>
                        <a:t>Η ευρωπαϊκή πολιτική για τις ΑΠΕ</a:t>
                      </a:r>
                    </a:p>
                    <a:p>
                      <a:pPr marL="342900" lvl="0" indent="-342900" algn="just">
                        <a:lnSpc>
                          <a:spcPct val="115000"/>
                        </a:lnSpc>
                        <a:spcAft>
                          <a:spcPts val="0"/>
                        </a:spcAft>
                        <a:buFont typeface="Symbol"/>
                        <a:buChar char=""/>
                      </a:pPr>
                      <a:r>
                        <a:rPr lang="el-GR" sz="2000" b="1" dirty="0"/>
                        <a:t>Δεσμεύσεις κυβέρνησης στην ΕΕ για επίτευξη ποσοστών 20% από ΑΠΕ</a:t>
                      </a:r>
                      <a:endParaRPr lang="el-GR" sz="2000" b="1" dirty="0">
                        <a:solidFill>
                          <a:srgbClr val="365F91"/>
                        </a:solidFill>
                        <a:latin typeface="Calibri"/>
                        <a:ea typeface="Calibri"/>
                        <a:cs typeface="Times New Roman"/>
                      </a:endParaRPr>
                    </a:p>
                  </a:txBody>
                  <a:tcPr marL="68580" marR="68580" marT="0" marB="0"/>
                </a:tc>
                <a:tc>
                  <a:txBody>
                    <a:bodyPr/>
                    <a:lstStyle/>
                    <a:p>
                      <a:pPr marL="342900" lvl="0" indent="-342900">
                        <a:lnSpc>
                          <a:spcPct val="115000"/>
                        </a:lnSpc>
                        <a:spcAft>
                          <a:spcPts val="0"/>
                        </a:spcAft>
                        <a:buFont typeface="Symbol"/>
                        <a:buChar char=""/>
                      </a:pPr>
                      <a:r>
                        <a:rPr lang="el-GR" sz="1800" b="1" dirty="0"/>
                        <a:t>Οι πολλοί «ειδικοί» ένα τόσο νέο κλάδο</a:t>
                      </a:r>
                    </a:p>
                    <a:p>
                      <a:pPr marL="342900" lvl="0" indent="-342900">
                        <a:lnSpc>
                          <a:spcPct val="115000"/>
                        </a:lnSpc>
                        <a:spcAft>
                          <a:spcPts val="0"/>
                        </a:spcAft>
                        <a:buFont typeface="Symbol"/>
                        <a:buChar char=""/>
                      </a:pPr>
                      <a:r>
                        <a:rPr lang="el-GR" sz="1800" b="1" dirty="0"/>
                        <a:t>Μη σωστή διαχείριση του φακέλου και καθυστέρηση της εκταμίευσης </a:t>
                      </a:r>
                    </a:p>
                    <a:p>
                      <a:pPr marL="342900" lvl="0" indent="-342900">
                        <a:lnSpc>
                          <a:spcPct val="115000"/>
                        </a:lnSpc>
                        <a:spcAft>
                          <a:spcPts val="0"/>
                        </a:spcAft>
                        <a:buFont typeface="Symbol"/>
                        <a:buChar char=""/>
                      </a:pPr>
                      <a:r>
                        <a:rPr lang="el-GR" sz="1800" b="1" dirty="0"/>
                        <a:t>Διάφορα «κρυφά» έξοδα</a:t>
                      </a:r>
                    </a:p>
                    <a:p>
                      <a:pPr marL="342900" lvl="0" indent="-342900">
                        <a:lnSpc>
                          <a:spcPct val="115000"/>
                        </a:lnSpc>
                        <a:spcAft>
                          <a:spcPts val="0"/>
                        </a:spcAft>
                        <a:buFont typeface="Symbol"/>
                        <a:buChar char=""/>
                      </a:pPr>
                      <a:r>
                        <a:rPr lang="el-GR" sz="1800" b="1" dirty="0"/>
                        <a:t>Οι πιθανές φθορές του εξοπλισμού από κακόβουλα πρόσωπα</a:t>
                      </a:r>
                    </a:p>
                    <a:p>
                      <a:pPr marL="342900" lvl="0" indent="-342900">
                        <a:lnSpc>
                          <a:spcPct val="115000"/>
                        </a:lnSpc>
                        <a:spcAft>
                          <a:spcPts val="0"/>
                        </a:spcAft>
                        <a:buFont typeface="Symbol"/>
                        <a:buChar char=""/>
                      </a:pPr>
                      <a:r>
                        <a:rPr lang="el-GR" sz="1800" b="1" dirty="0"/>
                        <a:t>Οι φυσικές καταστροφές</a:t>
                      </a:r>
                    </a:p>
                    <a:p>
                      <a:pPr marL="342900" lvl="0" indent="-342900" algn="just">
                        <a:lnSpc>
                          <a:spcPct val="115000"/>
                        </a:lnSpc>
                        <a:spcAft>
                          <a:spcPts val="0"/>
                        </a:spcAft>
                        <a:buFont typeface="Symbol"/>
                        <a:buChar char=""/>
                      </a:pPr>
                      <a:r>
                        <a:rPr lang="el-GR" sz="1800" b="1" dirty="0"/>
                        <a:t>Η πιθανότητα απόρριψης από την ΡΑΕ</a:t>
                      </a:r>
                    </a:p>
                    <a:p>
                      <a:pPr marL="342900" lvl="0" indent="-342900">
                        <a:lnSpc>
                          <a:spcPct val="115000"/>
                        </a:lnSpc>
                        <a:spcAft>
                          <a:spcPts val="0"/>
                        </a:spcAft>
                        <a:buFont typeface="Symbol"/>
                        <a:buChar char=""/>
                      </a:pPr>
                      <a:r>
                        <a:rPr lang="el-GR" sz="1800" b="1" dirty="0"/>
                        <a:t>Ο χρόνος έγκρισης των αδειών για την αποπεράτωση του σταθμού</a:t>
                      </a:r>
                    </a:p>
                    <a:p>
                      <a:pPr marL="342900" lvl="0" indent="-342900">
                        <a:lnSpc>
                          <a:spcPct val="115000"/>
                        </a:lnSpc>
                        <a:spcAft>
                          <a:spcPts val="0"/>
                        </a:spcAft>
                        <a:buFont typeface="Symbol"/>
                        <a:buChar char=""/>
                      </a:pPr>
                      <a:r>
                        <a:rPr lang="el-GR" sz="1800" b="1" dirty="0"/>
                        <a:t>Κατακλυσμός της ΡΑΕ από χιλιάδες αιτήσεις υποψήφιων παραγωγών</a:t>
                      </a:r>
                    </a:p>
                    <a:p>
                      <a:pPr marL="342900" lvl="0" indent="-342900">
                        <a:lnSpc>
                          <a:spcPct val="115000"/>
                        </a:lnSpc>
                        <a:spcAft>
                          <a:spcPts val="0"/>
                        </a:spcAft>
                        <a:buFont typeface="Symbol"/>
                        <a:buChar char=""/>
                      </a:pPr>
                      <a:r>
                        <a:rPr lang="el-GR" sz="1800" b="1" dirty="0"/>
                        <a:t>Μόνο ένας παραγωγός έχει υπογράψει συμβόλαιο με την ΔΕΣΜΗΕ</a:t>
                      </a:r>
                      <a:endParaRPr lang="el-GR" sz="1800" b="1" dirty="0">
                        <a:solidFill>
                          <a:srgbClr val="365F91"/>
                        </a:solidFill>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chemeClr val="tx1"/>
                </a:solidFill>
              </a:rPr>
              <a:t>ΤιμολογιακΗ ΣτρατηγικΗ</a:t>
            </a:r>
            <a:endParaRPr lang="el-GR" b="1" u="sng" dirty="0">
              <a:solidFill>
                <a:schemeClr val="tx1"/>
              </a:solidFill>
            </a:endParaRPr>
          </a:p>
        </p:txBody>
      </p:sp>
      <p:graphicFrame>
        <p:nvGraphicFramePr>
          <p:cNvPr id="4" name="3 - Θέση περιεχομένου"/>
          <p:cNvGraphicFramePr>
            <a:graphicFrameLocks noGrp="1"/>
          </p:cNvGraphicFramePr>
          <p:nvPr>
            <p:ph idx="1"/>
          </p:nvPr>
        </p:nvGraphicFramePr>
        <p:xfrm>
          <a:off x="179512" y="1700809"/>
          <a:ext cx="8712968" cy="4824534"/>
        </p:xfrm>
        <a:graphic>
          <a:graphicData uri="http://schemas.openxmlformats.org/drawingml/2006/table">
            <a:tbl>
              <a:tblPr firstRow="1" bandRow="1">
                <a:tableStyleId>{21E4AEA4-8DFA-4A89-87EB-49C32662AFE0}</a:tableStyleId>
              </a:tblPr>
              <a:tblGrid>
                <a:gridCol w="2894263"/>
                <a:gridCol w="2894263"/>
                <a:gridCol w="2924442"/>
              </a:tblGrid>
              <a:tr h="1608178">
                <a:tc>
                  <a:txBody>
                    <a:bodyPr/>
                    <a:lstStyle/>
                    <a:p>
                      <a:pPr algn="ctr">
                        <a:lnSpc>
                          <a:spcPct val="115000"/>
                        </a:lnSpc>
                        <a:spcAft>
                          <a:spcPts val="0"/>
                        </a:spcAft>
                      </a:pPr>
                      <a:r>
                        <a:rPr lang="el-GR" sz="2400" u="sng" dirty="0"/>
                        <a:t>Ισχύς Φωτοβολταϊκού Συστήματος</a:t>
                      </a:r>
                      <a:endParaRPr lang="el-GR" sz="2400" b="1" u="sng" dirty="0">
                        <a:latin typeface="Calibri"/>
                        <a:ea typeface="Calibri"/>
                        <a:cs typeface="Times New Roman"/>
                      </a:endParaRPr>
                    </a:p>
                  </a:txBody>
                  <a:tcPr marL="68580" marR="68580" marT="0" marB="0"/>
                </a:tc>
                <a:tc>
                  <a:txBody>
                    <a:bodyPr/>
                    <a:lstStyle/>
                    <a:p>
                      <a:pPr algn="ctr">
                        <a:lnSpc>
                          <a:spcPct val="115000"/>
                        </a:lnSpc>
                        <a:spcAft>
                          <a:spcPts val="0"/>
                        </a:spcAft>
                      </a:pPr>
                      <a:r>
                        <a:rPr lang="el-GR" sz="2400" u="sng" dirty="0"/>
                        <a:t>Ηπειρωτικό Δίκτυο</a:t>
                      </a:r>
                      <a:endParaRPr lang="el-GR" sz="2400" b="1" u="sng" dirty="0">
                        <a:latin typeface="Calibri"/>
                        <a:ea typeface="Calibri"/>
                        <a:cs typeface="Times New Roman"/>
                      </a:endParaRPr>
                    </a:p>
                  </a:txBody>
                  <a:tcPr marL="68580" marR="68580" marT="0" marB="0"/>
                </a:tc>
                <a:tc>
                  <a:txBody>
                    <a:bodyPr/>
                    <a:lstStyle/>
                    <a:p>
                      <a:pPr algn="ctr">
                        <a:lnSpc>
                          <a:spcPct val="115000"/>
                        </a:lnSpc>
                        <a:spcAft>
                          <a:spcPts val="0"/>
                        </a:spcAft>
                      </a:pPr>
                      <a:r>
                        <a:rPr lang="el-GR" sz="2400" u="sng" dirty="0"/>
                        <a:t>Μη διασυνδεδεμένα Νησιά</a:t>
                      </a:r>
                      <a:endParaRPr lang="el-GR" sz="2400" b="1" u="sng" dirty="0">
                        <a:latin typeface="Calibri"/>
                        <a:ea typeface="Calibri"/>
                        <a:cs typeface="Times New Roman"/>
                      </a:endParaRPr>
                    </a:p>
                  </a:txBody>
                  <a:tcPr marL="68580" marR="68580" marT="0" marB="0"/>
                </a:tc>
              </a:tr>
              <a:tr h="1608178">
                <a:tc>
                  <a:txBody>
                    <a:bodyPr/>
                    <a:lstStyle/>
                    <a:p>
                      <a:pPr algn="ctr">
                        <a:lnSpc>
                          <a:spcPct val="115000"/>
                        </a:lnSpc>
                        <a:spcAft>
                          <a:spcPts val="0"/>
                        </a:spcAft>
                      </a:pPr>
                      <a:r>
                        <a:rPr lang="el-GR" sz="2400" dirty="0">
                          <a:solidFill>
                            <a:schemeClr val="tx1"/>
                          </a:solidFill>
                        </a:rPr>
                        <a:t>Μικρότερο από 100</a:t>
                      </a:r>
                      <a:r>
                        <a:rPr lang="en-US" sz="2400" dirty="0">
                          <a:solidFill>
                            <a:schemeClr val="tx1"/>
                          </a:solidFill>
                        </a:rPr>
                        <a:t>kW</a:t>
                      </a:r>
                      <a:endParaRPr lang="el-GR" sz="2400" b="1" dirty="0">
                        <a:solidFill>
                          <a:schemeClr val="tx1"/>
                        </a:solidFill>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highlight>
                            <a:srgbClr val="00FFFF"/>
                          </a:highlight>
                        </a:rPr>
                        <a:t>0,45</a:t>
                      </a:r>
                      <a:r>
                        <a:rPr lang="el-GR" sz="2400" dirty="0">
                          <a:highlight>
                            <a:srgbClr val="00FFFF"/>
                          </a:highlight>
                        </a:rPr>
                        <a:t>€/</a:t>
                      </a:r>
                      <a:r>
                        <a:rPr lang="en-US" sz="2400" dirty="0">
                          <a:highlight>
                            <a:srgbClr val="00FFFF"/>
                          </a:highlight>
                        </a:rPr>
                        <a:t>kW</a:t>
                      </a:r>
                      <a:endParaRPr lang="el-GR" sz="24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t>0,50</a:t>
                      </a:r>
                      <a:r>
                        <a:rPr lang="el-GR" sz="2400" dirty="0"/>
                        <a:t>€/</a:t>
                      </a:r>
                      <a:r>
                        <a:rPr lang="en-US" sz="2400" dirty="0"/>
                        <a:t>kW</a:t>
                      </a:r>
                      <a:endParaRPr lang="el-GR" sz="2400" b="1" dirty="0">
                        <a:latin typeface="Calibri"/>
                        <a:ea typeface="Calibri"/>
                        <a:cs typeface="Times New Roman"/>
                      </a:endParaRPr>
                    </a:p>
                  </a:txBody>
                  <a:tcPr marL="68580" marR="68580" marT="0" marB="0"/>
                </a:tc>
              </a:tr>
              <a:tr h="1608178">
                <a:tc>
                  <a:txBody>
                    <a:bodyPr/>
                    <a:lstStyle/>
                    <a:p>
                      <a:pPr algn="ctr">
                        <a:lnSpc>
                          <a:spcPct val="115000"/>
                        </a:lnSpc>
                        <a:spcAft>
                          <a:spcPts val="0"/>
                        </a:spcAft>
                      </a:pPr>
                      <a:r>
                        <a:rPr lang="el-GR" sz="2400" dirty="0"/>
                        <a:t>Μεγαλύτερο από 100</a:t>
                      </a:r>
                      <a:r>
                        <a:rPr lang="en-US" sz="2400" dirty="0"/>
                        <a:t>kW</a:t>
                      </a:r>
                      <a:endParaRPr lang="el-GR" sz="24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t>0,40</a:t>
                      </a:r>
                      <a:r>
                        <a:rPr lang="el-GR" sz="2400" dirty="0"/>
                        <a:t>€/</a:t>
                      </a:r>
                      <a:r>
                        <a:rPr lang="en-US" sz="2400" dirty="0"/>
                        <a:t>kW</a:t>
                      </a:r>
                      <a:endParaRPr lang="el-GR" sz="2400" b="1" dirty="0">
                        <a:latin typeface="Calibri"/>
                        <a:ea typeface="Calibri"/>
                        <a:cs typeface="Times New Roman"/>
                      </a:endParaRPr>
                    </a:p>
                  </a:txBody>
                  <a:tcPr marL="68580" marR="68580" marT="0" marB="0"/>
                </a:tc>
                <a:tc>
                  <a:txBody>
                    <a:bodyPr/>
                    <a:lstStyle/>
                    <a:p>
                      <a:pPr algn="ctr">
                        <a:lnSpc>
                          <a:spcPct val="115000"/>
                        </a:lnSpc>
                        <a:spcAft>
                          <a:spcPts val="0"/>
                        </a:spcAft>
                      </a:pPr>
                      <a:r>
                        <a:rPr lang="en-US" sz="2400" dirty="0"/>
                        <a:t>0,45</a:t>
                      </a:r>
                      <a:r>
                        <a:rPr lang="el-GR" sz="2400" dirty="0"/>
                        <a:t>€/</a:t>
                      </a:r>
                      <a:r>
                        <a:rPr lang="en-US" sz="2400" dirty="0"/>
                        <a:t>kW</a:t>
                      </a:r>
                      <a:endParaRPr lang="el-GR" sz="2400" b="1"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sz="3200" b="1" u="sng" dirty="0" smtClean="0">
                <a:solidFill>
                  <a:srgbClr val="002060"/>
                </a:solidFill>
              </a:rPr>
              <a:t>ΔιαδικασΙεΣ για την Εναρξη ΛειτουργΙαΣ</a:t>
            </a:r>
            <a:endParaRPr lang="el-GR" sz="3200" b="1" u="sng" dirty="0">
              <a:solidFill>
                <a:srgbClr val="002060"/>
              </a:solidFill>
            </a:endParaRPr>
          </a:p>
        </p:txBody>
      </p:sp>
      <p:sp>
        <p:nvSpPr>
          <p:cNvPr id="3" name="2 - Θέση περιεχομένου"/>
          <p:cNvSpPr>
            <a:spLocks noGrp="1"/>
          </p:cNvSpPr>
          <p:nvPr>
            <p:ph idx="1"/>
          </p:nvPr>
        </p:nvSpPr>
        <p:spPr>
          <a:xfrm>
            <a:off x="457200" y="1600200"/>
            <a:ext cx="8229600" cy="4997152"/>
          </a:xfrm>
        </p:spPr>
        <p:txBody>
          <a:bodyPr>
            <a:normAutofit lnSpcReduction="10000"/>
          </a:bodyPr>
          <a:lstStyle/>
          <a:p>
            <a:pPr marL="365760" indent="-256032" algn="just" fontAlgn="auto">
              <a:spcAft>
                <a:spcPts val="0"/>
              </a:spcAft>
              <a:buClr>
                <a:schemeClr val="accent3"/>
              </a:buClr>
              <a:buFont typeface="Georgia"/>
              <a:buChar char="•"/>
              <a:defRPr/>
            </a:pPr>
            <a:r>
              <a:rPr lang="el-GR" sz="2400" dirty="0" smtClean="0">
                <a:solidFill>
                  <a:schemeClr val="tx1"/>
                </a:solidFill>
              </a:rPr>
              <a:t>Τεχνική μελέτη και προδιαγραφές εξοπλισμού.</a:t>
            </a:r>
          </a:p>
          <a:p>
            <a:pPr marL="365760" indent="-256032" algn="just" fontAlgn="auto">
              <a:spcAft>
                <a:spcPts val="0"/>
              </a:spcAft>
              <a:buClr>
                <a:schemeClr val="accent3"/>
              </a:buClr>
              <a:buFont typeface="Georgia"/>
              <a:buChar char="•"/>
              <a:defRPr/>
            </a:pPr>
            <a:r>
              <a:rPr lang="el-GR" sz="2400" dirty="0" smtClean="0">
                <a:solidFill>
                  <a:schemeClr val="tx1"/>
                </a:solidFill>
              </a:rPr>
              <a:t>Σύνταξη της αίτησης για εξαίρεση από την άδεια παραγωγής (ΡΑΕ)</a:t>
            </a:r>
          </a:p>
          <a:p>
            <a:pPr marL="365760" indent="-256032" algn="just" fontAlgn="auto">
              <a:spcAft>
                <a:spcPts val="0"/>
              </a:spcAft>
              <a:buClr>
                <a:schemeClr val="accent3"/>
              </a:buClr>
              <a:buFont typeface="Georgia"/>
              <a:buChar char="•"/>
              <a:defRPr/>
            </a:pPr>
            <a:r>
              <a:rPr lang="el-GR" sz="2400" dirty="0" smtClean="0">
                <a:solidFill>
                  <a:schemeClr val="tx1"/>
                </a:solidFill>
              </a:rPr>
              <a:t>Προμελέτη Περιβαλλοντικών Επιπτώσεων (ΠΠΕ) και κατόπιν σχετική Έγκριση Περιβαλλοντικών Όρων (ΕΠΟ) </a:t>
            </a:r>
          </a:p>
          <a:p>
            <a:pPr marL="365760" indent="-256032" algn="just" fontAlgn="auto">
              <a:spcAft>
                <a:spcPts val="0"/>
              </a:spcAft>
              <a:buClr>
                <a:schemeClr val="accent3"/>
              </a:buClr>
              <a:buFont typeface="Georgia"/>
              <a:buChar char="•"/>
              <a:defRPr/>
            </a:pPr>
            <a:r>
              <a:rPr lang="el-GR" sz="2400" dirty="0" smtClean="0">
                <a:solidFill>
                  <a:schemeClr val="tx1"/>
                </a:solidFill>
              </a:rPr>
              <a:t>Τεχνικο-οικονομική μελέτη της επένδυσης και προετοιμασία του φακέλου</a:t>
            </a:r>
          </a:p>
          <a:p>
            <a:pPr marL="365760" indent="-256032" algn="just" fontAlgn="auto">
              <a:spcAft>
                <a:spcPts val="0"/>
              </a:spcAft>
              <a:buClr>
                <a:schemeClr val="accent3"/>
              </a:buClr>
              <a:buFont typeface="Georgia"/>
              <a:buChar char="•"/>
              <a:defRPr/>
            </a:pPr>
            <a:r>
              <a:rPr lang="el-GR" sz="2400" dirty="0" smtClean="0">
                <a:solidFill>
                  <a:schemeClr val="tx1"/>
                </a:solidFill>
              </a:rPr>
              <a:t>Διαδικασία αξιολόγησης του επιχειρηματικού σχεδίου</a:t>
            </a:r>
          </a:p>
          <a:p>
            <a:pPr marL="365760" indent="-256032" algn="just" fontAlgn="auto">
              <a:spcAft>
                <a:spcPts val="0"/>
              </a:spcAft>
              <a:buClr>
                <a:schemeClr val="accent3"/>
              </a:buClr>
              <a:buFont typeface="Georgia"/>
              <a:buChar char="•"/>
              <a:defRPr/>
            </a:pPr>
            <a:r>
              <a:rPr lang="el-GR" sz="2400" dirty="0" smtClean="0">
                <a:solidFill>
                  <a:schemeClr val="tx1"/>
                </a:solidFill>
              </a:rPr>
              <a:t>Υπηρεσίες παρακολούθησης εκταμιεύσεων.</a:t>
            </a:r>
          </a:p>
          <a:p>
            <a:pPr marL="365760" indent="-256032" algn="just" fontAlgn="auto">
              <a:spcAft>
                <a:spcPts val="0"/>
              </a:spcAft>
              <a:buClr>
                <a:schemeClr val="accent3"/>
              </a:buClr>
              <a:buFont typeface="Georgia"/>
              <a:buChar char="•"/>
              <a:defRPr/>
            </a:pPr>
            <a:r>
              <a:rPr lang="el-GR" sz="2400" dirty="0" smtClean="0">
                <a:solidFill>
                  <a:schemeClr val="tx1"/>
                </a:solidFill>
              </a:rPr>
              <a:t>Όροι σύνδεσης με την οικία διεύθυνση της ΔΕΗ</a:t>
            </a:r>
          </a:p>
          <a:p>
            <a:pPr marL="365760" indent="-256032" algn="just" fontAlgn="auto">
              <a:spcAft>
                <a:spcPts val="0"/>
              </a:spcAft>
              <a:buClr>
                <a:schemeClr val="accent3"/>
              </a:buClr>
              <a:buFont typeface="Georgia"/>
              <a:buChar char="•"/>
              <a:defRPr/>
            </a:pPr>
            <a:r>
              <a:rPr lang="el-GR" sz="2400" dirty="0" smtClean="0">
                <a:solidFill>
                  <a:schemeClr val="tx1"/>
                </a:solidFill>
              </a:rPr>
              <a:t>Σύμβαση κατασκευής δικτύου</a:t>
            </a:r>
          </a:p>
          <a:p>
            <a:pPr marL="365760" indent="-256032" algn="just" fontAlgn="auto">
              <a:spcAft>
                <a:spcPts val="0"/>
              </a:spcAft>
              <a:buClr>
                <a:schemeClr val="accent3"/>
              </a:buClr>
              <a:buFont typeface="Georgia"/>
              <a:buChar char="•"/>
              <a:defRPr/>
            </a:pPr>
            <a:r>
              <a:rPr lang="el-GR" sz="2400" dirty="0" smtClean="0">
                <a:solidFill>
                  <a:schemeClr val="tx1"/>
                </a:solidFill>
              </a:rPr>
              <a:t>Σύμβαση αγοροπωλησίας της ενέργειας με το ΔΕΣΜΗΕ</a:t>
            </a:r>
          </a:p>
          <a:p>
            <a:pPr marL="365760" indent="-256032" fontAlgn="auto">
              <a:spcAft>
                <a:spcPts val="0"/>
              </a:spcAft>
              <a:buClr>
                <a:schemeClr val="accent3"/>
              </a:buClr>
              <a:buFont typeface="Georgia"/>
              <a:buChar char="•"/>
              <a:defRPr/>
            </a:pPr>
            <a:endParaRPr lang="el-GR" sz="2000" b="1"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 Τίτλος"/>
          <p:cNvSpPr>
            <a:spLocks noGrp="1"/>
          </p:cNvSpPr>
          <p:nvPr>
            <p:ph type="title"/>
          </p:nvPr>
        </p:nvSpPr>
        <p:spPr>
          <a:xfrm>
            <a:off x="533400" y="188640"/>
            <a:ext cx="8610600" cy="882650"/>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ΤοποθεσΙα</a:t>
            </a:r>
            <a:endParaRPr lang="el-GR" b="1" u="sng" dirty="0">
              <a:solidFill>
                <a:srgbClr val="002060"/>
              </a:solidFill>
            </a:endParaRPr>
          </a:p>
        </p:txBody>
      </p:sp>
      <p:pic>
        <p:nvPicPr>
          <p:cNvPr id="4" name="3 - Θέση περιεχομένου"/>
          <p:cNvPicPr>
            <a:picLocks noGrp="1"/>
          </p:cNvPicPr>
          <p:nvPr>
            <p:ph sz="quarter" idx="2"/>
          </p:nvPr>
        </p:nvPicPr>
        <p:blipFill>
          <a:blip r:embed="rId2" cstate="print"/>
          <a:stretch>
            <a:fillRect/>
          </a:stretch>
        </p:blipFill>
        <p:spPr>
          <a:xfrm>
            <a:off x="280988" y="1484784"/>
            <a:ext cx="5083100" cy="4248472"/>
          </a:xfrm>
          <a:prstGeom prst="round2DiagRect">
            <a:avLst>
              <a:gd name="adj1" fmla="val 16667"/>
              <a:gd name="adj2" fmla="val 0"/>
            </a:avLst>
          </a:prstGeom>
          <a:ln w="88900" cap="sq">
            <a:solidFill>
              <a:srgbClr val="FFFFFF"/>
            </a:solidFill>
          </a:ln>
          <a:effectLst>
            <a:outerShdw blurRad="254000" algn="tl" rotWithShape="0">
              <a:srgbClr val="000000">
                <a:alpha val="43000"/>
              </a:srgbClr>
            </a:outerShdw>
          </a:effectLst>
        </p:spPr>
      </p:pic>
      <p:pic>
        <p:nvPicPr>
          <p:cNvPr id="16387" name="7 - Θέση περιεχομένου" descr="C:\Users\Valia\Desktop\ΤΜΗΜΑ ΟΙΚΟΝΟΜΙΚΩΝ ΕΠΙΣΤΗΜΩΝ.files\excell\KALYBAS\eikones\Νέος φάκελος\ln01a[1].jpg"/>
          <p:cNvPicPr>
            <a:picLocks noGrp="1"/>
          </p:cNvPicPr>
          <p:nvPr>
            <p:ph sz="quarter" idx="4"/>
          </p:nvPr>
        </p:nvPicPr>
        <p:blipFill>
          <a:blip r:embed="rId3" cstate="print"/>
          <a:stretch>
            <a:fillRect/>
          </a:stretch>
        </p:blipFill>
        <p:spPr>
          <a:xfrm>
            <a:off x="5776912" y="1556792"/>
            <a:ext cx="2971552" cy="3960440"/>
          </a:xfr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04664"/>
            <a:ext cx="8610600" cy="882650"/>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ΤεχνολογικΟΣ ΕξοπλισμΟΣ</a:t>
            </a:r>
            <a:endParaRPr lang="el-GR" b="1" u="sng" dirty="0">
              <a:solidFill>
                <a:srgbClr val="002060"/>
              </a:solidFill>
            </a:endParaRPr>
          </a:p>
        </p:txBody>
      </p:sp>
      <p:sp>
        <p:nvSpPr>
          <p:cNvPr id="17413" name="4 - Θέση περιεχομένου"/>
          <p:cNvSpPr>
            <a:spLocks noGrp="1"/>
          </p:cNvSpPr>
          <p:nvPr>
            <p:ph sz="quarter" idx="2"/>
          </p:nvPr>
        </p:nvSpPr>
        <p:spPr>
          <a:xfrm>
            <a:off x="381000" y="1988840"/>
            <a:ext cx="5055096" cy="4605635"/>
          </a:xfrm>
        </p:spPr>
        <p:txBody>
          <a:bodyPr/>
          <a:lstStyle/>
          <a:p>
            <a:r>
              <a:rPr lang="el-GR" b="1" dirty="0" smtClean="0">
                <a:solidFill>
                  <a:schemeClr val="accent2"/>
                </a:solidFill>
              </a:rPr>
              <a:t>Συστήματα μετατροπής ισχύος (inverters)</a:t>
            </a:r>
            <a:endParaRPr lang="el-GR" dirty="0" smtClean="0">
              <a:solidFill>
                <a:schemeClr val="accent2"/>
              </a:solidFill>
            </a:endParaRPr>
          </a:p>
          <a:p>
            <a:r>
              <a:rPr lang="el-GR" b="1" dirty="0" smtClean="0">
                <a:solidFill>
                  <a:schemeClr val="accent2"/>
                </a:solidFill>
              </a:rPr>
              <a:t>Φωτοβολταϊκή γεννήτρια</a:t>
            </a:r>
            <a:endParaRPr lang="el-GR" dirty="0" smtClean="0">
              <a:solidFill>
                <a:schemeClr val="accent2"/>
              </a:solidFill>
            </a:endParaRPr>
          </a:p>
          <a:p>
            <a:r>
              <a:rPr lang="el-GR" b="1" dirty="0" smtClean="0">
                <a:solidFill>
                  <a:schemeClr val="accent2"/>
                </a:solidFill>
              </a:rPr>
              <a:t>Κατασκευή στήριξης</a:t>
            </a:r>
            <a:endParaRPr lang="el-GR" dirty="0" smtClean="0">
              <a:solidFill>
                <a:schemeClr val="accent2"/>
              </a:solidFill>
            </a:endParaRPr>
          </a:p>
          <a:p>
            <a:r>
              <a:rPr lang="el-GR" b="1" dirty="0" smtClean="0">
                <a:solidFill>
                  <a:schemeClr val="accent2"/>
                </a:solidFill>
              </a:rPr>
              <a:t>Φωτοβολταϊκό πλαίσιο</a:t>
            </a:r>
            <a:endParaRPr lang="el-GR" dirty="0" smtClean="0">
              <a:solidFill>
                <a:schemeClr val="accent2"/>
              </a:solidFill>
            </a:endParaRPr>
          </a:p>
          <a:p>
            <a:r>
              <a:rPr lang="el-GR" b="1" dirty="0" smtClean="0">
                <a:solidFill>
                  <a:schemeClr val="accent2"/>
                </a:solidFill>
              </a:rPr>
              <a:t>Ηλεκτρονικά συστήματα ελέγχου προστασίας και λοιπά στοιχεία</a:t>
            </a:r>
            <a:endParaRPr lang="el-GR" dirty="0" smtClean="0">
              <a:solidFill>
                <a:schemeClr val="accent2"/>
              </a:solidFill>
            </a:endParaRPr>
          </a:p>
          <a:p>
            <a:endParaRPr lang="el-GR" dirty="0" smtClean="0">
              <a:solidFill>
                <a:schemeClr val="accent2"/>
              </a:solidFill>
            </a:endParaRPr>
          </a:p>
        </p:txBody>
      </p:sp>
      <p:pic>
        <p:nvPicPr>
          <p:cNvPr id="17414" name="6 - Θέση περιεχομένου" descr="C:\Users\Valia\Desktop\pv_panel.jpg"/>
          <p:cNvPicPr>
            <a:picLocks noGrp="1"/>
          </p:cNvPicPr>
          <p:nvPr>
            <p:ph sz="quarter" idx="4"/>
          </p:nvPr>
        </p:nvPicPr>
        <p:blipFill>
          <a:blip r:embed="rId2" cstate="print"/>
          <a:stretch>
            <a:fillRect/>
          </a:stretch>
        </p:blipFill>
        <p:spPr>
          <a:xfrm>
            <a:off x="5292725" y="2305844"/>
            <a:ext cx="3455739" cy="2635324"/>
          </a:xfrm>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ΗλιοστΑτηΣ</a:t>
            </a:r>
            <a:endParaRPr lang="el-GR" b="1" u="sng" dirty="0">
              <a:solidFill>
                <a:srgbClr val="002060"/>
              </a:solidFill>
            </a:endParaRPr>
          </a:p>
        </p:txBody>
      </p:sp>
      <p:pic>
        <p:nvPicPr>
          <p:cNvPr id="18437" name="3 - Θέση περιεχομένου" descr="C:\Users\Valia\Desktop\ptol_plagio.jpg"/>
          <p:cNvPicPr>
            <a:picLocks noGrp="1"/>
          </p:cNvPicPr>
          <p:nvPr>
            <p:ph idx="1"/>
          </p:nvPr>
        </p:nvPicPr>
        <p:blipFill>
          <a:blip r:embed="rId2" cstate="print"/>
          <a:stretch>
            <a:fillRect/>
          </a:stretch>
        </p:blipFill>
        <p:spPr>
          <a:xfrm>
            <a:off x="1475656" y="1772816"/>
            <a:ext cx="6480720" cy="4608512"/>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b="1" u="sng" dirty="0" smtClean="0">
                <a:solidFill>
                  <a:schemeClr val="accent2"/>
                </a:solidFill>
              </a:rPr>
              <a:t/>
            </a:r>
            <a:br>
              <a:rPr lang="el-GR" b="1" u="sng" dirty="0" smtClean="0">
                <a:solidFill>
                  <a:schemeClr val="accent2"/>
                </a:solidFill>
              </a:rPr>
            </a:br>
            <a:r>
              <a:rPr lang="el-GR" b="1" u="sng" dirty="0" smtClean="0">
                <a:solidFill>
                  <a:srgbClr val="002060"/>
                </a:solidFill>
              </a:rPr>
              <a:t>ΑΝΑΛΥΤΙΚΑ ΚΟΣΤΗ ΔΑΠΑΝΗΣ</a:t>
            </a:r>
            <a:r>
              <a:rPr lang="el-GR" dirty="0" smtClean="0"/>
              <a:t/>
            </a:r>
            <a:br>
              <a:rPr lang="el-GR" dirty="0" smtClean="0"/>
            </a:br>
            <a:endParaRPr lang="el-GR" dirty="0"/>
          </a:p>
        </p:txBody>
      </p:sp>
      <p:graphicFrame>
        <p:nvGraphicFramePr>
          <p:cNvPr id="4" name="3 - Θέση περιεχομένου"/>
          <p:cNvGraphicFramePr>
            <a:graphicFrameLocks noGrp="1"/>
          </p:cNvGraphicFramePr>
          <p:nvPr>
            <p:ph idx="1"/>
          </p:nvPr>
        </p:nvGraphicFramePr>
        <p:xfrm>
          <a:off x="251520" y="1124742"/>
          <a:ext cx="8712969" cy="5628168"/>
        </p:xfrm>
        <a:graphic>
          <a:graphicData uri="http://schemas.openxmlformats.org/drawingml/2006/table">
            <a:tbl>
              <a:tblPr firstRow="1" bandRow="1">
                <a:tableStyleId>{21E4AEA4-8DFA-4A89-87EB-49C32662AFE0}</a:tableStyleId>
              </a:tblPr>
              <a:tblGrid>
                <a:gridCol w="2904323"/>
                <a:gridCol w="2904323"/>
                <a:gridCol w="2904323"/>
              </a:tblGrid>
              <a:tr h="637142">
                <a:tc>
                  <a:txBody>
                    <a:bodyPr/>
                    <a:lstStyle/>
                    <a:p>
                      <a:pPr algn="ctr">
                        <a:lnSpc>
                          <a:spcPct val="115000"/>
                        </a:lnSpc>
                        <a:spcAft>
                          <a:spcPts val="0"/>
                        </a:spcAft>
                      </a:pPr>
                      <a:r>
                        <a:rPr lang="el-GR" sz="2000" b="1" dirty="0"/>
                        <a:t>Δαπάνη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pPr>
                      <a:r>
                        <a:rPr lang="el-GR" sz="2000" b="1" dirty="0"/>
                        <a:t>Ποσό (€)</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pPr>
                      <a:r>
                        <a:rPr lang="el-GR" sz="2000" b="1" dirty="0"/>
                        <a:t>€</a:t>
                      </a:r>
                      <a:r>
                        <a:rPr lang="en-US" sz="2000" b="1" dirty="0"/>
                        <a:t>/KW</a:t>
                      </a:r>
                      <a:endParaRPr lang="el-GR" sz="2000" b="1" dirty="0">
                        <a:latin typeface="Calibri"/>
                        <a:ea typeface="Calibri"/>
                        <a:cs typeface="Times New Roman"/>
                      </a:endParaRPr>
                    </a:p>
                  </a:txBody>
                  <a:tcPr marL="68580" marR="68580" marT="0" marB="0"/>
                </a:tc>
              </a:tr>
              <a:tr h="1229252">
                <a:tc>
                  <a:txBody>
                    <a:bodyPr/>
                    <a:lstStyle/>
                    <a:p>
                      <a:pPr algn="ctr">
                        <a:lnSpc>
                          <a:spcPct val="115000"/>
                        </a:lnSpc>
                        <a:spcAft>
                          <a:spcPts val="0"/>
                        </a:spcAft>
                      </a:pPr>
                      <a:r>
                        <a:rPr lang="el-GR" sz="2000" b="1" dirty="0"/>
                        <a:t>Προμήθεια τεχνολογικού εξοπλισμού και εγκατάσταση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570,000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5,700.00</a:t>
                      </a:r>
                      <a:endParaRPr lang="el-GR" sz="2000" b="1" dirty="0">
                        <a:latin typeface="Calibri"/>
                        <a:ea typeface="Times New Roman"/>
                        <a:cs typeface="Times New Roman"/>
                      </a:endParaRPr>
                    </a:p>
                  </a:txBody>
                  <a:tcPr marL="68580" marR="68580" marT="0" marB="0"/>
                </a:tc>
              </a:tr>
              <a:tr h="604583">
                <a:tc>
                  <a:txBody>
                    <a:bodyPr/>
                    <a:lstStyle/>
                    <a:p>
                      <a:pPr algn="ctr">
                        <a:lnSpc>
                          <a:spcPct val="115000"/>
                        </a:lnSpc>
                        <a:spcAft>
                          <a:spcPts val="0"/>
                        </a:spcAft>
                      </a:pPr>
                      <a:r>
                        <a:rPr lang="el-GR" sz="2000" b="1" dirty="0"/>
                        <a:t>Χωματουργικές εργασίες</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3,000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30.0</a:t>
                      </a:r>
                      <a:endParaRPr lang="el-GR" sz="2000" b="1" dirty="0">
                        <a:latin typeface="Calibri"/>
                        <a:ea typeface="Times New Roman"/>
                        <a:cs typeface="Times New Roman"/>
                      </a:endParaRPr>
                    </a:p>
                  </a:txBody>
                  <a:tcPr marL="68580" marR="68580" marT="0" marB="0"/>
                </a:tc>
              </a:tr>
              <a:tr h="728955">
                <a:tc>
                  <a:txBody>
                    <a:bodyPr/>
                    <a:lstStyle/>
                    <a:p>
                      <a:pPr algn="ctr">
                        <a:lnSpc>
                          <a:spcPct val="115000"/>
                        </a:lnSpc>
                        <a:spcAft>
                          <a:spcPts val="0"/>
                        </a:spcAft>
                      </a:pPr>
                      <a:r>
                        <a:rPr lang="el-GR" sz="2000" b="1" dirty="0"/>
                        <a:t>Διάφορα έξοδα π.χ. περίφραξη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50.0</a:t>
                      </a:r>
                      <a:endParaRPr lang="el-GR" sz="2000" b="1" dirty="0">
                        <a:latin typeface="Calibri"/>
                        <a:ea typeface="Times New Roman"/>
                        <a:cs typeface="Times New Roman"/>
                      </a:endParaRPr>
                    </a:p>
                  </a:txBody>
                  <a:tcPr marL="68580" marR="68580" marT="0" marB="0"/>
                </a:tc>
              </a:tr>
              <a:tr h="728955">
                <a:tc>
                  <a:txBody>
                    <a:bodyPr/>
                    <a:lstStyle/>
                    <a:p>
                      <a:pPr algn="ctr">
                        <a:lnSpc>
                          <a:spcPct val="115000"/>
                        </a:lnSpc>
                        <a:spcAft>
                          <a:spcPts val="0"/>
                        </a:spcAft>
                      </a:pPr>
                      <a:r>
                        <a:rPr lang="el-GR" sz="2000" b="1" dirty="0"/>
                        <a:t>Χρέωση σύνδεσης με υποσταθμό Δ.Ε.Η</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6,000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60.0</a:t>
                      </a:r>
                      <a:endParaRPr lang="el-GR" sz="2000" b="1" dirty="0">
                        <a:latin typeface="Calibri"/>
                        <a:ea typeface="Times New Roman"/>
                        <a:cs typeface="Times New Roman"/>
                      </a:endParaRPr>
                    </a:p>
                  </a:txBody>
                  <a:tcPr marL="68580" marR="68580" marT="0" marB="0"/>
                </a:tc>
              </a:tr>
              <a:tr h="364478">
                <a:tc>
                  <a:txBody>
                    <a:bodyPr/>
                    <a:lstStyle/>
                    <a:p>
                      <a:pPr algn="ctr">
                        <a:lnSpc>
                          <a:spcPct val="115000"/>
                        </a:lnSpc>
                        <a:spcAft>
                          <a:spcPts val="0"/>
                        </a:spcAft>
                      </a:pPr>
                      <a:r>
                        <a:rPr lang="el-GR" sz="2000" b="1" dirty="0"/>
                        <a:t>Μεταφορικά</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10.0</a:t>
                      </a:r>
                      <a:endParaRPr lang="el-GR" sz="2000" b="1" dirty="0">
                        <a:latin typeface="Calibri"/>
                        <a:ea typeface="Times New Roman"/>
                        <a:cs typeface="Times New Roman"/>
                      </a:endParaRPr>
                    </a:p>
                  </a:txBody>
                  <a:tcPr marL="68580" marR="68580" marT="0" marB="0"/>
                </a:tc>
              </a:tr>
              <a:tr h="670751">
                <a:tc>
                  <a:txBody>
                    <a:bodyPr/>
                    <a:lstStyle/>
                    <a:p>
                      <a:pPr algn="ctr">
                        <a:lnSpc>
                          <a:spcPct val="115000"/>
                        </a:lnSpc>
                        <a:spcAft>
                          <a:spcPts val="0"/>
                        </a:spcAft>
                      </a:pPr>
                      <a:r>
                        <a:rPr lang="el-GR" sz="2000" b="1" dirty="0"/>
                        <a:t>Έξοδα σύστασης εταιρίας</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15,000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150.0</a:t>
                      </a:r>
                      <a:endParaRPr lang="el-GR" sz="2000" b="1" dirty="0">
                        <a:latin typeface="Calibri"/>
                        <a:ea typeface="Times New Roman"/>
                        <a:cs typeface="Times New Roman"/>
                      </a:endParaRPr>
                    </a:p>
                  </a:txBody>
                  <a:tcPr marL="68580" marR="68580" marT="0" marB="0"/>
                </a:tc>
              </a:tr>
              <a:tr h="364478">
                <a:tc>
                  <a:txBody>
                    <a:bodyPr/>
                    <a:lstStyle/>
                    <a:p>
                      <a:pPr algn="ctr">
                        <a:lnSpc>
                          <a:spcPct val="115000"/>
                        </a:lnSpc>
                        <a:spcAft>
                          <a:spcPts val="0"/>
                        </a:spcAft>
                      </a:pPr>
                      <a:r>
                        <a:rPr lang="el-GR" sz="2000" b="1" dirty="0"/>
                        <a:t>Σύνολο</a:t>
                      </a:r>
                      <a:endParaRPr lang="el-GR" sz="2000" b="1" dirty="0">
                        <a:latin typeface="Calibri"/>
                        <a:ea typeface="Calibri"/>
                        <a:cs typeface="Times New Roman"/>
                      </a:endParaRPr>
                    </a:p>
                  </a:txBody>
                  <a:tcPr marL="68580" marR="68580" marT="0" marB="0"/>
                </a:tc>
                <a:tc>
                  <a:txBody>
                    <a:bodyPr/>
                    <a:lstStyle/>
                    <a:p>
                      <a:pPr algn="ctr">
                        <a:lnSpc>
                          <a:spcPct val="115000"/>
                        </a:lnSpc>
                        <a:spcAft>
                          <a:spcPts val="0"/>
                        </a:spcAft>
                        <a:tabLst>
                          <a:tab pos="228600" algn="dec"/>
                        </a:tabLst>
                      </a:pPr>
                      <a:r>
                        <a:rPr lang="el-GR" sz="2000" b="1" dirty="0"/>
                        <a:t>600,000</a:t>
                      </a:r>
                      <a:endParaRPr lang="el-GR" sz="2000" b="1" dirty="0">
                        <a:latin typeface="Calibri"/>
                        <a:ea typeface="Times New Roman"/>
                        <a:cs typeface="Times New Roman"/>
                      </a:endParaRPr>
                    </a:p>
                  </a:txBody>
                  <a:tcPr marL="68580" marR="68580" marT="0" marB="0"/>
                </a:tc>
                <a:tc>
                  <a:txBody>
                    <a:bodyPr/>
                    <a:lstStyle/>
                    <a:p>
                      <a:pPr algn="ctr">
                        <a:lnSpc>
                          <a:spcPct val="115000"/>
                        </a:lnSpc>
                        <a:spcAft>
                          <a:spcPts val="0"/>
                        </a:spcAft>
                        <a:tabLst>
                          <a:tab pos="228600" algn="dec"/>
                        </a:tabLst>
                      </a:pPr>
                      <a:endParaRPr lang="el-GR" sz="2000" b="1"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1010" name="Picture 2"/>
          <p:cNvPicPr>
            <a:picLocks noChangeAspect="1" noChangeArrowheads="1"/>
          </p:cNvPicPr>
          <p:nvPr/>
        </p:nvPicPr>
        <p:blipFill>
          <a:blip r:embed="rId2" cstate="print"/>
          <a:srcRect/>
          <a:stretch>
            <a:fillRect/>
          </a:stretch>
        </p:blipFill>
        <p:spPr bwMode="auto">
          <a:xfrm>
            <a:off x="179512" y="188640"/>
            <a:ext cx="8784976" cy="6336703"/>
          </a:xfrm>
          <a:prstGeom prst="rect">
            <a:avLst/>
          </a:prstGeom>
          <a:noFill/>
          <a:ln w="9525">
            <a:noFill/>
            <a:miter lim="800000"/>
            <a:headEnd/>
            <a:tailEnd/>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2034" name="Picture 2"/>
          <p:cNvPicPr>
            <a:picLocks noChangeAspect="1" noChangeArrowheads="1"/>
          </p:cNvPicPr>
          <p:nvPr/>
        </p:nvPicPr>
        <p:blipFill>
          <a:blip r:embed="rId2" cstate="print"/>
          <a:srcRect/>
          <a:stretch>
            <a:fillRect/>
          </a:stretch>
        </p:blipFill>
        <p:spPr bwMode="auto">
          <a:xfrm>
            <a:off x="179512" y="188640"/>
            <a:ext cx="8784976" cy="640871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0" y="457200"/>
            <a:ext cx="9144000" cy="595536"/>
          </a:xfrm>
        </p:spPr>
        <p:txBody>
          <a:bodyPr>
            <a:noAutofit/>
          </a:bodyPr>
          <a:lstStyle/>
          <a:p>
            <a:pPr algn="ctr"/>
            <a:r>
              <a:rPr lang="el-GR" b="1" dirty="0" smtClean="0">
                <a:solidFill>
                  <a:schemeClr val="tx1"/>
                </a:solidFill>
              </a:rPr>
              <a:t>ΑποφΑσειΣ ΕπενδΥσεων ΚεφαλαΙου</a:t>
            </a:r>
            <a:endParaRPr lang="el-GR" b="1" dirty="0">
              <a:solidFill>
                <a:schemeClr val="tx1"/>
              </a:solidFill>
            </a:endParaRPr>
          </a:p>
        </p:txBody>
      </p:sp>
      <p:sp>
        <p:nvSpPr>
          <p:cNvPr id="215043" name="Rectangle 3"/>
          <p:cNvSpPr>
            <a:spLocks noGrp="1" noChangeArrowheads="1"/>
          </p:cNvSpPr>
          <p:nvPr>
            <p:ph idx="1"/>
          </p:nvPr>
        </p:nvSpPr>
        <p:spPr>
          <a:xfrm>
            <a:off x="304800" y="1268760"/>
            <a:ext cx="8686800" cy="5256584"/>
          </a:xfrm>
        </p:spPr>
        <p:txBody>
          <a:bodyPr>
            <a:normAutofit/>
          </a:bodyPr>
          <a:lstStyle/>
          <a:p>
            <a:pPr>
              <a:buFontTx/>
              <a:buNone/>
            </a:pPr>
            <a:r>
              <a:rPr lang="el-GR" dirty="0">
                <a:solidFill>
                  <a:schemeClr val="tx1"/>
                </a:solidFill>
              </a:rPr>
              <a:t>Δύο ειδών αποφάσεις:</a:t>
            </a:r>
          </a:p>
          <a:p>
            <a:r>
              <a:rPr lang="el-GR" dirty="0">
                <a:solidFill>
                  <a:schemeClr val="tx1"/>
                </a:solidFill>
              </a:rPr>
              <a:t>1. Τα οφέλη που θα </a:t>
            </a:r>
            <a:r>
              <a:rPr lang="el-GR" dirty="0" smtClean="0">
                <a:solidFill>
                  <a:schemeClr val="tx1"/>
                </a:solidFill>
              </a:rPr>
              <a:t>αποκομιστούν </a:t>
            </a:r>
            <a:r>
              <a:rPr lang="el-GR" dirty="0">
                <a:solidFill>
                  <a:schemeClr val="tx1"/>
                </a:solidFill>
              </a:rPr>
              <a:t>από την </a:t>
            </a:r>
            <a:r>
              <a:rPr lang="el-GR" dirty="0" smtClean="0">
                <a:solidFill>
                  <a:schemeClr val="tx1"/>
                </a:solidFill>
              </a:rPr>
              <a:t>επένδυση ήτοι:</a:t>
            </a:r>
            <a:r>
              <a:rPr lang="en-US" dirty="0" smtClean="0">
                <a:solidFill>
                  <a:schemeClr val="tx1"/>
                </a:solidFill>
              </a:rPr>
              <a:t> ROIC </a:t>
            </a:r>
            <a:r>
              <a:rPr lang="el-GR" dirty="0" smtClean="0">
                <a:solidFill>
                  <a:schemeClr val="tx1"/>
                </a:solidFill>
              </a:rPr>
              <a:t>&gt;</a:t>
            </a:r>
            <a:r>
              <a:rPr lang="en-US" dirty="0" smtClean="0">
                <a:solidFill>
                  <a:schemeClr val="tx1"/>
                </a:solidFill>
              </a:rPr>
              <a:t> ROE</a:t>
            </a:r>
            <a:endParaRPr lang="el-GR" dirty="0">
              <a:solidFill>
                <a:schemeClr val="tx1"/>
              </a:solidFill>
            </a:endParaRPr>
          </a:p>
          <a:p>
            <a:r>
              <a:rPr lang="el-GR" dirty="0">
                <a:solidFill>
                  <a:schemeClr val="tx1"/>
                </a:solidFill>
              </a:rPr>
              <a:t>2. Πως θα </a:t>
            </a:r>
            <a:r>
              <a:rPr lang="el-GR" dirty="0" smtClean="0">
                <a:solidFill>
                  <a:schemeClr val="tx1"/>
                </a:solidFill>
              </a:rPr>
              <a:t>χρηματοδοτηθεί </a:t>
            </a:r>
            <a:r>
              <a:rPr lang="el-GR" dirty="0">
                <a:solidFill>
                  <a:schemeClr val="tx1"/>
                </a:solidFill>
              </a:rPr>
              <a:t>το </a:t>
            </a:r>
            <a:r>
              <a:rPr lang="el-GR" dirty="0" smtClean="0">
                <a:solidFill>
                  <a:schemeClr val="tx1"/>
                </a:solidFill>
              </a:rPr>
              <a:t>πρόγραμμα</a:t>
            </a:r>
          </a:p>
          <a:p>
            <a:r>
              <a:rPr lang="el-GR" dirty="0" smtClean="0">
                <a:solidFill>
                  <a:schemeClr val="tx1"/>
                </a:solidFill>
              </a:rPr>
              <a:t>Α) Ίδια Κεφάλαια</a:t>
            </a:r>
          </a:p>
          <a:p>
            <a:r>
              <a:rPr lang="el-GR" dirty="0" smtClean="0">
                <a:solidFill>
                  <a:schemeClr val="tx1"/>
                </a:solidFill>
              </a:rPr>
              <a:t>Β) 30% Ίδια Κεφάλαια και 70% Μακροπρόθεσμη Χρηματοδότηση (Ξένα Κεφάλαια – Τραπεζικός Δανεισμός)</a:t>
            </a:r>
          </a:p>
          <a:p>
            <a:r>
              <a:rPr lang="el-GR" dirty="0" smtClean="0">
                <a:solidFill>
                  <a:schemeClr val="tx1"/>
                </a:solidFill>
              </a:rPr>
              <a:t>Γ) </a:t>
            </a:r>
            <a:r>
              <a:rPr lang="en-US" dirty="0" smtClean="0">
                <a:solidFill>
                  <a:schemeClr val="tx1"/>
                </a:solidFill>
              </a:rPr>
              <a:t>100% </a:t>
            </a:r>
            <a:r>
              <a:rPr lang="el-GR" dirty="0" smtClean="0">
                <a:solidFill>
                  <a:schemeClr val="tx1"/>
                </a:solidFill>
              </a:rPr>
              <a:t>Ξένα Κεφάλαια δηλαδή </a:t>
            </a:r>
            <a:r>
              <a:rPr lang="en-US" dirty="0" smtClean="0">
                <a:solidFill>
                  <a:schemeClr val="tx1"/>
                </a:solidFill>
              </a:rPr>
              <a:t>Leasing</a:t>
            </a:r>
            <a:endParaRPr lang="el-GR" dirty="0">
              <a:solidFill>
                <a:schemeClr val="tx1"/>
              </a:solidFill>
            </a:endParaRPr>
          </a:p>
        </p:txBody>
      </p:sp>
      <p:sp>
        <p:nvSpPr>
          <p:cNvPr id="6" name="5 - Θέση αριθμού διαφάνειας"/>
          <p:cNvSpPr>
            <a:spLocks noGrp="1"/>
          </p:cNvSpPr>
          <p:nvPr>
            <p:ph type="sldNum" sz="quarter" idx="12"/>
          </p:nvPr>
        </p:nvSpPr>
        <p:spPr/>
        <p:txBody>
          <a:bodyPr>
            <a:normAutofit fontScale="92500" lnSpcReduction="10000"/>
          </a:bodyPr>
          <a:lstStyle/>
          <a:p>
            <a:fld id="{8DA28828-C063-4D28-B444-3127B74FD0E6}" type="slidenum">
              <a:rPr lang="el-GR"/>
              <a:pPr/>
              <a:t>11</a:t>
            </a:fld>
            <a:endParaRPr lang="el-G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ΝεκρΟ ΣημεΙο</a:t>
            </a:r>
            <a:endParaRPr lang="el-GR" b="1" u="sng" dirty="0">
              <a:solidFill>
                <a:srgbClr val="002060"/>
              </a:solidFill>
            </a:endParaRPr>
          </a:p>
        </p:txBody>
      </p:sp>
      <p:sp>
        <p:nvSpPr>
          <p:cNvPr id="4" name="3 - Θέση περιεχομένου"/>
          <p:cNvSpPr>
            <a:spLocks noGrp="1"/>
          </p:cNvSpPr>
          <p:nvPr>
            <p:ph idx="1"/>
          </p:nvPr>
        </p:nvSpPr>
        <p:spPr>
          <a:xfrm>
            <a:off x="251520" y="1600200"/>
            <a:ext cx="8640960" cy="4997152"/>
          </a:xfrm>
        </p:spPr>
        <p:txBody>
          <a:bodyPr>
            <a:normAutofit fontScale="62500" lnSpcReduction="20000"/>
          </a:bodyPr>
          <a:lstStyle/>
          <a:p>
            <a:pPr marL="365760" indent="-256032" fontAlgn="auto">
              <a:spcAft>
                <a:spcPts val="0"/>
              </a:spcAft>
              <a:buClr>
                <a:schemeClr val="accent3"/>
              </a:buClr>
              <a:buFont typeface="Georgia"/>
              <a:buNone/>
              <a:defRPr/>
            </a:pPr>
            <a:r>
              <a:rPr lang="el-GR" b="1" dirty="0" smtClean="0">
                <a:solidFill>
                  <a:schemeClr val="tx1"/>
                </a:solidFill>
              </a:rPr>
              <a:t>ΑΞΙΑ ΠΩΛΗΣΕΩΝ = (ΟΓΚΟΣ ΠΩΛΗΣΕΩΝ)*(ΤΙΜΗ ΜΟΝΑΔΑΣ)</a:t>
            </a:r>
          </a:p>
          <a:p>
            <a:pPr marL="365760" indent="-256032" fontAlgn="auto">
              <a:spcAft>
                <a:spcPts val="0"/>
              </a:spcAft>
              <a:buClr>
                <a:schemeClr val="accent3"/>
              </a:buClr>
              <a:buFont typeface="Georgia"/>
              <a:buNone/>
              <a:defRPr/>
            </a:pPr>
            <a:r>
              <a:rPr lang="el-GR" b="1" dirty="0" smtClean="0">
                <a:solidFill>
                  <a:schemeClr val="tx1"/>
                </a:solidFill>
              </a:rPr>
              <a:t>ΚΟΣΤΟΣ = (ΣΤΑΘΕΡΑ ΕΞΟΔΑ) + (ΜΕΤΑΒΛΗΤΑ/ΜΟΝΑΔΑ)*(ΟΓΚΟ</a:t>
            </a:r>
            <a:r>
              <a:rPr lang="en-US" b="1" dirty="0" smtClean="0">
                <a:solidFill>
                  <a:schemeClr val="tx1"/>
                </a:solidFill>
              </a:rPr>
              <a:t> </a:t>
            </a:r>
            <a:r>
              <a:rPr lang="el-GR" b="1" dirty="0" smtClean="0">
                <a:solidFill>
                  <a:schemeClr val="tx1"/>
                </a:solidFill>
              </a:rPr>
              <a:t>ΠΩΛΗΣΕΩΝ)</a:t>
            </a:r>
          </a:p>
          <a:p>
            <a:pPr marL="365760" indent="-256032" fontAlgn="auto">
              <a:spcAft>
                <a:spcPts val="0"/>
              </a:spcAft>
              <a:buClr>
                <a:schemeClr val="accent3"/>
              </a:buClr>
              <a:buFont typeface="Georgia"/>
              <a:buNone/>
              <a:defRPr/>
            </a:pPr>
            <a:r>
              <a:rPr lang="el-GR" b="1" dirty="0" smtClean="0">
                <a:solidFill>
                  <a:schemeClr val="tx1"/>
                </a:solidFill>
              </a:rPr>
              <a:t>Χ:</a:t>
            </a:r>
            <a:r>
              <a:rPr lang="el-GR" dirty="0" smtClean="0">
                <a:solidFill>
                  <a:schemeClr val="tx1"/>
                </a:solidFill>
              </a:rPr>
              <a:t> ΟΓΚΟΣ ΠΩΛΗΣΕΩΝ</a:t>
            </a:r>
          </a:p>
          <a:p>
            <a:pPr marL="365760" indent="-256032" fontAlgn="auto">
              <a:spcAft>
                <a:spcPts val="0"/>
              </a:spcAft>
              <a:buClr>
                <a:schemeClr val="accent3"/>
              </a:buClr>
              <a:buFont typeface="Georgia"/>
              <a:buNone/>
              <a:defRPr/>
            </a:pPr>
            <a:r>
              <a:rPr lang="el-GR" b="1" dirty="0" smtClean="0">
                <a:solidFill>
                  <a:schemeClr val="tx1"/>
                </a:solidFill>
              </a:rPr>
              <a:t>Υ:</a:t>
            </a:r>
            <a:r>
              <a:rPr lang="el-GR" dirty="0" smtClean="0">
                <a:solidFill>
                  <a:schemeClr val="tx1"/>
                </a:solidFill>
              </a:rPr>
              <a:t> ΑΞΙΑ ΠΩΛΗΣΕΩΝ</a:t>
            </a:r>
          </a:p>
          <a:p>
            <a:pPr marL="365760" indent="-256032" fontAlgn="auto">
              <a:spcAft>
                <a:spcPts val="0"/>
              </a:spcAft>
              <a:buClr>
                <a:schemeClr val="accent3"/>
              </a:buClr>
              <a:buFont typeface="Georgia"/>
              <a:buNone/>
              <a:defRPr/>
            </a:pPr>
            <a:r>
              <a:rPr lang="el-GR" b="1" dirty="0" smtClean="0">
                <a:solidFill>
                  <a:schemeClr val="tx1"/>
                </a:solidFill>
              </a:rPr>
              <a:t>τ: </a:t>
            </a:r>
            <a:r>
              <a:rPr lang="el-GR" dirty="0" smtClean="0">
                <a:solidFill>
                  <a:schemeClr val="tx1"/>
                </a:solidFill>
              </a:rPr>
              <a:t>ΜΕΣΗ ΤΙΜΗ</a:t>
            </a:r>
          </a:p>
          <a:p>
            <a:pPr marL="365760" indent="-256032" fontAlgn="auto">
              <a:spcAft>
                <a:spcPts val="0"/>
              </a:spcAft>
              <a:buClr>
                <a:schemeClr val="accent3"/>
              </a:buClr>
              <a:buFont typeface="Georgia"/>
              <a:buNone/>
              <a:defRPr/>
            </a:pPr>
            <a:r>
              <a:rPr lang="el-GR" b="1" dirty="0" smtClean="0">
                <a:solidFill>
                  <a:schemeClr val="tx1"/>
                </a:solidFill>
              </a:rPr>
              <a:t>μ:</a:t>
            </a:r>
            <a:r>
              <a:rPr lang="el-GR" dirty="0" smtClean="0">
                <a:solidFill>
                  <a:schemeClr val="tx1"/>
                </a:solidFill>
              </a:rPr>
              <a:t> ΜΕΤΑΒΛΗΤΑ ΕΞΟΔΑ</a:t>
            </a:r>
          </a:p>
          <a:p>
            <a:pPr marL="365760" indent="-256032" fontAlgn="auto">
              <a:spcAft>
                <a:spcPts val="0"/>
              </a:spcAft>
              <a:buClr>
                <a:schemeClr val="accent3"/>
              </a:buClr>
              <a:buFont typeface="Georgia"/>
              <a:buNone/>
              <a:defRPr/>
            </a:pPr>
            <a:r>
              <a:rPr lang="el-GR" b="1" dirty="0" smtClean="0">
                <a:solidFill>
                  <a:schemeClr val="tx1"/>
                </a:solidFill>
              </a:rPr>
              <a:t>σ:</a:t>
            </a:r>
            <a:r>
              <a:rPr lang="el-GR" dirty="0" smtClean="0">
                <a:solidFill>
                  <a:schemeClr val="tx1"/>
                </a:solidFill>
              </a:rPr>
              <a:t> ΣΤΑΘΕΡΑ ΕΞΟΔΑ</a:t>
            </a:r>
          </a:p>
          <a:p>
            <a:pPr marL="365760" indent="-256032" fontAlgn="auto">
              <a:spcAft>
                <a:spcPts val="0"/>
              </a:spcAft>
              <a:buClr>
                <a:schemeClr val="accent3"/>
              </a:buClr>
              <a:buFont typeface="Georgia"/>
              <a:buNone/>
              <a:defRPr/>
            </a:pPr>
            <a:r>
              <a:rPr lang="el-GR" dirty="0" smtClean="0">
                <a:solidFill>
                  <a:schemeClr val="tx1"/>
                </a:solidFill>
              </a:rPr>
              <a:t>Το νεκρό σημείο εσόδων από πωλήσεις : </a:t>
            </a:r>
            <a:r>
              <a:rPr lang="el-GR" b="1" dirty="0" smtClean="0">
                <a:solidFill>
                  <a:schemeClr val="tx1"/>
                </a:solidFill>
              </a:rPr>
              <a:t>Χ*τ = μ + σ </a:t>
            </a:r>
            <a:endParaRPr lang="el-GR" dirty="0" smtClean="0">
              <a:solidFill>
                <a:schemeClr val="tx1"/>
              </a:solidFill>
            </a:endParaRPr>
          </a:p>
          <a:p>
            <a:pPr marL="365760" indent="-256032" fontAlgn="auto">
              <a:spcAft>
                <a:spcPts val="0"/>
              </a:spcAft>
              <a:buClr>
                <a:schemeClr val="accent3"/>
              </a:buClr>
              <a:buFont typeface="Georgia"/>
              <a:buNone/>
              <a:defRPr/>
            </a:pPr>
            <a:r>
              <a:rPr lang="el-GR" dirty="0" smtClean="0">
                <a:solidFill>
                  <a:schemeClr val="tx1"/>
                </a:solidFill>
              </a:rPr>
              <a:t> </a:t>
            </a:r>
          </a:p>
          <a:p>
            <a:pPr marL="365760" indent="-256032" fontAlgn="auto">
              <a:spcAft>
                <a:spcPts val="0"/>
              </a:spcAft>
              <a:buClr>
                <a:schemeClr val="accent3"/>
              </a:buClr>
              <a:buFont typeface="Georgia"/>
              <a:buNone/>
              <a:defRPr/>
            </a:pPr>
            <a:r>
              <a:rPr lang="el-GR" b="1" dirty="0" smtClean="0">
                <a:solidFill>
                  <a:schemeClr val="tx1"/>
                </a:solidFill>
              </a:rPr>
              <a:t>Χ = 135</a:t>
            </a:r>
            <a:r>
              <a:rPr lang="en-US" b="1" dirty="0" smtClean="0">
                <a:solidFill>
                  <a:schemeClr val="tx1"/>
                </a:solidFill>
              </a:rPr>
              <a:t>MWh</a:t>
            </a:r>
            <a:r>
              <a:rPr lang="el-GR" b="1" dirty="0" smtClean="0">
                <a:solidFill>
                  <a:schemeClr val="tx1"/>
                </a:solidFill>
              </a:rPr>
              <a:t>/€ </a:t>
            </a:r>
          </a:p>
          <a:p>
            <a:pPr marL="365760" indent="-256032" fontAlgn="auto">
              <a:spcAft>
                <a:spcPts val="0"/>
              </a:spcAft>
              <a:buClr>
                <a:schemeClr val="accent3"/>
              </a:buClr>
              <a:buFont typeface="Georgia"/>
              <a:buNone/>
              <a:defRPr/>
            </a:pPr>
            <a:r>
              <a:rPr lang="el-GR" b="1" dirty="0" smtClean="0">
                <a:solidFill>
                  <a:schemeClr val="tx1"/>
                </a:solidFill>
              </a:rPr>
              <a:t>Υ= 135Μ</a:t>
            </a:r>
            <a:r>
              <a:rPr lang="en-US" b="1" dirty="0" smtClean="0">
                <a:solidFill>
                  <a:schemeClr val="tx1"/>
                </a:solidFill>
              </a:rPr>
              <a:t>Wh</a:t>
            </a:r>
            <a:r>
              <a:rPr lang="el-GR" b="1" dirty="0" smtClean="0">
                <a:solidFill>
                  <a:schemeClr val="tx1"/>
                </a:solidFill>
              </a:rPr>
              <a:t>/€ * 450€/</a:t>
            </a:r>
            <a:r>
              <a:rPr lang="en-US" b="1" dirty="0" smtClean="0">
                <a:solidFill>
                  <a:schemeClr val="tx1"/>
                </a:solidFill>
              </a:rPr>
              <a:t>MWh</a:t>
            </a:r>
            <a:r>
              <a:rPr lang="el-GR" b="1" dirty="0" smtClean="0">
                <a:solidFill>
                  <a:schemeClr val="tx1"/>
                </a:solidFill>
              </a:rPr>
              <a:t> = 60.750</a:t>
            </a:r>
          </a:p>
          <a:p>
            <a:pPr marL="365760" indent="-256032" fontAlgn="auto">
              <a:spcAft>
                <a:spcPts val="0"/>
              </a:spcAft>
              <a:buClr>
                <a:schemeClr val="accent3"/>
              </a:buClr>
              <a:buFont typeface="Georgia"/>
              <a:buNone/>
              <a:defRPr/>
            </a:pPr>
            <a:r>
              <a:rPr lang="el-GR" b="1" dirty="0" smtClean="0">
                <a:solidFill>
                  <a:schemeClr val="tx1"/>
                </a:solidFill>
              </a:rPr>
              <a:t>ΕΞΟΔΑ = 18.089</a:t>
            </a:r>
          </a:p>
          <a:p>
            <a:pPr marL="365760" indent="-256032" fontAlgn="auto">
              <a:spcAft>
                <a:spcPts val="0"/>
              </a:spcAft>
              <a:buClr>
                <a:schemeClr val="accent3"/>
              </a:buClr>
              <a:buFont typeface="Georgia"/>
              <a:buNone/>
              <a:defRPr/>
            </a:pPr>
            <a:r>
              <a:rPr lang="el-GR" b="1" dirty="0" smtClean="0">
                <a:solidFill>
                  <a:schemeClr val="tx1"/>
                </a:solidFill>
              </a:rPr>
              <a:t>Χ*τ =μ + σ </a:t>
            </a:r>
          </a:p>
          <a:p>
            <a:pPr marL="365760" indent="-256032" fontAlgn="auto">
              <a:spcAft>
                <a:spcPts val="0"/>
              </a:spcAft>
              <a:buClr>
                <a:schemeClr val="accent3"/>
              </a:buClr>
              <a:buFont typeface="Georgia"/>
              <a:buNone/>
              <a:defRPr/>
            </a:pPr>
            <a:r>
              <a:rPr lang="el-GR" b="1" dirty="0" smtClean="0">
                <a:solidFill>
                  <a:schemeClr val="tx1"/>
                </a:solidFill>
              </a:rPr>
              <a:t>135*τ = 0 + 18.089</a:t>
            </a:r>
          </a:p>
          <a:p>
            <a:pPr marL="365760" indent="-256032" fontAlgn="auto">
              <a:spcAft>
                <a:spcPts val="0"/>
              </a:spcAft>
              <a:buClr>
                <a:schemeClr val="accent3"/>
              </a:buClr>
              <a:buFont typeface="Georgia"/>
              <a:buNone/>
              <a:defRPr/>
            </a:pPr>
            <a:r>
              <a:rPr lang="el-GR" b="1" dirty="0" smtClean="0">
                <a:solidFill>
                  <a:schemeClr val="tx1"/>
                </a:solidFill>
              </a:rPr>
              <a:t>Άρα τ = 0,13€/</a:t>
            </a:r>
            <a:r>
              <a:rPr lang="en-US" b="1" dirty="0" smtClean="0">
                <a:solidFill>
                  <a:schemeClr val="tx1"/>
                </a:solidFill>
              </a:rPr>
              <a:t>kWh</a:t>
            </a:r>
            <a:endParaRPr lang="el-GR" b="1" dirty="0" smtClean="0">
              <a:solidFill>
                <a:schemeClr val="tx1"/>
              </a:solidFill>
            </a:endParaRPr>
          </a:p>
          <a:p>
            <a:pPr marL="365760" indent="-256032" fontAlgn="auto">
              <a:spcAft>
                <a:spcPts val="0"/>
              </a:spcAft>
              <a:buClr>
                <a:schemeClr val="accent3"/>
              </a:buClr>
              <a:buFont typeface="Georgia"/>
              <a:buNone/>
              <a:defRPr/>
            </a:pPr>
            <a:endParaRPr lang="el-GR"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002060"/>
                </a:solidFill>
              </a:rPr>
              <a:t>ΑνΑλυση ευαισθησΙαΣ</a:t>
            </a:r>
            <a:endParaRPr lang="el-GR" b="1" u="sng" dirty="0">
              <a:solidFill>
                <a:srgbClr val="002060"/>
              </a:solidFill>
            </a:endParaRPr>
          </a:p>
        </p:txBody>
      </p:sp>
      <p:sp>
        <p:nvSpPr>
          <p:cNvPr id="22533" name="2 - Θέση περιεχομένου"/>
          <p:cNvSpPr>
            <a:spLocks noGrp="1"/>
          </p:cNvSpPr>
          <p:nvPr>
            <p:ph idx="1"/>
          </p:nvPr>
        </p:nvSpPr>
        <p:spPr>
          <a:xfrm>
            <a:off x="179512" y="1600200"/>
            <a:ext cx="8712968" cy="4925144"/>
          </a:xfrm>
        </p:spPr>
        <p:txBody>
          <a:bodyPr/>
          <a:lstStyle/>
          <a:p>
            <a:pPr>
              <a:buFont typeface="Georgia" pitchFamily="18" charset="0"/>
              <a:buNone/>
            </a:pPr>
            <a:r>
              <a:rPr lang="el-GR" sz="2000" dirty="0" smtClean="0">
                <a:solidFill>
                  <a:schemeClr val="tx1"/>
                </a:solidFill>
              </a:rPr>
              <a:t>Αν μειωθεί η τιμή από 0.45€ σε 0.35€ τότε το ΒΕΡ της επιχείρησης θα είναι:</a:t>
            </a:r>
          </a:p>
          <a:p>
            <a:pPr>
              <a:buFont typeface="Georgia" pitchFamily="18" charset="0"/>
              <a:buNone/>
            </a:pPr>
            <a:endParaRPr lang="el-GR" dirty="0" smtClean="0"/>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r>
              <a:rPr lang="el-GR" sz="2000" dirty="0" smtClean="0">
                <a:solidFill>
                  <a:schemeClr val="tx1"/>
                </a:solidFill>
              </a:rPr>
              <a:t>Η τιμή του νεκρού σημείου ΒΕΡ είναι 0,13, άρα:</a:t>
            </a:r>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endParaRPr lang="el-GR" sz="2000" dirty="0" smtClean="0"/>
          </a:p>
          <a:p>
            <a:pPr>
              <a:buFont typeface="Georgia" pitchFamily="18" charset="0"/>
              <a:buNone/>
            </a:pPr>
            <a:r>
              <a:rPr lang="el-GR" sz="2000" dirty="0" smtClean="0">
                <a:solidFill>
                  <a:schemeClr val="tx1"/>
                </a:solidFill>
              </a:rPr>
              <a:t>Αν μειωθεί η τιμή μέχρι 71% τότε δεν υπάρχει κίνδυνος για την επιχείρηση.</a:t>
            </a:r>
          </a:p>
          <a:p>
            <a:pPr>
              <a:buFont typeface="Georgia" pitchFamily="18" charset="0"/>
              <a:buNone/>
            </a:pPr>
            <a:r>
              <a:rPr lang="el-GR" sz="2000" b="1" dirty="0" smtClean="0"/>
              <a:t> </a:t>
            </a:r>
          </a:p>
          <a:p>
            <a:pPr>
              <a:buFont typeface="Georgia" pitchFamily="18" charset="0"/>
              <a:buNone/>
            </a:pPr>
            <a:endParaRPr lang="el-GR" sz="2000" dirty="0" smtClean="0"/>
          </a:p>
        </p:txBody>
      </p:sp>
      <p:sp>
        <p:nvSpPr>
          <p:cNvPr id="2253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Georgia" pitchFamily="18" charset="0"/>
            </a:endParaRPr>
          </a:p>
        </p:txBody>
      </p:sp>
      <p:pic>
        <p:nvPicPr>
          <p:cNvPr id="32769" name="Picture 1"/>
          <p:cNvPicPr>
            <a:picLocks noChangeAspect="1" noChangeArrowheads="1"/>
          </p:cNvPicPr>
          <p:nvPr/>
        </p:nvPicPr>
        <p:blipFill>
          <a:blip r:embed="rId2" cstate="print">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1907704" y="2132856"/>
            <a:ext cx="4214842" cy="820638"/>
          </a:xfrm>
          <a:prstGeom prst="rect">
            <a:avLst/>
          </a:prstGeom>
          <a:noFill/>
        </p:spPr>
      </p:pic>
      <p:sp>
        <p:nvSpPr>
          <p:cNvPr id="22536"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latin typeface="Georgia" pitchFamily="18" charset="0"/>
            </a:endParaRPr>
          </a:p>
        </p:txBody>
      </p:sp>
      <p:pic>
        <p:nvPicPr>
          <p:cNvPr id="32771" name="Picture 3"/>
          <p:cNvPicPr>
            <a:picLocks noChangeAspect="1" noChangeArrowheads="1"/>
          </p:cNvPicPr>
          <p:nvPr/>
        </p:nvPicPr>
        <p:blipFill>
          <a:blip r:embed="rId3" cstate="print">
            <a:clrChange>
              <a:clrFrom>
                <a:srgbClr val="FFFFFF"/>
              </a:clrFrom>
              <a:clrTo>
                <a:srgbClr val="FFFFFF">
                  <a:alpha val="0"/>
                </a:srgbClr>
              </a:clrTo>
            </a:clrChange>
            <a:duotone>
              <a:prstClr val="black"/>
              <a:schemeClr val="accent6">
                <a:tint val="45000"/>
                <a:satMod val="400000"/>
              </a:schemeClr>
            </a:duotone>
          </a:blip>
          <a:srcRect/>
          <a:stretch>
            <a:fillRect/>
          </a:stretch>
        </p:blipFill>
        <p:spPr bwMode="auto">
          <a:xfrm>
            <a:off x="2987824" y="4005064"/>
            <a:ext cx="1928826" cy="571504"/>
          </a:xfrm>
          <a:prstGeom prst="rect">
            <a:avLst/>
          </a:prstGeom>
          <a:noFill/>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chemeClr val="accent2"/>
                </a:solidFill>
              </a:rPr>
              <a:t>ΕπΙλογοΣ</a:t>
            </a:r>
            <a:endParaRPr lang="el-GR" b="1" u="sng" dirty="0">
              <a:solidFill>
                <a:schemeClr val="accent2"/>
              </a:solidFill>
            </a:endParaRPr>
          </a:p>
        </p:txBody>
      </p:sp>
      <p:pic>
        <p:nvPicPr>
          <p:cNvPr id="23557" name="7 - Θέση περιεχομένου" descr="C:\Users\Valia\Desktop\ΤΜΗΜΑ ΟΙΚΟΝΟΜΙΚΩΝ ΕΠΙΣΤΗΜΩΝ.files\excell\KALYBAS\eikones\Νέος φάκελος\ln01a[1].jpg"/>
          <p:cNvPicPr>
            <a:picLocks noGrp="1"/>
          </p:cNvPicPr>
          <p:nvPr>
            <p:ph idx="1"/>
          </p:nvPr>
        </p:nvPicPr>
        <p:blipFill>
          <a:blip r:embed="rId2" cstate="print"/>
          <a:srcRect/>
          <a:stretch>
            <a:fillRect/>
          </a:stretch>
        </p:blipFill>
        <p:spPr>
          <a:xfrm>
            <a:off x="683568" y="1700808"/>
            <a:ext cx="7488832" cy="4800005"/>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dirty="0" smtClean="0">
                <a:solidFill>
                  <a:srgbClr val="0000CC"/>
                </a:solidFill>
              </a:rPr>
              <a:t>ΕΠΕΝΔΥΤΙΚΟΙ ΑΡΙΘΜΟΔΕΙΚΤΕΣ</a:t>
            </a:r>
            <a:endParaRPr lang="el-GR" b="1" dirty="0">
              <a:solidFill>
                <a:srgbClr val="0000CC"/>
              </a:solidFill>
            </a:endParaRPr>
          </a:p>
        </p:txBody>
      </p:sp>
      <p:sp>
        <p:nvSpPr>
          <p:cNvPr id="3" name="2 - Θέση περιεχομένου"/>
          <p:cNvSpPr>
            <a:spLocks noGrp="1"/>
          </p:cNvSpPr>
          <p:nvPr>
            <p:ph idx="1"/>
          </p:nvPr>
        </p:nvSpPr>
        <p:spPr/>
        <p:txBody>
          <a:bodyPr/>
          <a:lstStyle/>
          <a:p>
            <a:pPr algn="just"/>
            <a:r>
              <a:rPr lang="el-GR" dirty="0" smtClean="0"/>
              <a:t>Στην ενότητα αυτή περιγράφονται οι πιο σημαντικοί επενδυτικοί αριθμοδείκτες με τους οποίους μπορούμε να αξιολογήσουμε μια επένδυση.</a:t>
            </a:r>
            <a:endParaRPr lang="el-G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0" y="0"/>
            <a:ext cx="9144000" cy="692697"/>
          </a:xfrm>
        </p:spPr>
        <p:txBody>
          <a:bodyPr/>
          <a:lstStyle/>
          <a:p>
            <a:pPr eaLnBrk="1" hangingPunct="1"/>
            <a:r>
              <a:rPr lang="el-GR" sz="3600" b="1" dirty="0" smtClean="0"/>
              <a:t>ΕΠΕΝΔΥΤΙΚΟΙ ΑΡΙΘΜΟΔΕΙΚΤΕΣ</a:t>
            </a:r>
          </a:p>
        </p:txBody>
      </p:sp>
      <p:sp>
        <p:nvSpPr>
          <p:cNvPr id="74755" name="Rectangle 3"/>
          <p:cNvSpPr>
            <a:spLocks noGrp="1" noChangeArrowheads="1"/>
          </p:cNvSpPr>
          <p:nvPr>
            <p:ph type="body" idx="1"/>
          </p:nvPr>
        </p:nvSpPr>
        <p:spPr>
          <a:xfrm>
            <a:off x="0" y="548681"/>
            <a:ext cx="9144000" cy="6309320"/>
          </a:xfrm>
        </p:spPr>
        <p:txBody>
          <a:bodyPr/>
          <a:lstStyle/>
          <a:p>
            <a:pPr algn="just" eaLnBrk="1" hangingPunct="1"/>
            <a:r>
              <a:rPr lang="el-GR" dirty="0" smtClean="0"/>
              <a:t>Οι δείκτες αυτοί </a:t>
            </a:r>
            <a:r>
              <a:rPr lang="el-GR" b="1" dirty="0" smtClean="0"/>
              <a:t>συσχετίζουν</a:t>
            </a:r>
            <a:r>
              <a:rPr lang="el-GR" dirty="0" smtClean="0"/>
              <a:t> τον αριθμό των</a:t>
            </a:r>
            <a:r>
              <a:rPr lang="en-US" dirty="0" smtClean="0"/>
              <a:t> </a:t>
            </a:r>
            <a:r>
              <a:rPr lang="el-GR" dirty="0" smtClean="0"/>
              <a:t>μετοχών μιας επιχείρησης και τη χρηματιστηριακή</a:t>
            </a:r>
            <a:r>
              <a:rPr lang="en-US" dirty="0" smtClean="0"/>
              <a:t> </a:t>
            </a:r>
            <a:r>
              <a:rPr lang="el-GR" dirty="0" smtClean="0"/>
              <a:t>τους τιμή, με τα κέρδη, τα μερίσματα και τα άλλα</a:t>
            </a:r>
            <a:r>
              <a:rPr lang="en-US" dirty="0" smtClean="0"/>
              <a:t> </a:t>
            </a:r>
            <a:r>
              <a:rPr lang="el-GR" dirty="0" smtClean="0"/>
              <a:t>περιουσιακά της στοιχεία.</a:t>
            </a:r>
          </a:p>
          <a:p>
            <a:pPr algn="just" eaLnBrk="1" hangingPunct="1"/>
            <a:r>
              <a:rPr lang="el-GR" b="1" dirty="0" smtClean="0"/>
              <a:t>Δείχνουν</a:t>
            </a:r>
            <a:r>
              <a:rPr lang="el-GR" dirty="0" smtClean="0"/>
              <a:t> τι πιστεύουν</a:t>
            </a:r>
            <a:r>
              <a:rPr lang="en-US" dirty="0" smtClean="0"/>
              <a:t> </a:t>
            </a:r>
            <a:r>
              <a:rPr lang="el-GR" dirty="0" smtClean="0"/>
              <a:t>οι επενδυτές για τις επιδόσεις και τις προοπτικές</a:t>
            </a:r>
            <a:r>
              <a:rPr lang="en-US" dirty="0" smtClean="0"/>
              <a:t> </a:t>
            </a:r>
            <a:r>
              <a:rPr lang="el-GR" dirty="0" smtClean="0"/>
              <a:t>της επιχείρησης.</a:t>
            </a:r>
          </a:p>
          <a:p>
            <a:pPr algn="just"/>
            <a:r>
              <a:rPr lang="el-GR" dirty="0" smtClean="0"/>
              <a:t>Οι δείκτες αυτοί </a:t>
            </a:r>
            <a:r>
              <a:rPr lang="el-GR" b="1" dirty="0" smtClean="0"/>
              <a:t>συγκρίνουν</a:t>
            </a:r>
            <a:r>
              <a:rPr lang="el-GR" dirty="0" smtClean="0"/>
              <a:t> την </a:t>
            </a:r>
            <a:r>
              <a:rPr lang="el-GR" b="1" dirty="0" smtClean="0">
                <a:solidFill>
                  <a:srgbClr val="006600"/>
                </a:solidFill>
              </a:rPr>
              <a:t>χρηματιστηριακή τιμή της μετοχής </a:t>
            </a:r>
            <a:r>
              <a:rPr lang="el-GR" dirty="0" smtClean="0"/>
              <a:t>με</a:t>
            </a:r>
            <a:r>
              <a:rPr lang="en-US" dirty="0" smtClean="0"/>
              <a:t>:</a:t>
            </a:r>
          </a:p>
          <a:p>
            <a:pPr algn="just"/>
            <a:r>
              <a:rPr lang="el-GR" b="1" dirty="0" smtClean="0">
                <a:solidFill>
                  <a:srgbClr val="002060"/>
                </a:solidFill>
              </a:rPr>
              <a:t>τα κέρδη της επιχείρησης </a:t>
            </a:r>
            <a:r>
              <a:rPr lang="el-GR" dirty="0" smtClean="0"/>
              <a:t>και</a:t>
            </a:r>
          </a:p>
          <a:p>
            <a:pPr algn="just"/>
            <a:r>
              <a:rPr lang="el-GR" b="1" dirty="0" smtClean="0">
                <a:solidFill>
                  <a:srgbClr val="800080"/>
                </a:solidFill>
              </a:rPr>
              <a:t>με τη λογιστική αξία της μετοχής</a:t>
            </a:r>
          </a:p>
          <a:p>
            <a:pPr algn="just" eaLnBrk="1" hangingPunct="1"/>
            <a:endParaRPr lang="el-GR" dirty="0" smtClean="0"/>
          </a:p>
          <a:p>
            <a:pPr eaLnBrk="1" hangingPunct="1">
              <a:buFontTx/>
              <a:buNone/>
            </a:pPr>
            <a:endParaRPr lang="el-GR" dirty="0" smtClean="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normAutofit fontScale="90000"/>
          </a:bodyPr>
          <a:lstStyle/>
          <a:p>
            <a:r>
              <a:rPr lang="el-GR" sz="3600" b="1" dirty="0" smtClean="0"/>
              <a:t>ΧΡΗΣΗ ΕΠΕΝΔΥΤΙΚΩΝ ΔΕΙΚΤΩΝ</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algn="just"/>
            <a:r>
              <a:rPr lang="el-GR" sz="2900" dirty="0" smtClean="0"/>
              <a:t>Οι δείκτες αυτοί </a:t>
            </a:r>
            <a:r>
              <a:rPr lang="el-GR" sz="2900" b="1" dirty="0" smtClean="0"/>
              <a:t>χρησιμοποιούντα</a:t>
            </a:r>
            <a:r>
              <a:rPr lang="el-GR" sz="2900" dirty="0" smtClean="0"/>
              <a:t>ι από τους </a:t>
            </a:r>
            <a:r>
              <a:rPr lang="el-GR" sz="2900" b="1" dirty="0" smtClean="0"/>
              <a:t>επενδυτές</a:t>
            </a:r>
            <a:r>
              <a:rPr lang="el-GR" sz="2900" dirty="0" smtClean="0"/>
              <a:t> όταν πρόκειται να αποφασίσουν αν θα πρέπει</a:t>
            </a:r>
            <a:r>
              <a:rPr lang="en-US" sz="2900" dirty="0" smtClean="0"/>
              <a:t>:</a:t>
            </a:r>
            <a:endParaRPr lang="el-GR" sz="2900" dirty="0" smtClean="0"/>
          </a:p>
          <a:p>
            <a:pPr marL="514350" indent="-514350" algn="just">
              <a:buFont typeface="+mj-lt"/>
              <a:buAutoNum type="arabicPeriod"/>
            </a:pPr>
            <a:r>
              <a:rPr lang="el-GR" sz="2900" b="1" dirty="0" smtClean="0">
                <a:solidFill>
                  <a:srgbClr val="C00000"/>
                </a:solidFill>
              </a:rPr>
              <a:t>Να αγοράσουν. </a:t>
            </a:r>
          </a:p>
          <a:p>
            <a:pPr marL="514350" indent="-514350" algn="just">
              <a:buFont typeface="+mj-lt"/>
              <a:buAutoNum type="arabicPeriod"/>
            </a:pPr>
            <a:r>
              <a:rPr lang="el-GR" sz="2900" b="1" dirty="0" smtClean="0">
                <a:solidFill>
                  <a:srgbClr val="006600"/>
                </a:solidFill>
              </a:rPr>
              <a:t>Να πωλήσουν. </a:t>
            </a:r>
          </a:p>
          <a:p>
            <a:pPr marL="514350" indent="-514350" algn="just">
              <a:buFont typeface="+mj-lt"/>
              <a:buAutoNum type="arabicPeriod"/>
            </a:pPr>
            <a:r>
              <a:rPr lang="el-GR" sz="2900" b="1" dirty="0" smtClean="0">
                <a:solidFill>
                  <a:srgbClr val="7030A0"/>
                </a:solidFill>
              </a:rPr>
              <a:t>Να διατηρήσουν την επένδυσή τους σε μετοχές μιας επιχείρησης.</a:t>
            </a:r>
          </a:p>
          <a:p>
            <a:pPr algn="just"/>
            <a:r>
              <a:rPr lang="el-GR" sz="2900" b="1" dirty="0" smtClean="0"/>
              <a:t>Παρέχουν</a:t>
            </a:r>
            <a:r>
              <a:rPr lang="el-GR" sz="2900" dirty="0" smtClean="0"/>
              <a:t> στην διοίκηση της εταιρείας πληροφορίες σχετικά με το τι </a:t>
            </a:r>
            <a:r>
              <a:rPr lang="el-GR" sz="2900" b="1" dirty="0" smtClean="0"/>
              <a:t>πιστεύουν οι επενδυτές </a:t>
            </a:r>
            <a:r>
              <a:rPr lang="el-GR" sz="2900" dirty="0" smtClean="0"/>
              <a:t>για την πορεία της επίδοσης της επιχείρησης τόσο στο παρελθόν όσο και στο μέλλον.</a:t>
            </a:r>
            <a:endParaRPr lang="el-GR" sz="2900" b="1" dirty="0" smtClean="0">
              <a:solidFill>
                <a:srgbClr val="7030A0"/>
              </a:solidFill>
            </a:endParaRPr>
          </a:p>
          <a:p>
            <a:endParaRPr lang="el-G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
            <a:ext cx="8229600" cy="620688"/>
          </a:xfrm>
        </p:spPr>
        <p:txBody>
          <a:bodyPr/>
          <a:lstStyle/>
          <a:p>
            <a:pPr eaLnBrk="1" hangingPunct="1"/>
            <a:r>
              <a:rPr lang="el-GR" sz="3200" b="1" dirty="0" smtClean="0"/>
              <a:t>1. Price per earnings ratio</a:t>
            </a:r>
          </a:p>
        </p:txBody>
      </p:sp>
      <p:sp>
        <p:nvSpPr>
          <p:cNvPr id="75779" name="Rectangle 3"/>
          <p:cNvSpPr>
            <a:spLocks noGrp="1" noChangeArrowheads="1"/>
          </p:cNvSpPr>
          <p:nvPr>
            <p:ph type="body" idx="1"/>
          </p:nvPr>
        </p:nvSpPr>
        <p:spPr>
          <a:xfrm>
            <a:off x="0" y="908050"/>
            <a:ext cx="9144000" cy="5949950"/>
          </a:xfrm>
        </p:spPr>
        <p:txBody>
          <a:bodyPr/>
          <a:lstStyle/>
          <a:p>
            <a:pPr eaLnBrk="1" hangingPunct="1">
              <a:buFontTx/>
              <a:buNone/>
            </a:pPr>
            <a:r>
              <a:rPr lang="el-GR" sz="2800" b="1" dirty="0" smtClean="0"/>
              <a:t>P/E = </a:t>
            </a:r>
            <a:r>
              <a:rPr lang="el-GR" sz="2800" b="1" u="sng" dirty="0" smtClean="0"/>
              <a:t>Τιμή Μετοχής</a:t>
            </a:r>
            <a:r>
              <a:rPr lang="el-GR" sz="2800" b="1" dirty="0" smtClean="0"/>
              <a:t>             = </a:t>
            </a:r>
            <a:r>
              <a:rPr lang="el-GR" sz="2800" b="1" u="sng" dirty="0" smtClean="0"/>
              <a:t>10</a:t>
            </a:r>
            <a:r>
              <a:rPr lang="el-GR" sz="2800" b="1" dirty="0" smtClean="0"/>
              <a:t> = 5</a:t>
            </a:r>
            <a:endParaRPr lang="el-GR" sz="2800" b="1" u="sng" dirty="0" smtClean="0"/>
          </a:p>
          <a:p>
            <a:pPr eaLnBrk="1" hangingPunct="1">
              <a:buFontTx/>
              <a:buNone/>
            </a:pPr>
            <a:r>
              <a:rPr lang="el-GR" sz="2800" b="1" dirty="0" smtClean="0"/>
              <a:t>          Κέρδη ανά μετοχή         2</a:t>
            </a:r>
            <a:endParaRPr lang="el-GR" sz="2800" dirty="0" smtClean="0"/>
          </a:p>
          <a:p>
            <a:pPr eaLnBrk="1" hangingPunct="1">
              <a:buFontTx/>
              <a:buNone/>
            </a:pPr>
            <a:endParaRPr lang="en-US" sz="2800" dirty="0" smtClean="0"/>
          </a:p>
          <a:p>
            <a:pPr eaLnBrk="1" hangingPunct="1">
              <a:buFontTx/>
              <a:buNone/>
            </a:pPr>
            <a:r>
              <a:rPr lang="el-GR" sz="2800" dirty="0" smtClean="0"/>
              <a:t>Κέρδη ανά μετοχή  = </a:t>
            </a:r>
            <a:r>
              <a:rPr lang="el-GR" sz="2800" u="sng" dirty="0" smtClean="0"/>
              <a:t>Καθαρά Κέρδη μετά από φόρους</a:t>
            </a:r>
          </a:p>
          <a:p>
            <a:pPr eaLnBrk="1" hangingPunct="1">
              <a:buFontTx/>
              <a:buNone/>
            </a:pPr>
            <a:r>
              <a:rPr lang="el-GR" sz="2800" dirty="0" smtClean="0"/>
              <a:t>                                  Αριθμός Μετοχών σε κυκλοφορία</a:t>
            </a:r>
          </a:p>
          <a:p>
            <a:pPr eaLnBrk="1" hangingPunct="1">
              <a:buFontTx/>
              <a:buNone/>
            </a:pPr>
            <a:endParaRPr lang="en-US" sz="2800" dirty="0" smtClean="0"/>
          </a:p>
          <a:p>
            <a:pPr algn="just" eaLnBrk="1" hangingPunct="1"/>
            <a:r>
              <a:rPr lang="el-GR" sz="2800" dirty="0" smtClean="0"/>
              <a:t>Ο δείκτης Ρ/Ε συγκρίνει την αγοραία τιμή της</a:t>
            </a:r>
            <a:r>
              <a:rPr lang="en-US" sz="2800" dirty="0" smtClean="0"/>
              <a:t> </a:t>
            </a:r>
            <a:r>
              <a:rPr lang="el-GR" sz="2800" dirty="0" smtClean="0"/>
              <a:t>μετοχής με τα κέρδη ανά μετοχή της επιχείρησης.</a:t>
            </a:r>
          </a:p>
          <a:p>
            <a:pPr algn="just" eaLnBrk="1" hangingPunct="1"/>
            <a:r>
              <a:rPr lang="el-GR" sz="2800" dirty="0" smtClean="0"/>
              <a:t>Ο δείκτης φανερώνει το πόσο θα επιθυμούσαν οι</a:t>
            </a:r>
            <a:r>
              <a:rPr lang="en-US" sz="2800" dirty="0" smtClean="0"/>
              <a:t> </a:t>
            </a:r>
            <a:r>
              <a:rPr lang="el-GR" sz="2800" dirty="0" smtClean="0"/>
              <a:t>επενδυτές να πληρώσουν για τα ανά μετοχή</a:t>
            </a:r>
            <a:r>
              <a:rPr lang="en-US" sz="2800" dirty="0" smtClean="0"/>
              <a:t> </a:t>
            </a:r>
            <a:r>
              <a:rPr lang="el-GR" sz="2800" dirty="0" smtClean="0"/>
              <a:t>καθαρά κέρδη, δηλαδή πόσα ευρώ είναι διατεθειμένος</a:t>
            </a:r>
            <a:r>
              <a:rPr lang="en-US" sz="2800" dirty="0" smtClean="0"/>
              <a:t> </a:t>
            </a:r>
            <a:r>
              <a:rPr lang="el-GR" sz="2800" dirty="0" smtClean="0"/>
              <a:t>να καταβάλλει ένας επενδυτής για κάθε 1 € κέρδους.</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
            <a:ext cx="8229600" cy="476672"/>
          </a:xfrm>
        </p:spPr>
        <p:txBody>
          <a:bodyPr>
            <a:normAutofit fontScale="90000"/>
          </a:bodyPr>
          <a:lstStyle/>
          <a:p>
            <a:pPr eaLnBrk="1" hangingPunct="1"/>
            <a:r>
              <a:rPr lang="el-GR" sz="3200" b="1" dirty="0" smtClean="0"/>
              <a:t>2. Price to book value ratio (1)</a:t>
            </a:r>
          </a:p>
        </p:txBody>
      </p:sp>
      <p:sp>
        <p:nvSpPr>
          <p:cNvPr id="76803" name="Rectangle 3"/>
          <p:cNvSpPr>
            <a:spLocks noGrp="1" noChangeArrowheads="1"/>
          </p:cNvSpPr>
          <p:nvPr>
            <p:ph type="body" idx="1"/>
          </p:nvPr>
        </p:nvSpPr>
        <p:spPr>
          <a:xfrm>
            <a:off x="0" y="548680"/>
            <a:ext cx="9144000" cy="6309320"/>
          </a:xfrm>
        </p:spPr>
        <p:txBody>
          <a:bodyPr>
            <a:normAutofit lnSpcReduction="10000"/>
          </a:bodyPr>
          <a:lstStyle/>
          <a:p>
            <a:pPr eaLnBrk="1" hangingPunct="1">
              <a:buFontTx/>
              <a:buNone/>
            </a:pPr>
            <a:r>
              <a:rPr lang="el-GR" sz="2800" b="1" dirty="0" smtClean="0"/>
              <a:t>P/BV = </a:t>
            </a:r>
            <a:r>
              <a:rPr lang="el-GR" sz="2800" b="1" u="sng" dirty="0" smtClean="0"/>
              <a:t>Τιμή Μετοχής</a:t>
            </a:r>
          </a:p>
          <a:p>
            <a:pPr eaLnBrk="1" hangingPunct="1">
              <a:buFontTx/>
              <a:buNone/>
            </a:pPr>
            <a:r>
              <a:rPr lang="el-GR" sz="2800" b="1" dirty="0" smtClean="0"/>
              <a:t>             Λογιστική Αξία </a:t>
            </a:r>
          </a:p>
          <a:p>
            <a:pPr eaLnBrk="1" hangingPunct="1">
              <a:buFontTx/>
              <a:buNone/>
            </a:pPr>
            <a:endParaRPr lang="en-US" sz="2800" dirty="0" smtClean="0"/>
          </a:p>
          <a:p>
            <a:pPr eaLnBrk="1" hangingPunct="1">
              <a:buFontTx/>
              <a:buNone/>
            </a:pPr>
            <a:r>
              <a:rPr lang="el-GR" sz="2800" b="1" dirty="0" smtClean="0">
                <a:solidFill>
                  <a:srgbClr val="002060"/>
                </a:solidFill>
              </a:rPr>
              <a:t>Λογιστική Αξία = </a:t>
            </a:r>
            <a:r>
              <a:rPr lang="el-GR" sz="2800" b="1" u="sng" dirty="0" smtClean="0">
                <a:solidFill>
                  <a:srgbClr val="002060"/>
                </a:solidFill>
              </a:rPr>
              <a:t>Ίδια Κεφάλαια </a:t>
            </a:r>
          </a:p>
          <a:p>
            <a:pPr eaLnBrk="1" hangingPunct="1">
              <a:buFontTx/>
              <a:buNone/>
            </a:pPr>
            <a:r>
              <a:rPr lang="el-GR" sz="2800" b="1" dirty="0" smtClean="0">
                <a:solidFill>
                  <a:srgbClr val="002060"/>
                </a:solidFill>
              </a:rPr>
              <a:t>                             Αριθμός Μετοχών σε Κυκλοφορία</a:t>
            </a:r>
          </a:p>
          <a:p>
            <a:pPr eaLnBrk="1" hangingPunct="1">
              <a:buFontTx/>
              <a:buNone/>
            </a:pPr>
            <a:endParaRPr lang="en-US" sz="2800" dirty="0" smtClean="0"/>
          </a:p>
          <a:p>
            <a:pPr eaLnBrk="1" hangingPunct="1">
              <a:buFontTx/>
              <a:buNone/>
            </a:pPr>
            <a:r>
              <a:rPr lang="el-GR" sz="2800" dirty="0" smtClean="0">
                <a:solidFill>
                  <a:schemeClr val="tx1"/>
                </a:solidFill>
              </a:rPr>
              <a:t>Αν P/BV = 1 Ο δείκτης θεωρείται </a:t>
            </a:r>
            <a:r>
              <a:rPr lang="el-GR" sz="2800" b="1" dirty="0" smtClean="0">
                <a:solidFill>
                  <a:srgbClr val="0070C0"/>
                </a:solidFill>
              </a:rPr>
              <a:t>ικανοποιητικός</a:t>
            </a:r>
          </a:p>
          <a:p>
            <a:pPr eaLnBrk="1" hangingPunct="1">
              <a:buFontTx/>
              <a:buNone/>
            </a:pPr>
            <a:r>
              <a:rPr lang="el-GR" sz="2800" dirty="0" smtClean="0">
                <a:solidFill>
                  <a:schemeClr val="tx1"/>
                </a:solidFill>
              </a:rPr>
              <a:t>Αν Ρ/Β</a:t>
            </a:r>
            <a:r>
              <a:rPr lang="en-US" sz="2800" dirty="0" smtClean="0">
                <a:solidFill>
                  <a:schemeClr val="tx1"/>
                </a:solidFill>
              </a:rPr>
              <a:t>V</a:t>
            </a:r>
            <a:r>
              <a:rPr lang="el-GR" sz="2800" dirty="0" smtClean="0">
                <a:solidFill>
                  <a:schemeClr val="tx1"/>
                </a:solidFill>
              </a:rPr>
              <a:t> &gt; 1 Η μετοχή είναι</a:t>
            </a:r>
            <a:r>
              <a:rPr lang="el-GR" sz="2800" b="1" dirty="0" smtClean="0">
                <a:solidFill>
                  <a:schemeClr val="tx1"/>
                </a:solidFill>
                <a:cs typeface="Times New Roman" pitchFamily="18" charset="0"/>
              </a:rPr>
              <a:t> </a:t>
            </a:r>
            <a:r>
              <a:rPr lang="el-GR" sz="2800" b="1" dirty="0" smtClean="0">
                <a:solidFill>
                  <a:srgbClr val="C00000"/>
                </a:solidFill>
                <a:cs typeface="Times New Roman" pitchFamily="18" charset="0"/>
              </a:rPr>
              <a:t>υπερτιμημένη</a:t>
            </a:r>
            <a:r>
              <a:rPr lang="el-GR" sz="2800" b="1" dirty="0" smtClean="0">
                <a:solidFill>
                  <a:srgbClr val="000000"/>
                </a:solidFill>
                <a:cs typeface="Times New Roman" pitchFamily="18" charset="0"/>
              </a:rPr>
              <a:t>.</a:t>
            </a:r>
            <a:r>
              <a:rPr lang="el-GR" sz="2800" dirty="0" smtClean="0">
                <a:solidFill>
                  <a:srgbClr val="000000"/>
                </a:solidFill>
                <a:cs typeface="Times New Roman" pitchFamily="18" charset="0"/>
              </a:rPr>
              <a:t> </a:t>
            </a:r>
          </a:p>
          <a:p>
            <a:pPr eaLnBrk="1" hangingPunct="1">
              <a:buFontTx/>
              <a:buNone/>
            </a:pPr>
            <a:r>
              <a:rPr lang="el-GR" sz="2800" dirty="0" smtClean="0">
                <a:solidFill>
                  <a:schemeClr val="tx1"/>
                </a:solidFill>
              </a:rPr>
              <a:t>Αν Ρ/Β</a:t>
            </a:r>
            <a:r>
              <a:rPr lang="en-US" sz="2800" dirty="0" smtClean="0">
                <a:solidFill>
                  <a:schemeClr val="tx1"/>
                </a:solidFill>
              </a:rPr>
              <a:t>V</a:t>
            </a:r>
            <a:r>
              <a:rPr lang="el-GR" sz="2800" dirty="0" smtClean="0">
                <a:solidFill>
                  <a:schemeClr val="tx1"/>
                </a:solidFill>
              </a:rPr>
              <a:t> </a:t>
            </a:r>
            <a:r>
              <a:rPr lang="en-US" sz="2800" dirty="0" smtClean="0">
                <a:solidFill>
                  <a:schemeClr val="tx1"/>
                </a:solidFill>
                <a:cs typeface="Times New Roman" pitchFamily="18" charset="0"/>
              </a:rPr>
              <a:t>&lt; 1 </a:t>
            </a:r>
            <a:r>
              <a:rPr lang="el-GR" sz="2800" dirty="0" smtClean="0">
                <a:solidFill>
                  <a:schemeClr val="tx1"/>
                </a:solidFill>
              </a:rPr>
              <a:t>Η μετοχή είναι</a:t>
            </a:r>
            <a:r>
              <a:rPr lang="el-GR" sz="2800" b="1" dirty="0" smtClean="0">
                <a:solidFill>
                  <a:schemeClr val="tx1"/>
                </a:solidFill>
                <a:cs typeface="Times New Roman" pitchFamily="18" charset="0"/>
              </a:rPr>
              <a:t> </a:t>
            </a:r>
            <a:r>
              <a:rPr lang="el-GR" sz="2800" b="1" dirty="0" smtClean="0">
                <a:solidFill>
                  <a:srgbClr val="006600"/>
                </a:solidFill>
                <a:cs typeface="Times New Roman" pitchFamily="18" charset="0"/>
              </a:rPr>
              <a:t>υποτιμημένη</a:t>
            </a:r>
            <a:endParaRPr lang="el-GR" sz="2800" dirty="0" smtClean="0">
              <a:solidFill>
                <a:srgbClr val="006600"/>
              </a:solidFill>
              <a:cs typeface="Times New Roman" pitchFamily="18" charset="0"/>
            </a:endParaRPr>
          </a:p>
          <a:p>
            <a:pPr eaLnBrk="1" hangingPunct="1">
              <a:buFontTx/>
              <a:buNone/>
            </a:pPr>
            <a:endParaRPr lang="el-GR" sz="2800" dirty="0" smtClean="0"/>
          </a:p>
          <a:p>
            <a:pPr algn="just" eaLnBrk="1" hangingPunct="1"/>
            <a:r>
              <a:rPr lang="el-GR" sz="2600" dirty="0" smtClean="0">
                <a:solidFill>
                  <a:srgbClr val="000000"/>
                </a:solidFill>
                <a:cs typeface="Times New Roman" pitchFamily="18" charset="0"/>
              </a:rPr>
              <a:t>Ο λόγος του δείκτη μας δείχνει πόσες φορές η χρηματιστηριακή τιμή της </a:t>
            </a:r>
            <a:r>
              <a:rPr lang="el-GR" sz="2600" b="1" dirty="0" smtClean="0">
                <a:solidFill>
                  <a:srgbClr val="000000"/>
                </a:solidFill>
                <a:cs typeface="Times New Roman" pitchFamily="18" charset="0"/>
              </a:rPr>
              <a:t>κοινής</a:t>
            </a:r>
            <a:r>
              <a:rPr lang="el-GR" sz="2600" dirty="0" smtClean="0">
                <a:solidFill>
                  <a:srgbClr val="000000"/>
                </a:solidFill>
                <a:cs typeface="Times New Roman" pitchFamily="18" charset="0"/>
              </a:rPr>
              <a:t> μετοχής είναι μεγαλύτερη από την λογιστική αξία. </a:t>
            </a:r>
            <a:endParaRPr lang="en-GB" sz="2600" dirty="0" smtClean="0">
              <a:solidFill>
                <a:srgbClr val="000000"/>
              </a:solidFill>
              <a:cs typeface="Times New Roman" pitchFamily="18"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1 - Τίτλος"/>
          <p:cNvSpPr>
            <a:spLocks noGrp="1"/>
          </p:cNvSpPr>
          <p:nvPr>
            <p:ph type="title"/>
          </p:nvPr>
        </p:nvSpPr>
        <p:spPr>
          <a:xfrm>
            <a:off x="0" y="0"/>
            <a:ext cx="9144000" cy="692696"/>
          </a:xfrm>
        </p:spPr>
        <p:txBody>
          <a:bodyPr/>
          <a:lstStyle/>
          <a:p>
            <a:pPr eaLnBrk="1" hangingPunct="1"/>
            <a:r>
              <a:rPr lang="el-GR" sz="3600" b="1" dirty="0" smtClean="0"/>
              <a:t>3</a:t>
            </a:r>
            <a:r>
              <a:rPr lang="en-US" sz="3600" b="1" dirty="0" smtClean="0"/>
              <a:t>. Price to Βook Value Ratio</a:t>
            </a:r>
            <a:r>
              <a:rPr lang="el-GR" sz="3600" b="1" dirty="0" smtClean="0"/>
              <a:t> (2)</a:t>
            </a:r>
            <a:endParaRPr lang="el-GR" altLang="el-GR" sz="3600" b="1" dirty="0" smtClean="0"/>
          </a:p>
        </p:txBody>
      </p:sp>
      <p:sp>
        <p:nvSpPr>
          <p:cNvPr id="3" name="2 - Υπότιτλος"/>
          <p:cNvSpPr>
            <a:spLocks noGrp="1"/>
          </p:cNvSpPr>
          <p:nvPr>
            <p:ph sz="half" idx="1"/>
          </p:nvPr>
        </p:nvSpPr>
        <p:spPr>
          <a:xfrm>
            <a:off x="0" y="1600200"/>
            <a:ext cx="9144000" cy="5257800"/>
          </a:xfrm>
        </p:spPr>
        <p:txBody>
          <a:bodyPr rtlCol="0">
            <a:normAutofit fontScale="92500"/>
          </a:bodyPr>
          <a:lstStyle/>
          <a:p>
            <a:pPr algn="l" eaLnBrk="1" hangingPunct="1">
              <a:lnSpc>
                <a:spcPct val="90000"/>
              </a:lnSpc>
              <a:buFont typeface="Arial" charset="0"/>
              <a:buNone/>
              <a:defRPr/>
            </a:pPr>
            <a:r>
              <a:rPr lang="el-GR" sz="2600" b="1" dirty="0" smtClean="0">
                <a:solidFill>
                  <a:schemeClr val="tx1"/>
                </a:solidFill>
                <a:cs typeface="Arial" pitchFamily="34" charset="0"/>
              </a:rPr>
              <a:t> </a:t>
            </a:r>
          </a:p>
          <a:p>
            <a:pPr algn="l" eaLnBrk="1" hangingPunct="1">
              <a:lnSpc>
                <a:spcPct val="90000"/>
              </a:lnSpc>
              <a:buFont typeface="Arial" charset="0"/>
              <a:buNone/>
              <a:defRPr/>
            </a:pPr>
            <a:endParaRPr lang="el-GR" sz="2600" b="1" dirty="0">
              <a:cs typeface="Arial" pitchFamily="34" charset="0"/>
            </a:endParaRPr>
          </a:p>
          <a:p>
            <a:pPr eaLnBrk="1" hangingPunct="1">
              <a:lnSpc>
                <a:spcPct val="90000"/>
              </a:lnSpc>
              <a:defRPr/>
            </a:pPr>
            <a:endParaRPr lang="el-GR" sz="2400" dirty="0" smtClean="0">
              <a:solidFill>
                <a:schemeClr val="tx1"/>
              </a:solidFill>
              <a:cs typeface="Arial" pitchFamily="34" charset="0"/>
            </a:endParaRPr>
          </a:p>
          <a:p>
            <a:pPr algn="just" eaLnBrk="1" hangingPunct="1">
              <a:lnSpc>
                <a:spcPct val="90000"/>
              </a:lnSpc>
              <a:defRPr/>
            </a:pPr>
            <a:r>
              <a:rPr lang="el-GR" sz="3000" dirty="0" smtClean="0">
                <a:solidFill>
                  <a:schemeClr val="tx1"/>
                </a:solidFill>
                <a:cs typeface="Arial" pitchFamily="34" charset="0"/>
              </a:rPr>
              <a:t>Όταν ο </a:t>
            </a:r>
            <a:r>
              <a:rPr lang="el-GR" sz="3000" b="1" dirty="0" smtClean="0">
                <a:solidFill>
                  <a:schemeClr val="tx1"/>
                </a:solidFill>
                <a:cs typeface="Arial" pitchFamily="34" charset="0"/>
              </a:rPr>
              <a:t>Δείκτης Αγοραίας Τιμής προς Λογιστική Τιμή Μετοχής &gt; 1 </a:t>
            </a:r>
            <a:r>
              <a:rPr lang="el-GR" sz="3000" dirty="0" smtClean="0">
                <a:solidFill>
                  <a:schemeClr val="tx1"/>
                </a:solidFill>
                <a:cs typeface="Arial" pitchFamily="34" charset="0"/>
              </a:rPr>
              <a:t>τότε οι επιχειρήσεις έχουν υψηλή απόδοση συνολικών Ιδίων</a:t>
            </a:r>
            <a:r>
              <a:rPr lang="el-GR" sz="3000" dirty="0" smtClean="0">
                <a:cs typeface="Arial" pitchFamily="34" charset="0"/>
              </a:rPr>
              <a:t> Κ</a:t>
            </a:r>
            <a:r>
              <a:rPr lang="el-GR" sz="3000" dirty="0" smtClean="0">
                <a:solidFill>
                  <a:schemeClr val="tx1"/>
                </a:solidFill>
                <a:cs typeface="Arial" pitchFamily="34" charset="0"/>
              </a:rPr>
              <a:t>εφαλαίων (</a:t>
            </a:r>
            <a:r>
              <a:rPr lang="en-US" sz="3000" dirty="0" smtClean="0">
                <a:solidFill>
                  <a:schemeClr val="tx1"/>
                </a:solidFill>
                <a:cs typeface="Arial" pitchFamily="34" charset="0"/>
              </a:rPr>
              <a:t>RO</a:t>
            </a:r>
            <a:r>
              <a:rPr lang="el-GR" sz="3000" dirty="0" smtClean="0">
                <a:solidFill>
                  <a:schemeClr val="tx1"/>
                </a:solidFill>
                <a:cs typeface="Arial" pitchFamily="34" charset="0"/>
              </a:rPr>
              <a:t>Ε), ενώ αν  ο </a:t>
            </a:r>
            <a:r>
              <a:rPr lang="el-GR" sz="3000" b="1" dirty="0" smtClean="0">
                <a:solidFill>
                  <a:schemeClr val="tx1"/>
                </a:solidFill>
                <a:cs typeface="Arial" pitchFamily="34" charset="0"/>
              </a:rPr>
              <a:t>Δ.Α.Τ.π.Λ.Τ.Μ. &lt; 1 </a:t>
            </a:r>
            <a:r>
              <a:rPr lang="el-GR" sz="3000" dirty="0" smtClean="0">
                <a:solidFill>
                  <a:schemeClr val="tx1"/>
                </a:solidFill>
                <a:cs typeface="Arial" pitchFamily="34" charset="0"/>
              </a:rPr>
              <a:t>τότε οι επιχειρήσεις έχουν μικρή απόδοση των συνολικών τους κεφαλαίων.</a:t>
            </a:r>
            <a:endParaRPr lang="en-US" sz="3000" dirty="0" smtClean="0">
              <a:solidFill>
                <a:schemeClr val="tx1"/>
              </a:solidFill>
              <a:cs typeface="Arial" pitchFamily="34" charset="0"/>
            </a:endParaRPr>
          </a:p>
          <a:p>
            <a:pPr algn="just" eaLnBrk="1" hangingPunct="1">
              <a:lnSpc>
                <a:spcPct val="90000"/>
              </a:lnSpc>
              <a:defRPr/>
            </a:pPr>
            <a:r>
              <a:rPr lang="el-GR" sz="3000" dirty="0" smtClean="0">
                <a:solidFill>
                  <a:schemeClr val="bg2">
                    <a:lumMod val="10000"/>
                  </a:schemeClr>
                </a:solidFill>
                <a:cs typeface="Arial" pitchFamily="34" charset="0"/>
              </a:rPr>
              <a:t>Όταν οι επιχειρήσεις έχουν υψηλά ποσοστά απόδοσης ιδίων κεφαλαίων μπορούν να διαθέσουν τις μετοχές τους σε τιμές υψηλότερες ή και πολλαπλάσιες από τη λογιστική αξία των μετοχών τους.</a:t>
            </a:r>
          </a:p>
          <a:p>
            <a:pPr eaLnBrk="1" fontAlgn="auto" hangingPunct="1">
              <a:spcAft>
                <a:spcPts val="0"/>
              </a:spcAft>
              <a:defRPr/>
            </a:pPr>
            <a:endParaRPr lang="el-GR" dirty="0" smtClean="0"/>
          </a:p>
        </p:txBody>
      </p:sp>
      <p:pic>
        <p:nvPicPr>
          <p:cNvPr id="5" name="Content Placeholder 4" descr="τύπος Δ.Α.Τ.π.Λ.Τ.Μ. "/>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251520" y="836712"/>
            <a:ext cx="8640960" cy="1372612"/>
          </a:xfrm>
        </p:spPr>
      </p:pic>
    </p:spTree>
    <p:extLst>
      <p:ext uri="{BB962C8B-B14F-4D97-AF65-F5344CB8AC3E}">
        <p14:creationId xmlns="" xmlns:p14="http://schemas.microsoft.com/office/powerpoint/2010/main" val="7205279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1 - Τίτλος"/>
          <p:cNvSpPr>
            <a:spLocks noGrp="1"/>
          </p:cNvSpPr>
          <p:nvPr>
            <p:ph type="title"/>
          </p:nvPr>
        </p:nvSpPr>
        <p:spPr>
          <a:xfrm>
            <a:off x="0" y="0"/>
            <a:ext cx="9144000" cy="1052736"/>
          </a:xfrm>
        </p:spPr>
        <p:txBody>
          <a:bodyPr/>
          <a:lstStyle/>
          <a:p>
            <a:r>
              <a:rPr lang="el-GR" sz="3600" b="1" dirty="0" smtClean="0"/>
              <a:t>3</a:t>
            </a:r>
            <a:r>
              <a:rPr lang="en-US" sz="3600" b="1" dirty="0" smtClean="0"/>
              <a:t>. Price to Βook Value Ratio</a:t>
            </a:r>
            <a:r>
              <a:rPr lang="el-GR" sz="3600" b="1" dirty="0" smtClean="0"/>
              <a:t> (3)</a:t>
            </a:r>
            <a:endParaRPr lang="el-GR" altLang="el-GR" sz="3600" b="1" dirty="0" smtClean="0"/>
          </a:p>
        </p:txBody>
      </p:sp>
      <p:sp>
        <p:nvSpPr>
          <p:cNvPr id="130052" name="2 - Υπότιτλος"/>
          <p:cNvSpPr>
            <a:spLocks noGrp="1"/>
          </p:cNvSpPr>
          <p:nvPr>
            <p:ph idx="1"/>
          </p:nvPr>
        </p:nvSpPr>
        <p:spPr>
          <a:xfrm>
            <a:off x="0" y="980728"/>
            <a:ext cx="9144000" cy="5877272"/>
          </a:xfrm>
        </p:spPr>
        <p:txBody>
          <a:bodyPr/>
          <a:lstStyle/>
          <a:p>
            <a:pPr algn="just"/>
            <a:r>
              <a:rPr lang="el-GR" altLang="el-GR" b="1" dirty="0" smtClean="0"/>
              <a:t>Προστιθέμενη Αξία = </a:t>
            </a:r>
          </a:p>
          <a:p>
            <a:pPr algn="just"/>
            <a:r>
              <a:rPr lang="el-GR" altLang="el-GR" b="1" dirty="0" smtClean="0">
                <a:solidFill>
                  <a:srgbClr val="FF0000"/>
                </a:solidFill>
              </a:rPr>
              <a:t>Αγοραία Αξία Μετοχής</a:t>
            </a:r>
            <a:r>
              <a:rPr lang="el-GR" altLang="el-GR" b="1" dirty="0" smtClean="0"/>
              <a:t> </a:t>
            </a:r>
            <a:r>
              <a:rPr lang="el-GR" altLang="el-GR" b="1" dirty="0" smtClean="0">
                <a:solidFill>
                  <a:srgbClr val="006600"/>
                </a:solidFill>
              </a:rPr>
              <a:t>–</a:t>
            </a:r>
            <a:r>
              <a:rPr lang="el-GR" altLang="el-GR" b="1" dirty="0" smtClean="0"/>
              <a:t> </a:t>
            </a:r>
            <a:r>
              <a:rPr lang="el-GR" altLang="el-GR" b="1" dirty="0" smtClean="0">
                <a:solidFill>
                  <a:srgbClr val="7030A0"/>
                </a:solidFill>
              </a:rPr>
              <a:t>Λογιστική Αξία Μετοχής.</a:t>
            </a:r>
          </a:p>
          <a:p>
            <a:pPr algn="just"/>
            <a:r>
              <a:rPr lang="el-GR" altLang="el-GR" dirty="0" smtClean="0"/>
              <a:t>Όσο πιο </a:t>
            </a:r>
            <a:r>
              <a:rPr lang="el-GR" altLang="el-GR" dirty="0" smtClean="0">
                <a:solidFill>
                  <a:schemeClr val="bg2">
                    <a:lumMod val="10000"/>
                  </a:schemeClr>
                </a:solidFill>
              </a:rPr>
              <a:t>επιτυχημένες</a:t>
            </a:r>
            <a:r>
              <a:rPr lang="el-GR" altLang="el-GR" dirty="0" smtClean="0"/>
              <a:t> είναι οι </a:t>
            </a:r>
            <a:r>
              <a:rPr lang="el-GR" altLang="el-GR" dirty="0" smtClean="0">
                <a:solidFill>
                  <a:schemeClr val="bg2">
                    <a:lumMod val="10000"/>
                  </a:schemeClr>
                </a:solidFill>
              </a:rPr>
              <a:t>επενδυτικές</a:t>
            </a:r>
            <a:r>
              <a:rPr lang="el-GR" altLang="el-GR" dirty="0" smtClean="0"/>
              <a:t> και </a:t>
            </a:r>
            <a:r>
              <a:rPr lang="el-GR" altLang="el-GR" dirty="0" smtClean="0">
                <a:solidFill>
                  <a:schemeClr val="bg2">
                    <a:lumMod val="10000"/>
                  </a:schemeClr>
                </a:solidFill>
              </a:rPr>
              <a:t>χρηματοδοτικές αποφάσεις </a:t>
            </a:r>
            <a:r>
              <a:rPr lang="el-GR" altLang="el-GR" dirty="0" smtClean="0"/>
              <a:t>της διοίκησης μιας εταιρείας τόσο πιο μεγάλη θα είναι και προστιθέμενη αγοραία αξία της μετοχής της και επομένως τόσο μεγαλύτερη τιμή θα λαμβάνει ο Δείκτης Αγοραίας Τιμής προς Λογιστική Τιμή Μετοχής</a:t>
            </a:r>
            <a:r>
              <a:rPr lang="en-US" altLang="el-GR" dirty="0" smtClean="0"/>
              <a:t> </a:t>
            </a:r>
            <a:r>
              <a:rPr lang="el-GR" altLang="el-GR" dirty="0" smtClean="0"/>
              <a:t>δηλαδή</a:t>
            </a:r>
            <a:r>
              <a:rPr lang="en-US" altLang="el-GR" dirty="0" smtClean="0"/>
              <a:t>:</a:t>
            </a:r>
            <a:r>
              <a:rPr lang="el-GR" altLang="el-GR" dirty="0" smtClean="0"/>
              <a:t> </a:t>
            </a:r>
            <a:r>
              <a:rPr lang="en-US" altLang="el-GR" dirty="0" smtClean="0"/>
              <a:t>P/BV</a:t>
            </a:r>
            <a:r>
              <a:rPr lang="el-GR" altLang="el-GR" dirty="0" smtClean="0"/>
              <a:t>. </a:t>
            </a:r>
          </a:p>
          <a:p>
            <a:pPr>
              <a:buNone/>
            </a:pPr>
            <a:endParaRPr lang="el-GR" altLang="el-GR" sz="2400" dirty="0" smtClean="0"/>
          </a:p>
        </p:txBody>
      </p:sp>
    </p:spTree>
    <p:extLst>
      <p:ext uri="{BB962C8B-B14F-4D97-AF65-F5344CB8AC3E}">
        <p14:creationId xmlns="" xmlns:p14="http://schemas.microsoft.com/office/powerpoint/2010/main" val="96107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0" y="274638"/>
            <a:ext cx="9144000" cy="1143000"/>
          </a:xfrm>
        </p:spPr>
        <p:txBody>
          <a:bodyPr>
            <a:normAutofit fontScale="90000"/>
          </a:bodyPr>
          <a:lstStyle/>
          <a:p>
            <a:pPr algn="ctr"/>
            <a:r>
              <a:rPr lang="el-GR" sz="4000" b="1" dirty="0" smtClean="0">
                <a:solidFill>
                  <a:schemeClr val="tx1"/>
                </a:solidFill>
              </a:rPr>
              <a:t>ΒασικΕΣ ΕννοιεΣ ΕπενδΥσεων ΚεφαλαΙου</a:t>
            </a:r>
            <a:endParaRPr lang="el-GR" sz="4000" b="1" dirty="0">
              <a:solidFill>
                <a:schemeClr val="tx1"/>
              </a:solidFill>
            </a:endParaRPr>
          </a:p>
        </p:txBody>
      </p:sp>
      <p:sp>
        <p:nvSpPr>
          <p:cNvPr id="122883" name="Rectangle 3"/>
          <p:cNvSpPr>
            <a:spLocks noGrp="1" noChangeArrowheads="1"/>
          </p:cNvSpPr>
          <p:nvPr>
            <p:ph idx="1"/>
          </p:nvPr>
        </p:nvSpPr>
        <p:spPr>
          <a:xfrm>
            <a:off x="251520" y="1600200"/>
            <a:ext cx="8640960" cy="4853136"/>
          </a:xfrm>
        </p:spPr>
        <p:txBody>
          <a:bodyPr>
            <a:normAutofit/>
          </a:bodyPr>
          <a:lstStyle/>
          <a:p>
            <a:pPr>
              <a:lnSpc>
                <a:spcPct val="80000"/>
              </a:lnSpc>
            </a:pPr>
            <a:r>
              <a:rPr lang="el-GR" sz="2800" dirty="0">
                <a:solidFill>
                  <a:schemeClr val="tx1"/>
                </a:solidFill>
              </a:rPr>
              <a:t>Για μια επένδυση υπάρχουν πολλές λύσεις</a:t>
            </a:r>
          </a:p>
          <a:p>
            <a:pPr>
              <a:lnSpc>
                <a:spcPct val="80000"/>
              </a:lnSpc>
            </a:pPr>
            <a:r>
              <a:rPr lang="el-GR" sz="2800" dirty="0">
                <a:solidFill>
                  <a:schemeClr val="tx1"/>
                </a:solidFill>
              </a:rPr>
              <a:t>Κάθε λύση αποτελεί ένα επενδυτικό έργο</a:t>
            </a:r>
          </a:p>
          <a:p>
            <a:pPr>
              <a:lnSpc>
                <a:spcPct val="80000"/>
              </a:lnSpc>
            </a:pPr>
            <a:endParaRPr lang="el-GR" sz="2800" dirty="0">
              <a:solidFill>
                <a:schemeClr val="tx1"/>
              </a:solidFill>
            </a:endParaRPr>
          </a:p>
          <a:p>
            <a:pPr>
              <a:lnSpc>
                <a:spcPct val="80000"/>
              </a:lnSpc>
              <a:buFontTx/>
              <a:buNone/>
            </a:pPr>
            <a:r>
              <a:rPr lang="el-GR" sz="2800" u="sng" dirty="0">
                <a:solidFill>
                  <a:schemeClr val="tx1"/>
                </a:solidFill>
              </a:rPr>
              <a:t>Είδη Επενδύσεων:</a:t>
            </a:r>
          </a:p>
          <a:p>
            <a:pPr>
              <a:lnSpc>
                <a:spcPct val="80000"/>
              </a:lnSpc>
            </a:pPr>
            <a:r>
              <a:rPr lang="el-GR" sz="2800" b="1" dirty="0">
                <a:solidFill>
                  <a:schemeClr val="tx1"/>
                </a:solidFill>
              </a:rPr>
              <a:t>Αμοιβαίως </a:t>
            </a:r>
            <a:r>
              <a:rPr lang="el-GR" sz="2800" b="1" dirty="0" smtClean="0">
                <a:solidFill>
                  <a:schemeClr val="tx1"/>
                </a:solidFill>
              </a:rPr>
              <a:t>αποκλειόμενες</a:t>
            </a:r>
            <a:r>
              <a:rPr lang="el-GR" sz="2800" dirty="0" smtClean="0">
                <a:solidFill>
                  <a:schemeClr val="tx1"/>
                </a:solidFill>
              </a:rPr>
              <a:t>: </a:t>
            </a:r>
            <a:r>
              <a:rPr lang="el-GR" sz="2800" dirty="0">
                <a:solidFill>
                  <a:schemeClr val="tx1"/>
                </a:solidFill>
              </a:rPr>
              <a:t>η μία αποκλείει την πραγματοποίηση της </a:t>
            </a:r>
            <a:r>
              <a:rPr lang="el-GR" sz="2800" dirty="0" smtClean="0">
                <a:solidFill>
                  <a:schemeClr val="tx1"/>
                </a:solidFill>
              </a:rPr>
              <a:t>άλλης.</a:t>
            </a:r>
            <a:endParaRPr lang="el-GR" sz="2800" dirty="0">
              <a:solidFill>
                <a:schemeClr val="tx1"/>
              </a:solidFill>
            </a:endParaRPr>
          </a:p>
          <a:p>
            <a:pPr>
              <a:lnSpc>
                <a:spcPct val="80000"/>
              </a:lnSpc>
              <a:buFontTx/>
              <a:buNone/>
            </a:pPr>
            <a:endParaRPr lang="el-GR" sz="2800" dirty="0">
              <a:solidFill>
                <a:schemeClr val="tx1"/>
              </a:solidFill>
            </a:endParaRPr>
          </a:p>
          <a:p>
            <a:pPr>
              <a:lnSpc>
                <a:spcPct val="80000"/>
              </a:lnSpc>
            </a:pPr>
            <a:r>
              <a:rPr lang="el-GR" sz="2800" b="1" dirty="0">
                <a:solidFill>
                  <a:schemeClr val="tx1"/>
                </a:solidFill>
              </a:rPr>
              <a:t>Ανεξάρτητες: </a:t>
            </a:r>
            <a:r>
              <a:rPr lang="el-GR" sz="2800" dirty="0">
                <a:solidFill>
                  <a:schemeClr val="tx1"/>
                </a:solidFill>
              </a:rPr>
              <a:t>η μία δεν επηρεάζει την πραγματοποίηση της </a:t>
            </a:r>
            <a:r>
              <a:rPr lang="el-GR" sz="2800" dirty="0" smtClean="0">
                <a:solidFill>
                  <a:schemeClr val="tx1"/>
                </a:solidFill>
              </a:rPr>
              <a:t>άλλης.</a:t>
            </a:r>
            <a:endParaRPr lang="el-GR" sz="2800" dirty="0">
              <a:solidFill>
                <a:schemeClr val="tx1"/>
              </a:solidFill>
            </a:endParaRPr>
          </a:p>
          <a:p>
            <a:pPr>
              <a:lnSpc>
                <a:spcPct val="80000"/>
              </a:lnSpc>
            </a:pPr>
            <a:endParaRPr lang="el-GR" sz="2800" dirty="0">
              <a:solidFill>
                <a:schemeClr val="tx1"/>
              </a:solidFill>
            </a:endParaRPr>
          </a:p>
          <a:p>
            <a:pPr>
              <a:lnSpc>
                <a:spcPct val="80000"/>
              </a:lnSpc>
            </a:pPr>
            <a:r>
              <a:rPr lang="el-GR" sz="2800" b="1" dirty="0" smtClean="0">
                <a:solidFill>
                  <a:schemeClr val="tx1"/>
                </a:solidFill>
              </a:rPr>
              <a:t>Συμπληρωματικές:</a:t>
            </a:r>
            <a:r>
              <a:rPr lang="en-US" sz="2800" b="1" dirty="0" smtClean="0">
                <a:solidFill>
                  <a:schemeClr val="tx1"/>
                </a:solidFill>
              </a:rPr>
              <a:t> </a:t>
            </a:r>
            <a:r>
              <a:rPr lang="el-GR" sz="2800" dirty="0" smtClean="0">
                <a:solidFill>
                  <a:schemeClr val="tx1"/>
                </a:solidFill>
              </a:rPr>
              <a:t>η </a:t>
            </a:r>
            <a:r>
              <a:rPr lang="el-GR" sz="2800" dirty="0">
                <a:solidFill>
                  <a:schemeClr val="tx1"/>
                </a:solidFill>
              </a:rPr>
              <a:t>μια</a:t>
            </a:r>
            <a:r>
              <a:rPr lang="el-GR" sz="2800" b="1" dirty="0">
                <a:solidFill>
                  <a:schemeClr val="tx1"/>
                </a:solidFill>
              </a:rPr>
              <a:t> </a:t>
            </a:r>
            <a:r>
              <a:rPr lang="el-GR" sz="2800" dirty="0">
                <a:solidFill>
                  <a:schemeClr val="tx1"/>
                </a:solidFill>
              </a:rPr>
              <a:t>συμπληρώνει την </a:t>
            </a:r>
            <a:r>
              <a:rPr lang="el-GR" sz="2800" dirty="0" smtClean="0">
                <a:solidFill>
                  <a:schemeClr val="tx1"/>
                </a:solidFill>
              </a:rPr>
              <a:t>άλλη.</a:t>
            </a:r>
            <a:endParaRPr lang="el-GR" sz="2800" dirty="0">
              <a:solidFill>
                <a:schemeClr val="tx1"/>
              </a:solidFill>
            </a:endParaRPr>
          </a:p>
          <a:p>
            <a:pPr>
              <a:lnSpc>
                <a:spcPct val="80000"/>
              </a:lnSpc>
            </a:pPr>
            <a:endParaRPr lang="el-GR" sz="2400" dirty="0"/>
          </a:p>
        </p:txBody>
      </p:sp>
      <p:sp>
        <p:nvSpPr>
          <p:cNvPr id="6" name="5 - Θέση αριθμού διαφάνειας"/>
          <p:cNvSpPr>
            <a:spLocks noGrp="1"/>
          </p:cNvSpPr>
          <p:nvPr>
            <p:ph type="sldNum" sz="quarter" idx="12"/>
          </p:nvPr>
        </p:nvSpPr>
        <p:spPr/>
        <p:txBody>
          <a:bodyPr>
            <a:normAutofit fontScale="92500" lnSpcReduction="10000"/>
          </a:bodyPr>
          <a:lstStyle/>
          <a:p>
            <a:fld id="{AFF10AEF-DBD0-4C3F-A78D-9472692619B5}" type="slidenum">
              <a:rPr lang="el-GR"/>
              <a:pPr/>
              <a:t>12</a:t>
            </a:fld>
            <a:endParaRPr lang="el-GR"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836613"/>
          </a:xfrm>
        </p:spPr>
        <p:txBody>
          <a:bodyPr/>
          <a:lstStyle/>
          <a:p>
            <a:pPr eaLnBrk="1" hangingPunct="1"/>
            <a:r>
              <a:rPr lang="el-GR" sz="3600" b="1" cap="none" dirty="0" smtClean="0">
                <a:solidFill>
                  <a:srgbClr val="000000"/>
                </a:solidFill>
                <a:cs typeface="Times New Roman" pitchFamily="18" charset="0"/>
              </a:rPr>
              <a:t>ΤΑΥΤΟΧΡΟΝΗ ΑΝΑΛΥΣΗ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E </a:t>
            </a:r>
            <a:r>
              <a:rPr lang="el-GR" sz="3600" b="1" cap="none" dirty="0" smtClean="0">
                <a:solidFill>
                  <a:srgbClr val="000000"/>
                </a:solidFill>
                <a:cs typeface="Times New Roman" pitchFamily="18" charset="0"/>
              </a:rPr>
              <a:t>ΚΑΙ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BV</a:t>
            </a:r>
            <a:endParaRPr lang="el-GR" sz="3600" b="1" cap="none" dirty="0" smtClean="0">
              <a:solidFill>
                <a:srgbClr val="000000"/>
              </a:solidFill>
              <a:cs typeface="Times New Roman" pitchFamily="18" charset="0"/>
            </a:endParaRPr>
          </a:p>
        </p:txBody>
      </p:sp>
      <p:sp>
        <p:nvSpPr>
          <p:cNvPr id="77827" name="Rectangle 3"/>
          <p:cNvSpPr>
            <a:spLocks noGrp="1" noChangeArrowheads="1"/>
          </p:cNvSpPr>
          <p:nvPr>
            <p:ph type="body" idx="1"/>
          </p:nvPr>
        </p:nvSpPr>
        <p:spPr>
          <a:xfrm>
            <a:off x="0" y="981075"/>
            <a:ext cx="9144000" cy="5876925"/>
          </a:xfrm>
        </p:spPr>
        <p:txBody>
          <a:bodyPr/>
          <a:lstStyle/>
          <a:p>
            <a:pPr lvl="1" algn="ctr" eaLnBrk="1" hangingPunct="1">
              <a:buFontTx/>
              <a:buNone/>
            </a:pPr>
            <a:r>
              <a:rPr lang="el-GR" sz="3200" b="1" u="sng" dirty="0" smtClean="0">
                <a:solidFill>
                  <a:srgbClr val="000000"/>
                </a:solidFill>
                <a:cs typeface="Times New Roman" pitchFamily="18" charset="0"/>
              </a:rPr>
              <a:t>1</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έχει: </a:t>
            </a:r>
          </a:p>
          <a:p>
            <a:pPr lvl="1" algn="ctr" eaLnBrk="1" hangingPunct="1">
              <a:buFontTx/>
              <a:buNone/>
            </a:pPr>
            <a:endParaRPr lang="el-GR" sz="3200" dirty="0" smtClean="0">
              <a:solidFill>
                <a:srgbClr val="000000"/>
              </a:solidFill>
              <a:cs typeface="Times New Roman" pitchFamily="18" charset="0"/>
            </a:endParaRPr>
          </a:p>
          <a:p>
            <a:pPr marL="0" lvl="1" indent="0" algn="just" eaLnBrk="1" hangingPunct="1">
              <a:spcBef>
                <a:spcPts val="0"/>
              </a:spcBef>
            </a:pPr>
            <a:r>
              <a:rPr lang="el-GR" b="1" dirty="0" smtClean="0">
                <a:solidFill>
                  <a:srgbClr val="FF0000"/>
                </a:solidFill>
                <a:cs typeface="Times New Roman" pitchFamily="18" charset="0"/>
              </a:rPr>
              <a:t>Χαμηλό</a:t>
            </a:r>
            <a:r>
              <a:rPr lang="el-GR" dirty="0" smtClean="0">
                <a:solidFill>
                  <a:srgbClr val="000000"/>
                </a:solidFill>
                <a:cs typeface="Times New Roman" pitchFamily="18" charset="0"/>
              </a:rPr>
              <a:t> </a:t>
            </a:r>
            <a:r>
              <a:rPr lang="el-GR" b="1" dirty="0" smtClean="0">
                <a:solidFill>
                  <a:srgbClr val="000000"/>
                </a:solidFill>
                <a:cs typeface="Times New Roman" pitchFamily="18" charset="0"/>
              </a:rPr>
              <a:t>Ρ/</a:t>
            </a:r>
            <a:r>
              <a:rPr lang="en-US" b="1" dirty="0" smtClean="0">
                <a:solidFill>
                  <a:srgbClr val="000000"/>
                </a:solidFill>
                <a:cs typeface="Times New Roman" pitchFamily="18" charset="0"/>
              </a:rPr>
              <a:t>BV</a:t>
            </a:r>
            <a:r>
              <a:rPr lang="el-GR" b="1" dirty="0" smtClean="0">
                <a:solidFill>
                  <a:srgbClr val="000000"/>
                </a:solidFill>
                <a:cs typeface="Times New Roman" pitchFamily="18" charset="0"/>
              </a:rPr>
              <a:t> </a:t>
            </a:r>
            <a:r>
              <a:rPr lang="el-GR" dirty="0" smtClean="0">
                <a:solidFill>
                  <a:srgbClr val="000000"/>
                </a:solidFill>
                <a:cs typeface="Times New Roman" pitchFamily="18" charset="0"/>
              </a:rPr>
              <a:t>σε σχέση πάντα με</a:t>
            </a:r>
            <a:r>
              <a:rPr lang="en-US" dirty="0" smtClean="0">
                <a:solidFill>
                  <a:srgbClr val="000000"/>
                </a:solidFill>
                <a:cs typeface="Times New Roman" pitchFamily="18" charset="0"/>
              </a:rPr>
              <a:t> </a:t>
            </a:r>
            <a:r>
              <a:rPr lang="el-GR" dirty="0" smtClean="0">
                <a:solidFill>
                  <a:srgbClr val="000000"/>
                </a:solidFill>
                <a:cs typeface="Times New Roman" pitchFamily="18" charset="0"/>
              </a:rPr>
              <a:t>το μέσο όρο του κλάδου στον οποίο ανήκει και</a:t>
            </a:r>
            <a:r>
              <a:rPr lang="en-US" dirty="0" smtClean="0">
                <a:solidFill>
                  <a:srgbClr val="000000"/>
                </a:solidFill>
                <a:cs typeface="Times New Roman" pitchFamily="18" charset="0"/>
              </a:rPr>
              <a:t> </a:t>
            </a:r>
            <a:endParaRPr lang="el-GR" dirty="0" smtClean="0">
              <a:solidFill>
                <a:srgbClr val="000000"/>
              </a:solidFill>
              <a:cs typeface="Times New Roman" pitchFamily="18" charset="0"/>
            </a:endParaRPr>
          </a:p>
          <a:p>
            <a:pPr marL="0" lvl="1" indent="0" algn="just" eaLnBrk="1" hangingPunct="1">
              <a:spcBef>
                <a:spcPts val="0"/>
              </a:spcBef>
            </a:pPr>
            <a:endParaRPr lang="el-GR" b="1" dirty="0" smtClean="0">
              <a:solidFill>
                <a:srgbClr val="C00000"/>
              </a:solidFill>
              <a:cs typeface="Times New Roman" pitchFamily="18" charset="0"/>
            </a:endParaRPr>
          </a:p>
          <a:p>
            <a:pPr marL="0" lvl="1" indent="0" algn="just" eaLnBrk="1" hangingPunct="1">
              <a:spcBef>
                <a:spcPts val="0"/>
              </a:spcBef>
            </a:pPr>
            <a:r>
              <a:rPr lang="el-GR" b="1" dirty="0" smtClean="0">
                <a:solidFill>
                  <a:srgbClr val="C00000"/>
                </a:solidFill>
                <a:cs typeface="Times New Roman" pitchFamily="18" charset="0"/>
              </a:rPr>
              <a:t>Χαμηλό </a:t>
            </a:r>
            <a:r>
              <a:rPr lang="el-GR" b="1" dirty="0" smtClean="0">
                <a:solidFill>
                  <a:srgbClr val="000000"/>
                </a:solidFill>
                <a:cs typeface="Times New Roman" pitchFamily="18" charset="0"/>
              </a:rPr>
              <a:t>Ρ/Ε </a:t>
            </a:r>
            <a:r>
              <a:rPr lang="el-GR" dirty="0" smtClean="0">
                <a:solidFill>
                  <a:srgbClr val="000000"/>
                </a:solidFill>
                <a:cs typeface="Times New Roman" pitchFamily="18" charset="0"/>
              </a:rPr>
              <a:t>έναντι του μέσου όρου του κλάδου της.</a:t>
            </a:r>
          </a:p>
          <a:p>
            <a:pPr marL="0" lvl="1" indent="0" algn="just" eaLnBrk="1" hangingPunct="1">
              <a:spcBef>
                <a:spcPts val="0"/>
              </a:spcBef>
            </a:pPr>
            <a:endParaRPr lang="el-GR" i="1" dirty="0" smtClean="0">
              <a:solidFill>
                <a:srgbClr val="000000"/>
              </a:solidFill>
            </a:endParaRPr>
          </a:p>
          <a:p>
            <a:pPr marL="0" lvl="1" indent="0" algn="just" eaLnBrk="1" hangingPunct="1">
              <a:spcBef>
                <a:spcPts val="0"/>
              </a:spcBef>
            </a:pPr>
            <a:r>
              <a:rPr lang="el-GR" i="1" dirty="0" smtClean="0">
                <a:solidFill>
                  <a:srgbClr val="000000"/>
                </a:solidFill>
              </a:rPr>
              <a:t>Τότε η μετοχή θεωρείται </a:t>
            </a:r>
            <a:r>
              <a:rPr lang="el-GR" b="1" i="1" u="sng" dirty="0" smtClean="0">
                <a:solidFill>
                  <a:srgbClr val="7030A0"/>
                </a:solidFill>
              </a:rPr>
              <a:t>υποτιμημένη</a:t>
            </a:r>
            <a:r>
              <a:rPr lang="el-GR" i="1" dirty="0" smtClean="0">
                <a:solidFill>
                  <a:srgbClr val="000000"/>
                </a:solidFill>
              </a:rPr>
              <a:t> καθώς η τιμή</a:t>
            </a:r>
            <a:r>
              <a:rPr lang="en-US" i="1" dirty="0" smtClean="0">
                <a:solidFill>
                  <a:srgbClr val="000000"/>
                </a:solidFill>
              </a:rPr>
              <a:t> </a:t>
            </a:r>
            <a:r>
              <a:rPr lang="el-GR" i="1" dirty="0" smtClean="0">
                <a:solidFill>
                  <a:srgbClr val="000000"/>
                </a:solidFill>
              </a:rPr>
              <a:t>υπολείπεται των μεγεθών που έχει η εταιρεία και θα πρέπει λογικά να εκφράζει η τιμή της μετοχής.</a:t>
            </a:r>
            <a:endParaRPr lang="en-GB" i="1" dirty="0" smtClean="0">
              <a:solidFill>
                <a:srgbClr val="000000"/>
              </a:solidFill>
            </a:endParaRPr>
          </a:p>
          <a:p>
            <a:pPr eaLnBrk="1" hangingPunct="1">
              <a:buFontTx/>
              <a:buNone/>
            </a:pPr>
            <a:endParaRPr lang="el-GR" i="1" dirty="0" smtClean="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60350"/>
            <a:ext cx="9144000" cy="504825"/>
          </a:xfrm>
        </p:spPr>
        <p:txBody>
          <a:bodyPr>
            <a:normAutofit fontScale="90000"/>
          </a:bodyPr>
          <a:lstStyle/>
          <a:p>
            <a:pPr eaLnBrk="1" hangingPunct="1"/>
            <a:r>
              <a:rPr lang="el-GR" sz="3600" b="1" cap="none" dirty="0" smtClean="0">
                <a:solidFill>
                  <a:srgbClr val="000000"/>
                </a:solidFill>
                <a:cs typeface="Times New Roman" pitchFamily="18" charset="0"/>
              </a:rPr>
              <a:t>ΤΑΥΤΟΧΡΟΝΗ ΑΝΑΛΥΣΗ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E </a:t>
            </a:r>
            <a:r>
              <a:rPr lang="el-GR" sz="3600" b="1" cap="none" dirty="0" smtClean="0">
                <a:solidFill>
                  <a:srgbClr val="000000"/>
                </a:solidFill>
                <a:cs typeface="Times New Roman" pitchFamily="18" charset="0"/>
              </a:rPr>
              <a:t>ΚΑΙ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BV</a:t>
            </a:r>
            <a:endParaRPr lang="el-GR" sz="3600" b="1" cap="none" dirty="0" smtClean="0">
              <a:solidFill>
                <a:srgbClr val="000000"/>
              </a:solidFill>
              <a:cs typeface="Times New Roman" pitchFamily="18" charset="0"/>
            </a:endParaRPr>
          </a:p>
        </p:txBody>
      </p:sp>
      <p:sp>
        <p:nvSpPr>
          <p:cNvPr id="78851" name="Rectangle 3"/>
          <p:cNvSpPr>
            <a:spLocks noGrp="1" noChangeArrowheads="1"/>
          </p:cNvSpPr>
          <p:nvPr>
            <p:ph type="body" idx="1"/>
          </p:nvPr>
        </p:nvSpPr>
        <p:spPr>
          <a:xfrm>
            <a:off x="0" y="1052513"/>
            <a:ext cx="9144000" cy="5805487"/>
          </a:xfrm>
        </p:spPr>
        <p:txBody>
          <a:bodyPr/>
          <a:lstStyle/>
          <a:p>
            <a:pPr lvl="1" algn="ctr" eaLnBrk="1" hangingPunct="1">
              <a:buFontTx/>
              <a:buNone/>
            </a:pPr>
            <a:r>
              <a:rPr lang="el-GR" sz="3200" b="1" u="sng" dirty="0" smtClean="0">
                <a:solidFill>
                  <a:srgbClr val="000000"/>
                </a:solidFill>
                <a:cs typeface="Times New Roman" pitchFamily="18" charset="0"/>
              </a:rPr>
              <a:t>2</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έχει </a:t>
            </a:r>
          </a:p>
          <a:p>
            <a:pPr marL="0" lvl="1" indent="0" algn="just" eaLnBrk="1" hangingPunct="1">
              <a:spcBef>
                <a:spcPts val="0"/>
              </a:spcBef>
              <a:buFontTx/>
              <a:buNone/>
            </a:pPr>
            <a:endParaRPr lang="el-GR" sz="3200" dirty="0" smtClean="0">
              <a:solidFill>
                <a:srgbClr val="000000"/>
              </a:solidFill>
              <a:cs typeface="Times New Roman" pitchFamily="18" charset="0"/>
            </a:endParaRPr>
          </a:p>
          <a:p>
            <a:pPr marL="0" lvl="1" indent="0" algn="just" eaLnBrk="1" hangingPunct="1">
              <a:spcBef>
                <a:spcPts val="0"/>
              </a:spcBef>
            </a:pPr>
            <a:r>
              <a:rPr lang="el-GR" sz="3200" b="1" dirty="0" smtClean="0">
                <a:solidFill>
                  <a:srgbClr val="003366"/>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BV</a:t>
            </a:r>
            <a:r>
              <a:rPr lang="el-GR" sz="3200" b="1" dirty="0" smtClean="0">
                <a:solidFill>
                  <a:srgbClr val="000000"/>
                </a:solidFill>
                <a:cs typeface="Times New Roman" pitchFamily="18" charset="0"/>
              </a:rPr>
              <a:t> </a:t>
            </a:r>
            <a:r>
              <a:rPr lang="el-GR" sz="3200" dirty="0" smtClean="0">
                <a:solidFill>
                  <a:srgbClr val="000000"/>
                </a:solidFill>
                <a:cs typeface="Times New Roman" pitchFamily="18" charset="0"/>
              </a:rPr>
              <a:t>και </a:t>
            </a:r>
          </a:p>
          <a:p>
            <a:pPr marL="0" lvl="1" indent="0" algn="just" eaLnBrk="1" hangingPunct="1">
              <a:spcBef>
                <a:spcPts val="0"/>
              </a:spcBef>
            </a:pPr>
            <a:r>
              <a:rPr lang="el-GR" sz="3200" b="1" dirty="0" smtClean="0">
                <a:solidFill>
                  <a:srgbClr val="003300"/>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E</a:t>
            </a:r>
            <a:r>
              <a:rPr lang="el-GR" sz="3200" b="1" dirty="0" smtClean="0">
                <a:solidFill>
                  <a:srgbClr val="000000"/>
                </a:solidFill>
                <a:cs typeface="Times New Roman" pitchFamily="18" charset="0"/>
              </a:rPr>
              <a:t> </a:t>
            </a:r>
          </a:p>
          <a:p>
            <a:pPr marL="0" lvl="1" indent="0" algn="just" eaLnBrk="1" hangingPunct="1">
              <a:spcBef>
                <a:spcPts val="0"/>
              </a:spcBef>
              <a:buFontTx/>
              <a:buNone/>
            </a:pPr>
            <a:r>
              <a:rPr lang="el-GR" sz="3200" dirty="0" smtClean="0">
                <a:solidFill>
                  <a:srgbClr val="000000"/>
                </a:solidFill>
                <a:cs typeface="Times New Roman" pitchFamily="18" charset="0"/>
              </a:rPr>
              <a:t>σε σχέση με τους μέσους όρους του κλάδου. </a:t>
            </a:r>
            <a:endParaRPr lang="el-GR" sz="3200" dirty="0" smtClean="0">
              <a:solidFill>
                <a:srgbClr val="000000"/>
              </a:solidFill>
            </a:endParaRPr>
          </a:p>
          <a:p>
            <a:pPr marL="0" lvl="1" indent="0" algn="just" eaLnBrk="1" hangingPunct="1">
              <a:spcBef>
                <a:spcPts val="0"/>
              </a:spcBef>
              <a:buFontTx/>
              <a:buNone/>
            </a:pPr>
            <a:endParaRPr lang="el-GR" sz="3200" dirty="0" smtClean="0">
              <a:solidFill>
                <a:srgbClr val="000000"/>
              </a:solidFill>
              <a:cs typeface="Times New Roman" pitchFamily="18" charset="0"/>
            </a:endParaRPr>
          </a:p>
          <a:p>
            <a:pPr marL="0" lvl="1" indent="0" algn="just" eaLnBrk="1" hangingPunct="1">
              <a:spcBef>
                <a:spcPts val="0"/>
              </a:spcBef>
              <a:buFontTx/>
              <a:buNone/>
            </a:pPr>
            <a:r>
              <a:rPr lang="el-GR" sz="3200" i="1" dirty="0" smtClean="0">
                <a:solidFill>
                  <a:srgbClr val="000000"/>
                </a:solidFill>
                <a:cs typeface="Times New Roman" pitchFamily="18" charset="0"/>
              </a:rPr>
              <a:t>Σε αυτή την περίπτωση η μετοχή θεωρείται </a:t>
            </a:r>
            <a:r>
              <a:rPr lang="el-GR" sz="3200" b="1" i="1" dirty="0" smtClean="0">
                <a:solidFill>
                  <a:srgbClr val="C00000"/>
                </a:solidFill>
                <a:cs typeface="Times New Roman" pitchFamily="18" charset="0"/>
              </a:rPr>
              <a:t>υπερτιμημένη</a:t>
            </a:r>
            <a:r>
              <a:rPr lang="el-GR" sz="3200" i="1" dirty="0" smtClean="0">
                <a:solidFill>
                  <a:srgbClr val="C00000"/>
                </a:solidFill>
                <a:cs typeface="Times New Roman" pitchFamily="18" charset="0"/>
              </a:rPr>
              <a:t>, </a:t>
            </a:r>
            <a:r>
              <a:rPr lang="el-GR" sz="3200" i="1" dirty="0" smtClean="0">
                <a:solidFill>
                  <a:srgbClr val="000000"/>
                </a:solidFill>
                <a:cs typeface="Times New Roman" pitchFamily="18" charset="0"/>
              </a:rPr>
              <a:t>καθώς η χρηματιστηριακή αγορά έχει αξιολογήσει </a:t>
            </a:r>
            <a:r>
              <a:rPr lang="el-GR" sz="3200" i="1" dirty="0" smtClean="0">
                <a:solidFill>
                  <a:srgbClr val="000000"/>
                </a:solidFill>
              </a:rPr>
              <a:t>σε μεγαλύτερο ύψος</a:t>
            </a:r>
            <a:r>
              <a:rPr lang="el-GR" sz="3200" i="1" dirty="0" smtClean="0">
                <a:solidFill>
                  <a:srgbClr val="000000"/>
                </a:solidFill>
                <a:cs typeface="Times New Roman" pitchFamily="18" charset="0"/>
              </a:rPr>
              <a:t> τα μεγέθη της εταιρείας από ότι πραγματικά είναι</a:t>
            </a:r>
            <a:r>
              <a:rPr lang="el-GR" sz="2400" i="1" dirty="0" smtClean="0">
                <a:solidFill>
                  <a:srgbClr val="000000"/>
                </a:solidFill>
                <a:cs typeface="Times New Roman" pitchFamily="18" charset="0"/>
              </a:rPr>
              <a:t>.</a:t>
            </a:r>
            <a:endParaRPr lang="en-GB" sz="2400" i="1" dirty="0" smtClean="0">
              <a:solidFill>
                <a:srgbClr val="000000"/>
              </a:solidFill>
              <a:cs typeface="Times New Roman" pitchFamily="18" charset="0"/>
            </a:endParaRPr>
          </a:p>
          <a:p>
            <a:pPr eaLnBrk="1" hangingPunct="1"/>
            <a:endParaRPr lang="el-GR" dirty="0" smtClean="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836613"/>
          </a:xfrm>
        </p:spPr>
        <p:txBody>
          <a:bodyPr/>
          <a:lstStyle/>
          <a:p>
            <a:pPr eaLnBrk="1" hangingPunct="1"/>
            <a:r>
              <a:rPr lang="el-GR" sz="3600" b="1" cap="none" dirty="0" smtClean="0">
                <a:solidFill>
                  <a:srgbClr val="000000"/>
                </a:solidFill>
                <a:cs typeface="Times New Roman" pitchFamily="18" charset="0"/>
              </a:rPr>
              <a:t>ΤΑΥΤΟΧΡΟΝΗ ΑΝΑΛΥΣΗ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E </a:t>
            </a:r>
            <a:r>
              <a:rPr lang="el-GR" sz="3600" b="1" cap="none" dirty="0" smtClean="0">
                <a:solidFill>
                  <a:srgbClr val="000000"/>
                </a:solidFill>
                <a:cs typeface="Times New Roman" pitchFamily="18" charset="0"/>
              </a:rPr>
              <a:t>ΚΑΙ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BV</a:t>
            </a:r>
            <a:endParaRPr lang="el-GR" sz="3600" b="1" cap="none" dirty="0" smtClean="0">
              <a:solidFill>
                <a:srgbClr val="000000"/>
              </a:solidFill>
              <a:cs typeface="Times New Roman" pitchFamily="18" charset="0"/>
            </a:endParaRPr>
          </a:p>
        </p:txBody>
      </p:sp>
      <p:sp>
        <p:nvSpPr>
          <p:cNvPr id="79875" name="Rectangle 3"/>
          <p:cNvSpPr>
            <a:spLocks noGrp="1" noChangeArrowheads="1"/>
          </p:cNvSpPr>
          <p:nvPr>
            <p:ph type="body" idx="1"/>
          </p:nvPr>
        </p:nvSpPr>
        <p:spPr>
          <a:xfrm>
            <a:off x="0" y="908050"/>
            <a:ext cx="9144000" cy="5949950"/>
          </a:xfrm>
        </p:spPr>
        <p:txBody>
          <a:bodyPr/>
          <a:lstStyle/>
          <a:p>
            <a:pPr lvl="1" algn="ctr" eaLnBrk="1" hangingPunct="1">
              <a:buFontTx/>
              <a:buNone/>
            </a:pPr>
            <a:r>
              <a:rPr lang="el-GR" sz="3200" b="1" u="sng" dirty="0" smtClean="0">
                <a:solidFill>
                  <a:srgbClr val="000000"/>
                </a:solidFill>
                <a:cs typeface="Times New Roman" pitchFamily="18" charset="0"/>
              </a:rPr>
              <a:t>3</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εμφανίζει </a:t>
            </a:r>
          </a:p>
          <a:p>
            <a:pPr marL="0" lvl="1" indent="0" algn="just" eaLnBrk="1" hangingPunct="1">
              <a:spcBef>
                <a:spcPts val="0"/>
              </a:spcBef>
            </a:pPr>
            <a:r>
              <a:rPr lang="el-GR" sz="3200" b="1" dirty="0" smtClean="0">
                <a:solidFill>
                  <a:srgbClr val="002060"/>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BV</a:t>
            </a:r>
            <a:r>
              <a:rPr lang="el-GR" sz="3200" b="1" dirty="0" smtClean="0">
                <a:solidFill>
                  <a:srgbClr val="000000"/>
                </a:solidFill>
                <a:cs typeface="Times New Roman" pitchFamily="18" charset="0"/>
              </a:rPr>
              <a:t> </a:t>
            </a:r>
            <a:r>
              <a:rPr lang="el-GR" sz="3200" dirty="0" smtClean="0">
                <a:solidFill>
                  <a:srgbClr val="000000"/>
                </a:solidFill>
                <a:cs typeface="Times New Roman" pitchFamily="18" charset="0"/>
              </a:rPr>
              <a:t>και</a:t>
            </a:r>
          </a:p>
          <a:p>
            <a:pPr marL="0" lvl="1" indent="0" algn="just" eaLnBrk="1" hangingPunct="1">
              <a:spcBef>
                <a:spcPts val="0"/>
              </a:spcBef>
            </a:pPr>
            <a:r>
              <a:rPr lang="el-GR" sz="3200" b="1" dirty="0" smtClean="0">
                <a:solidFill>
                  <a:srgbClr val="FF0000"/>
                </a:solidFill>
                <a:cs typeface="Times New Roman" pitchFamily="18" charset="0"/>
              </a:rPr>
              <a:t>Χαμηλό</a:t>
            </a:r>
            <a:r>
              <a:rPr lang="el-GR" sz="3200" b="1" dirty="0" smtClean="0">
                <a:solidFill>
                  <a:srgbClr val="000000"/>
                </a:solidFill>
                <a:cs typeface="Times New Roman" pitchFamily="18" charset="0"/>
              </a:rPr>
              <a:t> Ρ/Ε</a:t>
            </a:r>
            <a:endParaRPr lang="el-GR" sz="3200" b="1" dirty="0" smtClean="0">
              <a:solidFill>
                <a:srgbClr val="000000"/>
              </a:solidFill>
            </a:endParaRPr>
          </a:p>
          <a:p>
            <a:pPr marL="0" lvl="1" indent="0" algn="just" eaLnBrk="1" hangingPunct="1">
              <a:spcBef>
                <a:spcPts val="0"/>
              </a:spcBef>
              <a:buNone/>
            </a:pPr>
            <a:r>
              <a:rPr lang="el-GR" dirty="0" smtClean="0">
                <a:solidFill>
                  <a:srgbClr val="000000"/>
                </a:solidFill>
                <a:cs typeface="Times New Roman" pitchFamily="18" charset="0"/>
              </a:rPr>
              <a:t>σε σχέση με τους μέσους όρους του κλάδου. </a:t>
            </a:r>
            <a:endParaRPr lang="el-GR" dirty="0" smtClean="0">
              <a:solidFill>
                <a:srgbClr val="000000"/>
              </a:solidFill>
            </a:endParaRPr>
          </a:p>
          <a:p>
            <a:pPr marL="0" lvl="1" indent="0" algn="just" eaLnBrk="1" hangingPunct="1">
              <a:spcBef>
                <a:spcPts val="0"/>
              </a:spcBef>
              <a:buNone/>
            </a:pPr>
            <a:endParaRPr lang="el-GR" dirty="0" smtClean="0">
              <a:solidFill>
                <a:srgbClr val="000000"/>
              </a:solidFill>
            </a:endParaRPr>
          </a:p>
          <a:p>
            <a:pPr marL="0" lvl="1" indent="0" algn="just" eaLnBrk="1" hangingPunct="1">
              <a:spcBef>
                <a:spcPts val="0"/>
              </a:spcBef>
            </a:pPr>
            <a:r>
              <a:rPr lang="el-GR" i="1" dirty="0" smtClean="0">
                <a:solidFill>
                  <a:srgbClr val="000000"/>
                </a:solidFill>
              </a:rPr>
              <a:t>Με σχετικά μικρό ύψος ιδίων κεφαλαίων εμφανίζονται μεγάλα κέρδη. </a:t>
            </a:r>
            <a:r>
              <a:rPr lang="el-GR" i="1" dirty="0" smtClean="0">
                <a:solidFill>
                  <a:srgbClr val="000000"/>
                </a:solidFill>
                <a:cs typeface="Times New Roman" pitchFamily="18" charset="0"/>
              </a:rPr>
              <a:t> </a:t>
            </a:r>
            <a:endParaRPr lang="el-GR" i="1" dirty="0" smtClean="0">
              <a:solidFill>
                <a:srgbClr val="000000"/>
              </a:solidFill>
            </a:endParaRPr>
          </a:p>
          <a:p>
            <a:pPr marL="0" lvl="1" indent="0" algn="just" eaLnBrk="1" hangingPunct="1">
              <a:spcBef>
                <a:spcPts val="0"/>
              </a:spcBef>
            </a:pPr>
            <a:r>
              <a:rPr lang="el-GR" i="1" dirty="0" smtClean="0">
                <a:solidFill>
                  <a:srgbClr val="000000"/>
                </a:solidFill>
              </a:rPr>
              <a:t>Η</a:t>
            </a:r>
            <a:r>
              <a:rPr lang="el-GR" i="1" dirty="0" smtClean="0">
                <a:solidFill>
                  <a:srgbClr val="000000"/>
                </a:solidFill>
                <a:cs typeface="Times New Roman" pitchFamily="18" charset="0"/>
              </a:rPr>
              <a:t> μετοχή της εταιρείας φαίνεται να </a:t>
            </a:r>
            <a:r>
              <a:rPr lang="el-GR" b="1" i="1" dirty="0" smtClean="0">
                <a:solidFill>
                  <a:srgbClr val="006600"/>
                </a:solidFill>
                <a:cs typeface="Times New Roman" pitchFamily="18" charset="0"/>
              </a:rPr>
              <a:t>έχει αρκετά περιθώρια να </a:t>
            </a:r>
            <a:r>
              <a:rPr lang="el-GR" b="1" i="1" dirty="0" smtClean="0">
                <a:solidFill>
                  <a:srgbClr val="000000"/>
                </a:solidFill>
                <a:cs typeface="Times New Roman" pitchFamily="18" charset="0"/>
              </a:rPr>
              <a:t>ανατιμηθεί. </a:t>
            </a:r>
            <a:endParaRPr lang="el-GR" b="1" i="1" dirty="0" smtClean="0">
              <a:solidFill>
                <a:srgbClr val="000000"/>
              </a:solidFill>
            </a:endParaRPr>
          </a:p>
          <a:p>
            <a:pPr marL="0" lvl="1" indent="0" algn="just" eaLnBrk="1" hangingPunct="1">
              <a:spcBef>
                <a:spcPts val="0"/>
              </a:spcBef>
            </a:pPr>
            <a:r>
              <a:rPr lang="el-GR" i="1" dirty="0" smtClean="0">
                <a:solidFill>
                  <a:srgbClr val="000000"/>
                </a:solidFill>
              </a:rPr>
              <a:t>Η επέκταση της εταιρίας μπορεί να προέλθει ακόμη και με τραπεζικό δανεισμό, ενώ </a:t>
            </a:r>
            <a:r>
              <a:rPr lang="el-GR" i="1" dirty="0" smtClean="0"/>
              <a:t>η αποδοτικότητα των ιδίων κεφαλαίων (</a:t>
            </a:r>
            <a:r>
              <a:rPr lang="en-US" i="1" dirty="0" smtClean="0"/>
              <a:t>ROE) </a:t>
            </a:r>
            <a:r>
              <a:rPr lang="el-GR" i="1" dirty="0" smtClean="0"/>
              <a:t>είναι μεγάλη και η κάλυψη των τόκων δεδομένη.</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692150"/>
          </a:xfrm>
        </p:spPr>
        <p:txBody>
          <a:bodyPr/>
          <a:lstStyle/>
          <a:p>
            <a:pPr eaLnBrk="1" hangingPunct="1"/>
            <a:r>
              <a:rPr lang="el-GR" sz="3600" b="1" cap="none" dirty="0" smtClean="0">
                <a:solidFill>
                  <a:srgbClr val="000000"/>
                </a:solidFill>
                <a:cs typeface="Times New Roman" pitchFamily="18" charset="0"/>
              </a:rPr>
              <a:t>ΤΑΥΤΟΧΡΟΝΗ ΑΝΑΛΥΣΗ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E </a:t>
            </a:r>
            <a:r>
              <a:rPr lang="el-GR" sz="3600" b="1" cap="none" dirty="0" smtClean="0">
                <a:solidFill>
                  <a:srgbClr val="000000"/>
                </a:solidFill>
                <a:cs typeface="Times New Roman" pitchFamily="18" charset="0"/>
              </a:rPr>
              <a:t>ΚΑΙ </a:t>
            </a:r>
            <a:r>
              <a:rPr lang="en-US" sz="3600" b="1" cap="none" dirty="0" smtClean="0">
                <a:solidFill>
                  <a:srgbClr val="000000"/>
                </a:solidFill>
                <a:cs typeface="Times New Roman" pitchFamily="18" charset="0"/>
              </a:rPr>
              <a:t>P</a:t>
            </a:r>
            <a:r>
              <a:rPr lang="el-GR" sz="3600" b="1" cap="none" dirty="0" smtClean="0">
                <a:solidFill>
                  <a:srgbClr val="000000"/>
                </a:solidFill>
                <a:cs typeface="Times New Roman" pitchFamily="18" charset="0"/>
              </a:rPr>
              <a:t>/</a:t>
            </a:r>
            <a:r>
              <a:rPr lang="en-US" sz="3600" b="1" cap="none" dirty="0" smtClean="0">
                <a:solidFill>
                  <a:srgbClr val="000000"/>
                </a:solidFill>
                <a:cs typeface="Times New Roman" pitchFamily="18" charset="0"/>
              </a:rPr>
              <a:t>BV</a:t>
            </a:r>
            <a:endParaRPr lang="el-GR" sz="3600" b="1" cap="none" dirty="0" smtClean="0">
              <a:solidFill>
                <a:srgbClr val="000000"/>
              </a:solidFill>
              <a:cs typeface="Times New Roman" pitchFamily="18" charset="0"/>
            </a:endParaRPr>
          </a:p>
        </p:txBody>
      </p:sp>
      <p:sp>
        <p:nvSpPr>
          <p:cNvPr id="80899" name="Rectangle 3"/>
          <p:cNvSpPr>
            <a:spLocks noGrp="1" noChangeArrowheads="1"/>
          </p:cNvSpPr>
          <p:nvPr>
            <p:ph type="body" idx="1"/>
          </p:nvPr>
        </p:nvSpPr>
        <p:spPr>
          <a:xfrm>
            <a:off x="0" y="836613"/>
            <a:ext cx="9144000" cy="6021387"/>
          </a:xfrm>
        </p:spPr>
        <p:txBody>
          <a:bodyPr/>
          <a:lstStyle/>
          <a:p>
            <a:pPr lvl="1" algn="ctr" eaLnBrk="1" hangingPunct="1">
              <a:lnSpc>
                <a:spcPct val="90000"/>
              </a:lnSpc>
              <a:buFontTx/>
              <a:buNone/>
            </a:pPr>
            <a:r>
              <a:rPr lang="el-GR" sz="3200" b="1" u="sng" dirty="0" smtClean="0">
                <a:solidFill>
                  <a:srgbClr val="000000"/>
                </a:solidFill>
                <a:latin typeface="Arial Greek" pitchFamily="34" charset="0"/>
                <a:cs typeface="Times New Roman" pitchFamily="18" charset="0"/>
              </a:rPr>
              <a:t>4</a:t>
            </a:r>
            <a:r>
              <a:rPr lang="el-GR" sz="3200" b="1" u="sng" baseline="30000" dirty="0" smtClean="0">
                <a:solidFill>
                  <a:srgbClr val="000000"/>
                </a:solidFill>
                <a:latin typeface="Arial Greek" pitchFamily="34" charset="0"/>
                <a:cs typeface="Times New Roman" pitchFamily="18" charset="0"/>
              </a:rPr>
              <a:t>η</a:t>
            </a:r>
            <a:r>
              <a:rPr lang="el-GR" sz="3200" b="1" u="sng" dirty="0" smtClean="0">
                <a:solidFill>
                  <a:srgbClr val="000000"/>
                </a:solidFill>
                <a:latin typeface="Arial Greek" pitchFamily="34" charset="0"/>
                <a:cs typeface="Times New Roman" pitchFamily="18" charset="0"/>
              </a:rPr>
              <a:t> περίπτωση.</a:t>
            </a:r>
            <a:r>
              <a:rPr lang="el-GR" sz="3200" dirty="0" smtClean="0">
                <a:solidFill>
                  <a:srgbClr val="000000"/>
                </a:solidFill>
                <a:latin typeface="Arial Greek" pitchFamily="34" charset="0"/>
                <a:cs typeface="Times New Roman" pitchFamily="18" charset="0"/>
              </a:rPr>
              <a:t> Όταν η μετοχή εμφανίζει:</a:t>
            </a:r>
          </a:p>
          <a:p>
            <a:pPr marL="0" lvl="1" indent="0" algn="just" eaLnBrk="1" hangingPunct="1">
              <a:spcBef>
                <a:spcPts val="0"/>
              </a:spcBef>
            </a:pPr>
            <a:r>
              <a:rPr lang="el-GR" b="1" dirty="0" smtClean="0">
                <a:solidFill>
                  <a:srgbClr val="FF0000"/>
                </a:solidFill>
                <a:latin typeface="Arial Greek" pitchFamily="34" charset="0"/>
                <a:cs typeface="Times New Roman" pitchFamily="18" charset="0"/>
              </a:rPr>
              <a:t>Χαμηλό </a:t>
            </a:r>
            <a:r>
              <a:rPr lang="en-US" b="1" dirty="0" smtClean="0">
                <a:solidFill>
                  <a:srgbClr val="000000"/>
                </a:solidFill>
                <a:latin typeface="Arial Greek" pitchFamily="34" charset="0"/>
                <a:cs typeface="Times New Roman" pitchFamily="18" charset="0"/>
              </a:rPr>
              <a:t>P</a:t>
            </a:r>
            <a:r>
              <a:rPr lang="el-GR" b="1" dirty="0" smtClean="0">
                <a:solidFill>
                  <a:srgbClr val="000000"/>
                </a:solidFill>
                <a:latin typeface="Arial Greek" pitchFamily="34" charset="0"/>
                <a:cs typeface="Times New Roman" pitchFamily="18" charset="0"/>
              </a:rPr>
              <a:t>/</a:t>
            </a:r>
            <a:r>
              <a:rPr lang="en-US" b="1" dirty="0" smtClean="0">
                <a:solidFill>
                  <a:srgbClr val="000000"/>
                </a:solidFill>
                <a:latin typeface="Arial Greek" pitchFamily="34" charset="0"/>
                <a:cs typeface="Times New Roman" pitchFamily="18" charset="0"/>
              </a:rPr>
              <a:t>BV</a:t>
            </a:r>
            <a:r>
              <a:rPr lang="el-GR" b="1" dirty="0" smtClean="0">
                <a:solidFill>
                  <a:srgbClr val="000000"/>
                </a:solidFill>
                <a:latin typeface="Arial Greek" pitchFamily="34" charset="0"/>
                <a:cs typeface="Times New Roman" pitchFamily="18" charset="0"/>
              </a:rPr>
              <a:t> </a:t>
            </a:r>
            <a:r>
              <a:rPr lang="el-GR" dirty="0" smtClean="0">
                <a:solidFill>
                  <a:srgbClr val="000000"/>
                </a:solidFill>
                <a:latin typeface="Arial Greek" pitchFamily="34" charset="0"/>
                <a:cs typeface="Times New Roman" pitchFamily="18" charset="0"/>
              </a:rPr>
              <a:t>και </a:t>
            </a:r>
          </a:p>
          <a:p>
            <a:pPr marL="0" lvl="1" indent="0" algn="just" eaLnBrk="1" hangingPunct="1">
              <a:spcBef>
                <a:spcPts val="0"/>
              </a:spcBef>
            </a:pPr>
            <a:r>
              <a:rPr lang="el-GR" b="1" dirty="0" smtClean="0">
                <a:solidFill>
                  <a:srgbClr val="002060"/>
                </a:solidFill>
                <a:latin typeface="Arial Greek" pitchFamily="34" charset="0"/>
                <a:cs typeface="Times New Roman" pitchFamily="18" charset="0"/>
              </a:rPr>
              <a:t>Υψηλό</a:t>
            </a:r>
            <a:r>
              <a:rPr lang="el-GR" b="1" dirty="0" smtClean="0">
                <a:solidFill>
                  <a:srgbClr val="000000"/>
                </a:solidFill>
                <a:latin typeface="Arial Greek" pitchFamily="34" charset="0"/>
                <a:cs typeface="Times New Roman" pitchFamily="18" charset="0"/>
              </a:rPr>
              <a:t> Ρ/Ε</a:t>
            </a:r>
          </a:p>
          <a:p>
            <a:pPr marL="0" lvl="1" indent="0" algn="just" eaLnBrk="1" hangingPunct="1">
              <a:spcBef>
                <a:spcPts val="0"/>
              </a:spcBef>
              <a:buFontTx/>
              <a:buNone/>
            </a:pPr>
            <a:r>
              <a:rPr lang="el-GR" dirty="0" smtClean="0">
                <a:solidFill>
                  <a:srgbClr val="000000"/>
                </a:solidFill>
                <a:latin typeface="Arial Greek" pitchFamily="34" charset="0"/>
                <a:cs typeface="Times New Roman" pitchFamily="18" charset="0"/>
              </a:rPr>
              <a:t>Σε σχέση με τον μέσο όρο του κλάδου</a:t>
            </a:r>
          </a:p>
          <a:p>
            <a:pPr marL="0" lvl="1" indent="0" algn="just" eaLnBrk="1" hangingPunct="1">
              <a:spcBef>
                <a:spcPts val="0"/>
              </a:spcBef>
              <a:buFontTx/>
              <a:buNone/>
            </a:pPr>
            <a:r>
              <a:rPr lang="el-GR" dirty="0" smtClean="0">
                <a:solidFill>
                  <a:srgbClr val="000000"/>
                </a:solidFill>
                <a:latin typeface="Arial Greek" pitchFamily="34" charset="0"/>
                <a:cs typeface="Times New Roman" pitchFamily="18" charset="0"/>
              </a:rPr>
              <a:t> </a:t>
            </a:r>
            <a:endParaRPr lang="el-GR" dirty="0" smtClean="0">
              <a:solidFill>
                <a:srgbClr val="000000"/>
              </a:solidFill>
              <a:latin typeface="Arial Greek" pitchFamily="34" charset="0"/>
            </a:endParaRPr>
          </a:p>
          <a:p>
            <a:pPr marL="0" lvl="1" indent="0" algn="just" eaLnBrk="1" hangingPunct="1">
              <a:spcBef>
                <a:spcPts val="0"/>
              </a:spcBef>
            </a:pPr>
            <a:r>
              <a:rPr lang="el-GR" i="1" dirty="0" smtClean="0">
                <a:solidFill>
                  <a:srgbClr val="000000"/>
                </a:solidFill>
                <a:latin typeface="Arial Greek" pitchFamily="34" charset="0"/>
                <a:cs typeface="Times New Roman" pitchFamily="18" charset="0"/>
              </a:rPr>
              <a:t>Αυτό σημαίνει ότι η μετοχή </a:t>
            </a:r>
            <a:r>
              <a:rPr lang="el-GR" b="1" i="1" dirty="0" smtClean="0">
                <a:solidFill>
                  <a:srgbClr val="C00000"/>
                </a:solidFill>
                <a:latin typeface="Arial Greek" pitchFamily="34" charset="0"/>
                <a:cs typeface="Times New Roman" pitchFamily="18" charset="0"/>
              </a:rPr>
              <a:t>δεν έχει μεγάλα περιθώρια</a:t>
            </a:r>
            <a:r>
              <a:rPr lang="el-GR" b="1" i="1" dirty="0" smtClean="0">
                <a:solidFill>
                  <a:srgbClr val="000000"/>
                </a:solidFill>
                <a:latin typeface="Arial Greek" pitchFamily="34" charset="0"/>
                <a:cs typeface="Times New Roman" pitchFamily="18" charset="0"/>
              </a:rPr>
              <a:t> ανόδου</a:t>
            </a:r>
            <a:r>
              <a:rPr lang="el-GR" i="1" dirty="0" smtClean="0">
                <a:solidFill>
                  <a:srgbClr val="000000"/>
                </a:solidFill>
                <a:latin typeface="Arial Greek" pitchFamily="34" charset="0"/>
                <a:cs typeface="Times New Roman" pitchFamily="18" charset="0"/>
              </a:rPr>
              <a:t>.</a:t>
            </a:r>
            <a:endParaRPr lang="el-GR" i="1" dirty="0" smtClean="0">
              <a:solidFill>
                <a:srgbClr val="000000"/>
              </a:solidFill>
              <a:latin typeface="Arial Greek" pitchFamily="34" charset="0"/>
            </a:endParaRPr>
          </a:p>
          <a:p>
            <a:pPr marL="0" lvl="1" indent="0" algn="just" eaLnBrk="1" hangingPunct="1">
              <a:spcBef>
                <a:spcPts val="0"/>
              </a:spcBef>
            </a:pPr>
            <a:r>
              <a:rPr lang="el-GR" i="1" dirty="0" smtClean="0">
                <a:solidFill>
                  <a:srgbClr val="000000"/>
                </a:solidFill>
                <a:latin typeface="Arial Greek" pitchFamily="34" charset="0"/>
              </a:rPr>
              <a:t>Η</a:t>
            </a:r>
            <a:r>
              <a:rPr lang="el-GR" i="1" dirty="0" smtClean="0">
                <a:solidFill>
                  <a:srgbClr val="000000"/>
                </a:solidFill>
                <a:latin typeface="Arial Greek" pitchFamily="34" charset="0"/>
                <a:cs typeface="Times New Roman" pitchFamily="18" charset="0"/>
              </a:rPr>
              <a:t> εταιρεία διαθέτει αρκετά ίδια κεφάλαια </a:t>
            </a:r>
            <a:r>
              <a:rPr lang="el-GR" i="1" dirty="0" smtClean="0">
                <a:solidFill>
                  <a:srgbClr val="000000"/>
                </a:solidFill>
                <a:latin typeface="Arial Greek" pitchFamily="34" charset="0"/>
              </a:rPr>
              <a:t>και επίτευξη μικρών σχετικά κερδών, αφού </a:t>
            </a:r>
            <a:r>
              <a:rPr lang="el-GR" b="1" i="1" dirty="0" smtClean="0">
                <a:latin typeface="Arial Greek" pitchFamily="34" charset="0"/>
                <a:cs typeface="Times New Roman" pitchFamily="18" charset="0"/>
              </a:rPr>
              <a:t>δεν γίνεται η βέλτιστη χρήση</a:t>
            </a:r>
            <a:r>
              <a:rPr lang="el-GR" b="1" i="1" dirty="0" smtClean="0">
                <a:latin typeface="Arial Greek" pitchFamily="34" charset="0"/>
              </a:rPr>
              <a:t> των ιδίων κεφαλαίων.</a:t>
            </a:r>
          </a:p>
          <a:p>
            <a:pPr marL="0" lvl="1" indent="0" algn="just" eaLnBrk="1" hangingPunct="1">
              <a:spcBef>
                <a:spcPts val="0"/>
              </a:spcBef>
            </a:pPr>
            <a:r>
              <a:rPr lang="el-GR" i="1" dirty="0" smtClean="0">
                <a:solidFill>
                  <a:srgbClr val="000000"/>
                </a:solidFill>
                <a:latin typeface="Arial Greek" pitchFamily="34" charset="0"/>
              </a:rPr>
              <a:t>Υ</a:t>
            </a:r>
            <a:r>
              <a:rPr lang="el-GR" i="1" dirty="0" smtClean="0">
                <a:solidFill>
                  <a:srgbClr val="000000"/>
                </a:solidFill>
                <a:latin typeface="Arial Greek" pitchFamily="34" charset="0"/>
                <a:cs typeface="Times New Roman" pitchFamily="18" charset="0"/>
              </a:rPr>
              <a:t>πάρχει συρρίκνωση των αποτελεσμάτων και φυσικά </a:t>
            </a:r>
            <a:r>
              <a:rPr lang="el-GR" b="1" i="1" dirty="0" smtClean="0">
                <a:latin typeface="Arial Greek" pitchFamily="34" charset="0"/>
                <a:cs typeface="Times New Roman" pitchFamily="18" charset="0"/>
              </a:rPr>
              <a:t>χρηματοοικονομική δυσλειτουργία της </a:t>
            </a:r>
            <a:r>
              <a:rPr lang="el-GR" b="1" i="1" dirty="0" smtClean="0">
                <a:solidFill>
                  <a:schemeClr val="tx1"/>
                </a:solidFill>
                <a:latin typeface="Arial Greek" pitchFamily="34" charset="0"/>
                <a:cs typeface="Times New Roman" pitchFamily="18" charset="0"/>
              </a:rPr>
              <a:t>εταιρείας.</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24744"/>
          </a:xfrm>
        </p:spPr>
        <p:txBody>
          <a:bodyPr/>
          <a:lstStyle/>
          <a:p>
            <a:pPr algn="ctr" eaLnBrk="1" hangingPunct="1"/>
            <a:r>
              <a:rPr lang="el-GR" sz="3200" b="1" dirty="0" smtClean="0">
                <a:solidFill>
                  <a:schemeClr val="tx1"/>
                </a:solidFill>
              </a:rPr>
              <a:t>4. </a:t>
            </a:r>
            <a:r>
              <a:rPr lang="el-GR" sz="3200" b="1" cap="none" dirty="0" smtClean="0">
                <a:solidFill>
                  <a:schemeClr val="tx1"/>
                </a:solidFill>
              </a:rPr>
              <a:t>ΔΕΙΚΤΗΣ ΜΕΡΙΣΜΑΤΙΚΗΣ ΑΠΟΔΟΣΗΣ ΜΕΤΟΧΗΣ </a:t>
            </a:r>
            <a:r>
              <a:rPr lang="el-GR" sz="3200" b="1" cap="none" dirty="0" smtClean="0">
                <a:solidFill>
                  <a:schemeClr val="tx1"/>
                </a:solidFill>
              </a:rPr>
              <a:t>Ή ΔΕΙΚΤΗΣ </a:t>
            </a:r>
            <a:r>
              <a:rPr lang="el-GR" sz="3200" b="1" cap="none" dirty="0" smtClean="0">
                <a:solidFill>
                  <a:schemeClr val="tx1"/>
                </a:solidFill>
              </a:rPr>
              <a:t>ΜΕΡΙΣΜΑΤΟΣ </a:t>
            </a:r>
            <a:r>
              <a:rPr lang="el-GR" sz="3200" b="1" dirty="0" smtClean="0">
                <a:solidFill>
                  <a:schemeClr val="tx1"/>
                </a:solidFill>
              </a:rPr>
              <a:t>(1)</a:t>
            </a:r>
          </a:p>
        </p:txBody>
      </p:sp>
      <p:sp>
        <p:nvSpPr>
          <p:cNvPr id="81923" name="Rectangle 3"/>
          <p:cNvSpPr>
            <a:spLocks noGrp="1" noChangeArrowheads="1"/>
          </p:cNvSpPr>
          <p:nvPr>
            <p:ph type="body" idx="1"/>
          </p:nvPr>
        </p:nvSpPr>
        <p:spPr>
          <a:xfrm>
            <a:off x="0" y="1052735"/>
            <a:ext cx="9144000" cy="5805265"/>
          </a:xfrm>
        </p:spPr>
        <p:txBody>
          <a:bodyPr/>
          <a:lstStyle/>
          <a:p>
            <a:pPr algn="just" eaLnBrk="1" hangingPunct="1">
              <a:buFontTx/>
              <a:buNone/>
            </a:pPr>
            <a:r>
              <a:rPr lang="el-GR" sz="2400" b="1" dirty="0" smtClean="0">
                <a:solidFill>
                  <a:schemeClr val="tx1"/>
                </a:solidFill>
              </a:rPr>
              <a:t>ΔΜΑ = </a:t>
            </a:r>
            <a:r>
              <a:rPr lang="el-GR" sz="2400" b="1" u="sng" dirty="0" smtClean="0">
                <a:solidFill>
                  <a:schemeClr val="tx1"/>
                </a:solidFill>
              </a:rPr>
              <a:t>Μέρισμα ανά </a:t>
            </a:r>
            <a:r>
              <a:rPr lang="el-GR" sz="2400" b="1" u="sng" dirty="0" smtClean="0">
                <a:solidFill>
                  <a:schemeClr val="tx1"/>
                </a:solidFill>
              </a:rPr>
              <a:t>Μετοχή</a:t>
            </a:r>
            <a:r>
              <a:rPr lang="el-GR" sz="2400" b="1" dirty="0" smtClean="0">
                <a:solidFill>
                  <a:schemeClr val="tx1"/>
                </a:solidFill>
              </a:rPr>
              <a:t>                         *100 = Ψ%</a:t>
            </a:r>
            <a:endParaRPr lang="el-GR" sz="2400" b="1" dirty="0" smtClean="0">
              <a:solidFill>
                <a:schemeClr val="tx1"/>
              </a:solidFill>
            </a:endParaRPr>
          </a:p>
          <a:p>
            <a:pPr algn="just" eaLnBrk="1" hangingPunct="1">
              <a:buFontTx/>
              <a:buNone/>
            </a:pPr>
            <a:r>
              <a:rPr lang="el-GR" sz="2400" b="1" dirty="0" smtClean="0">
                <a:solidFill>
                  <a:schemeClr val="tx1"/>
                </a:solidFill>
              </a:rPr>
              <a:t>            Χρηματιστηριακή </a:t>
            </a:r>
            <a:r>
              <a:rPr lang="el-GR" sz="2400" b="1" dirty="0" smtClean="0">
                <a:solidFill>
                  <a:schemeClr val="tx1"/>
                </a:solidFill>
              </a:rPr>
              <a:t>Τιμή Μετοχής</a:t>
            </a:r>
          </a:p>
          <a:p>
            <a:pPr algn="just"/>
            <a:r>
              <a:rPr lang="el-GR" sz="2400" b="1" dirty="0" smtClean="0">
                <a:solidFill>
                  <a:srgbClr val="006600"/>
                </a:solidFill>
              </a:rPr>
              <a:t>Όσο μεγαλύτερη είναι η μερισματική απόδοση μιας μετοχής τόσο πιο ελκυστική είναι η μετοχή για τους επενδυτές.</a:t>
            </a:r>
            <a:endParaRPr lang="en-US" sz="2400" b="1" dirty="0" smtClean="0">
              <a:solidFill>
                <a:srgbClr val="006600"/>
              </a:solidFill>
            </a:endParaRPr>
          </a:p>
          <a:p>
            <a:pPr eaLnBrk="1" hangingPunct="1">
              <a:buFontTx/>
              <a:buNone/>
            </a:pPr>
            <a:r>
              <a:rPr lang="el-GR" sz="2400" dirty="0" smtClean="0">
                <a:solidFill>
                  <a:schemeClr val="tx1"/>
                </a:solidFill>
              </a:rPr>
              <a:t>Μέρισμα ανά μετοχή = </a:t>
            </a:r>
            <a:r>
              <a:rPr lang="el-GR" sz="2400" u="sng" dirty="0" smtClean="0">
                <a:solidFill>
                  <a:schemeClr val="tx1"/>
                </a:solidFill>
              </a:rPr>
              <a:t>Σύνολο </a:t>
            </a:r>
            <a:r>
              <a:rPr lang="el-GR" sz="2400" u="sng" dirty="0" smtClean="0">
                <a:solidFill>
                  <a:schemeClr val="tx1"/>
                </a:solidFill>
              </a:rPr>
              <a:t>της Αξίας των Μερισμάτων</a:t>
            </a:r>
            <a:endParaRPr lang="el-GR" sz="2400" u="sng" dirty="0" smtClean="0">
              <a:solidFill>
                <a:schemeClr val="tx1"/>
              </a:solidFill>
            </a:endParaRPr>
          </a:p>
          <a:p>
            <a:pPr eaLnBrk="1" hangingPunct="1">
              <a:buFontTx/>
              <a:buNone/>
            </a:pPr>
            <a:r>
              <a:rPr lang="el-GR" sz="2400" dirty="0" smtClean="0">
                <a:solidFill>
                  <a:schemeClr val="tx1"/>
                </a:solidFill>
              </a:rPr>
              <a:t>                                     Αριθμός Μετοχών σε κυκλοφορία</a:t>
            </a:r>
          </a:p>
          <a:p>
            <a:pPr eaLnBrk="1" hangingPunct="1">
              <a:buFontTx/>
              <a:buNone/>
            </a:pPr>
            <a:r>
              <a:rPr lang="el-GR" sz="2400" b="1" u="sng" dirty="0" smtClean="0">
                <a:solidFill>
                  <a:schemeClr val="tx1"/>
                </a:solidFill>
                <a:cs typeface="Arial" charset="0"/>
              </a:rPr>
              <a:t>Πληροφορούμαστε:</a:t>
            </a:r>
          </a:p>
          <a:p>
            <a:pPr marL="514350" indent="-514350" algn="just" eaLnBrk="1" hangingPunct="1">
              <a:buFont typeface="+mj-lt"/>
              <a:buAutoNum type="arabicPeriod"/>
            </a:pPr>
            <a:r>
              <a:rPr lang="el-GR" sz="2400" dirty="0" smtClean="0">
                <a:solidFill>
                  <a:schemeClr val="tx1"/>
                </a:solidFill>
                <a:cs typeface="Arial" charset="0"/>
              </a:rPr>
              <a:t>Το ποσό των κερδών που </a:t>
            </a:r>
            <a:r>
              <a:rPr lang="el-GR" sz="2400" u="sng" dirty="0" smtClean="0">
                <a:solidFill>
                  <a:schemeClr val="tx1"/>
                </a:solidFill>
                <a:cs typeface="Arial" charset="0"/>
              </a:rPr>
              <a:t>μοιράζονται</a:t>
            </a:r>
            <a:r>
              <a:rPr lang="el-GR" sz="2400" dirty="0" smtClean="0">
                <a:solidFill>
                  <a:schemeClr val="tx1"/>
                </a:solidFill>
                <a:cs typeface="Arial" charset="0"/>
              </a:rPr>
              <a:t> στους μετόχους.</a:t>
            </a:r>
          </a:p>
          <a:p>
            <a:pPr marL="514350" indent="-514350" algn="just" eaLnBrk="1" hangingPunct="1">
              <a:buFont typeface="+mj-lt"/>
              <a:buAutoNum type="arabicPeriod"/>
            </a:pPr>
            <a:r>
              <a:rPr lang="el-GR" sz="2400" dirty="0" smtClean="0">
                <a:solidFill>
                  <a:schemeClr val="tx1"/>
                </a:solidFill>
                <a:cs typeface="Arial" charset="0"/>
              </a:rPr>
              <a:t>Το ποσό των κερδών που </a:t>
            </a:r>
            <a:r>
              <a:rPr lang="el-GR" sz="2400" u="sng" dirty="0" smtClean="0">
                <a:solidFill>
                  <a:schemeClr val="tx1"/>
                </a:solidFill>
                <a:cs typeface="Arial" charset="0"/>
              </a:rPr>
              <a:t>παραμένουν</a:t>
            </a:r>
            <a:r>
              <a:rPr lang="el-GR" sz="2400" dirty="0" smtClean="0">
                <a:solidFill>
                  <a:schemeClr val="tx1"/>
                </a:solidFill>
                <a:cs typeface="Arial" charset="0"/>
              </a:rPr>
              <a:t> στην επιχείρηση ως αποθεματικά. </a:t>
            </a:r>
          </a:p>
          <a:p>
            <a:pPr marL="514350" indent="-514350" algn="just" eaLnBrk="1" hangingPunct="1">
              <a:buFont typeface="+mj-lt"/>
              <a:buAutoNum type="arabicPeriod"/>
            </a:pPr>
            <a:r>
              <a:rPr lang="el-GR" sz="2400" dirty="0" smtClean="0">
                <a:solidFill>
                  <a:srgbClr val="000000"/>
                </a:solidFill>
                <a:cs typeface="Arial" charset="0"/>
              </a:rPr>
              <a:t>Την απόδοση που θα πρέπει να </a:t>
            </a:r>
            <a:r>
              <a:rPr lang="el-GR" sz="2400" u="sng" dirty="0" smtClean="0">
                <a:solidFill>
                  <a:srgbClr val="000000"/>
                </a:solidFill>
                <a:cs typeface="Arial" charset="0"/>
              </a:rPr>
              <a:t>πάρουν</a:t>
            </a:r>
            <a:r>
              <a:rPr lang="el-GR" sz="2400" dirty="0" smtClean="0">
                <a:solidFill>
                  <a:srgbClr val="000000"/>
                </a:solidFill>
                <a:cs typeface="Arial" charset="0"/>
              </a:rPr>
              <a:t> οι μέτοχοι για το χρόνο που κρατούν την μετοχή της εταιρίας.</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fontScale="90000"/>
          </a:bodyPr>
          <a:lstStyle/>
          <a:p>
            <a:pPr algn="ctr"/>
            <a:r>
              <a:rPr lang="el-GR" altLang="el-GR" sz="3600" b="1" dirty="0" smtClean="0">
                <a:solidFill>
                  <a:schemeClr val="tx1"/>
                </a:solidFill>
                <a:cs typeface="Arial" panose="020B0604020202020204" pitchFamily="34" charset="0"/>
              </a:rPr>
              <a:t>4. </a:t>
            </a:r>
            <a:r>
              <a:rPr lang="el-GR" altLang="el-GR" sz="3600" b="1" cap="none" dirty="0" smtClean="0">
                <a:solidFill>
                  <a:schemeClr val="tx1"/>
                </a:solidFill>
                <a:cs typeface="Arial" panose="020B0604020202020204" pitchFamily="34" charset="0"/>
              </a:rPr>
              <a:t>ΔΕΙΚΤΗΣ ΜΕΡΙΣΜΑΤΙΚΗΣ ΑΠΟΔΟΣΗΣ </a:t>
            </a:r>
            <a:r>
              <a:rPr lang="el-GR" altLang="el-GR" sz="3600" b="1" dirty="0" smtClean="0">
                <a:solidFill>
                  <a:schemeClr val="tx1"/>
                </a:solidFill>
                <a:cs typeface="Arial" panose="020B0604020202020204" pitchFamily="34" charset="0"/>
              </a:rPr>
              <a:t>(2)</a:t>
            </a:r>
            <a:endParaRPr lang="el-GR" sz="3600" b="1" dirty="0">
              <a:solidFill>
                <a:schemeClr val="tx1"/>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800" dirty="0" smtClean="0">
                <a:solidFill>
                  <a:schemeClr val="tx1"/>
                </a:solidFill>
                <a:latin typeface="Arial" pitchFamily="34" charset="0"/>
                <a:cs typeface="Arial" pitchFamily="34" charset="0"/>
              </a:rPr>
              <a:t>Μία από τις σημαντικότερες αποδόσεις που προσέχουν, υπολογίζουν και συγκρίνουν οι επενδυτές είναι η μερισματική απόδοση.</a:t>
            </a:r>
          </a:p>
          <a:p>
            <a:pPr>
              <a:buNone/>
            </a:pPr>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pPr eaLnBrk="1" hangingPunct="1">
              <a:spcBef>
                <a:spcPts val="0"/>
              </a:spcBef>
              <a:defRPr/>
            </a:pPr>
            <a:endParaRPr lang="el-GR" sz="2400" dirty="0" smtClean="0">
              <a:cs typeface="Arial" pitchFamily="34" charset="0"/>
            </a:endParaRPr>
          </a:p>
          <a:p>
            <a:pPr algn="just" eaLnBrk="1" hangingPunct="1">
              <a:spcBef>
                <a:spcPts val="0"/>
              </a:spcBef>
              <a:defRPr/>
            </a:pPr>
            <a:endParaRPr lang="el-GR" sz="2400" dirty="0" smtClean="0">
              <a:cs typeface="Arial" pitchFamily="34" charset="0"/>
            </a:endParaRPr>
          </a:p>
          <a:p>
            <a:pPr algn="just" eaLnBrk="1" hangingPunct="1">
              <a:spcBef>
                <a:spcPts val="0"/>
              </a:spcBef>
              <a:defRPr/>
            </a:pPr>
            <a:r>
              <a:rPr lang="el-GR" sz="2800" dirty="0" smtClean="0">
                <a:solidFill>
                  <a:schemeClr val="tx1"/>
                </a:solidFill>
                <a:cs typeface="Arial" pitchFamily="34" charset="0"/>
              </a:rPr>
              <a:t>Όπου</a:t>
            </a:r>
            <a:r>
              <a:rPr lang="en-US" sz="2800" dirty="0" smtClean="0">
                <a:solidFill>
                  <a:schemeClr val="tx1"/>
                </a:solidFill>
                <a:cs typeface="Arial" pitchFamily="34" charset="0"/>
              </a:rPr>
              <a:t>:</a:t>
            </a:r>
            <a:endParaRPr lang="el-GR" sz="2800" dirty="0" smtClean="0">
              <a:solidFill>
                <a:schemeClr val="tx1"/>
              </a:solidFill>
              <a:cs typeface="Arial" pitchFamily="34" charset="0"/>
            </a:endParaRPr>
          </a:p>
          <a:p>
            <a:pPr algn="just" eaLnBrk="1" hangingPunct="1">
              <a:spcBef>
                <a:spcPts val="0"/>
              </a:spcBef>
              <a:defRPr/>
            </a:pPr>
            <a:r>
              <a:rPr lang="en-US" sz="2800" b="1" dirty="0" smtClean="0">
                <a:solidFill>
                  <a:schemeClr val="tx1"/>
                </a:solidFill>
                <a:cs typeface="Arial" pitchFamily="34" charset="0"/>
              </a:rPr>
              <a:t>K</a:t>
            </a:r>
            <a:r>
              <a:rPr lang="el-GR" sz="2800" b="1" dirty="0" smtClean="0">
                <a:solidFill>
                  <a:schemeClr val="tx1"/>
                </a:solidFill>
                <a:cs typeface="Arial" pitchFamily="34" charset="0"/>
              </a:rPr>
              <a:t> </a:t>
            </a:r>
            <a:r>
              <a:rPr lang="en-US" sz="2800" dirty="0" smtClean="0">
                <a:solidFill>
                  <a:schemeClr val="tx1"/>
                </a:solidFill>
                <a:cs typeface="Arial" pitchFamily="34" charset="0"/>
              </a:rPr>
              <a:t>=</a:t>
            </a:r>
            <a:r>
              <a:rPr lang="el-GR" sz="2800" dirty="0" smtClean="0">
                <a:cs typeface="Arial" pitchFamily="34" charset="0"/>
              </a:rPr>
              <a:t> </a:t>
            </a:r>
            <a:r>
              <a:rPr lang="el-GR" sz="2800" b="1" dirty="0" smtClean="0">
                <a:solidFill>
                  <a:srgbClr val="006600"/>
                </a:solidFill>
                <a:cs typeface="Arial" pitchFamily="34" charset="0"/>
              </a:rPr>
              <a:t>Προεξοφλητικό επιτόκιο της μετοχής </a:t>
            </a:r>
            <a:r>
              <a:rPr lang="el-GR" sz="2800" dirty="0" smtClean="0">
                <a:solidFill>
                  <a:schemeClr val="tx1"/>
                </a:solidFill>
                <a:cs typeface="Arial" pitchFamily="34" charset="0"/>
              </a:rPr>
              <a:t>(ένα μέτρο κινδύνου που προέρχεται από το </a:t>
            </a:r>
            <a:r>
              <a:rPr lang="en-US" sz="2800" dirty="0" smtClean="0">
                <a:solidFill>
                  <a:schemeClr val="tx1"/>
                </a:solidFill>
                <a:cs typeface="Arial" pitchFamily="34" charset="0"/>
              </a:rPr>
              <a:t>CAPM)</a:t>
            </a:r>
            <a:r>
              <a:rPr lang="el-GR" sz="2800" dirty="0" smtClean="0">
                <a:solidFill>
                  <a:schemeClr val="tx1"/>
                </a:solidFill>
                <a:cs typeface="Arial" pitchFamily="34" charset="0"/>
              </a:rPr>
              <a:t>.</a:t>
            </a:r>
            <a:endParaRPr lang="en-US" sz="2800" dirty="0" smtClean="0">
              <a:solidFill>
                <a:schemeClr val="tx1"/>
              </a:solidFill>
              <a:cs typeface="Arial" pitchFamily="34" charset="0"/>
            </a:endParaRPr>
          </a:p>
          <a:p>
            <a:pPr algn="just" eaLnBrk="1" hangingPunct="1">
              <a:spcBef>
                <a:spcPts val="0"/>
              </a:spcBef>
              <a:defRPr/>
            </a:pPr>
            <a:r>
              <a:rPr lang="en-US" sz="2800" b="1" dirty="0" smtClean="0">
                <a:solidFill>
                  <a:schemeClr val="tx1"/>
                </a:solidFill>
                <a:cs typeface="Arial" pitchFamily="34" charset="0"/>
              </a:rPr>
              <a:t>G</a:t>
            </a:r>
            <a:r>
              <a:rPr lang="el-GR" sz="2800" b="1" dirty="0" smtClean="0">
                <a:solidFill>
                  <a:schemeClr val="tx1"/>
                </a:solidFill>
                <a:cs typeface="Arial" pitchFamily="34" charset="0"/>
              </a:rPr>
              <a:t> </a:t>
            </a:r>
            <a:r>
              <a:rPr lang="en-US" sz="2800" dirty="0" smtClean="0">
                <a:solidFill>
                  <a:schemeClr val="tx1"/>
                </a:solidFill>
                <a:cs typeface="Arial" pitchFamily="34" charset="0"/>
              </a:rPr>
              <a:t>=</a:t>
            </a:r>
            <a:r>
              <a:rPr lang="el-GR" sz="2800" dirty="0" smtClean="0">
                <a:cs typeface="Arial" pitchFamily="34" charset="0"/>
              </a:rPr>
              <a:t> </a:t>
            </a:r>
            <a:r>
              <a:rPr lang="el-GR" sz="2800" b="1" dirty="0" smtClean="0">
                <a:solidFill>
                  <a:srgbClr val="C00000"/>
                </a:solidFill>
                <a:cs typeface="Arial" pitchFamily="34" charset="0"/>
              </a:rPr>
              <a:t>Αναμενόμενη αύξηση των κερδών.</a:t>
            </a:r>
          </a:p>
          <a:p>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endParaRPr lang="el-GR" dirty="0"/>
          </a:p>
        </p:txBody>
      </p:sp>
      <p:pic>
        <p:nvPicPr>
          <p:cNvPr id="5" name="Content Placeholder 8" descr="ΔΕΙΚΤΗΣ P/E"/>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95736" y="2636912"/>
            <a:ext cx="5328592" cy="1152128"/>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1124744"/>
          </a:xfrm>
        </p:spPr>
        <p:txBody>
          <a:bodyPr>
            <a:normAutofit fontScale="90000"/>
          </a:bodyPr>
          <a:lstStyle/>
          <a:p>
            <a:pPr algn="ctr" eaLnBrk="1" hangingPunct="1"/>
            <a:r>
              <a:rPr lang="el-GR" sz="3200" b="1" dirty="0" smtClean="0"/>
              <a:t/>
            </a:r>
            <a:br>
              <a:rPr lang="el-GR" sz="3200" b="1" dirty="0" smtClean="0"/>
            </a:br>
            <a:r>
              <a:rPr lang="el-GR" sz="3200" b="1" dirty="0" smtClean="0">
                <a:solidFill>
                  <a:schemeClr val="tx1"/>
                </a:solidFill>
              </a:rPr>
              <a:t>5. </a:t>
            </a:r>
            <a:r>
              <a:rPr lang="el-GR" sz="3200" b="1" cap="none" dirty="0" smtClean="0">
                <a:solidFill>
                  <a:schemeClr val="tx1"/>
                </a:solidFill>
              </a:rPr>
              <a:t>ΔΕΙΚΤΗΣ ΜΕΡΙΣΜΑΤΙΚΗΣ ΠΟΛΙΤΙΚΗΣ</a:t>
            </a:r>
            <a:br>
              <a:rPr lang="el-GR" sz="3200" b="1" cap="none" dirty="0" smtClean="0">
                <a:solidFill>
                  <a:schemeClr val="tx1"/>
                </a:solidFill>
              </a:rPr>
            </a:br>
            <a:r>
              <a:rPr lang="el-GR" sz="3200" b="1" cap="none" dirty="0" smtClean="0">
                <a:solidFill>
                  <a:schemeClr val="tx1"/>
                </a:solidFill>
              </a:rPr>
              <a:t>Ή </a:t>
            </a:r>
            <a:r>
              <a:rPr lang="el-GR" sz="2800" cap="none" dirty="0" smtClean="0">
                <a:solidFill>
                  <a:schemeClr val="tx1"/>
                </a:solidFill>
                <a:cs typeface="Arial" pitchFamily="34" charset="0"/>
              </a:rPr>
              <a:t> </a:t>
            </a:r>
            <a:r>
              <a:rPr lang="el-GR" sz="3200" b="1" cap="none" dirty="0" smtClean="0">
                <a:solidFill>
                  <a:schemeClr val="tx1"/>
                </a:solidFill>
                <a:cs typeface="Arial" pitchFamily="34" charset="0"/>
              </a:rPr>
              <a:t>ΔΕΙΚΤΗΣ ΛΟΓΟΥ ΔΙΑΝΟΜΗΣ ΜΕΡΙΣΜΑΤΟΣ </a:t>
            </a:r>
            <a:r>
              <a:rPr lang="el-GR" sz="3200" b="1" cap="none" dirty="0" smtClean="0"/>
              <a:t/>
            </a:r>
            <a:br>
              <a:rPr lang="el-GR" sz="3200" b="1" cap="none" dirty="0" smtClean="0"/>
            </a:br>
            <a:endParaRPr lang="el-GR" sz="3200" b="1" cap="none" dirty="0" smtClean="0"/>
          </a:p>
        </p:txBody>
      </p:sp>
      <p:sp>
        <p:nvSpPr>
          <p:cNvPr id="82947" name="Rectangle 3"/>
          <p:cNvSpPr>
            <a:spLocks noGrp="1" noChangeArrowheads="1"/>
          </p:cNvSpPr>
          <p:nvPr>
            <p:ph type="body" idx="1"/>
          </p:nvPr>
        </p:nvSpPr>
        <p:spPr>
          <a:xfrm>
            <a:off x="0" y="1052737"/>
            <a:ext cx="9144000" cy="5805264"/>
          </a:xfrm>
        </p:spPr>
        <p:txBody>
          <a:bodyPr/>
          <a:lstStyle/>
          <a:p>
            <a:pPr algn="ctr" eaLnBrk="1" hangingPunct="1">
              <a:lnSpc>
                <a:spcPct val="90000"/>
              </a:lnSpc>
              <a:buFontTx/>
              <a:buNone/>
            </a:pPr>
            <a:r>
              <a:rPr lang="el-GR" b="1" dirty="0" smtClean="0">
                <a:solidFill>
                  <a:schemeClr val="tx1"/>
                </a:solidFill>
              </a:rPr>
              <a:t>ΔΜΠ = </a:t>
            </a:r>
            <a:r>
              <a:rPr lang="el-GR" b="1" dirty="0" smtClean="0">
                <a:solidFill>
                  <a:schemeClr val="tx1"/>
                </a:solidFill>
              </a:rPr>
              <a:t>(P/E) x Δ.Μ.Α. ή</a:t>
            </a:r>
          </a:p>
          <a:p>
            <a:pPr eaLnBrk="1" hangingPunct="1">
              <a:lnSpc>
                <a:spcPct val="90000"/>
              </a:lnSpc>
              <a:buFontTx/>
              <a:buNone/>
            </a:pPr>
            <a:endParaRPr lang="el-GR" b="1" dirty="0" smtClean="0">
              <a:solidFill>
                <a:schemeClr val="tx1"/>
              </a:solidFill>
            </a:endParaRPr>
          </a:p>
          <a:p>
            <a:pPr algn="ctr" eaLnBrk="1" hangingPunct="1">
              <a:lnSpc>
                <a:spcPct val="90000"/>
              </a:lnSpc>
              <a:buFontTx/>
              <a:buNone/>
            </a:pPr>
            <a:r>
              <a:rPr lang="el-GR" b="1" dirty="0" smtClean="0">
                <a:solidFill>
                  <a:schemeClr val="tx1"/>
                </a:solidFill>
              </a:rPr>
              <a:t>ΔΜΠ = </a:t>
            </a:r>
            <a:r>
              <a:rPr lang="el-GR" b="1" u="sng" dirty="0" smtClean="0">
                <a:solidFill>
                  <a:schemeClr val="tx1"/>
                </a:solidFill>
              </a:rPr>
              <a:t>Μέρισμα ανά Μετοχή </a:t>
            </a:r>
            <a:r>
              <a:rPr lang="el-GR" b="1" u="sng" dirty="0" smtClean="0">
                <a:solidFill>
                  <a:schemeClr val="tx1"/>
                </a:solidFill>
              </a:rPr>
              <a:t>*100</a:t>
            </a:r>
            <a:endParaRPr lang="el-GR" b="1" u="sng" dirty="0" smtClean="0">
              <a:solidFill>
                <a:schemeClr val="tx1"/>
              </a:solidFill>
            </a:endParaRPr>
          </a:p>
          <a:p>
            <a:pPr algn="ctr" eaLnBrk="1" hangingPunct="1">
              <a:lnSpc>
                <a:spcPct val="90000"/>
              </a:lnSpc>
              <a:buFontTx/>
              <a:buNone/>
            </a:pPr>
            <a:r>
              <a:rPr lang="el-GR" b="1" dirty="0" smtClean="0">
                <a:solidFill>
                  <a:schemeClr val="tx1"/>
                </a:solidFill>
              </a:rPr>
              <a:t>             Κέρδη ανά Μετοχή</a:t>
            </a:r>
          </a:p>
          <a:p>
            <a:pPr algn="just" eaLnBrk="1" hangingPunct="1">
              <a:lnSpc>
                <a:spcPct val="90000"/>
              </a:lnSpc>
            </a:pPr>
            <a:endParaRPr lang="el-GR" b="1" dirty="0" smtClean="0">
              <a:solidFill>
                <a:srgbClr val="C00000"/>
              </a:solidFill>
            </a:endParaRPr>
          </a:p>
          <a:p>
            <a:pPr algn="just" eaLnBrk="1" hangingPunct="1">
              <a:lnSpc>
                <a:spcPct val="90000"/>
              </a:lnSpc>
            </a:pPr>
            <a:r>
              <a:rPr lang="el-GR" sz="2800" b="1" dirty="0" smtClean="0">
                <a:solidFill>
                  <a:srgbClr val="C00000"/>
                </a:solidFill>
              </a:rPr>
              <a:t>Δείχνει</a:t>
            </a:r>
            <a:r>
              <a:rPr lang="el-GR" sz="2800" dirty="0" smtClean="0"/>
              <a:t> </a:t>
            </a:r>
            <a:r>
              <a:rPr lang="el-GR" sz="2800" dirty="0" smtClean="0">
                <a:solidFill>
                  <a:schemeClr val="tx1"/>
                </a:solidFill>
              </a:rPr>
              <a:t>την ακολουθούμενη μερισματική πολιτική της επιχείρησης.</a:t>
            </a:r>
            <a:r>
              <a:rPr lang="el-GR" sz="2800" dirty="0" smtClean="0">
                <a:solidFill>
                  <a:schemeClr val="tx1"/>
                </a:solidFill>
                <a:cs typeface="Arial" pitchFamily="34" charset="0"/>
              </a:rPr>
              <a:t> Είναι σημαντικός δείκτης επειδή συνήθως οι μετοχές που δίνουν μέρισμα ελκύουν  πολλούς επενδυτές.</a:t>
            </a:r>
          </a:p>
          <a:p>
            <a:pPr algn="just" eaLnBrk="1" hangingPunct="1">
              <a:lnSpc>
                <a:spcPct val="90000"/>
              </a:lnSpc>
            </a:pPr>
            <a:r>
              <a:rPr lang="el-GR" sz="2800" dirty="0" smtClean="0">
                <a:solidFill>
                  <a:schemeClr val="tx1"/>
                </a:solidFill>
              </a:rPr>
              <a:t>Υπάρχουν επιχειρήσεις που δανείζονται προκειμένου να μοιράσουν μέρισμα στους μετόχους και να κάνουν έτσι πιο ελκυστική την αγορά της μετοχής τους.</a:t>
            </a:r>
          </a:p>
          <a:p>
            <a:pPr eaLnBrk="1" hangingPunct="1">
              <a:lnSpc>
                <a:spcPct val="90000"/>
              </a:lnSpc>
              <a:buFontTx/>
              <a:buNone/>
            </a:pPr>
            <a:endParaRPr lang="el-GR" dirty="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981075"/>
          </a:xfrm>
        </p:spPr>
        <p:txBody>
          <a:bodyPr>
            <a:normAutofit fontScale="90000"/>
          </a:bodyPr>
          <a:lstStyle/>
          <a:p>
            <a:pPr algn="ctr" eaLnBrk="1" hangingPunct="1"/>
            <a:r>
              <a:rPr lang="el-GR" sz="3200" b="1" dirty="0" smtClean="0">
                <a:solidFill>
                  <a:schemeClr val="tx1"/>
                </a:solidFill>
              </a:rPr>
              <a:t>6. ΔεΙκτηΣ ΜερισματικΗΣ ΑπΟδοσηΣ ΙδΙων ΚεφαλαΙων</a:t>
            </a:r>
          </a:p>
        </p:txBody>
      </p:sp>
      <p:sp>
        <p:nvSpPr>
          <p:cNvPr id="83971" name="Rectangle 3"/>
          <p:cNvSpPr>
            <a:spLocks noGrp="1" noChangeArrowheads="1"/>
          </p:cNvSpPr>
          <p:nvPr>
            <p:ph type="body" idx="1"/>
          </p:nvPr>
        </p:nvSpPr>
        <p:spPr>
          <a:xfrm>
            <a:off x="0" y="1052737"/>
            <a:ext cx="9144000" cy="5805264"/>
          </a:xfrm>
        </p:spPr>
        <p:txBody>
          <a:bodyPr>
            <a:normAutofit fontScale="92500"/>
          </a:bodyPr>
          <a:lstStyle/>
          <a:p>
            <a:pPr eaLnBrk="1" hangingPunct="1">
              <a:buFontTx/>
              <a:buNone/>
            </a:pPr>
            <a:r>
              <a:rPr lang="el-GR" sz="2800" b="1" dirty="0" smtClean="0">
                <a:solidFill>
                  <a:schemeClr val="tx1"/>
                </a:solidFill>
              </a:rPr>
              <a:t>ΔΜΑΙΚ = </a:t>
            </a:r>
            <a:r>
              <a:rPr lang="el-GR" sz="2800" b="1" u="sng" dirty="0" smtClean="0">
                <a:solidFill>
                  <a:schemeClr val="tx1"/>
                </a:solidFill>
              </a:rPr>
              <a:t>Συνολικά Καταβαλλόμενα ΜερίσματαΧ100</a:t>
            </a:r>
          </a:p>
          <a:p>
            <a:pPr eaLnBrk="1" hangingPunct="1">
              <a:buFontTx/>
              <a:buNone/>
            </a:pPr>
            <a:r>
              <a:rPr lang="el-GR" sz="2800" b="1" dirty="0" smtClean="0">
                <a:solidFill>
                  <a:schemeClr val="tx1"/>
                </a:solidFill>
              </a:rPr>
              <a:t>                       Σύνολο Ιδίων </a:t>
            </a:r>
            <a:r>
              <a:rPr lang="el-GR" sz="2800" b="1" dirty="0" smtClean="0">
                <a:solidFill>
                  <a:schemeClr val="tx1"/>
                </a:solidFill>
              </a:rPr>
              <a:t>Κεφαλαίων</a:t>
            </a:r>
          </a:p>
          <a:p>
            <a:pPr>
              <a:buNone/>
            </a:pPr>
            <a:endParaRPr lang="el-GR" sz="2800" b="1" dirty="0" smtClean="0">
              <a:solidFill>
                <a:schemeClr val="tx1"/>
              </a:solidFill>
            </a:endParaRPr>
          </a:p>
          <a:p>
            <a:pPr>
              <a:buNone/>
            </a:pPr>
            <a:r>
              <a:rPr lang="el-GR" sz="2800" b="1" dirty="0" smtClean="0">
                <a:solidFill>
                  <a:schemeClr val="tx1"/>
                </a:solidFill>
              </a:rPr>
              <a:t>ΔΜΑΧΑΑ </a:t>
            </a:r>
            <a:r>
              <a:rPr lang="el-GR" sz="2800" b="1" dirty="0" smtClean="0">
                <a:solidFill>
                  <a:schemeClr val="tx1"/>
                </a:solidFill>
              </a:rPr>
              <a:t>= </a:t>
            </a:r>
            <a:r>
              <a:rPr lang="el-GR" sz="2800" b="1" dirty="0" smtClean="0">
                <a:solidFill>
                  <a:schemeClr val="tx1"/>
                </a:solidFill>
              </a:rPr>
              <a:t>   </a:t>
            </a:r>
            <a:r>
              <a:rPr lang="el-GR" sz="2800" b="1" u="sng" dirty="0" smtClean="0">
                <a:solidFill>
                  <a:schemeClr val="tx1"/>
                </a:solidFill>
              </a:rPr>
              <a:t>Συνολικά </a:t>
            </a:r>
            <a:r>
              <a:rPr lang="el-GR" sz="2800" b="1" u="sng" dirty="0" smtClean="0">
                <a:solidFill>
                  <a:schemeClr val="tx1"/>
                </a:solidFill>
              </a:rPr>
              <a:t>Καταβαλλόμενα ΜερίσματαΧ100</a:t>
            </a:r>
          </a:p>
          <a:p>
            <a:pPr>
              <a:buNone/>
            </a:pPr>
            <a:r>
              <a:rPr lang="el-GR" sz="2800" b="1" dirty="0" smtClean="0">
                <a:solidFill>
                  <a:schemeClr val="tx1"/>
                </a:solidFill>
              </a:rPr>
              <a:t>               </a:t>
            </a:r>
            <a:r>
              <a:rPr lang="el-GR" sz="2800" b="1" dirty="0" smtClean="0">
                <a:solidFill>
                  <a:schemeClr val="tx1"/>
                </a:solidFill>
              </a:rPr>
              <a:t>        Συνολική Αξία Μετοχών στο Χρηματιστήριο</a:t>
            </a:r>
            <a:endParaRPr lang="el-GR" sz="2800" b="1" dirty="0" smtClean="0">
              <a:solidFill>
                <a:schemeClr val="tx1"/>
              </a:solidFill>
            </a:endParaRPr>
          </a:p>
          <a:p>
            <a:pPr eaLnBrk="1" hangingPunct="1">
              <a:buFontTx/>
              <a:buNone/>
            </a:pPr>
            <a:endParaRPr lang="el-GR" sz="2800" b="1" dirty="0" smtClean="0">
              <a:solidFill>
                <a:schemeClr val="tx1"/>
              </a:solidFill>
            </a:endParaRPr>
          </a:p>
          <a:p>
            <a:pPr algn="just" eaLnBrk="1" hangingPunct="1"/>
            <a:r>
              <a:rPr lang="el-GR" sz="2400" b="1" dirty="0" smtClean="0">
                <a:solidFill>
                  <a:schemeClr val="tx1"/>
                </a:solidFill>
              </a:rPr>
              <a:t>Χρησιμεύει </a:t>
            </a:r>
            <a:r>
              <a:rPr lang="el-GR" sz="2400" dirty="0" smtClean="0">
                <a:solidFill>
                  <a:schemeClr val="tx1"/>
                </a:solidFill>
              </a:rPr>
              <a:t>σαν ένδειξη της απόδοσης επί της λογιστικής αξίας των μετοχών και όχι της χρηματιστηριακής και η οποία μπορεί να είναι μεγαλύτερη από τη λογιστική και αντανακλά όλη την αξία των ιδίων κεφαλαίων στην αγορά.</a:t>
            </a:r>
            <a:endParaRPr lang="el-GR" sz="2400" b="1" dirty="0" smtClean="0">
              <a:solidFill>
                <a:schemeClr val="tx1"/>
              </a:solidFill>
            </a:endParaRPr>
          </a:p>
          <a:p>
            <a:pPr algn="just" eaLnBrk="1" hangingPunct="1"/>
            <a:r>
              <a:rPr lang="el-GR" sz="2400" b="1" dirty="0" smtClean="0">
                <a:solidFill>
                  <a:schemeClr val="tx1"/>
                </a:solidFill>
              </a:rPr>
              <a:t>Δείχνει </a:t>
            </a:r>
            <a:r>
              <a:rPr lang="el-GR" sz="2400" dirty="0" smtClean="0">
                <a:solidFill>
                  <a:schemeClr val="tx1"/>
                </a:solidFill>
              </a:rPr>
              <a:t>την απόδοση των Ιδίων Κεφαλαίων μιας επιχείρησης με βάση τα καταβαλλόμενα μερίσματα και τη διαφορά της αποτίμησης της μερισματικής απόδοσης μεταξύ του λογιστικού συστήματος και του Χ.Α.Α.</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88640"/>
            <a:ext cx="9144000" cy="417512"/>
          </a:xfrm>
        </p:spPr>
        <p:txBody>
          <a:bodyPr>
            <a:normAutofit fontScale="90000"/>
          </a:bodyPr>
          <a:lstStyle/>
          <a:p>
            <a:pPr algn="ctr" eaLnBrk="1" hangingPunct="1"/>
            <a:r>
              <a:rPr lang="el-GR" sz="3200" b="1" dirty="0" smtClean="0">
                <a:solidFill>
                  <a:schemeClr val="tx1"/>
                </a:solidFill>
              </a:rPr>
              <a:t>7</a:t>
            </a:r>
            <a:r>
              <a:rPr lang="en-US" sz="3200" b="1" dirty="0" smtClean="0">
                <a:solidFill>
                  <a:schemeClr val="tx1"/>
                </a:solidFill>
              </a:rPr>
              <a:t>. </a:t>
            </a:r>
            <a:r>
              <a:rPr lang="el-GR" sz="3200" b="1" dirty="0" smtClean="0">
                <a:solidFill>
                  <a:schemeClr val="tx1"/>
                </a:solidFill>
              </a:rPr>
              <a:t>ΔεΙκτηΣ ΠοσοστοΥ ΔιανεμομΕνων ΚερδΩν</a:t>
            </a:r>
          </a:p>
        </p:txBody>
      </p:sp>
      <p:sp>
        <p:nvSpPr>
          <p:cNvPr id="84995" name="Rectangle 3"/>
          <p:cNvSpPr>
            <a:spLocks noGrp="1" noChangeArrowheads="1"/>
          </p:cNvSpPr>
          <p:nvPr>
            <p:ph type="body" idx="1"/>
          </p:nvPr>
        </p:nvSpPr>
        <p:spPr>
          <a:xfrm>
            <a:off x="0" y="836713"/>
            <a:ext cx="9144000" cy="6021288"/>
          </a:xfrm>
        </p:spPr>
        <p:txBody>
          <a:bodyPr/>
          <a:lstStyle/>
          <a:p>
            <a:pPr eaLnBrk="1" hangingPunct="1">
              <a:buFontTx/>
              <a:buNone/>
            </a:pPr>
            <a:r>
              <a:rPr lang="el-GR" b="1" dirty="0" smtClean="0">
                <a:solidFill>
                  <a:schemeClr val="tx1"/>
                </a:solidFill>
              </a:rPr>
              <a:t>ΔΠΔΚ =</a:t>
            </a:r>
            <a:r>
              <a:rPr lang="el-GR" dirty="0" smtClean="0">
                <a:solidFill>
                  <a:schemeClr val="tx1"/>
                </a:solidFill>
              </a:rPr>
              <a:t> </a:t>
            </a:r>
            <a:r>
              <a:rPr lang="el-GR" b="1" u="sng" dirty="0" smtClean="0">
                <a:solidFill>
                  <a:schemeClr val="tx1"/>
                </a:solidFill>
              </a:rPr>
              <a:t>Σύνολο Μερισμάτων Χρήσης Χ 100</a:t>
            </a:r>
          </a:p>
          <a:p>
            <a:pPr eaLnBrk="1" hangingPunct="1">
              <a:buFontTx/>
              <a:buNone/>
            </a:pPr>
            <a:r>
              <a:rPr lang="el-GR" b="1" dirty="0" smtClean="0">
                <a:solidFill>
                  <a:schemeClr val="tx1"/>
                </a:solidFill>
              </a:rPr>
              <a:t>               Σύνολο Καθαρών Κερδών Χρήσης</a:t>
            </a:r>
          </a:p>
          <a:p>
            <a:pPr>
              <a:buNone/>
            </a:pPr>
            <a:r>
              <a:rPr lang="el-GR" sz="2400" b="1" dirty="0" smtClean="0">
                <a:solidFill>
                  <a:schemeClr val="tx1"/>
                </a:solidFill>
              </a:rPr>
              <a:t>Σύνολο Καθαρών Κερδών </a:t>
            </a:r>
            <a:r>
              <a:rPr lang="el-GR" sz="2400" b="1" dirty="0" smtClean="0">
                <a:solidFill>
                  <a:schemeClr val="tx1"/>
                </a:solidFill>
              </a:rPr>
              <a:t>Χρήσης μετά από φόρους</a:t>
            </a:r>
            <a:endParaRPr lang="el-GR" sz="2400" dirty="0" smtClean="0">
              <a:solidFill>
                <a:schemeClr val="tx1"/>
              </a:solidFill>
            </a:endParaRPr>
          </a:p>
          <a:p>
            <a:pPr algn="just" eaLnBrk="1" hangingPunct="1"/>
            <a:r>
              <a:rPr lang="el-GR" b="1" dirty="0" smtClean="0">
                <a:solidFill>
                  <a:schemeClr val="tx1"/>
                </a:solidFill>
              </a:rPr>
              <a:t>Δείχνει</a:t>
            </a:r>
            <a:r>
              <a:rPr lang="el-GR" dirty="0" smtClean="0">
                <a:solidFill>
                  <a:schemeClr val="tx1"/>
                </a:solidFill>
              </a:rPr>
              <a:t> το ποσοστό των κερδών που διανέμει η επιχείρηση στους μετόχους της.</a:t>
            </a:r>
          </a:p>
          <a:p>
            <a:pPr algn="just" eaLnBrk="1" hangingPunct="1"/>
            <a:r>
              <a:rPr lang="el-GR" dirty="0" smtClean="0">
                <a:solidFill>
                  <a:schemeClr val="tx1"/>
                </a:solidFill>
              </a:rPr>
              <a:t>Όσο πιο </a:t>
            </a:r>
            <a:r>
              <a:rPr lang="el-GR" b="1" dirty="0" smtClean="0">
                <a:solidFill>
                  <a:schemeClr val="tx1"/>
                </a:solidFill>
              </a:rPr>
              <a:t>μικρό</a:t>
            </a:r>
            <a:r>
              <a:rPr lang="el-GR" dirty="0" smtClean="0">
                <a:solidFill>
                  <a:schemeClr val="tx1"/>
                </a:solidFill>
              </a:rPr>
              <a:t> είναι το ποσοστό αυτό τόσο πιο </a:t>
            </a:r>
            <a:r>
              <a:rPr lang="el-GR" b="1" u="sng" dirty="0" smtClean="0">
                <a:solidFill>
                  <a:srgbClr val="C00000"/>
                </a:solidFill>
              </a:rPr>
              <a:t>συντηρητική</a:t>
            </a:r>
            <a:r>
              <a:rPr lang="el-GR" dirty="0" smtClean="0"/>
              <a:t> </a:t>
            </a:r>
            <a:r>
              <a:rPr lang="el-GR" dirty="0" smtClean="0">
                <a:solidFill>
                  <a:schemeClr val="tx1"/>
                </a:solidFill>
              </a:rPr>
              <a:t>θεωρείται η μερισματική πολιτική της επιχείρησης και επομένως τόσο </a:t>
            </a:r>
            <a:r>
              <a:rPr lang="el-GR" b="1" dirty="0" smtClean="0">
                <a:solidFill>
                  <a:schemeClr val="tx1"/>
                </a:solidFill>
              </a:rPr>
              <a:t>μεγαλύτερο</a:t>
            </a:r>
            <a:r>
              <a:rPr lang="el-GR" dirty="0" smtClean="0">
                <a:solidFill>
                  <a:schemeClr val="tx1"/>
                </a:solidFill>
              </a:rPr>
              <a:t> είναι το ποσοστό των παρακρατούμενων κερδών. Ισχύει και το αντίθετο.</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836613"/>
          </a:xfrm>
        </p:spPr>
        <p:txBody>
          <a:bodyPr>
            <a:normAutofit fontScale="90000"/>
          </a:bodyPr>
          <a:lstStyle/>
          <a:p>
            <a:pPr eaLnBrk="1" hangingPunct="1"/>
            <a:r>
              <a:rPr lang="el-GR" sz="3200" b="1" dirty="0" smtClean="0">
                <a:latin typeface="Arial Greek" pitchFamily="34" charset="0"/>
                <a:ea typeface="Arial Unicode MS" pitchFamily="34" charset="-128"/>
                <a:cs typeface="Arial Unicode MS" pitchFamily="34" charset="-128"/>
              </a:rPr>
              <a:t>8. Ο ΔεΙκτηΣ ΚεφαλαιοποΙησηΣ προΣ ΠωλΗσειΣ</a:t>
            </a:r>
          </a:p>
        </p:txBody>
      </p:sp>
      <p:sp>
        <p:nvSpPr>
          <p:cNvPr id="86019" name="Rectangle 3"/>
          <p:cNvSpPr>
            <a:spLocks noGrp="1" noChangeArrowheads="1"/>
          </p:cNvSpPr>
          <p:nvPr>
            <p:ph type="body" idx="1"/>
          </p:nvPr>
        </p:nvSpPr>
        <p:spPr>
          <a:xfrm>
            <a:off x="0" y="1125538"/>
            <a:ext cx="9144000" cy="5732462"/>
          </a:xfrm>
        </p:spPr>
        <p:txBody>
          <a:bodyPr/>
          <a:lstStyle/>
          <a:p>
            <a:pPr algn="ctr" eaLnBrk="1" hangingPunct="1">
              <a:buFontTx/>
              <a:buNone/>
            </a:pPr>
            <a:r>
              <a:rPr lang="el-GR" sz="2800" b="1" dirty="0" smtClean="0"/>
              <a:t>ΔΚπΠ = </a:t>
            </a:r>
            <a:r>
              <a:rPr lang="el-GR" sz="2800" b="1" u="sng" dirty="0" smtClean="0"/>
              <a:t>Κεφαλαιοποίηση</a:t>
            </a:r>
          </a:p>
          <a:p>
            <a:pPr algn="ctr" eaLnBrk="1" hangingPunct="1">
              <a:buFontTx/>
              <a:buNone/>
            </a:pPr>
            <a:r>
              <a:rPr lang="el-GR" sz="2800" b="1" dirty="0" smtClean="0"/>
              <a:t>              Πωλήσεις</a:t>
            </a:r>
          </a:p>
          <a:p>
            <a:pPr algn="just" eaLnBrk="1" hangingPunct="1"/>
            <a:r>
              <a:rPr lang="el-GR" sz="2800" dirty="0" smtClean="0">
                <a:cs typeface="Arial" charset="0"/>
              </a:rPr>
              <a:t>Ο δείκτης αυτός </a:t>
            </a:r>
            <a:r>
              <a:rPr lang="el-GR" sz="2800" b="1" dirty="0" smtClean="0">
                <a:ea typeface="Arial Unicode MS" pitchFamily="34" charset="-128"/>
                <a:cs typeface="Arial" charset="0"/>
              </a:rPr>
              <a:t>υποδηλώνει πόσες φορές </a:t>
            </a:r>
            <a:r>
              <a:rPr lang="el-GR" sz="2800" b="1" dirty="0" smtClean="0">
                <a:solidFill>
                  <a:srgbClr val="002060"/>
                </a:solidFill>
                <a:ea typeface="Arial Unicode MS" pitchFamily="34" charset="-128"/>
                <a:cs typeface="Arial" charset="0"/>
              </a:rPr>
              <a:t>υπερβαίνει</a:t>
            </a:r>
            <a:r>
              <a:rPr lang="el-GR" sz="2800" b="1" dirty="0" smtClean="0">
                <a:ea typeface="Arial Unicode MS" pitchFamily="34" charset="-128"/>
                <a:cs typeface="Arial" charset="0"/>
              </a:rPr>
              <a:t> ή </a:t>
            </a:r>
            <a:r>
              <a:rPr lang="el-GR" sz="2800" b="1" dirty="0" smtClean="0">
                <a:solidFill>
                  <a:srgbClr val="FF0000"/>
                </a:solidFill>
                <a:ea typeface="Arial Unicode MS" pitchFamily="34" charset="-128"/>
                <a:cs typeface="Arial" charset="0"/>
              </a:rPr>
              <a:t>υπολείπεται</a:t>
            </a:r>
            <a:r>
              <a:rPr lang="el-GR" sz="2800" b="1" dirty="0" smtClean="0">
                <a:ea typeface="Arial Unicode MS" pitchFamily="34" charset="-128"/>
                <a:cs typeface="Arial" charset="0"/>
              </a:rPr>
              <a:t> </a:t>
            </a:r>
            <a:r>
              <a:rPr lang="el-GR" sz="2800" b="1" dirty="0" smtClean="0">
                <a:solidFill>
                  <a:srgbClr val="006600"/>
                </a:solidFill>
                <a:ea typeface="Arial Unicode MS" pitchFamily="34" charset="-128"/>
                <a:cs typeface="Arial" charset="0"/>
              </a:rPr>
              <a:t>η χρηματιστηριακή αξία </a:t>
            </a:r>
            <a:r>
              <a:rPr lang="el-GR" sz="2800" b="1" dirty="0" smtClean="0">
                <a:solidFill>
                  <a:srgbClr val="800080"/>
                </a:solidFill>
                <a:ea typeface="Arial Unicode MS" pitchFamily="34" charset="-128"/>
                <a:cs typeface="Arial" charset="0"/>
              </a:rPr>
              <a:t>τις πωλήσεις </a:t>
            </a:r>
            <a:r>
              <a:rPr lang="el-GR" sz="2800" b="1" dirty="0" smtClean="0">
                <a:ea typeface="Arial Unicode MS" pitchFamily="34" charset="-128"/>
                <a:cs typeface="Arial" charset="0"/>
              </a:rPr>
              <a:t>(ή κύκλο εργασιών, ή τζίρος) της κάθε εταιρίας.</a:t>
            </a:r>
            <a:r>
              <a:rPr lang="el-GR" sz="2400" b="1" dirty="0" smtClean="0">
                <a:ea typeface="Arial Unicode MS" pitchFamily="34" charset="-128"/>
                <a:cs typeface="Arial" charset="0"/>
              </a:rPr>
              <a:t> </a:t>
            </a:r>
          </a:p>
          <a:p>
            <a:pPr algn="just" eaLnBrk="1" hangingPunct="1"/>
            <a:r>
              <a:rPr lang="el-GR" sz="2800" b="1" dirty="0" smtClean="0">
                <a:solidFill>
                  <a:srgbClr val="C00000"/>
                </a:solidFill>
                <a:cs typeface="Arial" charset="0"/>
              </a:rPr>
              <a:t>Όσο πιο χαμηλός </a:t>
            </a:r>
            <a:r>
              <a:rPr lang="el-GR" sz="2800" b="1" dirty="0" smtClean="0">
                <a:cs typeface="Arial" charset="0"/>
              </a:rPr>
              <a:t>είναι ο δείκτης τόσο πιο </a:t>
            </a:r>
            <a:r>
              <a:rPr lang="el-GR" sz="2800" b="1" dirty="0" smtClean="0">
                <a:solidFill>
                  <a:srgbClr val="002060"/>
                </a:solidFill>
                <a:cs typeface="Arial" charset="0"/>
              </a:rPr>
              <a:t>ευνοϊκά</a:t>
            </a:r>
            <a:r>
              <a:rPr lang="el-GR" sz="2800" b="1" dirty="0" smtClean="0">
                <a:cs typeface="Arial" charset="0"/>
              </a:rPr>
              <a:t> είναι τα εξαγόμενα συμπεράσματα για την εταιρία.</a:t>
            </a:r>
            <a:endParaRPr lang="el-GR" sz="2800" dirty="0" smtClean="0">
              <a:cs typeface="Arial" charset="0"/>
            </a:endParaRPr>
          </a:p>
          <a:p>
            <a:pPr algn="just" eaLnBrk="1" hangingPunct="1">
              <a:buFontTx/>
              <a:buNone/>
            </a:pPr>
            <a:r>
              <a:rPr lang="el-GR" sz="2800" dirty="0" smtClean="0">
                <a:cs typeface="Arial" charset="0"/>
              </a:rPr>
              <a:t>Κεφαλαιοποίηση ή Χρηματιστηριακή Αξία Εταιρείας </a:t>
            </a:r>
            <a:r>
              <a:rPr lang="el-GR" sz="2800" b="1" dirty="0" smtClean="0">
                <a:cs typeface="Arial" charset="0"/>
              </a:rPr>
              <a:t>=</a:t>
            </a:r>
          </a:p>
          <a:p>
            <a:pPr algn="just" eaLnBrk="1" hangingPunct="1">
              <a:buFontTx/>
              <a:buNone/>
            </a:pPr>
            <a:r>
              <a:rPr lang="el-GR" sz="2800" dirty="0" smtClean="0">
                <a:cs typeface="Arial" charset="0"/>
              </a:rPr>
              <a:t>Συνολικός Αριθμός Μετοχών της Εταιρείας </a:t>
            </a:r>
            <a:r>
              <a:rPr lang="el-GR" sz="2800" b="1" dirty="0" smtClean="0">
                <a:cs typeface="Arial" charset="0"/>
              </a:rPr>
              <a:t>Χ</a:t>
            </a:r>
            <a:r>
              <a:rPr lang="el-GR" sz="2800" dirty="0" smtClean="0">
                <a:cs typeface="Arial" charset="0"/>
              </a:rPr>
              <a:t> Τρέχουσα</a:t>
            </a:r>
          </a:p>
          <a:p>
            <a:pPr algn="just" eaLnBrk="1" hangingPunct="1">
              <a:buFontTx/>
              <a:buNone/>
            </a:pPr>
            <a:r>
              <a:rPr lang="el-GR" sz="2800" dirty="0" smtClean="0">
                <a:cs typeface="Arial" charset="0"/>
              </a:rPr>
              <a:t>Τιμή Μετοχής στο Χ.Α.Α.</a:t>
            </a:r>
          </a:p>
          <a:p>
            <a:pPr eaLnBrk="1" hangingPunct="1">
              <a:buFontTx/>
              <a:buNone/>
            </a:pPr>
            <a:endParaRPr lang="el-GR" sz="2800"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457200"/>
            <a:ext cx="9144000" cy="838200"/>
          </a:xfrm>
        </p:spPr>
        <p:txBody>
          <a:bodyPr>
            <a:noAutofit/>
          </a:bodyPr>
          <a:lstStyle/>
          <a:p>
            <a:pPr algn="ctr"/>
            <a:r>
              <a:rPr lang="el-GR" sz="3600" b="1" dirty="0" smtClean="0">
                <a:solidFill>
                  <a:schemeClr val="tx1"/>
                </a:solidFill>
              </a:rPr>
              <a:t>ΕπενδΥσει</a:t>
            </a:r>
            <a:r>
              <a:rPr lang="el-GR" b="1" dirty="0" smtClean="0">
                <a:solidFill>
                  <a:schemeClr val="tx1"/>
                </a:solidFill>
              </a:rPr>
              <a:t>σ</a:t>
            </a:r>
            <a:r>
              <a:rPr lang="el-GR" sz="3600" b="1" dirty="0" smtClean="0">
                <a:solidFill>
                  <a:schemeClr val="tx1"/>
                </a:solidFill>
              </a:rPr>
              <a:t> </a:t>
            </a:r>
            <a:r>
              <a:rPr lang="el-GR" sz="3600" b="1" dirty="0">
                <a:solidFill>
                  <a:schemeClr val="tx1"/>
                </a:solidFill>
              </a:rPr>
              <a:t>και </a:t>
            </a:r>
            <a:r>
              <a:rPr lang="el-GR" sz="3600" b="1" dirty="0" smtClean="0">
                <a:solidFill>
                  <a:schemeClr val="tx1"/>
                </a:solidFill>
              </a:rPr>
              <a:t>στοιχεΙα </a:t>
            </a:r>
            <a:r>
              <a:rPr lang="el-GR" sz="3600" b="1" dirty="0">
                <a:solidFill>
                  <a:schemeClr val="tx1"/>
                </a:solidFill>
              </a:rPr>
              <a:t>που </a:t>
            </a:r>
            <a:r>
              <a:rPr lang="el-GR" sz="3600" b="1" dirty="0" smtClean="0">
                <a:solidFill>
                  <a:schemeClr val="tx1"/>
                </a:solidFill>
              </a:rPr>
              <a:t>απαιτοΥνται </a:t>
            </a:r>
            <a:r>
              <a:rPr lang="el-GR" sz="3600" b="1" dirty="0">
                <a:solidFill>
                  <a:schemeClr val="tx1"/>
                </a:solidFill>
              </a:rPr>
              <a:t>για την </a:t>
            </a:r>
            <a:r>
              <a:rPr lang="el-GR" sz="3600" b="1" dirty="0" smtClean="0">
                <a:solidFill>
                  <a:schemeClr val="tx1"/>
                </a:solidFill>
              </a:rPr>
              <a:t>αξιολΟγηση τουΣ</a:t>
            </a:r>
            <a:endParaRPr lang="el-GR" sz="3600" b="1" dirty="0">
              <a:solidFill>
                <a:schemeClr val="tx1"/>
              </a:solidFill>
            </a:endParaRPr>
          </a:p>
        </p:txBody>
      </p:sp>
      <p:sp>
        <p:nvSpPr>
          <p:cNvPr id="8195" name="Rectangle 3"/>
          <p:cNvSpPr>
            <a:spLocks noGrp="1" noChangeArrowheads="1"/>
          </p:cNvSpPr>
          <p:nvPr>
            <p:ph idx="1"/>
          </p:nvPr>
        </p:nvSpPr>
        <p:spPr>
          <a:xfrm>
            <a:off x="251520" y="1772816"/>
            <a:ext cx="8712968" cy="4752528"/>
          </a:xfrm>
        </p:spPr>
        <p:txBody>
          <a:bodyPr/>
          <a:lstStyle/>
          <a:p>
            <a:pPr>
              <a:lnSpc>
                <a:spcPct val="80000"/>
              </a:lnSpc>
            </a:pPr>
            <a:r>
              <a:rPr lang="el-GR" sz="2400" dirty="0">
                <a:solidFill>
                  <a:schemeClr val="tx1"/>
                </a:solidFill>
              </a:rPr>
              <a:t>Κάθε επένδυση αποτελεί μια χρονοσειρά ταμειακών ροών (</a:t>
            </a:r>
            <a:r>
              <a:rPr lang="en-US" sz="2400" dirty="0">
                <a:solidFill>
                  <a:schemeClr val="tx1"/>
                </a:solidFill>
              </a:rPr>
              <a:t>cash flows)</a:t>
            </a:r>
            <a:endParaRPr lang="el-GR" sz="2400" dirty="0">
              <a:solidFill>
                <a:schemeClr val="tx1"/>
              </a:solidFill>
            </a:endParaRPr>
          </a:p>
          <a:p>
            <a:pPr>
              <a:lnSpc>
                <a:spcPct val="80000"/>
              </a:lnSpc>
            </a:pPr>
            <a:endParaRPr lang="el-GR" sz="2400" dirty="0">
              <a:solidFill>
                <a:schemeClr val="tx1"/>
              </a:solidFill>
            </a:endParaRPr>
          </a:p>
          <a:p>
            <a:pPr>
              <a:lnSpc>
                <a:spcPct val="80000"/>
              </a:lnSpc>
            </a:pPr>
            <a:r>
              <a:rPr lang="el-GR" sz="2400" dirty="0">
                <a:solidFill>
                  <a:schemeClr val="tx1"/>
                </a:solidFill>
              </a:rPr>
              <a:t>Αρχικό κόστος επένδυσης ή κεφαλαιακή δαπάνη = Ταμειακή Εκροή</a:t>
            </a:r>
          </a:p>
          <a:p>
            <a:pPr>
              <a:lnSpc>
                <a:spcPct val="80000"/>
              </a:lnSpc>
            </a:pPr>
            <a:endParaRPr lang="el-GR" sz="2400" dirty="0">
              <a:solidFill>
                <a:schemeClr val="tx1"/>
              </a:solidFill>
            </a:endParaRPr>
          </a:p>
          <a:p>
            <a:pPr>
              <a:lnSpc>
                <a:spcPct val="80000"/>
              </a:lnSpc>
            </a:pPr>
            <a:r>
              <a:rPr lang="el-GR" sz="2400" dirty="0">
                <a:solidFill>
                  <a:schemeClr val="tx1"/>
                </a:solidFill>
              </a:rPr>
              <a:t>Ζωή επένδυσης = περίοδοι = έτη</a:t>
            </a:r>
          </a:p>
          <a:p>
            <a:pPr>
              <a:lnSpc>
                <a:spcPct val="80000"/>
              </a:lnSpc>
            </a:pPr>
            <a:endParaRPr lang="el-GR" sz="2400" dirty="0">
              <a:solidFill>
                <a:schemeClr val="tx1"/>
              </a:solidFill>
            </a:endParaRPr>
          </a:p>
          <a:p>
            <a:pPr>
              <a:lnSpc>
                <a:spcPct val="80000"/>
              </a:lnSpc>
            </a:pPr>
            <a:r>
              <a:rPr lang="el-GR" sz="2400" dirty="0">
                <a:solidFill>
                  <a:schemeClr val="tx1"/>
                </a:solidFill>
              </a:rPr>
              <a:t>Για κάθε περίοδο εκτιμούμε τις καθαρές ταμειακές ροές (ΚΤΡ), ήτοι </a:t>
            </a:r>
            <a:r>
              <a:rPr lang="el-GR" sz="2400" b="1" dirty="0">
                <a:solidFill>
                  <a:schemeClr val="tx1"/>
                </a:solidFill>
              </a:rPr>
              <a:t>έσοδα – έξοδα</a:t>
            </a:r>
            <a:r>
              <a:rPr lang="en-US" sz="2400" b="1" dirty="0">
                <a:solidFill>
                  <a:schemeClr val="tx1"/>
                </a:solidFill>
              </a:rPr>
              <a:t>.</a:t>
            </a:r>
          </a:p>
          <a:p>
            <a:pPr>
              <a:lnSpc>
                <a:spcPct val="80000"/>
              </a:lnSpc>
            </a:pPr>
            <a:r>
              <a:rPr lang="el-GR" sz="2400" dirty="0">
                <a:solidFill>
                  <a:schemeClr val="tx1"/>
                </a:solidFill>
              </a:rPr>
              <a:t> Θεωρούμε ότι εισπράττονται στο τέλος της περιόδου.</a:t>
            </a:r>
          </a:p>
          <a:p>
            <a:pPr>
              <a:lnSpc>
                <a:spcPct val="80000"/>
              </a:lnSpc>
            </a:pPr>
            <a:endParaRPr lang="el-GR" sz="2400" dirty="0">
              <a:solidFill>
                <a:schemeClr val="tx1"/>
              </a:solidFill>
            </a:endParaRPr>
          </a:p>
          <a:p>
            <a:pPr>
              <a:lnSpc>
                <a:spcPct val="80000"/>
              </a:lnSpc>
            </a:pPr>
            <a:r>
              <a:rPr lang="el-GR" sz="2400" dirty="0">
                <a:solidFill>
                  <a:schemeClr val="tx1"/>
                </a:solidFill>
              </a:rPr>
              <a:t>Υπάρχει ενίοτε και υπολειμματική αξία</a:t>
            </a:r>
          </a:p>
        </p:txBody>
      </p:sp>
      <p:sp>
        <p:nvSpPr>
          <p:cNvPr id="6" name="5 - Θέση αριθμού διαφάνειας"/>
          <p:cNvSpPr>
            <a:spLocks noGrp="1"/>
          </p:cNvSpPr>
          <p:nvPr>
            <p:ph type="sldNum" sz="quarter" idx="12"/>
          </p:nvPr>
        </p:nvSpPr>
        <p:spPr/>
        <p:txBody>
          <a:bodyPr>
            <a:normAutofit fontScale="92500" lnSpcReduction="10000"/>
          </a:bodyPr>
          <a:lstStyle/>
          <a:p>
            <a:fld id="{56DDBF98-98A2-49C5-8651-CE901CEBBEA4}" type="slidenum">
              <a:rPr lang="el-GR"/>
              <a:pPr/>
              <a:t>13</a:t>
            </a:fld>
            <a:endParaRPr lang="el-G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lstStyle/>
          <a:p>
            <a:r>
              <a:rPr lang="el-GR" sz="3600" b="1" dirty="0" smtClean="0"/>
              <a:t>9. ΔεΙκτηΣ ΧρηματιστηριακΗΣ ΑξΙαΣ ΜετοχΗΣ προς ΠωλΗσειΣ</a:t>
            </a:r>
            <a:endParaRPr lang="el-GR" sz="3600" b="1" dirty="0"/>
          </a:p>
        </p:txBody>
      </p:sp>
      <p:sp>
        <p:nvSpPr>
          <p:cNvPr id="3" name="2 - Θέση περιεχομένου"/>
          <p:cNvSpPr>
            <a:spLocks noGrp="1"/>
          </p:cNvSpPr>
          <p:nvPr>
            <p:ph idx="1"/>
          </p:nvPr>
        </p:nvSpPr>
        <p:spPr>
          <a:xfrm>
            <a:off x="0" y="1600200"/>
            <a:ext cx="9144000" cy="5257800"/>
          </a:xfrm>
        </p:spPr>
        <p:txBody>
          <a:bodyPr/>
          <a:lstStyle/>
          <a:p>
            <a:r>
              <a:rPr lang="el-GR" b="1" dirty="0" smtClean="0"/>
              <a:t>ΔΧΑΜπΠ</a:t>
            </a:r>
            <a:r>
              <a:rPr lang="el-GR" dirty="0" smtClean="0"/>
              <a:t> = </a:t>
            </a:r>
            <a:r>
              <a:rPr lang="el-GR" b="1" u="sng" dirty="0" smtClean="0"/>
              <a:t>Χρηματιστηριακή Αξία Μετοχών</a:t>
            </a:r>
          </a:p>
          <a:p>
            <a:pPr>
              <a:buNone/>
            </a:pPr>
            <a:r>
              <a:rPr lang="el-GR" b="1" dirty="0" smtClean="0"/>
              <a:t>					      Πωλήσεις</a:t>
            </a:r>
          </a:p>
          <a:p>
            <a:pPr algn="just"/>
            <a:r>
              <a:rPr lang="el-GR" b="1" dirty="0" smtClean="0"/>
              <a:t>Δείχνει </a:t>
            </a:r>
            <a:r>
              <a:rPr lang="el-GR" dirty="0" smtClean="0"/>
              <a:t>την ανακύκλωση της αξίας των μετοχών σε πωλήσεις της εταιρίας.</a:t>
            </a:r>
          </a:p>
          <a:p>
            <a:pPr algn="just"/>
            <a:endParaRPr lang="el-GR" dirty="0" smtClean="0"/>
          </a:p>
          <a:p>
            <a:pPr algn="just"/>
            <a:r>
              <a:rPr lang="el-GR" b="1" dirty="0" smtClean="0">
                <a:solidFill>
                  <a:srgbClr val="002060"/>
                </a:solidFill>
              </a:rPr>
              <a:t>Ένας χαμηλός δείκτης μπορεί να σημαίνει ότι η μετοχή είναι υποτιμημένη</a:t>
            </a:r>
          </a:p>
          <a:p>
            <a:pPr algn="just"/>
            <a:endParaRPr lang="el-GR" b="1" dirty="0" smtClean="0"/>
          </a:p>
          <a:p>
            <a:pPr>
              <a:buNone/>
            </a:pPr>
            <a:r>
              <a:rPr lang="el-GR" b="1" dirty="0" smtClean="0"/>
              <a:t> </a:t>
            </a:r>
            <a:endParaRPr lang="el-GR" b="1"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fontScale="90000"/>
          </a:bodyPr>
          <a:lstStyle/>
          <a:p>
            <a:r>
              <a:rPr lang="el-GR" sz="3600" b="1" dirty="0" smtClean="0"/>
              <a:t>10. ΧρηματιστηριακΗ ΑξΙα ΙδΙων ΚεφαλαΙων</a:t>
            </a:r>
            <a:endParaRPr lang="el-GR" sz="3600" b="1" dirty="0"/>
          </a:p>
        </p:txBody>
      </p:sp>
      <p:sp>
        <p:nvSpPr>
          <p:cNvPr id="3" name="2 - Θέση περιεχομένου"/>
          <p:cNvSpPr>
            <a:spLocks noGrp="1"/>
          </p:cNvSpPr>
          <p:nvPr>
            <p:ph idx="1"/>
          </p:nvPr>
        </p:nvSpPr>
        <p:spPr>
          <a:xfrm>
            <a:off x="0" y="1124744"/>
            <a:ext cx="9144000" cy="5733256"/>
          </a:xfrm>
        </p:spPr>
        <p:txBody>
          <a:bodyPr/>
          <a:lstStyle/>
          <a:p>
            <a:endParaRPr lang="el-GR" sz="2800" b="1" dirty="0" smtClean="0"/>
          </a:p>
          <a:p>
            <a:pPr algn="ctr"/>
            <a:r>
              <a:rPr lang="el-GR" sz="2800" b="1" dirty="0" smtClean="0"/>
              <a:t>Χρηματιστηριακή Αξία Ιδίων Κεφαλαίων = </a:t>
            </a:r>
          </a:p>
          <a:p>
            <a:pPr algn="ctr">
              <a:buNone/>
            </a:pPr>
            <a:r>
              <a:rPr lang="el-GR" sz="2800" b="1" dirty="0" smtClean="0"/>
              <a:t>Σύνολο Μετοχών * Χρηματιστηριακή Αξία Μετοχής</a:t>
            </a:r>
          </a:p>
          <a:p>
            <a:pPr algn="ctr">
              <a:buNone/>
            </a:pPr>
            <a:endParaRPr lang="el-GR" sz="2800" b="1" dirty="0" smtClean="0"/>
          </a:p>
          <a:p>
            <a:pPr algn="just"/>
            <a:r>
              <a:rPr lang="el-GR" sz="2800" b="1" dirty="0" smtClean="0"/>
              <a:t>Δείχνει </a:t>
            </a:r>
            <a:r>
              <a:rPr lang="el-GR" sz="2800" dirty="0" smtClean="0"/>
              <a:t>τη χρηματιστηριακή αξία των ιδίων κεφαλαίων της επιχείρησης </a:t>
            </a:r>
            <a:endParaRPr lang="el-GR" sz="2800" b="1"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l-GR" sz="3600" b="1" dirty="0" smtClean="0"/>
              <a:t>11. ΣχετικΟΣ ΟγκοΣ ΜετοχΗΣ</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algn="ctr">
              <a:buNone/>
            </a:pPr>
            <a:r>
              <a:rPr lang="el-GR" dirty="0" smtClean="0"/>
              <a:t>Ο σχετικός όγκος της μετοχής βρίσκεται από τον παρακάτω λόγο</a:t>
            </a:r>
          </a:p>
          <a:p>
            <a:pPr algn="just"/>
            <a:r>
              <a:rPr lang="el-GR" b="1" dirty="0" smtClean="0"/>
              <a:t>(Χρηματιστηριακή Αξία όλων των Μετοχών της εταιρείας στο Χ.Α.Α.) / Αξία όλων των μετοχών του Χ.Α.Α.</a:t>
            </a:r>
          </a:p>
          <a:p>
            <a:pPr algn="just"/>
            <a:endParaRPr lang="el-GR" b="1" dirty="0" smtClean="0"/>
          </a:p>
          <a:p>
            <a:pPr algn="just"/>
            <a:r>
              <a:rPr lang="el-GR" b="1" dirty="0" smtClean="0"/>
              <a:t>Δείχνει</a:t>
            </a:r>
            <a:r>
              <a:rPr lang="el-GR" dirty="0" smtClean="0"/>
              <a:t> τον όγκο της μετοχής μιας εταιρείας σε σχέση με τον συνολικό όγκο του Χ.Α.Α.</a:t>
            </a:r>
            <a:endParaRPr lang="el-G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r>
              <a:rPr lang="el-GR" sz="3600" b="1" dirty="0" smtClean="0"/>
              <a:t>12. </a:t>
            </a:r>
            <a:r>
              <a:rPr lang="el-GR" sz="3600" b="1" cap="none" dirty="0" smtClean="0"/>
              <a:t>ΠΡΑΓΜΑΤΙΚΗ ΑΠΟΔΟΣΗ ΜΕΤΟΧΗΣ</a:t>
            </a:r>
            <a:endParaRPr lang="el-GR" sz="3600" b="1" cap="none" dirty="0"/>
          </a:p>
        </p:txBody>
      </p:sp>
      <p:sp>
        <p:nvSpPr>
          <p:cNvPr id="3" name="2 - Θέση περιεχομένου"/>
          <p:cNvSpPr>
            <a:spLocks noGrp="1"/>
          </p:cNvSpPr>
          <p:nvPr>
            <p:ph idx="1"/>
          </p:nvPr>
        </p:nvSpPr>
        <p:spPr>
          <a:xfrm>
            <a:off x="0" y="908720"/>
            <a:ext cx="9144000" cy="5949280"/>
          </a:xfrm>
        </p:spPr>
        <p:txBody>
          <a:bodyPr/>
          <a:lstStyle/>
          <a:p>
            <a:r>
              <a:rPr lang="el-GR" b="1" dirty="0" smtClean="0"/>
              <a:t>Π.Α.Μ. = </a:t>
            </a:r>
            <a:r>
              <a:rPr lang="el-GR" b="1" u="sng" dirty="0" smtClean="0"/>
              <a:t>Μέρισμα + Υπεραξία Μετοχής</a:t>
            </a:r>
          </a:p>
          <a:p>
            <a:pPr>
              <a:buNone/>
            </a:pPr>
            <a:r>
              <a:rPr lang="el-GR" b="1" dirty="0" smtClean="0"/>
              <a:t>			     Τιμή Αγοράς της Μετοχής</a:t>
            </a:r>
          </a:p>
          <a:p>
            <a:pPr>
              <a:buNone/>
            </a:pPr>
            <a:endParaRPr lang="el-GR" b="1" dirty="0" smtClean="0"/>
          </a:p>
          <a:p>
            <a:pPr algn="just"/>
            <a:r>
              <a:rPr lang="el-GR" b="1" dirty="0" smtClean="0"/>
              <a:t>Δείχνει</a:t>
            </a:r>
            <a:r>
              <a:rPr lang="el-GR" dirty="0" smtClean="0"/>
              <a:t>  την πραγματική απόδοση μιας μετοχής σε δεδομένη χρονική στιγμή.</a:t>
            </a:r>
          </a:p>
          <a:p>
            <a:pPr algn="just"/>
            <a:r>
              <a:rPr lang="el-GR" dirty="0" smtClean="0"/>
              <a:t>Στον αριθμητή εκτός από μέρισμα που εισπράττεται από τον επενδυτή προσθέτουμε ή αφαιρούμε την μεταβολή στην τιμή της μετοχής από την αρχή του έτους την συγκεκριμένη χρονική στιγμή της μέτρησης. </a:t>
            </a:r>
            <a:endParaRPr lang="el-G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fontScale="90000"/>
          </a:bodyPr>
          <a:lstStyle/>
          <a:p>
            <a:r>
              <a:rPr lang="el-GR" sz="3600" b="1" dirty="0" smtClean="0"/>
              <a:t>13. </a:t>
            </a:r>
            <a:r>
              <a:rPr lang="el-GR" sz="3600" b="1" cap="none" dirty="0" smtClean="0"/>
              <a:t>ΔΕΙΚΤΗΣ ΕΜΠΟΡΕΥΣΙΜΟΤΗΤΑΣ ΜΕΤΟΧΗΣ</a:t>
            </a:r>
            <a:endParaRPr lang="el-GR" sz="3600" b="1" dirty="0"/>
          </a:p>
        </p:txBody>
      </p:sp>
      <p:sp>
        <p:nvSpPr>
          <p:cNvPr id="3" name="2 - Θέση περιεχομένου"/>
          <p:cNvSpPr>
            <a:spLocks noGrp="1"/>
          </p:cNvSpPr>
          <p:nvPr>
            <p:ph idx="1"/>
          </p:nvPr>
        </p:nvSpPr>
        <p:spPr>
          <a:xfrm>
            <a:off x="0" y="836712"/>
            <a:ext cx="9144000" cy="6021288"/>
          </a:xfrm>
        </p:spPr>
        <p:txBody>
          <a:bodyPr/>
          <a:lstStyle/>
          <a:p>
            <a:pPr algn="just"/>
            <a:r>
              <a:rPr lang="el-GR" b="1" dirty="0" smtClean="0"/>
              <a:t>ΔΕΜ = (Αριθμός μετοχών που διακινήθηκαν σε μια περίοδο) / Σύνολο Μετοχών σε Κυκλοφορία. </a:t>
            </a:r>
          </a:p>
          <a:p>
            <a:endParaRPr lang="el-GR" b="1" dirty="0" smtClean="0"/>
          </a:p>
          <a:p>
            <a:pPr algn="just"/>
            <a:r>
              <a:rPr lang="el-GR" b="1" dirty="0" smtClean="0"/>
              <a:t>Δείχνει </a:t>
            </a:r>
            <a:r>
              <a:rPr lang="el-GR" dirty="0" smtClean="0"/>
              <a:t>τι ποσοστό μετοχών μια εταιρείας από το σύνολό τους διακινήθηκαν στο Χ.Α.Α.</a:t>
            </a:r>
          </a:p>
          <a:p>
            <a:pPr algn="just"/>
            <a:r>
              <a:rPr lang="el-GR" b="1" dirty="0" smtClean="0"/>
              <a:t>Εκτιμά </a:t>
            </a:r>
            <a:r>
              <a:rPr lang="el-GR" b="1" dirty="0" smtClean="0">
                <a:solidFill>
                  <a:srgbClr val="0070C0"/>
                </a:solidFill>
              </a:rPr>
              <a:t>την εμπορευσιμότητα </a:t>
            </a:r>
            <a:r>
              <a:rPr lang="el-GR" dirty="0" smtClean="0"/>
              <a:t>μιας μετοχής σε σχέση με τον κλάδο στον οποίο ανήκει.</a:t>
            </a:r>
            <a:endParaRPr lang="el-G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lstStyle/>
          <a:p>
            <a:r>
              <a:rPr lang="en-US" sz="3600" b="1" cap="all" dirty="0" smtClean="0"/>
              <a:t>The DuPont Analysis (1)</a:t>
            </a:r>
            <a:endParaRPr lang="el-GR" sz="3600" dirty="0"/>
          </a:p>
        </p:txBody>
      </p:sp>
      <p:sp>
        <p:nvSpPr>
          <p:cNvPr id="3" name="2 - Θέση περιεχομένου"/>
          <p:cNvSpPr>
            <a:spLocks noGrp="1"/>
          </p:cNvSpPr>
          <p:nvPr>
            <p:ph idx="1"/>
          </p:nvPr>
        </p:nvSpPr>
        <p:spPr>
          <a:xfrm>
            <a:off x="0" y="1052736"/>
            <a:ext cx="9144000" cy="5805264"/>
          </a:xfrm>
        </p:spPr>
        <p:txBody>
          <a:bodyPr/>
          <a:lstStyle/>
          <a:p>
            <a:pPr algn="just"/>
            <a:r>
              <a:rPr lang="el-GR" dirty="0" smtClean="0"/>
              <a:t>Το DuPont σύστημα της χρηματοοικονομικής ανάλυσης μπορεί να χρησιμοποιηθεί για την κατασκευή ενός χρηματοδοτικού σχεδίου για την τράπεζα. Το DuPont σύστημα της χρηματοοικονομική ανάλυση παρέχει ένα μέσο στην επιχείρηση για την παρακολούθηση των επιδόσεων μέσω του σχεδιασμού και της περιόδου μετά τον έλεγχο της διαδικασίας προγραμματισμού. </a:t>
            </a:r>
          </a:p>
          <a:p>
            <a:endParaRPr lang="el-GR"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n-US" b="1" cap="all" dirty="0" smtClean="0"/>
              <a:t>The DuPont Analysis (2)</a:t>
            </a:r>
            <a:endParaRPr lang="el-GR" dirty="0"/>
          </a:p>
        </p:txBody>
      </p:sp>
      <p:sp>
        <p:nvSpPr>
          <p:cNvPr id="3" name="2 - Θέση περιεχομένου"/>
          <p:cNvSpPr>
            <a:spLocks noGrp="1"/>
          </p:cNvSpPr>
          <p:nvPr>
            <p:ph idx="1"/>
          </p:nvPr>
        </p:nvSpPr>
        <p:spPr>
          <a:xfrm>
            <a:off x="0" y="980728"/>
            <a:ext cx="9144000" cy="5877272"/>
          </a:xfrm>
        </p:spPr>
        <p:txBody>
          <a:bodyPr/>
          <a:lstStyle/>
          <a:p>
            <a:pPr algn="just"/>
            <a:r>
              <a:rPr lang="el-GR" sz="2800" dirty="0" smtClean="0"/>
              <a:t>Η Du</a:t>
            </a:r>
            <a:r>
              <a:rPr lang="en-US" sz="2800" dirty="0" smtClean="0"/>
              <a:t>P</a:t>
            </a:r>
            <a:r>
              <a:rPr lang="el-GR" sz="2800" dirty="0" smtClean="0"/>
              <a:t>ont προέρχεται από την εταιρία της Du</a:t>
            </a:r>
            <a:r>
              <a:rPr lang="en-US" sz="2800" dirty="0" smtClean="0"/>
              <a:t>P</a:t>
            </a:r>
            <a:r>
              <a:rPr lang="el-GR" sz="2800" dirty="0" smtClean="0"/>
              <a:t>ont που άρχισε να χρησιμοποιεί αυτόν τον τύπο στη δεκαετία του '20. Η ανάλυση της Du</a:t>
            </a:r>
            <a:r>
              <a:rPr lang="en-US" sz="2800" dirty="0" smtClean="0"/>
              <a:t>P</a:t>
            </a:r>
            <a:r>
              <a:rPr lang="el-GR" sz="2800" dirty="0" smtClean="0"/>
              <a:t>ont αναλύει την ROA (Αποδοτικότητα Ενεργητικού) και ROE (Αποδοτικότητα των Ιδίων Κεφαλαίων) σε τρία βασικά τμήματα που καθορίζουν την αποτελεσματικότητα απόκτηση κέρδους, την αποδοτικότητα του ενεργητικού και τη μόχλευση. Αυτό είναι μια προσπάθεια να απομονωθούν οι αιτίες της δύναμης και της αδυναμίας στην απόδοση της εταιρίας. Η Du</a:t>
            </a:r>
            <a:r>
              <a:rPr lang="en-US" sz="2800" dirty="0" smtClean="0"/>
              <a:t>P</a:t>
            </a:r>
            <a:r>
              <a:rPr lang="el-GR" sz="2800" dirty="0" smtClean="0"/>
              <a:t>ont εστιάζει στον έλεγχο των δαπανών, την αξιοποίηση των πόρων και τη διαχείριση του χρέους (</a:t>
            </a:r>
            <a:r>
              <a:rPr lang="en-US" sz="2800" dirty="0" smtClean="0"/>
              <a:t>Bodie</a:t>
            </a:r>
            <a:r>
              <a:rPr lang="el-GR" sz="2800" dirty="0" smtClean="0"/>
              <a:t>, </a:t>
            </a:r>
            <a:r>
              <a:rPr lang="en-US" sz="2800" dirty="0" smtClean="0"/>
              <a:t>Zane Alex Kane</a:t>
            </a:r>
            <a:r>
              <a:rPr lang="el-GR" sz="2800" dirty="0" smtClean="0"/>
              <a:t> και </a:t>
            </a:r>
            <a:r>
              <a:rPr lang="en-US" sz="2800" dirty="0" smtClean="0"/>
              <a:t>Alan J</a:t>
            </a:r>
            <a:r>
              <a:rPr lang="el-GR" sz="2800" dirty="0" smtClean="0"/>
              <a:t>. </a:t>
            </a:r>
            <a:r>
              <a:rPr lang="en-US" sz="2800" dirty="0" smtClean="0"/>
              <a:t>Marcus</a:t>
            </a:r>
            <a:r>
              <a:rPr lang="el-GR" sz="2800" dirty="0" smtClean="0"/>
              <a:t>, 2004).</a:t>
            </a:r>
          </a:p>
          <a:p>
            <a:endParaRPr lang="el-GR"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490066"/>
          </a:xfrm>
        </p:spPr>
        <p:txBody>
          <a:bodyPr/>
          <a:lstStyle/>
          <a:p>
            <a:r>
              <a:rPr lang="en-US" sz="3600" b="1" cap="all" dirty="0" smtClean="0"/>
              <a:t>The DuPont Analysis (</a:t>
            </a:r>
            <a:r>
              <a:rPr lang="el-GR" sz="3600" b="1" cap="all" dirty="0" smtClean="0"/>
              <a:t>3</a:t>
            </a:r>
            <a:r>
              <a:rPr lang="en-US" sz="3600" b="1" cap="all" dirty="0" smtClean="0"/>
              <a:t>)</a:t>
            </a:r>
            <a:endParaRPr lang="el-GR" sz="3600" dirty="0"/>
          </a:p>
        </p:txBody>
      </p:sp>
      <p:sp>
        <p:nvSpPr>
          <p:cNvPr id="3" name="2 - Θέση περιεχομένου"/>
          <p:cNvSpPr>
            <a:spLocks noGrp="1"/>
          </p:cNvSpPr>
          <p:nvPr>
            <p:ph idx="1"/>
          </p:nvPr>
        </p:nvSpPr>
        <p:spPr>
          <a:xfrm>
            <a:off x="0" y="1124744"/>
            <a:ext cx="9144000" cy="5472608"/>
          </a:xfrm>
        </p:spPr>
        <p:txBody>
          <a:bodyPr/>
          <a:lstStyle/>
          <a:p>
            <a:pPr algn="just"/>
            <a:r>
              <a:rPr lang="el-GR" sz="2800" dirty="0" smtClean="0"/>
              <a:t>Θεωρεί ότι η μέτρηση των Στοιχείων του Ενεργητικού σε μικτή λογιστική αξία αφαιρεί το κίνητρο να αποφευχθούν επενδύσεις σε νέα στοιχεία του Ενεργητικού. Η αποφυγή του νέου Ενεργητικού μπορεί να προκύψει ως μια οικονομική μέθοδος λογιστικής υποτίμησης που εμφανίζει τεχνητά χαμηλότερο </a:t>
            </a:r>
            <a:r>
              <a:rPr lang="en-US" sz="2800" dirty="0" smtClean="0"/>
              <a:t>ROE</a:t>
            </a:r>
            <a:r>
              <a:rPr lang="el-GR" sz="2800" dirty="0" smtClean="0"/>
              <a:t> κατά τα πρώτα έτη που ένα περιουσιακό στοιχείο τίθεται σε λειτουργία. </a:t>
            </a:r>
            <a:r>
              <a:rPr lang="el-GR" sz="2800" b="1" dirty="0" smtClean="0">
                <a:solidFill>
                  <a:srgbClr val="FF0000"/>
                </a:solidFill>
              </a:rPr>
              <a:t>Εάν ο ROE δεν είναι ικανοποιητικός,</a:t>
            </a:r>
            <a:r>
              <a:rPr lang="el-GR" sz="2800" dirty="0" smtClean="0"/>
              <a:t> </a:t>
            </a:r>
            <a:r>
              <a:rPr lang="el-GR" sz="2800" b="1" dirty="0" smtClean="0">
                <a:solidFill>
                  <a:srgbClr val="002060"/>
                </a:solidFill>
              </a:rPr>
              <a:t>η ανάλυση της Du</a:t>
            </a:r>
            <a:r>
              <a:rPr lang="en-US" sz="2800" b="1" dirty="0" smtClean="0">
                <a:solidFill>
                  <a:srgbClr val="002060"/>
                </a:solidFill>
              </a:rPr>
              <a:t>P</a:t>
            </a:r>
            <a:r>
              <a:rPr lang="el-GR" sz="2800" b="1" dirty="0" smtClean="0">
                <a:solidFill>
                  <a:srgbClr val="002060"/>
                </a:solidFill>
              </a:rPr>
              <a:t>ont μας βοηθά να εντοπίσουμε το τμήμα της επιχειρηματικής δραστηριότητας που δεν αξιοποιείται επαρκώς.</a:t>
            </a:r>
            <a:endParaRPr lang="el-GR" sz="2800" b="1" dirty="0">
              <a:solidFill>
                <a:srgbClr val="002060"/>
              </a:solidFill>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lstStyle/>
          <a:p>
            <a:r>
              <a:rPr lang="en-US" sz="3600" b="1" cap="all" dirty="0" smtClean="0"/>
              <a:t>The DuPont Analysis (</a:t>
            </a:r>
            <a:r>
              <a:rPr lang="el-GR" sz="3600" b="1" cap="all" dirty="0" smtClean="0"/>
              <a:t>5</a:t>
            </a:r>
            <a:r>
              <a:rPr lang="en-US" sz="3600" b="1" cap="all" dirty="0" smtClean="0"/>
              <a:t>)</a:t>
            </a:r>
            <a:endParaRPr lang="el-GR" sz="3600" dirty="0"/>
          </a:p>
        </p:txBody>
      </p:sp>
      <p:sp>
        <p:nvSpPr>
          <p:cNvPr id="3" name="2 - Θέση περιεχομένου"/>
          <p:cNvSpPr>
            <a:spLocks noGrp="1"/>
          </p:cNvSpPr>
          <p:nvPr>
            <p:ph idx="1"/>
          </p:nvPr>
        </p:nvSpPr>
        <p:spPr>
          <a:xfrm>
            <a:off x="0" y="836712"/>
            <a:ext cx="9144000" cy="6021288"/>
          </a:xfrm>
        </p:spPr>
        <p:txBody>
          <a:bodyPr/>
          <a:lstStyle/>
          <a:p>
            <a:r>
              <a:rPr lang="el-GR" dirty="0" smtClean="0"/>
              <a:t>Το Καθαρό Περιθώριο Κέρδους επιτρέπει την ανάπτυξη της προκαταρκτικής εισοδηματικής κατάστασης.</a:t>
            </a:r>
          </a:p>
          <a:p>
            <a:pPr algn="just"/>
            <a:r>
              <a:rPr lang="el-GR" dirty="0" smtClean="0"/>
              <a:t>Ο συνολικός δείκτης του κύκλου εργασιών του Ενεργητικού μας επιτρέπει να προσδιορίσουμε το συνολικό επίπεδο διεργασίας  απόκτησης περιουσίας, που απαιτείται για την δημιουργία του προβλεπόμενου επιπέδου των συνολικών εσόδων.  </a:t>
            </a:r>
          </a:p>
          <a:p>
            <a:pPr algn="just"/>
            <a:endParaRPr lang="el-GR" dirty="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0" y="0"/>
            <a:ext cx="9448800" cy="685800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0"/>
            <a:ext cx="8686800" cy="1772816"/>
          </a:xfrm>
        </p:spPr>
        <p:txBody>
          <a:bodyPr>
            <a:normAutofit fontScale="90000"/>
          </a:bodyPr>
          <a:lstStyle/>
          <a:p>
            <a:pPr algn="ctr"/>
            <a:r>
              <a:rPr lang="el-GR" sz="4000" b="1" dirty="0" smtClean="0">
                <a:solidFill>
                  <a:srgbClr val="C00000"/>
                </a:solidFill>
              </a:rPr>
              <a:t>ΜΕθοδοι ΑξιολΟγησηΣ ΕπενδΥσεων</a:t>
            </a:r>
            <a:br>
              <a:rPr lang="el-GR" sz="4000" b="1" dirty="0" smtClean="0">
                <a:solidFill>
                  <a:srgbClr val="C00000"/>
                </a:solidFill>
              </a:rPr>
            </a:br>
            <a:r>
              <a:rPr lang="el-GR" sz="4000" b="1" dirty="0" smtClean="0">
                <a:solidFill>
                  <a:srgbClr val="C00000"/>
                </a:solidFill>
              </a:rPr>
              <a:t>ΔΙΧΩΣ ΤΗΝ ΜΕΤΡΗΣΗ ΚΙΝΔΥΝΟΥ</a:t>
            </a:r>
            <a:endParaRPr lang="el-GR" sz="4000" b="1" dirty="0">
              <a:solidFill>
                <a:srgbClr val="C00000"/>
              </a:solidFill>
            </a:endParaRPr>
          </a:p>
        </p:txBody>
      </p:sp>
      <p:pic>
        <p:nvPicPr>
          <p:cNvPr id="3076" name="Picture 4"/>
          <p:cNvPicPr>
            <a:picLocks noGrp="1" noChangeAspect="1" noChangeArrowheads="1"/>
          </p:cNvPicPr>
          <p:nvPr>
            <p:ph idx="1"/>
          </p:nvPr>
        </p:nvPicPr>
        <p:blipFill>
          <a:blip r:embed="rId2" cstate="print"/>
          <a:stretch>
            <a:fillRect/>
          </a:stretch>
        </p:blipFill>
        <p:spPr>
          <a:xfrm>
            <a:off x="971600" y="2204865"/>
            <a:ext cx="7488832" cy="4104456"/>
          </a:xfrm>
          <a:noFill/>
          <a:ln/>
        </p:spPr>
      </p:pic>
      <p:sp>
        <p:nvSpPr>
          <p:cNvPr id="6" name="5 - Θέση αριθμού διαφάνειας"/>
          <p:cNvSpPr>
            <a:spLocks noGrp="1"/>
          </p:cNvSpPr>
          <p:nvPr>
            <p:ph type="sldNum" sz="quarter" idx="12"/>
          </p:nvPr>
        </p:nvSpPr>
        <p:spPr/>
        <p:txBody>
          <a:bodyPr>
            <a:normAutofit fontScale="92500" lnSpcReduction="10000"/>
          </a:bodyPr>
          <a:lstStyle/>
          <a:p>
            <a:fld id="{A9A0E571-E37D-4C22-A9C0-8C8580940AD7}" type="slidenum">
              <a:rPr lang="el-GR"/>
              <a:pPr/>
              <a:t>14</a:t>
            </a:fld>
            <a:endParaRPr lang="el-GR"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88640"/>
            <a:ext cx="8229600" cy="504056"/>
          </a:xfrm>
        </p:spPr>
        <p:txBody>
          <a:bodyPr/>
          <a:lstStyle/>
          <a:p>
            <a:pPr eaLnBrk="1" fontAlgn="auto" hangingPunct="1">
              <a:spcAft>
                <a:spcPts val="0"/>
              </a:spcAft>
              <a:defRPr/>
            </a:pPr>
            <a:r>
              <a:rPr lang="en-US" b="1" dirty="0" smtClean="0">
                <a:latin typeface="Calibri" pitchFamily="34" charset="0"/>
              </a:rPr>
              <a:t>DuPont Analysis</a:t>
            </a:r>
            <a:endParaRPr lang="el-GR" b="1" dirty="0" smtClean="0">
              <a:latin typeface="Calibri" pitchFamily="34" charset="0"/>
            </a:endParaRPr>
          </a:p>
        </p:txBody>
      </p:sp>
      <p:pic>
        <p:nvPicPr>
          <p:cNvPr id="16387" name="Picture 4"/>
          <p:cNvPicPr>
            <a:picLocks noGrp="1" noChangeAspect="1" noChangeArrowheads="1"/>
          </p:cNvPicPr>
          <p:nvPr>
            <p:ph sz="quarter" idx="1"/>
          </p:nvPr>
        </p:nvPicPr>
        <p:blipFill>
          <a:blip r:embed="rId2" cstate="print"/>
          <a:srcRect/>
          <a:stretch>
            <a:fillRect/>
          </a:stretch>
        </p:blipFill>
        <p:spPr>
          <a:xfrm>
            <a:off x="0" y="692696"/>
            <a:ext cx="9143999" cy="6165304"/>
          </a:xfrm>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lstStyle/>
          <a:p>
            <a:r>
              <a:rPr lang="el-GR" sz="3600" b="1" dirty="0" smtClean="0"/>
              <a:t>ΕΞΗΓΗΣΗ ΤΗΣ </a:t>
            </a:r>
            <a:r>
              <a:rPr lang="en-US" sz="3600" b="1" dirty="0" smtClean="0"/>
              <a:t>DUPONT ANALYSIS (1)</a:t>
            </a:r>
            <a:endParaRPr lang="el-GR" sz="3600" b="1" dirty="0"/>
          </a:p>
        </p:txBody>
      </p:sp>
      <p:sp>
        <p:nvSpPr>
          <p:cNvPr id="3" name="2 - Θέση περιεχομένου"/>
          <p:cNvSpPr>
            <a:spLocks noGrp="1"/>
          </p:cNvSpPr>
          <p:nvPr>
            <p:ph idx="1"/>
          </p:nvPr>
        </p:nvSpPr>
        <p:spPr>
          <a:xfrm>
            <a:off x="0" y="1124744"/>
            <a:ext cx="9144000" cy="5733256"/>
          </a:xfrm>
        </p:spPr>
        <p:txBody>
          <a:bodyPr/>
          <a:lstStyle/>
          <a:p>
            <a:pPr algn="just">
              <a:buNone/>
            </a:pPr>
            <a:r>
              <a:rPr lang="en-US" sz="2400" dirty="0" smtClean="0"/>
              <a:t>1) NIM = EBIT / SALES</a:t>
            </a:r>
          </a:p>
          <a:p>
            <a:pPr algn="just"/>
            <a:r>
              <a:rPr lang="en-US" sz="2400" dirty="0" smtClean="0"/>
              <a:t>NIM: Net Income Margin</a:t>
            </a:r>
          </a:p>
          <a:p>
            <a:pPr algn="just">
              <a:buNone/>
            </a:pPr>
            <a:r>
              <a:rPr lang="en-US" sz="2400" dirty="0" smtClean="0"/>
              <a:t>2) TATO = SALES / TOTAL ASSETS</a:t>
            </a:r>
          </a:p>
          <a:p>
            <a:pPr algn="just"/>
            <a:r>
              <a:rPr lang="en-US" sz="2400" dirty="0" smtClean="0"/>
              <a:t>TATO: Total Assets Turn Over</a:t>
            </a:r>
          </a:p>
          <a:p>
            <a:pPr algn="just">
              <a:buNone/>
            </a:pPr>
            <a:r>
              <a:rPr lang="en-US" sz="2400" dirty="0" smtClean="0"/>
              <a:t>3) EM = TOTAL ASSETS / EQUITY</a:t>
            </a:r>
          </a:p>
          <a:p>
            <a:pPr algn="just"/>
            <a:r>
              <a:rPr lang="en-US" sz="2400" dirty="0" smtClean="0"/>
              <a:t>EM: Equity Multiplier </a:t>
            </a:r>
            <a:r>
              <a:rPr lang="el-GR" sz="2400" dirty="0" smtClean="0"/>
              <a:t>Δείκτης Μόχλευσης</a:t>
            </a:r>
          </a:p>
          <a:p>
            <a:pPr algn="just"/>
            <a:r>
              <a:rPr lang="el-GR" sz="2400" dirty="0" smtClean="0"/>
              <a:t>Ο δείκτης αυτός φανερώνει την οικονομική αυτοτέλεια της επιχείρησης, το βαθμό στον οποίο δηλαδή τα ιδία κεφάλαια της επιχείρησης καλύπτουν τους εξωτερικούς χρηματοδότες της επιχείρησης. Εάν η τιμή αυτού του δείκτη είναι μικρότερη της μονάδας, σημαίνει ότι το μεγαλύτερο μέρος των επενδύσεων της επιχείρησης χρηματοδοτείται από ιδία κεφάλαια.</a:t>
            </a:r>
            <a:r>
              <a:rPr lang="en-US" sz="2400" dirty="0" smtClean="0"/>
              <a:t> </a:t>
            </a:r>
          </a:p>
          <a:p>
            <a:endParaRPr lang="en-US" dirty="0" smtClean="0"/>
          </a:p>
          <a:p>
            <a:endParaRPr lang="en-US" dirty="0" smtClean="0"/>
          </a:p>
          <a:p>
            <a:endParaRPr lang="en-US" dirty="0" smtClean="0"/>
          </a:p>
          <a:p>
            <a:endParaRPr lang="el-GR"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lstStyle/>
          <a:p>
            <a:r>
              <a:rPr lang="el-GR" sz="3600" b="1" cap="all" dirty="0" smtClean="0"/>
              <a:t>Εξηγηση τησ</a:t>
            </a:r>
            <a:r>
              <a:rPr lang="en-US" sz="3600" b="1" cap="all" dirty="0" smtClean="0"/>
              <a:t> DuPont Analysis</a:t>
            </a:r>
            <a:r>
              <a:rPr lang="el-GR" sz="3600" b="1" cap="all" dirty="0" smtClean="0"/>
              <a:t> (</a:t>
            </a:r>
            <a:r>
              <a:rPr lang="en-US" sz="3600" b="1" cap="all" dirty="0" smtClean="0"/>
              <a:t>2</a:t>
            </a:r>
            <a:r>
              <a:rPr lang="el-GR" sz="3600" b="1" cap="all" dirty="0" smtClean="0"/>
              <a:t>)</a:t>
            </a:r>
            <a:endParaRPr lang="el-GR" sz="3600" dirty="0"/>
          </a:p>
        </p:txBody>
      </p:sp>
      <p:sp>
        <p:nvSpPr>
          <p:cNvPr id="3" name="2 - Θέση περιεχομένου"/>
          <p:cNvSpPr>
            <a:spLocks noGrp="1"/>
          </p:cNvSpPr>
          <p:nvPr>
            <p:ph idx="1"/>
          </p:nvPr>
        </p:nvSpPr>
        <p:spPr/>
        <p:txBody>
          <a:bodyPr/>
          <a:lstStyle/>
          <a:p>
            <a:pPr algn="just"/>
            <a:r>
              <a:rPr lang="el-GR" b="1" dirty="0" smtClean="0">
                <a:solidFill>
                  <a:srgbClr val="006600"/>
                </a:solidFill>
              </a:rPr>
              <a:t>Το Περιθώριο Κέρδους επιτρέπει την αξιολόγηση της κατάστασης των Αποτελεσμάτων Χρήσης καθώς και των στοιχείων της εισοδηματικής κατάστασης.</a:t>
            </a:r>
            <a:endParaRPr lang="el-GR" b="1" dirty="0"/>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lstStyle/>
          <a:p>
            <a:r>
              <a:rPr lang="el-GR" sz="3600" b="1" cap="all" dirty="0" smtClean="0"/>
              <a:t>Εξηγηση τησ</a:t>
            </a:r>
            <a:r>
              <a:rPr lang="en-US" sz="3600" b="1" cap="all" dirty="0" smtClean="0"/>
              <a:t> DuPont Analysis</a:t>
            </a:r>
            <a:r>
              <a:rPr lang="el-GR" sz="3600" b="1" cap="all" dirty="0" smtClean="0"/>
              <a:t> (</a:t>
            </a:r>
            <a:r>
              <a:rPr lang="en-US" sz="3600" b="1" cap="all" dirty="0" smtClean="0"/>
              <a:t>3</a:t>
            </a:r>
            <a:r>
              <a:rPr lang="el-GR" sz="3600" b="1" cap="all" dirty="0" smtClean="0"/>
              <a:t>)</a:t>
            </a:r>
            <a:endParaRPr lang="el-GR" sz="3600" dirty="0"/>
          </a:p>
        </p:txBody>
      </p:sp>
      <p:sp>
        <p:nvSpPr>
          <p:cNvPr id="3" name="2 - Θέση περιεχομένου"/>
          <p:cNvSpPr>
            <a:spLocks noGrp="1"/>
          </p:cNvSpPr>
          <p:nvPr>
            <p:ph idx="1"/>
          </p:nvPr>
        </p:nvSpPr>
        <p:spPr>
          <a:xfrm>
            <a:off x="0" y="980728"/>
            <a:ext cx="9144000" cy="5877272"/>
          </a:xfrm>
        </p:spPr>
        <p:txBody>
          <a:bodyPr/>
          <a:lstStyle/>
          <a:p>
            <a:pPr algn="just"/>
            <a:r>
              <a:rPr lang="el-GR" sz="2800" dirty="0" smtClean="0">
                <a:solidFill>
                  <a:srgbClr val="800080"/>
                </a:solidFill>
              </a:rPr>
              <a:t>Το </a:t>
            </a:r>
            <a:r>
              <a:rPr lang="el-GR" sz="2800" b="1" dirty="0" smtClean="0">
                <a:solidFill>
                  <a:srgbClr val="800080"/>
                </a:solidFill>
              </a:rPr>
              <a:t>Σύνολο των Στοιχείων του Ενεργητικού </a:t>
            </a:r>
            <a:r>
              <a:rPr lang="el-GR" sz="2800" dirty="0" smtClean="0">
                <a:solidFill>
                  <a:srgbClr val="800080"/>
                </a:solidFill>
              </a:rPr>
              <a:t>επιτρέπει την αξιολόγηση της αριστερής πλευράς του ισολογισμού, που αποτελείται από τους λογαριασμούς της Περιουσίας. </a:t>
            </a:r>
            <a:r>
              <a:rPr lang="el-GR" sz="2800" b="1" dirty="0" smtClean="0">
                <a:solidFill>
                  <a:srgbClr val="002060"/>
                </a:solidFill>
              </a:rPr>
              <a:t>Ο Πολλαπλασιαστής Ιδίων Κεφαλαίων </a:t>
            </a:r>
            <a:r>
              <a:rPr lang="el-GR" sz="2800" dirty="0" smtClean="0">
                <a:solidFill>
                  <a:srgbClr val="002060"/>
                </a:solidFill>
              </a:rPr>
              <a:t>μας επιτρέπει την αξιολόγηση της δεξιάς πλευράς του ισολογισμού, που αποτελείται από τις υποχρεώσεις και τα Ιδία Κεφάλαια των ιδιοκτητών. </a:t>
            </a:r>
            <a:r>
              <a:rPr lang="el-GR" sz="2800" b="1" dirty="0" smtClean="0">
                <a:solidFill>
                  <a:srgbClr val="002060"/>
                </a:solidFill>
              </a:rPr>
              <a:t>Ο πολλαπλασιαστής Ιδίων Κεφαλαίων</a:t>
            </a:r>
            <a:r>
              <a:rPr lang="el-GR" sz="2800" dirty="0" smtClean="0"/>
              <a:t> </a:t>
            </a:r>
            <a:r>
              <a:rPr lang="el-GR" sz="2800" dirty="0" smtClean="0">
                <a:solidFill>
                  <a:srgbClr val="002060"/>
                </a:solidFill>
              </a:rPr>
              <a:t>ως δείκτης μπορεί να χρησιμοποιηθεί για να προσδιορίσει τα προκαταρκτικά οικονομικά στοιχεία και τις ανάγκες χρηματοοικονομικής δομής του χρηματοπιστωτικού ιδρύματος. </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n-US" b="1" dirty="0" smtClean="0"/>
              <a:t>ROE (1)</a:t>
            </a:r>
            <a:endParaRPr lang="el-GR" b="1" dirty="0"/>
          </a:p>
        </p:txBody>
      </p:sp>
      <p:sp>
        <p:nvSpPr>
          <p:cNvPr id="3" name="2 - Θέση περιεχομένου"/>
          <p:cNvSpPr>
            <a:spLocks noGrp="1"/>
          </p:cNvSpPr>
          <p:nvPr>
            <p:ph idx="1"/>
          </p:nvPr>
        </p:nvSpPr>
        <p:spPr>
          <a:xfrm>
            <a:off x="0" y="908720"/>
            <a:ext cx="9144000" cy="5949280"/>
          </a:xfrm>
        </p:spPr>
        <p:txBody>
          <a:bodyPr/>
          <a:lstStyle/>
          <a:p>
            <a:pPr algn="just"/>
            <a:r>
              <a:rPr lang="el-GR" dirty="0" smtClean="0"/>
              <a:t>Αυτός ο δείκτης απεικονίζει την αποδοτικότητα με την οποία η εταιρεία ή μια τράπεζα χρησιμοποιεί το κεφάλαιο των ιδιοκτητών της, δεδομένου ότι παρουσιάζει το μέγεθος των κερδών που δημιουργήθηκαν από το κεφάλαιο που επενδύθηκε από τους μετόχους (ιδιοκτήτες) της επιχείρησης ή τράπεζας. Αυτή η αναλογία αφορά το  κέρδος που συσσωρεύεται μετά το φόρο από την  τράπεζα και τους πόρους που συμβάλλουν οι ιδιοκτήτες της (K.</a:t>
            </a:r>
            <a:r>
              <a:rPr lang="en-US" dirty="0" smtClean="0"/>
              <a:t> </a:t>
            </a:r>
            <a:r>
              <a:rPr lang="el-GR" dirty="0" smtClean="0"/>
              <a:t>Selvavinayagam, 1995).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n-US" b="1" dirty="0" smtClean="0"/>
              <a:t>ROE (2)</a:t>
            </a:r>
            <a:endParaRPr lang="el-GR" dirty="0"/>
          </a:p>
        </p:txBody>
      </p:sp>
      <p:sp>
        <p:nvSpPr>
          <p:cNvPr id="3" name="2 - Θέση περιεχομένου"/>
          <p:cNvSpPr>
            <a:spLocks noGrp="1"/>
          </p:cNvSpPr>
          <p:nvPr>
            <p:ph idx="1"/>
          </p:nvPr>
        </p:nvSpPr>
        <p:spPr>
          <a:xfrm>
            <a:off x="0" y="1124744"/>
            <a:ext cx="9144000" cy="5733256"/>
          </a:xfrm>
        </p:spPr>
        <p:txBody>
          <a:bodyPr/>
          <a:lstStyle/>
          <a:p>
            <a:pPr algn="just"/>
            <a:r>
              <a:rPr lang="el-GR" dirty="0" smtClean="0"/>
              <a:t>Η απόδοση Ιδίων Κεφαλαίων (ROE) μετρά το ποσοστό της απόδοσης  για το ιδιοκτησιακό συμφέρον. Μετρά την αποδοτικότητα μιας εταιρίας ή τράπεζας στην παραγωγή των κερδών από κάθε μονάδα Ιδίων Κεφαλαίων του μετόχου. Τέλος,</a:t>
            </a:r>
            <a:r>
              <a:rPr lang="en-US" dirty="0" smtClean="0"/>
              <a:t> </a:t>
            </a:r>
            <a:r>
              <a:rPr lang="el-GR" dirty="0" smtClean="0"/>
              <a:t>ο  ROE παρουσιάζει πόσο καλά μια τράπεζα ή μια επιχείρηση χρησιμοποιεί τα  επενδυτικά κεφάλαια για να επιτύχει την αύξηση των αποδοχών της.</a:t>
            </a:r>
          </a:p>
          <a:p>
            <a:pPr algn="just"/>
            <a:endParaRPr lang="el-GR"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n-US" sz="3600" b="1" dirty="0" smtClean="0"/>
              <a:t>ROE (</a:t>
            </a:r>
            <a:r>
              <a:rPr lang="el-GR" sz="3600" b="1" dirty="0" smtClean="0"/>
              <a:t>3</a:t>
            </a:r>
            <a:r>
              <a:rPr lang="en-US" sz="3600" b="1" dirty="0" smtClean="0"/>
              <a:t>)</a:t>
            </a:r>
            <a:endParaRPr lang="el-GR" sz="3600" dirty="0"/>
          </a:p>
        </p:txBody>
      </p:sp>
      <p:sp>
        <p:nvSpPr>
          <p:cNvPr id="3" name="2 - Θέση περιεχομένου"/>
          <p:cNvSpPr>
            <a:spLocks noGrp="1"/>
          </p:cNvSpPr>
          <p:nvPr>
            <p:ph idx="1"/>
          </p:nvPr>
        </p:nvSpPr>
        <p:spPr>
          <a:xfrm>
            <a:off x="0" y="1196752"/>
            <a:ext cx="9144000" cy="5661248"/>
          </a:xfrm>
        </p:spPr>
        <p:txBody>
          <a:bodyPr/>
          <a:lstStyle/>
          <a:p>
            <a:pPr algn="just"/>
            <a:r>
              <a:rPr lang="el-GR" sz="2800" dirty="0" smtClean="0"/>
              <a:t>Οι αποδόσεις των Ιδίων Κεφαλαίων μιας τράπεζας μπορεί να διαφέρουν από το παρών έως το επόμενο έτος, ή από έναν ανταγωνιστή, ως αποτέλεσμα των διαφορών στο περιθώριο κέρδους, τον κύκλο εργασιών του ενεργητικού, ή τη μόχλευση.</a:t>
            </a:r>
          </a:p>
          <a:p>
            <a:pPr algn="just"/>
            <a:r>
              <a:rPr lang="el-GR" sz="2800" dirty="0" smtClean="0"/>
              <a:t>Η Απόδοση των Ιδίων Κεφαλαίων απεικονίζει άμεσα αν η τράπεζας κάνει χρήση μόχλευσης ή αν έχει χρέη.</a:t>
            </a:r>
          </a:p>
          <a:p>
            <a:pPr algn="just"/>
            <a:r>
              <a:rPr lang="el-GR" sz="2800" dirty="0" smtClean="0">
                <a:solidFill>
                  <a:srgbClr val="006600"/>
                </a:solidFill>
              </a:rPr>
              <a:t>Η ανάλυση της απόδοσης των Ιδίων Κεφαλαίων μας παρέχει ένα σύστημα για τον σχεδιασμό του προϋπολογισμού προκειμένου να αναλύσουμε την χρηματοπιστωτική απόδοση μιας τράπεζας.</a:t>
            </a:r>
          </a:p>
          <a:p>
            <a:pPr algn="just"/>
            <a:endParaRPr lang="el-GR" sz="2800"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n-US" b="1" dirty="0" smtClean="0"/>
              <a:t>ROE (</a:t>
            </a:r>
            <a:r>
              <a:rPr lang="el-GR" b="1" dirty="0" smtClean="0"/>
              <a:t>4</a:t>
            </a:r>
            <a:r>
              <a:rPr lang="en-US" b="1" dirty="0" smtClean="0"/>
              <a:t>)</a:t>
            </a:r>
            <a:endParaRPr lang="el-GR" dirty="0"/>
          </a:p>
        </p:txBody>
      </p:sp>
      <p:sp>
        <p:nvSpPr>
          <p:cNvPr id="3" name="2 - Θέση περιεχομένου"/>
          <p:cNvSpPr>
            <a:spLocks noGrp="1"/>
          </p:cNvSpPr>
          <p:nvPr>
            <p:ph idx="1"/>
          </p:nvPr>
        </p:nvSpPr>
        <p:spPr>
          <a:xfrm>
            <a:off x="0" y="1052736"/>
            <a:ext cx="9144000" cy="5805264"/>
          </a:xfrm>
        </p:spPr>
        <p:txBody>
          <a:bodyPr/>
          <a:lstStyle/>
          <a:p>
            <a:pPr algn="just"/>
            <a:r>
              <a:rPr lang="el-GR" sz="2800" dirty="0" smtClean="0">
                <a:solidFill>
                  <a:srgbClr val="800080"/>
                </a:solidFill>
              </a:rPr>
              <a:t>Εάν μια τράπεζα χρησιμοποιήσει σχετικά περισσότερα στοιχεία του παθητικού για την χρηματοδότηση του ενεργητικού, τότε ο πολλαπλασιαστής Ιδίων Κεφαλαίων θα αυξηθεί, κρατώντας όλους τους άλλους παράγοντες σταθερούς. </a:t>
            </a:r>
            <a:r>
              <a:rPr lang="el-GR" sz="2800" dirty="0" smtClean="0"/>
              <a:t>Αυτή μόχλευση των Ιδίων Κεφαλαίων της τράπεζας υποδηλώνει μονάχα μια ευρύτερη χρήση της χρηματοδότησης της με δανειακά Κεφάλαια. Αυτή η διάσπαση της απόδοσης των Συνολικών Στοιχείων του Ενεργητικού και της Απόδοσης των Ιδίων κεφαλαίων στα συστατικά τους στοιχεία είναι αυτό που η DuPont ανάλυση αντιπροσωπεύει.</a:t>
            </a:r>
            <a:endParaRPr lang="el-GR" sz="2800" dirty="0"/>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lstStyle/>
          <a:p>
            <a:r>
              <a:rPr lang="en-US" sz="3600" b="1" dirty="0" smtClean="0"/>
              <a:t>ROE (</a:t>
            </a:r>
            <a:r>
              <a:rPr lang="el-GR" sz="3600" b="1" dirty="0" smtClean="0"/>
              <a:t>5</a:t>
            </a:r>
            <a:r>
              <a:rPr lang="en-US" sz="3600" b="1" dirty="0" smtClean="0"/>
              <a:t>)</a:t>
            </a:r>
            <a:endParaRPr lang="el-GR" sz="3600" dirty="0"/>
          </a:p>
        </p:txBody>
      </p:sp>
      <p:sp>
        <p:nvSpPr>
          <p:cNvPr id="3" name="2 - Θέση περιεχομένου"/>
          <p:cNvSpPr>
            <a:spLocks noGrp="1"/>
          </p:cNvSpPr>
          <p:nvPr>
            <p:ph idx="1"/>
          </p:nvPr>
        </p:nvSpPr>
        <p:spPr>
          <a:xfrm>
            <a:off x="0" y="1052736"/>
            <a:ext cx="9144000" cy="5805264"/>
          </a:xfrm>
        </p:spPr>
        <p:txBody>
          <a:bodyPr/>
          <a:lstStyle/>
          <a:p>
            <a:pPr algn="just"/>
            <a:r>
              <a:rPr lang="el-GR" dirty="0" smtClean="0"/>
              <a:t>Η αποδοτικότητα των Ιδίων Κεφαλαίων αποσυνθέτει το μοντέλο απόδοσης σε τρείς συνιστώσες που καθορίζουν την απόδοση των Ιδίων Κεφαλαίων σε: </a:t>
            </a:r>
          </a:p>
          <a:p>
            <a:pPr algn="just"/>
            <a:r>
              <a:rPr lang="el-GR" dirty="0" smtClean="0">
                <a:solidFill>
                  <a:srgbClr val="FF0000"/>
                </a:solidFill>
              </a:rPr>
              <a:t>Καθαρό Περιθώριο Κέρδους, </a:t>
            </a:r>
          </a:p>
          <a:p>
            <a:pPr algn="just"/>
            <a:r>
              <a:rPr lang="el-GR" dirty="0" smtClean="0">
                <a:solidFill>
                  <a:srgbClr val="FF0000"/>
                </a:solidFill>
              </a:rPr>
              <a:t>Σύνολο Στοιχείων του Ενεργητικού και </a:t>
            </a:r>
          </a:p>
          <a:p>
            <a:pPr algn="just"/>
            <a:r>
              <a:rPr lang="el-GR" dirty="0" smtClean="0">
                <a:solidFill>
                  <a:srgbClr val="FF0000"/>
                </a:solidFill>
              </a:rPr>
              <a:t>Πολλαπλασιαστή Ιδίων Κεφαλαίων. </a:t>
            </a:r>
            <a:endParaRPr lang="el-GR" dirty="0">
              <a:solidFill>
                <a:srgbClr val="006600"/>
              </a:solidFill>
            </a:endParaRP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lstStyle/>
          <a:p>
            <a:r>
              <a:rPr lang="en-US" sz="3600" b="1" dirty="0" smtClean="0"/>
              <a:t>ROA (1)</a:t>
            </a:r>
            <a:endParaRPr lang="el-GR" sz="3600" b="1" dirty="0"/>
          </a:p>
        </p:txBody>
      </p:sp>
      <p:sp>
        <p:nvSpPr>
          <p:cNvPr id="3" name="2 - Θέση περιεχομένου"/>
          <p:cNvSpPr>
            <a:spLocks noGrp="1"/>
          </p:cNvSpPr>
          <p:nvPr>
            <p:ph idx="1"/>
          </p:nvPr>
        </p:nvSpPr>
        <p:spPr>
          <a:xfrm>
            <a:off x="0" y="836712"/>
            <a:ext cx="9144000" cy="6021288"/>
          </a:xfrm>
        </p:spPr>
        <p:txBody>
          <a:bodyPr/>
          <a:lstStyle/>
          <a:p>
            <a:pPr algn="just"/>
            <a:r>
              <a:rPr lang="el-GR" dirty="0" smtClean="0"/>
              <a:t>Αυτός ο δείκτης απεικονίζει την ικανότητα των Διοικήσεων των τραπεζών να χρησιμοποιήσουν αποτελεσματικά τους οικονομικούς πόρους (περιουσιακά στοιχεία) που έχουν στη διάθεσή τους, προκειμένου να δημιουργηθούν κέρδη. </a:t>
            </a:r>
          </a:p>
          <a:p>
            <a:pPr algn="just"/>
            <a:r>
              <a:rPr lang="el-GR" dirty="0" smtClean="0"/>
              <a:t>Αυτή η αναλογία που περιγράφεται συχνά ως αρχική αναλογία, συνδέει το εισόδημα, που κερδίζεται από την τράπεζα με τους πόρους που χρησιμοποιήθηκαν από αυτήν. </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chemeClr val="tx1"/>
                </a:solidFill>
              </a:rPr>
              <a:t>ΕΝΟΤΗΤΑ Α΄</a:t>
            </a:r>
            <a:r>
              <a:rPr lang="el-GR" b="1" dirty="0" smtClean="0"/>
              <a:t> </a:t>
            </a:r>
            <a:endParaRPr lang="el-GR" b="1" dirty="0"/>
          </a:p>
        </p:txBody>
      </p:sp>
      <p:sp>
        <p:nvSpPr>
          <p:cNvPr id="3" name="2 - Θέση περιεχομένου"/>
          <p:cNvSpPr>
            <a:spLocks noGrp="1"/>
          </p:cNvSpPr>
          <p:nvPr>
            <p:ph idx="1"/>
          </p:nvPr>
        </p:nvSpPr>
        <p:spPr/>
        <p:txBody>
          <a:bodyPr/>
          <a:lstStyle/>
          <a:p>
            <a:pPr algn="ctr">
              <a:buNone/>
            </a:pPr>
            <a:endParaRPr lang="en-US" b="1" u="sng" dirty="0" smtClean="0"/>
          </a:p>
          <a:p>
            <a:pPr algn="ctr">
              <a:buNone/>
            </a:pPr>
            <a:endParaRPr lang="en-US" b="1" u="sng" dirty="0" smtClean="0"/>
          </a:p>
          <a:p>
            <a:pPr algn="ctr">
              <a:buNone/>
            </a:pPr>
            <a:r>
              <a:rPr lang="el-GR" b="1" u="sng" dirty="0" smtClean="0">
                <a:solidFill>
                  <a:schemeClr val="tx1"/>
                </a:solidFill>
              </a:rPr>
              <a:t>ΕΠΙΧΕΙΡΗΜΑΤΙΚΟ ΣΧΕΔΙΟ</a:t>
            </a:r>
            <a:endParaRPr lang="el-GR" b="1" u="sng" dirty="0">
              <a:solidFill>
                <a:schemeClr val="tx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346050"/>
          </a:xfrm>
        </p:spPr>
        <p:txBody>
          <a:bodyPr/>
          <a:lstStyle/>
          <a:p>
            <a:r>
              <a:rPr lang="en-US" sz="3600" b="1" dirty="0" smtClean="0"/>
              <a:t>ROA (</a:t>
            </a:r>
            <a:r>
              <a:rPr lang="el-GR" sz="3600" b="1" dirty="0" smtClean="0"/>
              <a:t>2</a:t>
            </a:r>
            <a:r>
              <a:rPr lang="en-US" sz="3600" b="1" dirty="0" smtClean="0"/>
              <a:t>)</a:t>
            </a:r>
            <a:endParaRPr lang="el-GR" sz="3600" dirty="0"/>
          </a:p>
        </p:txBody>
      </p:sp>
      <p:sp>
        <p:nvSpPr>
          <p:cNvPr id="3" name="2 - Θέση περιεχομένου"/>
          <p:cNvSpPr>
            <a:spLocks noGrp="1"/>
          </p:cNvSpPr>
          <p:nvPr>
            <p:ph idx="1"/>
          </p:nvPr>
        </p:nvSpPr>
        <p:spPr>
          <a:xfrm>
            <a:off x="0" y="908720"/>
            <a:ext cx="9144000" cy="5949280"/>
          </a:xfrm>
        </p:spPr>
        <p:txBody>
          <a:bodyPr/>
          <a:lstStyle/>
          <a:p>
            <a:pPr algn="just"/>
            <a:r>
              <a:rPr lang="el-GR" dirty="0" smtClean="0"/>
              <a:t>Κανονικά η «αποδοτικότητα» λαμβάνεται ως κέρδη προ εκτάκτων στοιχείων, δεδομένου ότι τα στοιχεία αυτά δεν εμπίπτουν στο πεδίο εφαρμογής της τράπεζας σε κανονικές συνθήκες λειτουργίας. Αυτό δεν σημαίνει ότι τα έκτακτα στοιχεία πρέπει να αγνοηθούν από τον αναλυτή, αλλά ότι η σημασία τους πρέπει να αξιολογηθεί ως χωριστή άσκηση από την ανάλυση της αποδοτικότητας της τράπεζας (K. Selvavinayagam, 1995).</a:t>
            </a:r>
          </a:p>
          <a:p>
            <a:endParaRPr lang="el-GR" dirty="0"/>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lstStyle/>
          <a:p>
            <a:r>
              <a:rPr lang="en-US" b="1" dirty="0" smtClean="0"/>
              <a:t>ROA (</a:t>
            </a:r>
            <a:r>
              <a:rPr lang="el-GR" b="1" dirty="0" smtClean="0"/>
              <a:t>3</a:t>
            </a:r>
            <a:r>
              <a:rPr lang="en-US" b="1" dirty="0" smtClean="0"/>
              <a:t>)</a:t>
            </a:r>
            <a:endParaRPr lang="el-GR" dirty="0"/>
          </a:p>
        </p:txBody>
      </p:sp>
      <p:sp>
        <p:nvSpPr>
          <p:cNvPr id="3" name="2 - Θέση περιεχομένου"/>
          <p:cNvSpPr>
            <a:spLocks noGrp="1"/>
          </p:cNvSpPr>
          <p:nvPr>
            <p:ph idx="1"/>
          </p:nvPr>
        </p:nvSpPr>
        <p:spPr>
          <a:xfrm>
            <a:off x="0" y="980728"/>
            <a:ext cx="9144000" cy="5877272"/>
          </a:xfrm>
        </p:spPr>
        <p:txBody>
          <a:bodyPr/>
          <a:lstStyle/>
          <a:p>
            <a:pPr algn="just"/>
            <a:r>
              <a:rPr lang="el-GR" dirty="0" smtClean="0"/>
              <a:t>Η Αποδοτικότητα του Ενεργητικού (ROA) μας παρουσιάζει πόσο κερδοφόρα είναι τα στοιχεία του ενεργητικού μιας τράπεζας στην παραγωγή εσόδων. Είναι ένας χρήσιμος αριθμός για τη σύγκριση των ανταγωνιστικών τραπεζών στις ίδιες χώρες. </a:t>
            </a:r>
            <a:endParaRPr lang="el-GR" dirty="0"/>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892480" cy="706090"/>
          </a:xfrm>
        </p:spPr>
        <p:txBody>
          <a:bodyPr/>
          <a:lstStyle/>
          <a:p>
            <a:r>
              <a:rPr lang="el-GR" sz="3600" b="1" dirty="0" smtClean="0"/>
              <a:t>Η εξίσωση για την εύρεση</a:t>
            </a:r>
            <a:r>
              <a:rPr lang="en-US" sz="3600" b="1" dirty="0" smtClean="0"/>
              <a:t> </a:t>
            </a:r>
            <a:r>
              <a:rPr lang="el-GR" sz="3600" b="1" dirty="0" smtClean="0"/>
              <a:t>του ROA</a:t>
            </a:r>
            <a:endParaRPr lang="el-GR" sz="3600" b="1" dirty="0"/>
          </a:p>
        </p:txBody>
      </p:sp>
      <p:sp>
        <p:nvSpPr>
          <p:cNvPr id="5" name="4 - Θέση περιεχομένου"/>
          <p:cNvSpPr>
            <a:spLocks noGrp="1"/>
          </p:cNvSpPr>
          <p:nvPr>
            <p:ph idx="1"/>
          </p:nvPr>
        </p:nvSpPr>
        <p:spPr>
          <a:xfrm>
            <a:off x="0" y="1124744"/>
            <a:ext cx="9144000" cy="5733256"/>
          </a:xfrm>
        </p:spPr>
        <p:txBody>
          <a:bodyPr/>
          <a:lstStyle/>
          <a:p>
            <a:pPr algn="just"/>
            <a:r>
              <a:rPr lang="el-GR" sz="2800" dirty="0" smtClean="0"/>
              <a:t>Η απόδοση του συνόλου των περιουσιακών στοιχείων (Αποδοτικότητα Ενεργητικού), μπορεί να χωριστεί σε δύο μέρη. Με το </a:t>
            </a:r>
            <a:r>
              <a:rPr lang="el-GR" sz="2800" b="1" dirty="0" smtClean="0">
                <a:solidFill>
                  <a:srgbClr val="FF0000"/>
                </a:solidFill>
              </a:rPr>
              <a:t>προϊόν</a:t>
            </a:r>
            <a:r>
              <a:rPr lang="el-GR" sz="2800" dirty="0" smtClean="0"/>
              <a:t> του </a:t>
            </a:r>
            <a:r>
              <a:rPr lang="el-GR" sz="2800" b="1" dirty="0" smtClean="0">
                <a:solidFill>
                  <a:srgbClr val="FF0000"/>
                </a:solidFill>
              </a:rPr>
              <a:t>περιθωρίου κέρδους </a:t>
            </a:r>
            <a:r>
              <a:rPr lang="el-GR" sz="2800" dirty="0" smtClean="0"/>
              <a:t>και τον </a:t>
            </a:r>
            <a:r>
              <a:rPr lang="el-GR" sz="2800" b="1" dirty="0" smtClean="0">
                <a:solidFill>
                  <a:srgbClr val="800080"/>
                </a:solidFill>
              </a:rPr>
              <a:t>δείκτη του κύκλου εργασιών του ενεργητικού</a:t>
            </a:r>
          </a:p>
          <a:p>
            <a:pPr algn="ctr"/>
            <a:r>
              <a:rPr lang="en-US" sz="2800" b="1" dirty="0" smtClean="0"/>
              <a:t>ROA = (EBIT </a:t>
            </a:r>
            <a:r>
              <a:rPr lang="en-US" sz="4000" b="1" dirty="0" smtClean="0"/>
              <a:t>/</a:t>
            </a:r>
            <a:r>
              <a:rPr lang="en-US" sz="2800" b="1" dirty="0" smtClean="0"/>
              <a:t> SALES) </a:t>
            </a:r>
            <a:r>
              <a:rPr lang="en-US" sz="3600" b="1" dirty="0" smtClean="0"/>
              <a:t>*</a:t>
            </a:r>
            <a:r>
              <a:rPr lang="en-US" sz="2800" b="1" dirty="0" smtClean="0"/>
              <a:t> (SALES </a:t>
            </a:r>
            <a:r>
              <a:rPr lang="en-US" sz="4000" b="1" dirty="0" smtClean="0"/>
              <a:t>/</a:t>
            </a:r>
            <a:r>
              <a:rPr lang="en-US" sz="2800" b="1" dirty="0" smtClean="0"/>
              <a:t> TOTAL ASSETS)</a:t>
            </a:r>
          </a:p>
          <a:p>
            <a:pPr algn="ctr"/>
            <a:endParaRPr lang="en-US" sz="2800" dirty="0" smtClean="0"/>
          </a:p>
          <a:p>
            <a:pPr algn="ctr"/>
            <a:r>
              <a:rPr lang="en-US" sz="2800" b="1" dirty="0" smtClean="0"/>
              <a:t>ROA = EBIT </a:t>
            </a:r>
            <a:r>
              <a:rPr lang="en-US" sz="4000" b="1" dirty="0" smtClean="0"/>
              <a:t>/</a:t>
            </a:r>
            <a:r>
              <a:rPr lang="en-US" sz="2800" b="1" dirty="0" smtClean="0"/>
              <a:t> TOTAL ASSETS</a:t>
            </a:r>
            <a:endParaRPr lang="el-GR" sz="2800" b="1" dirty="0"/>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ctr"/>
            <a:r>
              <a:rPr lang="el-GR" sz="4400" b="1" dirty="0" smtClean="0">
                <a:solidFill>
                  <a:srgbClr val="C00000"/>
                </a:solidFill>
              </a:rPr>
              <a:t>Κοστοσ κεφαλαιου</a:t>
            </a:r>
            <a:endParaRPr lang="el-GR" sz="4400" b="1" dirty="0">
              <a:solidFill>
                <a:srgbClr val="C00000"/>
              </a:solidFill>
            </a:endParaRPr>
          </a:p>
        </p:txBody>
      </p:sp>
      <p:sp>
        <p:nvSpPr>
          <p:cNvPr id="3" name="2 - Θέση περιεχομένου"/>
          <p:cNvSpPr>
            <a:spLocks noGrp="1"/>
          </p:cNvSpPr>
          <p:nvPr>
            <p:ph idx="1"/>
          </p:nvPr>
        </p:nvSpPr>
        <p:spPr/>
        <p:txBody>
          <a:bodyPr/>
          <a:lstStyle/>
          <a:p>
            <a:pPr algn="ctr"/>
            <a:r>
              <a:rPr lang="el-GR" b="1" dirty="0" smtClean="0">
                <a:solidFill>
                  <a:srgbClr val="0000CC"/>
                </a:solidFill>
              </a:rPr>
              <a:t>ΝΕΑ ΕΝΟΤΗΤΑ</a:t>
            </a:r>
            <a:endParaRPr lang="el-GR" b="1" dirty="0">
              <a:solidFill>
                <a:srgbClr val="0000CC"/>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457200" y="274638"/>
            <a:ext cx="8229600" cy="706090"/>
          </a:xfrm>
        </p:spPr>
        <p:txBody>
          <a:bodyPr/>
          <a:lstStyle/>
          <a:p>
            <a:pPr algn="ctr"/>
            <a:r>
              <a:rPr lang="el-GR" b="1" dirty="0" smtClean="0">
                <a:solidFill>
                  <a:schemeClr val="tx1"/>
                </a:solidFill>
              </a:rPr>
              <a:t>ΚΟστοΣ κεφαλαΙου</a:t>
            </a:r>
            <a:r>
              <a:rPr lang="en-US" b="1" dirty="0" smtClean="0">
                <a:solidFill>
                  <a:schemeClr val="tx1"/>
                </a:solidFill>
              </a:rPr>
              <a:t> (1)</a:t>
            </a:r>
            <a:endParaRPr lang="el-GR" b="1" dirty="0">
              <a:solidFill>
                <a:schemeClr val="tx1"/>
              </a:solidFill>
            </a:endParaRPr>
          </a:p>
        </p:txBody>
      </p:sp>
      <p:sp>
        <p:nvSpPr>
          <p:cNvPr id="259075" name="Rectangle 3"/>
          <p:cNvSpPr>
            <a:spLocks noGrp="1" noChangeArrowheads="1"/>
          </p:cNvSpPr>
          <p:nvPr>
            <p:ph type="body" idx="1"/>
          </p:nvPr>
        </p:nvSpPr>
        <p:spPr>
          <a:xfrm>
            <a:off x="0" y="1124744"/>
            <a:ext cx="8892480" cy="5504656"/>
          </a:xfrm>
        </p:spPr>
        <p:txBody>
          <a:bodyPr/>
          <a:lstStyle/>
          <a:p>
            <a:pPr algn="just">
              <a:lnSpc>
                <a:spcPct val="80000"/>
              </a:lnSpc>
            </a:pPr>
            <a:r>
              <a:rPr lang="el-GR" sz="2600" b="1" u="sng" dirty="0">
                <a:solidFill>
                  <a:srgbClr val="FF0000"/>
                </a:solidFill>
              </a:rPr>
              <a:t>Ορισμός:</a:t>
            </a:r>
            <a:r>
              <a:rPr lang="el-GR" sz="2600" dirty="0"/>
              <a:t> </a:t>
            </a:r>
            <a:r>
              <a:rPr lang="el-GR" sz="2600" dirty="0">
                <a:solidFill>
                  <a:schemeClr val="tx1"/>
                </a:solidFill>
              </a:rPr>
              <a:t>είναι το</a:t>
            </a:r>
            <a:r>
              <a:rPr lang="el-GR" sz="2600" b="1" dirty="0">
                <a:solidFill>
                  <a:schemeClr val="tx1"/>
                </a:solidFill>
              </a:rPr>
              <a:t> κόστος ευκαιρίας των κεφαλαίων</a:t>
            </a:r>
            <a:r>
              <a:rPr lang="el-GR" sz="2600" dirty="0">
                <a:solidFill>
                  <a:schemeClr val="tx1"/>
                </a:solidFill>
              </a:rPr>
              <a:t> που έχουν όλοι οι επενδυτές της εταιρείας (μέτοχοι και δανειστές</a:t>
            </a:r>
            <a:r>
              <a:rPr lang="el-GR" sz="2600" dirty="0" smtClean="0">
                <a:solidFill>
                  <a:schemeClr val="tx1"/>
                </a:solidFill>
              </a:rPr>
              <a:t>)</a:t>
            </a:r>
            <a:r>
              <a:rPr lang="en-US" sz="2600" dirty="0" smtClean="0">
                <a:solidFill>
                  <a:schemeClr val="tx1"/>
                </a:solidFill>
              </a:rPr>
              <a:t>.</a:t>
            </a:r>
            <a:endParaRPr lang="el-GR" sz="2600" dirty="0">
              <a:solidFill>
                <a:schemeClr val="tx1"/>
              </a:solidFill>
            </a:endParaRPr>
          </a:p>
          <a:p>
            <a:pPr>
              <a:lnSpc>
                <a:spcPct val="80000"/>
              </a:lnSpc>
            </a:pPr>
            <a:r>
              <a:rPr lang="el-GR" sz="2600" b="1" u="sng" dirty="0">
                <a:solidFill>
                  <a:schemeClr val="tx1"/>
                </a:solidFill>
              </a:rPr>
              <a:t>Κόστος ευκαιρίας: </a:t>
            </a:r>
          </a:p>
          <a:p>
            <a:pPr lvl="1" algn="just">
              <a:lnSpc>
                <a:spcPct val="80000"/>
              </a:lnSpc>
            </a:pPr>
            <a:r>
              <a:rPr lang="el-GR" sz="2600" dirty="0">
                <a:solidFill>
                  <a:schemeClr val="tx1"/>
                </a:solidFill>
              </a:rPr>
              <a:t>είναι η απόδοση της </a:t>
            </a:r>
            <a:r>
              <a:rPr lang="el-GR" sz="2600" u="sng" dirty="0">
                <a:solidFill>
                  <a:schemeClr val="tx1"/>
                </a:solidFill>
              </a:rPr>
              <a:t>καλύτερης</a:t>
            </a:r>
            <a:r>
              <a:rPr lang="el-GR" sz="2600" dirty="0">
                <a:solidFill>
                  <a:schemeClr val="tx1"/>
                </a:solidFill>
              </a:rPr>
              <a:t> εναλλακτικής επένδυσης η οποία είναι διαθέσιμη. </a:t>
            </a:r>
          </a:p>
          <a:p>
            <a:pPr lvl="1" algn="just">
              <a:lnSpc>
                <a:spcPct val="80000"/>
              </a:lnSpc>
            </a:pPr>
            <a:r>
              <a:rPr lang="el-GR" sz="2600" dirty="0">
                <a:solidFill>
                  <a:schemeClr val="tx1"/>
                </a:solidFill>
              </a:rPr>
              <a:t>είναι η </a:t>
            </a:r>
            <a:r>
              <a:rPr lang="el-GR" sz="2600" u="sng" dirty="0">
                <a:solidFill>
                  <a:schemeClr val="tx1"/>
                </a:solidFill>
              </a:rPr>
              <a:t>υψηλότερη</a:t>
            </a:r>
            <a:r>
              <a:rPr lang="el-GR" sz="2600" dirty="0">
                <a:solidFill>
                  <a:schemeClr val="tx1"/>
                </a:solidFill>
              </a:rPr>
              <a:t> απόδοση την οποία μπορεί να επιτύχει κάποιος επενδυτής εάν </a:t>
            </a:r>
            <a:r>
              <a:rPr lang="el-GR" sz="2600" u="sng" dirty="0">
                <a:solidFill>
                  <a:schemeClr val="tx1"/>
                </a:solidFill>
              </a:rPr>
              <a:t>δεν</a:t>
            </a:r>
            <a:r>
              <a:rPr lang="el-GR" sz="2600" dirty="0">
                <a:solidFill>
                  <a:schemeClr val="tx1"/>
                </a:solidFill>
              </a:rPr>
              <a:t> επενδύσει τα χρήματά του στο συγκεκριμένο πρόγραμμα </a:t>
            </a:r>
          </a:p>
          <a:p>
            <a:pPr algn="just">
              <a:lnSpc>
                <a:spcPct val="80000"/>
              </a:lnSpc>
            </a:pPr>
            <a:r>
              <a:rPr lang="el-GR" sz="2600" dirty="0">
                <a:solidFill>
                  <a:schemeClr val="tx1"/>
                </a:solidFill>
              </a:rPr>
              <a:t>Άρα, η απόδοση την οποία θα πρέπει να έχει ένα επενδυτικό πρόγραμμα της εταιρείας θα πρέπει να είναι ίση με την απόδοση την οποία προσφέρουν άλλα προγράμματα τα οποία περιέχουν </a:t>
            </a:r>
            <a:r>
              <a:rPr lang="el-GR" sz="2600" u="sng" dirty="0">
                <a:solidFill>
                  <a:schemeClr val="tx1"/>
                </a:solidFill>
              </a:rPr>
              <a:t>τον ίδιο </a:t>
            </a:r>
            <a:r>
              <a:rPr lang="el-GR" sz="2600" u="sng" dirty="0" smtClean="0">
                <a:solidFill>
                  <a:schemeClr val="tx1"/>
                </a:solidFill>
              </a:rPr>
              <a:t>κίνδυνο</a:t>
            </a:r>
            <a:r>
              <a:rPr lang="en-US" sz="2600" u="sng" dirty="0" smtClean="0">
                <a:solidFill>
                  <a:schemeClr val="tx1"/>
                </a:solidFill>
              </a:rPr>
              <a:t>.</a:t>
            </a:r>
            <a:r>
              <a:rPr lang="el-GR" sz="2600" dirty="0" smtClean="0">
                <a:solidFill>
                  <a:schemeClr val="tx1"/>
                </a:solidFill>
              </a:rPr>
              <a:t> </a:t>
            </a:r>
            <a:endParaRPr lang="el-GR" sz="2600" dirty="0">
              <a:solidFill>
                <a:schemeClr val="tx1"/>
              </a:solidFill>
            </a:endParaRPr>
          </a:p>
          <a:p>
            <a:pPr algn="just">
              <a:lnSpc>
                <a:spcPct val="80000"/>
              </a:lnSpc>
            </a:pPr>
            <a:r>
              <a:rPr lang="el-GR" sz="2600" dirty="0">
                <a:solidFill>
                  <a:schemeClr val="tx1"/>
                </a:solidFill>
              </a:rPr>
              <a:t>Άρα είναι εναλλακτικά η ελάχιστη </a:t>
            </a:r>
            <a:r>
              <a:rPr lang="el-GR" sz="2600" u="sng" dirty="0">
                <a:solidFill>
                  <a:schemeClr val="tx1"/>
                </a:solidFill>
              </a:rPr>
              <a:t>απαιτούμενη</a:t>
            </a:r>
            <a:r>
              <a:rPr lang="el-GR" sz="2600" dirty="0">
                <a:solidFill>
                  <a:schemeClr val="tx1"/>
                </a:solidFill>
              </a:rPr>
              <a:t> από τους επενδυτές </a:t>
            </a:r>
            <a:r>
              <a:rPr lang="el-GR" sz="2600" dirty="0" smtClean="0">
                <a:solidFill>
                  <a:schemeClr val="tx1"/>
                </a:solidFill>
              </a:rPr>
              <a:t>απόδοση</a:t>
            </a:r>
            <a:r>
              <a:rPr lang="en-US" sz="2600" dirty="0" smtClean="0">
                <a:solidFill>
                  <a:schemeClr val="tx1"/>
                </a:solidFill>
              </a:rPr>
              <a:t>.</a:t>
            </a:r>
            <a:endParaRPr lang="el-GR" sz="2600" dirty="0">
              <a:solidFill>
                <a:schemeClr val="tx1"/>
              </a:solidFill>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323528" y="908720"/>
            <a:ext cx="8568952" cy="5544615"/>
          </a:xfrm>
        </p:spPr>
        <p:txBody>
          <a:bodyPr/>
          <a:lstStyle/>
          <a:p>
            <a:pPr marL="355600" indent="-355600" algn="just"/>
            <a:r>
              <a:rPr lang="el-GR" sz="2800" dirty="0"/>
              <a:t>Το κόστος κεφαλαίου είναι η απόδοση μιας επένδυσης η οποία αφήνει την τιμή της μετοχής της επιχείρησης αμετάβλητη. </a:t>
            </a:r>
          </a:p>
          <a:p>
            <a:pPr marL="355600" indent="-355600" algn="just"/>
            <a:r>
              <a:rPr lang="el-GR" sz="2800" dirty="0"/>
              <a:t>Κατά συνέπεια, το κόστος κεφαλαίου μιας επιχείρησης αποτελεί την ελάχιστη απόδοση την οποία θα πρέπει να έχουν τα επενδυτικά της προγράμματα για να γίνουν αποδεκτά.  </a:t>
            </a:r>
          </a:p>
          <a:p>
            <a:pPr marL="355600" indent="-355600" algn="just"/>
            <a:r>
              <a:rPr lang="el-GR" sz="2800" dirty="0"/>
              <a:t>Οι πιο συνηθισμένες πηγές χρηματοδότησης είναι τα δανειακά κεφάλαια (χρέος), οι προνομιούχες μετοχές και οι κοινές μετοχές.</a:t>
            </a:r>
          </a:p>
        </p:txBody>
      </p:sp>
      <p:sp>
        <p:nvSpPr>
          <p:cNvPr id="3077" name="Rectangle 5"/>
          <p:cNvSpPr>
            <a:spLocks noChangeArrowheads="1"/>
          </p:cNvSpPr>
          <p:nvPr/>
        </p:nvSpPr>
        <p:spPr bwMode="auto">
          <a:xfrm>
            <a:off x="0" y="158750"/>
            <a:ext cx="9144000" cy="504825"/>
          </a:xfrm>
          <a:prstGeom prst="rect">
            <a:avLst/>
          </a:prstGeom>
          <a:noFill/>
          <a:ln w="9525">
            <a:noFill/>
            <a:miter lim="800000"/>
            <a:headEnd/>
            <a:tailEnd/>
          </a:ln>
          <a:effectLst/>
        </p:spPr>
        <p:txBody>
          <a:bodyPr/>
          <a:lstStyle/>
          <a:p>
            <a:pPr marL="355600" indent="-355600" algn="ctr">
              <a:spcBef>
                <a:spcPct val="20000"/>
              </a:spcBef>
              <a:buClr>
                <a:schemeClr val="hlink"/>
              </a:buClr>
              <a:buSzPct val="90000"/>
              <a:buFont typeface="Wingdings" pitchFamily="2" charset="2"/>
              <a:buNone/>
            </a:pPr>
            <a:r>
              <a:rPr lang="el-GR" sz="4000" b="1" dirty="0">
                <a:latin typeface="+mn-lt"/>
              </a:rPr>
              <a:t>Κόστος </a:t>
            </a:r>
            <a:r>
              <a:rPr lang="el-GR" sz="4000" b="1" dirty="0" smtClean="0">
                <a:latin typeface="+mn-lt"/>
              </a:rPr>
              <a:t>Κεφαλαίου</a:t>
            </a:r>
            <a:r>
              <a:rPr lang="en-US" sz="4000" b="1" dirty="0" smtClean="0">
                <a:latin typeface="+mn-lt"/>
              </a:rPr>
              <a:t> (2)</a:t>
            </a:r>
            <a:endParaRPr lang="el-GR" sz="4000" b="1" dirty="0">
              <a:latin typeface="+mn-lt"/>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457200" y="274638"/>
            <a:ext cx="8229600" cy="706090"/>
          </a:xfrm>
        </p:spPr>
        <p:txBody>
          <a:bodyPr/>
          <a:lstStyle/>
          <a:p>
            <a:pPr algn="ctr"/>
            <a:r>
              <a:rPr lang="el-GR" b="1" dirty="0" smtClean="0">
                <a:solidFill>
                  <a:schemeClr val="tx1"/>
                </a:solidFill>
              </a:rPr>
              <a:t>ΥποθΕσειΣ υπολογισμοΥ</a:t>
            </a:r>
            <a:endParaRPr lang="el-GR" b="1" dirty="0">
              <a:solidFill>
                <a:schemeClr val="tx1"/>
              </a:solidFill>
            </a:endParaRPr>
          </a:p>
        </p:txBody>
      </p:sp>
      <p:sp>
        <p:nvSpPr>
          <p:cNvPr id="292867" name="Rectangle 3"/>
          <p:cNvSpPr>
            <a:spLocks noGrp="1" noChangeArrowheads="1"/>
          </p:cNvSpPr>
          <p:nvPr>
            <p:ph type="body" idx="1"/>
          </p:nvPr>
        </p:nvSpPr>
        <p:spPr>
          <a:xfrm>
            <a:off x="251520" y="1052736"/>
            <a:ext cx="8663880" cy="5424264"/>
          </a:xfrm>
        </p:spPr>
        <p:txBody>
          <a:bodyPr/>
          <a:lstStyle/>
          <a:p>
            <a:pPr algn="just">
              <a:lnSpc>
                <a:spcPct val="80000"/>
              </a:lnSpc>
            </a:pPr>
            <a:r>
              <a:rPr lang="el-GR" sz="2600" u="sng" dirty="0">
                <a:solidFill>
                  <a:schemeClr val="tx1"/>
                </a:solidFill>
              </a:rPr>
              <a:t>Τρεις βασικές προϋποθέσεις</a:t>
            </a:r>
            <a:r>
              <a:rPr lang="el-GR" sz="2600" u="sng" dirty="0" smtClean="0">
                <a:solidFill>
                  <a:schemeClr val="tx1"/>
                </a:solidFill>
              </a:rPr>
              <a:t>:</a:t>
            </a:r>
            <a:endParaRPr lang="en-US" sz="2600" u="sng" dirty="0" smtClean="0">
              <a:solidFill>
                <a:schemeClr val="tx1"/>
              </a:solidFill>
            </a:endParaRPr>
          </a:p>
          <a:p>
            <a:pPr algn="just">
              <a:lnSpc>
                <a:spcPct val="80000"/>
              </a:lnSpc>
            </a:pPr>
            <a:r>
              <a:rPr lang="en-US" sz="2600" b="1" dirty="0" smtClean="0">
                <a:solidFill>
                  <a:schemeClr val="tx1"/>
                </a:solidFill>
              </a:rPr>
              <a:t>(i</a:t>
            </a:r>
            <a:r>
              <a:rPr lang="el-GR" sz="2600" b="1" dirty="0" smtClean="0">
                <a:solidFill>
                  <a:schemeClr val="tx1"/>
                </a:solidFill>
              </a:rPr>
              <a:t>)</a:t>
            </a:r>
            <a:r>
              <a:rPr lang="el-GR" sz="2600" dirty="0" smtClean="0">
                <a:solidFill>
                  <a:schemeClr val="tx1"/>
                </a:solidFill>
              </a:rPr>
              <a:t>Τα </a:t>
            </a:r>
            <a:r>
              <a:rPr lang="el-GR" sz="2600" dirty="0">
                <a:solidFill>
                  <a:schemeClr val="tx1"/>
                </a:solidFill>
              </a:rPr>
              <a:t>εξεταζόμενα επενδυτικά πρόγραμμα έχουν περίπου τον ίδιο κίνδυνο με τα ήδη υπάρχοντα προγράμματα της εταιρείας - </a:t>
            </a:r>
            <a:r>
              <a:rPr lang="el-GR" sz="2600" u="sng" dirty="0">
                <a:solidFill>
                  <a:schemeClr val="tx1"/>
                </a:solidFill>
              </a:rPr>
              <a:t>Σταθερός επιχειρηματικός </a:t>
            </a:r>
            <a:r>
              <a:rPr lang="el-GR" sz="2600" u="sng" dirty="0" smtClean="0">
                <a:solidFill>
                  <a:schemeClr val="tx1"/>
                </a:solidFill>
              </a:rPr>
              <a:t>κίνδυνος</a:t>
            </a:r>
            <a:r>
              <a:rPr lang="en-US" sz="2600" u="sng" dirty="0" smtClean="0">
                <a:solidFill>
                  <a:schemeClr val="tx1"/>
                </a:solidFill>
              </a:rPr>
              <a:t>.</a:t>
            </a:r>
          </a:p>
          <a:p>
            <a:pPr algn="just">
              <a:lnSpc>
                <a:spcPct val="80000"/>
              </a:lnSpc>
            </a:pPr>
            <a:r>
              <a:rPr lang="en-US" sz="2600" b="1" dirty="0" smtClean="0">
                <a:solidFill>
                  <a:schemeClr val="tx1"/>
                </a:solidFill>
              </a:rPr>
              <a:t>(ii)</a:t>
            </a:r>
            <a:r>
              <a:rPr lang="en-US" sz="2600" dirty="0" smtClean="0">
                <a:solidFill>
                  <a:schemeClr val="tx1"/>
                </a:solidFill>
              </a:rPr>
              <a:t> </a:t>
            </a:r>
            <a:r>
              <a:rPr lang="el-GR" sz="2600" dirty="0" smtClean="0">
                <a:solidFill>
                  <a:schemeClr val="tx1"/>
                </a:solidFill>
              </a:rPr>
              <a:t>Η </a:t>
            </a:r>
            <a:r>
              <a:rPr lang="el-GR" sz="2600" dirty="0">
                <a:solidFill>
                  <a:schemeClr val="tx1"/>
                </a:solidFill>
              </a:rPr>
              <a:t>κεφαλαιακή διάρθρωση της εταιρείας δεν μεταβάλλεται – </a:t>
            </a:r>
            <a:r>
              <a:rPr lang="el-GR" sz="2600" u="sng" dirty="0">
                <a:solidFill>
                  <a:schemeClr val="tx1"/>
                </a:solidFill>
              </a:rPr>
              <a:t>Σταθερός χρηματοοικονομικός </a:t>
            </a:r>
            <a:r>
              <a:rPr lang="el-GR" sz="2600" u="sng" dirty="0" smtClean="0">
                <a:solidFill>
                  <a:schemeClr val="tx1"/>
                </a:solidFill>
              </a:rPr>
              <a:t>κίνδυνος</a:t>
            </a:r>
            <a:r>
              <a:rPr lang="en-US" sz="2600" u="sng" dirty="0" smtClean="0">
                <a:solidFill>
                  <a:schemeClr val="tx1"/>
                </a:solidFill>
              </a:rPr>
              <a:t>.</a:t>
            </a:r>
          </a:p>
          <a:p>
            <a:pPr algn="just">
              <a:lnSpc>
                <a:spcPct val="80000"/>
              </a:lnSpc>
            </a:pPr>
            <a:r>
              <a:rPr lang="en-US" sz="2600" b="1" dirty="0" smtClean="0">
                <a:solidFill>
                  <a:schemeClr val="tx1"/>
                </a:solidFill>
              </a:rPr>
              <a:t>(iii) </a:t>
            </a:r>
            <a:r>
              <a:rPr lang="el-GR" sz="2600" dirty="0" smtClean="0">
                <a:solidFill>
                  <a:schemeClr val="tx1"/>
                </a:solidFill>
              </a:rPr>
              <a:t>Η </a:t>
            </a:r>
            <a:r>
              <a:rPr lang="el-GR" sz="2600" u="sng" dirty="0">
                <a:solidFill>
                  <a:schemeClr val="tx1"/>
                </a:solidFill>
              </a:rPr>
              <a:t>πολιτική μερίσματος</a:t>
            </a:r>
            <a:r>
              <a:rPr lang="el-GR" sz="2600" dirty="0">
                <a:solidFill>
                  <a:schemeClr val="tx1"/>
                </a:solidFill>
              </a:rPr>
              <a:t> της εταιρείας παραμένει </a:t>
            </a:r>
            <a:r>
              <a:rPr lang="el-GR" sz="2600" u="sng" dirty="0">
                <a:solidFill>
                  <a:schemeClr val="tx1"/>
                </a:solidFill>
              </a:rPr>
              <a:t>σταθερή</a:t>
            </a:r>
            <a:r>
              <a:rPr lang="el-GR" sz="2600" dirty="0">
                <a:solidFill>
                  <a:schemeClr val="tx1"/>
                </a:solidFill>
              </a:rPr>
              <a:t>.</a:t>
            </a:r>
          </a:p>
          <a:p>
            <a:pPr algn="just">
              <a:lnSpc>
                <a:spcPct val="80000"/>
              </a:lnSpc>
            </a:pPr>
            <a:r>
              <a:rPr lang="el-GR" sz="2600" dirty="0">
                <a:solidFill>
                  <a:schemeClr val="tx1"/>
                </a:solidFill>
              </a:rPr>
              <a:t>Οι υποθέσεις αυτές είναι απαραίτητες διότι διαφορετικά το κόστος κεφαλαίου δεν θα παραμένει σταθερό και επομένως δεν θα είμαστε σε θέση να το υπολογίσουμε.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274638"/>
            <a:ext cx="8229600" cy="706090"/>
          </a:xfrm>
        </p:spPr>
        <p:txBody>
          <a:bodyPr/>
          <a:lstStyle/>
          <a:p>
            <a:r>
              <a:rPr lang="el-GR" b="1" dirty="0" smtClean="0"/>
              <a:t>ΣτΑδια υπολογισμοΥ</a:t>
            </a:r>
            <a:endParaRPr lang="el-GR" b="1" dirty="0"/>
          </a:p>
        </p:txBody>
      </p:sp>
      <p:sp>
        <p:nvSpPr>
          <p:cNvPr id="293891" name="Rectangle 3"/>
          <p:cNvSpPr>
            <a:spLocks noGrp="1" noChangeArrowheads="1"/>
          </p:cNvSpPr>
          <p:nvPr>
            <p:ph type="body" idx="1"/>
          </p:nvPr>
        </p:nvSpPr>
        <p:spPr>
          <a:xfrm>
            <a:off x="251520" y="1124744"/>
            <a:ext cx="8640960" cy="5328592"/>
          </a:xfrm>
        </p:spPr>
        <p:txBody>
          <a:bodyPr/>
          <a:lstStyle/>
          <a:p>
            <a:pPr algn="just">
              <a:lnSpc>
                <a:spcPct val="90000"/>
              </a:lnSpc>
            </a:pPr>
            <a:r>
              <a:rPr lang="el-GR" u="sng" dirty="0">
                <a:solidFill>
                  <a:schemeClr val="tx1"/>
                </a:solidFill>
              </a:rPr>
              <a:t>Τρία βασικά στάδια:</a:t>
            </a:r>
          </a:p>
          <a:p>
            <a:pPr marL="971550" lvl="1" indent="-514350" algn="just">
              <a:lnSpc>
                <a:spcPct val="90000"/>
              </a:lnSpc>
              <a:buAutoNum type="alphaLcParenR"/>
            </a:pPr>
            <a:r>
              <a:rPr lang="el-GR" dirty="0" smtClean="0">
                <a:solidFill>
                  <a:schemeClr val="tx1"/>
                </a:solidFill>
              </a:rPr>
              <a:t>Αποφασίζουμε </a:t>
            </a:r>
            <a:r>
              <a:rPr lang="el-GR" dirty="0">
                <a:solidFill>
                  <a:schemeClr val="tx1"/>
                </a:solidFill>
              </a:rPr>
              <a:t>ποιες θα είναι οι πηγές χρηματοδότησης και τα αντίστοιχα </a:t>
            </a:r>
            <a:r>
              <a:rPr lang="el-GR" dirty="0" smtClean="0">
                <a:solidFill>
                  <a:schemeClr val="tx1"/>
                </a:solidFill>
              </a:rPr>
              <a:t>ποσοστά</a:t>
            </a:r>
            <a:r>
              <a:rPr lang="en-US" dirty="0" smtClean="0">
                <a:solidFill>
                  <a:schemeClr val="tx1"/>
                </a:solidFill>
              </a:rPr>
              <a:t>.</a:t>
            </a:r>
          </a:p>
          <a:p>
            <a:pPr marL="971550" lvl="1" indent="-514350" algn="just">
              <a:lnSpc>
                <a:spcPct val="90000"/>
              </a:lnSpc>
              <a:buNone/>
            </a:pPr>
            <a:r>
              <a:rPr lang="el-GR" dirty="0" smtClean="0">
                <a:solidFill>
                  <a:schemeClr val="tx1"/>
                </a:solidFill>
              </a:rPr>
              <a:t> </a:t>
            </a:r>
            <a:endParaRPr lang="el-GR" dirty="0">
              <a:solidFill>
                <a:schemeClr val="tx1"/>
              </a:solidFill>
            </a:endParaRPr>
          </a:p>
          <a:p>
            <a:pPr lvl="1" algn="just">
              <a:lnSpc>
                <a:spcPct val="90000"/>
              </a:lnSpc>
              <a:buNone/>
            </a:pPr>
            <a:r>
              <a:rPr lang="en-US" b="1" dirty="0" smtClean="0">
                <a:solidFill>
                  <a:schemeClr val="tx1"/>
                </a:solidFill>
              </a:rPr>
              <a:t>b)</a:t>
            </a:r>
            <a:r>
              <a:rPr lang="en-US" dirty="0" smtClean="0">
                <a:solidFill>
                  <a:schemeClr val="tx1"/>
                </a:solidFill>
              </a:rPr>
              <a:t> </a:t>
            </a:r>
            <a:r>
              <a:rPr lang="el-GR" dirty="0" smtClean="0">
                <a:solidFill>
                  <a:schemeClr val="tx1"/>
                </a:solidFill>
              </a:rPr>
              <a:t>Υπολογίζουμε </a:t>
            </a:r>
            <a:r>
              <a:rPr lang="el-GR" dirty="0">
                <a:solidFill>
                  <a:schemeClr val="tx1"/>
                </a:solidFill>
              </a:rPr>
              <a:t>το κόστος της κάθε πηγής </a:t>
            </a:r>
            <a:r>
              <a:rPr lang="el-GR" dirty="0" smtClean="0">
                <a:solidFill>
                  <a:schemeClr val="tx1"/>
                </a:solidFill>
              </a:rPr>
              <a:t>χρηματοδότησης</a:t>
            </a:r>
            <a:r>
              <a:rPr lang="en-US" dirty="0" smtClean="0">
                <a:solidFill>
                  <a:schemeClr val="tx1"/>
                </a:solidFill>
              </a:rPr>
              <a:t>.</a:t>
            </a:r>
          </a:p>
          <a:p>
            <a:pPr lvl="1" algn="just">
              <a:lnSpc>
                <a:spcPct val="90000"/>
              </a:lnSpc>
              <a:buNone/>
            </a:pPr>
            <a:endParaRPr lang="el-GR" dirty="0">
              <a:solidFill>
                <a:schemeClr val="tx1"/>
              </a:solidFill>
            </a:endParaRPr>
          </a:p>
          <a:p>
            <a:pPr lvl="1" algn="just">
              <a:lnSpc>
                <a:spcPct val="90000"/>
              </a:lnSpc>
              <a:buNone/>
            </a:pPr>
            <a:r>
              <a:rPr lang="en-US" b="1" dirty="0" smtClean="0">
                <a:solidFill>
                  <a:schemeClr val="tx1"/>
                </a:solidFill>
              </a:rPr>
              <a:t>c)</a:t>
            </a:r>
            <a:r>
              <a:rPr lang="en-US" dirty="0" smtClean="0">
                <a:solidFill>
                  <a:schemeClr val="tx1"/>
                </a:solidFill>
              </a:rPr>
              <a:t> </a:t>
            </a:r>
            <a:r>
              <a:rPr lang="el-GR" dirty="0" smtClean="0">
                <a:solidFill>
                  <a:schemeClr val="tx1"/>
                </a:solidFill>
              </a:rPr>
              <a:t>Χρησιμοποιώντας </a:t>
            </a:r>
            <a:r>
              <a:rPr lang="el-GR" dirty="0">
                <a:solidFill>
                  <a:schemeClr val="tx1"/>
                </a:solidFill>
              </a:rPr>
              <a:t>τα παραπάνω, υπολογίζουμε το συνολικό κόστος </a:t>
            </a:r>
            <a:r>
              <a:rPr lang="el-GR" dirty="0" smtClean="0">
                <a:solidFill>
                  <a:schemeClr val="tx1"/>
                </a:solidFill>
              </a:rPr>
              <a:t>κεφαλαίου</a:t>
            </a:r>
            <a:r>
              <a:rPr lang="en-US" dirty="0" smtClean="0">
                <a:solidFill>
                  <a:schemeClr val="tx1"/>
                </a:solidFill>
              </a:rPr>
              <a:t>.</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274638"/>
            <a:ext cx="9144000" cy="634082"/>
          </a:xfrm>
        </p:spPr>
        <p:txBody>
          <a:bodyPr>
            <a:normAutofit fontScale="90000"/>
          </a:bodyPr>
          <a:lstStyle/>
          <a:p>
            <a:pPr algn="ctr"/>
            <a:r>
              <a:rPr lang="el-GR" sz="3600" b="1" dirty="0" smtClean="0">
                <a:solidFill>
                  <a:schemeClr val="tx1"/>
                </a:solidFill>
              </a:rPr>
              <a:t>ΠηγΕΣ χρηματοδΟτησηΣ </a:t>
            </a:r>
            <a:r>
              <a:rPr lang="el-GR" sz="3600" b="1" dirty="0">
                <a:solidFill>
                  <a:schemeClr val="tx1"/>
                </a:solidFill>
              </a:rPr>
              <a:t>(</a:t>
            </a:r>
            <a:r>
              <a:rPr lang="el-GR" sz="3600" b="1" dirty="0" smtClean="0">
                <a:solidFill>
                  <a:schemeClr val="tx1"/>
                </a:solidFill>
              </a:rPr>
              <a:t>κεφαλαΙου</a:t>
            </a:r>
            <a:r>
              <a:rPr lang="el-GR" sz="3600" b="1" dirty="0">
                <a:solidFill>
                  <a:schemeClr val="tx1"/>
                </a:solidFill>
              </a:rPr>
              <a:t>)</a:t>
            </a:r>
          </a:p>
        </p:txBody>
      </p:sp>
      <p:sp>
        <p:nvSpPr>
          <p:cNvPr id="294915" name="Rectangle 3"/>
          <p:cNvSpPr>
            <a:spLocks noGrp="1" noChangeArrowheads="1"/>
          </p:cNvSpPr>
          <p:nvPr>
            <p:ph type="body" idx="1"/>
          </p:nvPr>
        </p:nvSpPr>
        <p:spPr>
          <a:xfrm>
            <a:off x="304800" y="1196752"/>
            <a:ext cx="8610600" cy="5328592"/>
          </a:xfrm>
        </p:spPr>
        <p:txBody>
          <a:bodyPr/>
          <a:lstStyle/>
          <a:p>
            <a:pPr algn="just">
              <a:lnSpc>
                <a:spcPct val="80000"/>
              </a:lnSpc>
            </a:pPr>
            <a:r>
              <a:rPr lang="el-GR" dirty="0">
                <a:solidFill>
                  <a:schemeClr val="tx1"/>
                </a:solidFill>
              </a:rPr>
              <a:t>Οι πιο συνηθισμένες είναι:</a:t>
            </a:r>
          </a:p>
          <a:p>
            <a:pPr lvl="1" algn="just">
              <a:lnSpc>
                <a:spcPct val="80000"/>
              </a:lnSpc>
              <a:buNone/>
            </a:pPr>
            <a:r>
              <a:rPr lang="en-US" sz="3200" b="1" dirty="0" smtClean="0">
                <a:solidFill>
                  <a:srgbClr val="FF0000"/>
                </a:solidFill>
              </a:rPr>
              <a:t>A) </a:t>
            </a:r>
            <a:r>
              <a:rPr lang="el-GR" sz="3200" b="1" dirty="0" smtClean="0">
                <a:solidFill>
                  <a:srgbClr val="FF0000"/>
                </a:solidFill>
              </a:rPr>
              <a:t>Δανειακά </a:t>
            </a:r>
            <a:r>
              <a:rPr lang="el-GR" sz="3200" b="1" dirty="0">
                <a:solidFill>
                  <a:srgbClr val="FF0000"/>
                </a:solidFill>
              </a:rPr>
              <a:t>κεφάλαια</a:t>
            </a:r>
          </a:p>
          <a:p>
            <a:pPr lvl="2" algn="just">
              <a:lnSpc>
                <a:spcPct val="80000"/>
              </a:lnSpc>
            </a:pPr>
            <a:r>
              <a:rPr lang="el-GR" sz="3200" dirty="0">
                <a:solidFill>
                  <a:schemeClr val="tx1"/>
                </a:solidFill>
              </a:rPr>
              <a:t>Έκδοση ομολογιών</a:t>
            </a:r>
          </a:p>
          <a:p>
            <a:pPr lvl="2" algn="just">
              <a:lnSpc>
                <a:spcPct val="80000"/>
              </a:lnSpc>
            </a:pPr>
            <a:r>
              <a:rPr lang="el-GR" sz="3200" dirty="0">
                <a:solidFill>
                  <a:schemeClr val="tx1"/>
                </a:solidFill>
              </a:rPr>
              <a:t>Τραπεζικός δανεισμός</a:t>
            </a:r>
          </a:p>
          <a:p>
            <a:pPr lvl="1" algn="just">
              <a:lnSpc>
                <a:spcPct val="80000"/>
              </a:lnSpc>
              <a:buNone/>
            </a:pPr>
            <a:r>
              <a:rPr lang="en-US" sz="3200" b="1" dirty="0" smtClean="0">
                <a:solidFill>
                  <a:srgbClr val="006600"/>
                </a:solidFill>
              </a:rPr>
              <a:t>B) </a:t>
            </a:r>
            <a:r>
              <a:rPr lang="el-GR" sz="3200" b="1" dirty="0" smtClean="0">
                <a:solidFill>
                  <a:srgbClr val="006600"/>
                </a:solidFill>
              </a:rPr>
              <a:t>Προνομιούχες </a:t>
            </a:r>
            <a:r>
              <a:rPr lang="el-GR" sz="3200" b="1" dirty="0">
                <a:solidFill>
                  <a:srgbClr val="006600"/>
                </a:solidFill>
              </a:rPr>
              <a:t>μετοχές</a:t>
            </a:r>
          </a:p>
          <a:p>
            <a:pPr lvl="1" algn="just">
              <a:lnSpc>
                <a:spcPct val="80000"/>
              </a:lnSpc>
              <a:buNone/>
            </a:pPr>
            <a:r>
              <a:rPr lang="el-GR" sz="3200" b="1" dirty="0" smtClean="0">
                <a:solidFill>
                  <a:srgbClr val="0070C0"/>
                </a:solidFill>
              </a:rPr>
              <a:t>Γ) Ίδια </a:t>
            </a:r>
            <a:r>
              <a:rPr lang="el-GR" sz="3200" b="1" dirty="0">
                <a:solidFill>
                  <a:srgbClr val="0070C0"/>
                </a:solidFill>
              </a:rPr>
              <a:t>Κ</a:t>
            </a:r>
            <a:r>
              <a:rPr lang="el-GR" sz="3200" b="1" dirty="0" smtClean="0">
                <a:solidFill>
                  <a:srgbClr val="0070C0"/>
                </a:solidFill>
              </a:rPr>
              <a:t>εφάλαια</a:t>
            </a:r>
            <a:endParaRPr lang="el-GR" sz="3200" b="1" dirty="0">
              <a:solidFill>
                <a:srgbClr val="0070C0"/>
              </a:solidFill>
            </a:endParaRPr>
          </a:p>
          <a:p>
            <a:pPr lvl="2" algn="just">
              <a:lnSpc>
                <a:spcPct val="80000"/>
              </a:lnSpc>
            </a:pPr>
            <a:r>
              <a:rPr lang="el-GR" sz="3200" dirty="0">
                <a:solidFill>
                  <a:schemeClr val="tx1"/>
                </a:solidFill>
              </a:rPr>
              <a:t>Παρακρατηθέντα κέρδη</a:t>
            </a:r>
          </a:p>
          <a:p>
            <a:pPr lvl="2" algn="just">
              <a:lnSpc>
                <a:spcPct val="80000"/>
              </a:lnSpc>
            </a:pPr>
            <a:r>
              <a:rPr lang="el-GR" sz="3200" dirty="0">
                <a:solidFill>
                  <a:schemeClr val="tx1"/>
                </a:solidFill>
              </a:rPr>
              <a:t>Έκδοση νέων μετοχών</a:t>
            </a:r>
          </a:p>
          <a:p>
            <a:pPr algn="just">
              <a:lnSpc>
                <a:spcPct val="80000"/>
              </a:lnSpc>
            </a:pPr>
            <a:r>
              <a:rPr lang="el-GR" dirty="0">
                <a:solidFill>
                  <a:schemeClr val="tx1"/>
                </a:solidFill>
              </a:rPr>
              <a:t>Το κόστος για την επιχείρηση είναι η απόδοση που αναμένει να έχει ο πάροχος του </a:t>
            </a:r>
            <a:r>
              <a:rPr lang="el-GR" dirty="0" smtClean="0">
                <a:solidFill>
                  <a:schemeClr val="tx1"/>
                </a:solidFill>
              </a:rPr>
              <a:t>κεφαλαίου.</a:t>
            </a:r>
            <a:endParaRPr lang="el-GR" dirty="0">
              <a:solidFill>
                <a:schemeClr val="tx1"/>
              </a:solidFill>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algn="ctr"/>
            <a:r>
              <a:rPr lang="el-GR" b="1" dirty="0" smtClean="0">
                <a:solidFill>
                  <a:schemeClr val="tx1"/>
                </a:solidFill>
              </a:rPr>
              <a:t>ΚΟστοΣ δανεισμοΥ</a:t>
            </a:r>
            <a:endParaRPr lang="el-GR" b="1" dirty="0">
              <a:solidFill>
                <a:schemeClr val="tx1"/>
              </a:solidFill>
            </a:endParaRPr>
          </a:p>
        </p:txBody>
      </p:sp>
      <p:sp>
        <p:nvSpPr>
          <p:cNvPr id="295939" name="Rectangle 3"/>
          <p:cNvSpPr>
            <a:spLocks noGrp="1" noChangeArrowheads="1"/>
          </p:cNvSpPr>
          <p:nvPr>
            <p:ph type="body" idx="1"/>
          </p:nvPr>
        </p:nvSpPr>
        <p:spPr>
          <a:xfrm>
            <a:off x="251520" y="1340768"/>
            <a:ext cx="8568952" cy="5184576"/>
          </a:xfrm>
        </p:spPr>
        <p:txBody>
          <a:bodyPr/>
          <a:lstStyle/>
          <a:p>
            <a:pPr algn="just"/>
            <a:r>
              <a:rPr lang="el-GR" dirty="0">
                <a:solidFill>
                  <a:schemeClr val="tx1"/>
                </a:solidFill>
              </a:rPr>
              <a:t>Υποθέτουμε ότι ο χρονικός ορίζοντας του δανείου συμπίπτει με αυτόν της </a:t>
            </a:r>
            <a:r>
              <a:rPr lang="el-GR" dirty="0" smtClean="0">
                <a:solidFill>
                  <a:schemeClr val="tx1"/>
                </a:solidFill>
              </a:rPr>
              <a:t>επένδυσης.</a:t>
            </a:r>
            <a:endParaRPr lang="el-GR" dirty="0">
              <a:solidFill>
                <a:schemeClr val="tx1"/>
              </a:solidFill>
            </a:endParaRPr>
          </a:p>
          <a:p>
            <a:pPr algn="just"/>
            <a:r>
              <a:rPr lang="el-GR" dirty="0">
                <a:solidFill>
                  <a:schemeClr val="tx1"/>
                </a:solidFill>
              </a:rPr>
              <a:t>Άρα αναφερόμαστε σε </a:t>
            </a:r>
            <a:r>
              <a:rPr lang="el-GR" u="sng" dirty="0">
                <a:solidFill>
                  <a:schemeClr val="tx1"/>
                </a:solidFill>
              </a:rPr>
              <a:t>μακροχρόνιο</a:t>
            </a:r>
            <a:r>
              <a:rPr lang="el-GR" dirty="0">
                <a:solidFill>
                  <a:schemeClr val="tx1"/>
                </a:solidFill>
              </a:rPr>
              <a:t> </a:t>
            </a:r>
            <a:r>
              <a:rPr lang="el-GR" dirty="0" smtClean="0">
                <a:solidFill>
                  <a:schemeClr val="tx1"/>
                </a:solidFill>
              </a:rPr>
              <a:t>δανεισμό.</a:t>
            </a:r>
            <a:endParaRPr lang="el-GR" dirty="0">
              <a:solidFill>
                <a:schemeClr val="tx1"/>
              </a:solidFill>
            </a:endParaRPr>
          </a:p>
          <a:p>
            <a:pPr algn="just"/>
            <a:r>
              <a:rPr lang="el-GR" u="sng" dirty="0">
                <a:solidFill>
                  <a:schemeClr val="tx1"/>
                </a:solidFill>
              </a:rPr>
              <a:t>Δύο κύριες μορφές δανεισμού</a:t>
            </a:r>
          </a:p>
          <a:p>
            <a:pPr lvl="1" algn="just">
              <a:buNone/>
            </a:pPr>
            <a:r>
              <a:rPr lang="el-GR" dirty="0" smtClean="0">
                <a:solidFill>
                  <a:schemeClr val="tx1"/>
                </a:solidFill>
              </a:rPr>
              <a:t>1) Έκδοση </a:t>
            </a:r>
            <a:r>
              <a:rPr lang="el-GR" dirty="0">
                <a:solidFill>
                  <a:schemeClr val="tx1"/>
                </a:solidFill>
              </a:rPr>
              <a:t>ομολογιών</a:t>
            </a:r>
          </a:p>
          <a:p>
            <a:pPr lvl="1" algn="just">
              <a:buNone/>
            </a:pPr>
            <a:r>
              <a:rPr lang="el-GR" dirty="0" smtClean="0">
                <a:solidFill>
                  <a:schemeClr val="tx1"/>
                </a:solidFill>
              </a:rPr>
              <a:t>2) Τραπεζικός </a:t>
            </a:r>
            <a:r>
              <a:rPr lang="el-GR" dirty="0">
                <a:solidFill>
                  <a:schemeClr val="tx1"/>
                </a:solidFill>
              </a:rPr>
              <a:t>δανεισμός</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Η Εννοια του ΕπιχειρηματΙα</a:t>
            </a:r>
            <a:endParaRPr lang="el-GR" b="1" dirty="0">
              <a:solidFill>
                <a:schemeClr val="tx1"/>
              </a:solidFill>
            </a:endParaRPr>
          </a:p>
        </p:txBody>
      </p:sp>
      <p:sp>
        <p:nvSpPr>
          <p:cNvPr id="3" name="2 - Θέση περιεχομένου"/>
          <p:cNvSpPr>
            <a:spLocks noGrp="1"/>
          </p:cNvSpPr>
          <p:nvPr>
            <p:ph idx="1"/>
          </p:nvPr>
        </p:nvSpPr>
        <p:spPr/>
        <p:txBody>
          <a:bodyPr/>
          <a:lstStyle/>
          <a:p>
            <a:r>
              <a:rPr lang="el-GR" dirty="0" smtClean="0">
                <a:solidFill>
                  <a:schemeClr val="tx1"/>
                </a:solidFill>
              </a:rPr>
              <a:t>Αναλαμβάνει δράση </a:t>
            </a:r>
          </a:p>
          <a:p>
            <a:r>
              <a:rPr lang="el-GR" dirty="0" smtClean="0">
                <a:solidFill>
                  <a:schemeClr val="tx1"/>
                </a:solidFill>
              </a:rPr>
              <a:t>Συνδυάζει καινοτομικά και δημιουργικά τους συντελεστές της παραγωγής </a:t>
            </a:r>
          </a:p>
          <a:p>
            <a:r>
              <a:rPr lang="el-GR" dirty="0" smtClean="0">
                <a:solidFill>
                  <a:schemeClr val="tx1"/>
                </a:solidFill>
              </a:rPr>
              <a:t>Παράγει προϊόντα και υπηρεσίες με αποτελεσματικό και αποδοτικό τρόπο</a:t>
            </a:r>
            <a:endParaRPr lang="el-GR" dirty="0">
              <a:solidFill>
                <a:schemeClr val="tx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0" y="274638"/>
            <a:ext cx="9144000" cy="634082"/>
          </a:xfrm>
        </p:spPr>
        <p:txBody>
          <a:bodyPr>
            <a:normAutofit fontScale="90000"/>
          </a:bodyPr>
          <a:lstStyle/>
          <a:p>
            <a:pPr algn="ctr"/>
            <a:r>
              <a:rPr lang="el-GR" b="1" dirty="0" smtClean="0">
                <a:solidFill>
                  <a:schemeClr val="tx1"/>
                </a:solidFill>
              </a:rPr>
              <a:t>ΚΟστοΣ ομολογιακοΥ δανεΙου </a:t>
            </a:r>
            <a:r>
              <a:rPr lang="el-GR" b="1" dirty="0">
                <a:solidFill>
                  <a:schemeClr val="tx1"/>
                </a:solidFill>
              </a:rPr>
              <a:t>(1)</a:t>
            </a:r>
          </a:p>
        </p:txBody>
      </p:sp>
      <p:sp>
        <p:nvSpPr>
          <p:cNvPr id="296963" name="Rectangle 3"/>
          <p:cNvSpPr>
            <a:spLocks noGrp="1" noChangeArrowheads="1"/>
          </p:cNvSpPr>
          <p:nvPr>
            <p:ph type="body" idx="1"/>
          </p:nvPr>
        </p:nvSpPr>
        <p:spPr>
          <a:xfrm>
            <a:off x="251520" y="1268760"/>
            <a:ext cx="8640960" cy="4751040"/>
          </a:xfrm>
        </p:spPr>
        <p:txBody>
          <a:bodyPr/>
          <a:lstStyle/>
          <a:p>
            <a:pPr algn="just"/>
            <a:r>
              <a:rPr lang="el-GR" sz="2800" dirty="0" smtClean="0">
                <a:solidFill>
                  <a:schemeClr val="tx1"/>
                </a:solidFill>
              </a:rPr>
              <a:t>Είναι το προεξοφλητικό επιτόκιο το όποιο εξισώνει τη πραγματική ταμειακή εισροή στην εταιρεία από το ομολογιακό δάνειο, με την παρούσα αξία των εκροών που καταβάλλει η εταιρεία για τοκομερίδια, προσαρμοσμένο αναλόγως του συντελεστή φορολογίας της εταιρείας.  </a:t>
            </a:r>
          </a:p>
          <a:p>
            <a:pPr algn="just"/>
            <a:r>
              <a:rPr lang="el-GR" sz="2800" dirty="0" smtClean="0">
                <a:solidFill>
                  <a:schemeClr val="tx1"/>
                </a:solidFill>
              </a:rPr>
              <a:t>Άρα, το κόστος του ομολογιακού δανείου βρίσκεται σε δύο στάδια. </a:t>
            </a:r>
            <a:endParaRPr lang="el-GR" sz="2800" dirty="0">
              <a:solidFill>
                <a:schemeClr val="tx1"/>
              </a:solidFill>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0" y="274638"/>
            <a:ext cx="9144000" cy="706090"/>
          </a:xfrm>
        </p:spPr>
        <p:txBody>
          <a:bodyPr/>
          <a:lstStyle/>
          <a:p>
            <a:pPr algn="ctr"/>
            <a:r>
              <a:rPr lang="el-GR" b="1" dirty="0" smtClean="0">
                <a:solidFill>
                  <a:schemeClr val="tx1"/>
                </a:solidFill>
              </a:rPr>
              <a:t>ΚΟστοΣ ομολογιακοΥ δανεΙου </a:t>
            </a:r>
            <a:r>
              <a:rPr lang="el-GR" b="1" dirty="0">
                <a:solidFill>
                  <a:schemeClr val="tx1"/>
                </a:solidFill>
              </a:rPr>
              <a:t>(2)</a:t>
            </a:r>
          </a:p>
        </p:txBody>
      </p:sp>
      <p:sp>
        <p:nvSpPr>
          <p:cNvPr id="297987" name="Rectangle 3"/>
          <p:cNvSpPr>
            <a:spLocks noGrp="1" noChangeArrowheads="1"/>
          </p:cNvSpPr>
          <p:nvPr>
            <p:ph type="body" sz="half" idx="1"/>
          </p:nvPr>
        </p:nvSpPr>
        <p:spPr>
          <a:xfrm>
            <a:off x="0" y="1268760"/>
            <a:ext cx="8892480" cy="4751040"/>
          </a:xfrm>
        </p:spPr>
        <p:txBody>
          <a:bodyPr/>
          <a:lstStyle/>
          <a:p>
            <a:pPr algn="just"/>
            <a:r>
              <a:rPr lang="el-GR" sz="2800" dirty="0">
                <a:solidFill>
                  <a:schemeClr val="tx1"/>
                </a:solidFill>
              </a:rPr>
              <a:t>Πρώτο στάδιο: </a:t>
            </a:r>
            <a:r>
              <a:rPr lang="el-GR" sz="2800" u="sng" dirty="0">
                <a:solidFill>
                  <a:schemeClr val="tx1"/>
                </a:solidFill>
              </a:rPr>
              <a:t>προ φόρων</a:t>
            </a:r>
            <a:r>
              <a:rPr lang="el-GR" sz="2800" dirty="0">
                <a:solidFill>
                  <a:schemeClr val="tx1"/>
                </a:solidFill>
              </a:rPr>
              <a:t> κόστος ομολογιακού δανείου (λαμβάνοντας υπόψη τα κόστη έκδοσης και διάθεσης</a:t>
            </a:r>
            <a:r>
              <a:rPr lang="el-GR" sz="2800" dirty="0" smtClean="0">
                <a:solidFill>
                  <a:schemeClr val="tx1"/>
                </a:solidFill>
              </a:rPr>
              <a:t>).</a:t>
            </a:r>
            <a:endParaRPr lang="el-GR" sz="2800" dirty="0">
              <a:solidFill>
                <a:schemeClr val="tx1"/>
              </a:solidFill>
            </a:endParaRPr>
          </a:p>
          <a:p>
            <a:pPr algn="just"/>
            <a:r>
              <a:rPr lang="el-GR" sz="2800" dirty="0">
                <a:solidFill>
                  <a:schemeClr val="tx1"/>
                </a:solidFill>
              </a:rPr>
              <a:t>Τύπος υπολογισμού:</a:t>
            </a:r>
          </a:p>
          <a:p>
            <a:endParaRPr lang="el-GR" sz="2600" dirty="0"/>
          </a:p>
        </p:txBody>
      </p:sp>
      <p:graphicFrame>
        <p:nvGraphicFramePr>
          <p:cNvPr id="297988" name="Object 4"/>
          <p:cNvGraphicFramePr>
            <a:graphicFrameLocks noGrp="1" noChangeAspect="1"/>
          </p:cNvGraphicFramePr>
          <p:nvPr>
            <p:ph sz="half" idx="2"/>
          </p:nvPr>
        </p:nvGraphicFramePr>
        <p:xfrm>
          <a:off x="2123728" y="3284984"/>
          <a:ext cx="4505672" cy="1221929"/>
        </p:xfrm>
        <a:graphic>
          <a:graphicData uri="http://schemas.openxmlformats.org/presentationml/2006/ole">
            <p:oleObj spid="_x0000_s1565698" name="Equation" r:id="rId3" imgW="1866900" imgH="482600" progId="">
              <p:embed/>
            </p:oleObj>
          </a:graphicData>
        </a:graphic>
      </p:graphicFrame>
      <p:sp>
        <p:nvSpPr>
          <p:cNvPr id="297990" name="Rectangle 6"/>
          <p:cNvSpPr>
            <a:spLocks noChangeArrowheads="1"/>
          </p:cNvSpPr>
          <p:nvPr/>
        </p:nvSpPr>
        <p:spPr bwMode="auto">
          <a:xfrm>
            <a:off x="179512" y="4451558"/>
            <a:ext cx="8659688" cy="2123658"/>
          </a:xfrm>
          <a:prstGeom prst="rect">
            <a:avLst/>
          </a:prstGeom>
          <a:noFill/>
          <a:ln w="9525">
            <a:noFill/>
            <a:miter lim="800000"/>
            <a:headEnd/>
            <a:tailEnd/>
          </a:ln>
          <a:effectLst/>
        </p:spPr>
        <p:txBody>
          <a:bodyPr wrap="square" anchor="ctr">
            <a:spAutoFit/>
          </a:bodyPr>
          <a:lstStyle/>
          <a:p>
            <a:r>
              <a:rPr lang="en-US" sz="2200" b="1" dirty="0">
                <a:solidFill>
                  <a:srgbClr val="C00000"/>
                </a:solidFill>
                <a:cs typeface="Times New Roman" pitchFamily="18" charset="0"/>
              </a:rPr>
              <a:t>NP</a:t>
            </a:r>
            <a:r>
              <a:rPr lang="el-GR" sz="2200" b="1" dirty="0">
                <a:solidFill>
                  <a:srgbClr val="C00000"/>
                </a:solidFill>
                <a:cs typeface="Times New Roman" pitchFamily="18" charset="0"/>
              </a:rPr>
              <a:t> </a:t>
            </a:r>
            <a:r>
              <a:rPr lang="el-GR" sz="2200" b="1" dirty="0">
                <a:solidFill>
                  <a:srgbClr val="002060"/>
                </a:solidFill>
                <a:cs typeface="Times New Roman" pitchFamily="18" charset="0"/>
              </a:rPr>
              <a:t>= η πραγματική ταμειακή εισροή στην εταιρεία από το ομολογιακό δάνειο</a:t>
            </a:r>
            <a:endParaRPr lang="el-GR" sz="2200" b="1" dirty="0">
              <a:solidFill>
                <a:srgbClr val="002060"/>
              </a:solidFill>
            </a:endParaRPr>
          </a:p>
          <a:p>
            <a:r>
              <a:rPr lang="en-US" sz="2200" b="1" dirty="0">
                <a:solidFill>
                  <a:srgbClr val="7030A0"/>
                </a:solidFill>
                <a:cs typeface="Times New Roman" pitchFamily="18" charset="0"/>
              </a:rPr>
              <a:t>I</a:t>
            </a:r>
            <a:r>
              <a:rPr lang="en-US" sz="2200" b="1" baseline="-30000" dirty="0">
                <a:solidFill>
                  <a:srgbClr val="7030A0"/>
                </a:solidFill>
                <a:cs typeface="Times New Roman" pitchFamily="18" charset="0"/>
              </a:rPr>
              <a:t>t</a:t>
            </a:r>
            <a:r>
              <a:rPr lang="el-GR" sz="2200" b="1" dirty="0">
                <a:solidFill>
                  <a:srgbClr val="002060"/>
                </a:solidFill>
                <a:cs typeface="Times New Roman" pitchFamily="18" charset="0"/>
              </a:rPr>
              <a:t> = το ετήσιο τοκομερίδιο</a:t>
            </a:r>
            <a:endParaRPr lang="el-GR" sz="2200" b="1" dirty="0">
              <a:solidFill>
                <a:srgbClr val="002060"/>
              </a:solidFill>
            </a:endParaRPr>
          </a:p>
          <a:p>
            <a:r>
              <a:rPr lang="en-US" sz="2200" b="1" dirty="0">
                <a:cs typeface="Times New Roman" pitchFamily="18" charset="0"/>
              </a:rPr>
              <a:t>n</a:t>
            </a:r>
            <a:r>
              <a:rPr lang="el-GR" sz="2200" b="1" dirty="0">
                <a:solidFill>
                  <a:srgbClr val="002060"/>
                </a:solidFill>
                <a:cs typeface="Times New Roman" pitchFamily="18" charset="0"/>
              </a:rPr>
              <a:t> = ο αριθμός των ετών που διαρκεί η ομολογία</a:t>
            </a:r>
            <a:endParaRPr lang="el-GR" sz="2200" b="1" dirty="0">
              <a:solidFill>
                <a:srgbClr val="002060"/>
              </a:solidFill>
            </a:endParaRPr>
          </a:p>
          <a:p>
            <a:r>
              <a:rPr lang="en-US" sz="2200" b="1" dirty="0">
                <a:solidFill>
                  <a:srgbClr val="FF0000"/>
                </a:solidFill>
                <a:cs typeface="Times New Roman" pitchFamily="18" charset="0"/>
              </a:rPr>
              <a:t>FV</a:t>
            </a:r>
            <a:r>
              <a:rPr lang="el-GR" sz="2200" b="1" dirty="0">
                <a:solidFill>
                  <a:srgbClr val="FF0000"/>
                </a:solidFill>
                <a:cs typeface="Times New Roman" pitchFamily="18" charset="0"/>
              </a:rPr>
              <a:t> </a:t>
            </a:r>
            <a:r>
              <a:rPr lang="el-GR" sz="2200" b="1" dirty="0">
                <a:solidFill>
                  <a:srgbClr val="002060"/>
                </a:solidFill>
                <a:cs typeface="Times New Roman" pitchFamily="18" charset="0"/>
              </a:rPr>
              <a:t>= η ονομαστική αξία της ομολογίας</a:t>
            </a:r>
            <a:endParaRPr lang="el-GR" sz="2200" b="1" dirty="0">
              <a:solidFill>
                <a:srgbClr val="002060"/>
              </a:solidFill>
            </a:endParaRPr>
          </a:p>
          <a:p>
            <a:r>
              <a:rPr lang="en-US" sz="2200" b="1" dirty="0">
                <a:solidFill>
                  <a:srgbClr val="7030A0"/>
                </a:solidFill>
                <a:cs typeface="Times New Roman" pitchFamily="18" charset="0"/>
              </a:rPr>
              <a:t>k</a:t>
            </a:r>
            <a:r>
              <a:rPr lang="en-US" sz="2200" b="1" baseline="-30000" dirty="0">
                <a:solidFill>
                  <a:srgbClr val="7030A0"/>
                </a:solidFill>
                <a:cs typeface="Times New Roman" pitchFamily="18" charset="0"/>
              </a:rPr>
              <a:t>d</a:t>
            </a:r>
            <a:r>
              <a:rPr lang="el-GR" sz="2200" b="1" dirty="0">
                <a:solidFill>
                  <a:srgbClr val="002060"/>
                </a:solidFill>
                <a:cs typeface="Times New Roman" pitchFamily="18" charset="0"/>
              </a:rPr>
              <a:t> = το κόστος του ομολογιακού δανείου</a:t>
            </a:r>
            <a:endParaRPr lang="el-GR" sz="2200" b="1" dirty="0">
              <a:solidFill>
                <a:srgbClr val="002060"/>
              </a:solidFill>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0" y="274638"/>
            <a:ext cx="9144000" cy="634082"/>
          </a:xfrm>
        </p:spPr>
        <p:txBody>
          <a:bodyPr>
            <a:normAutofit fontScale="90000"/>
          </a:bodyPr>
          <a:lstStyle/>
          <a:p>
            <a:pPr algn="ctr"/>
            <a:r>
              <a:rPr lang="el-GR" b="1" dirty="0" smtClean="0">
                <a:solidFill>
                  <a:schemeClr val="tx1"/>
                </a:solidFill>
              </a:rPr>
              <a:t>ΚΟστοΣ ομολογιακοΥδανεΙου </a:t>
            </a:r>
            <a:r>
              <a:rPr lang="el-GR" b="1" dirty="0">
                <a:solidFill>
                  <a:schemeClr val="tx1"/>
                </a:solidFill>
              </a:rPr>
              <a:t>(3)</a:t>
            </a:r>
          </a:p>
        </p:txBody>
      </p:sp>
      <p:sp>
        <p:nvSpPr>
          <p:cNvPr id="300035" name="Rectangle 3"/>
          <p:cNvSpPr>
            <a:spLocks noGrp="1" noChangeArrowheads="1"/>
          </p:cNvSpPr>
          <p:nvPr>
            <p:ph type="body" sz="half" idx="1"/>
          </p:nvPr>
        </p:nvSpPr>
        <p:spPr>
          <a:xfrm>
            <a:off x="251520" y="1196752"/>
            <a:ext cx="8712968" cy="4137248"/>
          </a:xfrm>
        </p:spPr>
        <p:txBody>
          <a:bodyPr/>
          <a:lstStyle/>
          <a:p>
            <a:pPr>
              <a:lnSpc>
                <a:spcPct val="90000"/>
              </a:lnSpc>
            </a:pPr>
            <a:r>
              <a:rPr lang="el-GR" sz="2800" dirty="0">
                <a:solidFill>
                  <a:schemeClr val="tx1"/>
                </a:solidFill>
              </a:rPr>
              <a:t>Δεύτερο στάδιο: </a:t>
            </a:r>
            <a:r>
              <a:rPr lang="el-GR" sz="2800" u="sng" dirty="0">
                <a:solidFill>
                  <a:schemeClr val="tx1"/>
                </a:solidFill>
              </a:rPr>
              <a:t>μετά από φόρους</a:t>
            </a:r>
            <a:r>
              <a:rPr lang="el-GR" sz="2800" dirty="0">
                <a:solidFill>
                  <a:schemeClr val="tx1"/>
                </a:solidFill>
              </a:rPr>
              <a:t> κόστος του ομολογιακού </a:t>
            </a:r>
            <a:r>
              <a:rPr lang="el-GR" sz="2800" dirty="0" smtClean="0">
                <a:solidFill>
                  <a:schemeClr val="tx1"/>
                </a:solidFill>
              </a:rPr>
              <a:t>δανείου. </a:t>
            </a:r>
            <a:endParaRPr lang="el-GR" sz="2800" dirty="0">
              <a:solidFill>
                <a:schemeClr val="tx1"/>
              </a:solidFill>
            </a:endParaRPr>
          </a:p>
          <a:p>
            <a:pPr>
              <a:lnSpc>
                <a:spcPct val="90000"/>
              </a:lnSpc>
            </a:pPr>
            <a:r>
              <a:rPr lang="el-GR" sz="2800" dirty="0">
                <a:solidFill>
                  <a:schemeClr val="tx1"/>
                </a:solidFill>
              </a:rPr>
              <a:t>Προσαρμόζουμε το προ φόρων κόστος αναλόγως του συντελεστή </a:t>
            </a:r>
            <a:r>
              <a:rPr lang="el-GR" sz="2800" dirty="0" smtClean="0">
                <a:solidFill>
                  <a:schemeClr val="tx1"/>
                </a:solidFill>
              </a:rPr>
              <a:t>φορολόγησης.</a:t>
            </a:r>
            <a:endParaRPr lang="el-GR" sz="2800" dirty="0">
              <a:solidFill>
                <a:schemeClr val="tx1"/>
              </a:solidFill>
            </a:endParaRPr>
          </a:p>
          <a:p>
            <a:pPr>
              <a:lnSpc>
                <a:spcPct val="90000"/>
              </a:lnSpc>
            </a:pPr>
            <a:r>
              <a:rPr lang="el-GR" sz="2800" dirty="0">
                <a:solidFill>
                  <a:schemeClr val="tx1"/>
                </a:solidFill>
              </a:rPr>
              <a:t>Γιατί; Διότι ο τόκος μειώνει το φορολογητέο εισόδημα προσφέροντας φορολογική </a:t>
            </a:r>
            <a:r>
              <a:rPr lang="el-GR" sz="2800" dirty="0" smtClean="0">
                <a:solidFill>
                  <a:schemeClr val="tx1"/>
                </a:solidFill>
              </a:rPr>
              <a:t>εξοικονόμηση.</a:t>
            </a:r>
            <a:endParaRPr lang="el-GR" sz="2800" dirty="0">
              <a:solidFill>
                <a:schemeClr val="tx1"/>
              </a:solidFill>
            </a:endParaRPr>
          </a:p>
          <a:p>
            <a:pPr>
              <a:lnSpc>
                <a:spcPct val="90000"/>
              </a:lnSpc>
            </a:pPr>
            <a:r>
              <a:rPr lang="el-GR" sz="2800" dirty="0">
                <a:solidFill>
                  <a:schemeClr val="tx1"/>
                </a:solidFill>
              </a:rPr>
              <a:t>Τύπος υπολογισμού:</a:t>
            </a:r>
          </a:p>
        </p:txBody>
      </p:sp>
      <p:graphicFrame>
        <p:nvGraphicFramePr>
          <p:cNvPr id="300036" name="Object 4"/>
          <p:cNvGraphicFramePr>
            <a:graphicFrameLocks noGrp="1" noChangeAspect="1"/>
          </p:cNvGraphicFramePr>
          <p:nvPr>
            <p:ph sz="half" idx="2"/>
            <p:extLst>
              <p:ext uri="{D42A27DB-BD31-4B8C-83A1-F6EECF244321}">
                <p14:modId xmlns="" xmlns:p14="http://schemas.microsoft.com/office/powerpoint/2010/main" val="1101040605"/>
              </p:ext>
            </p:extLst>
          </p:nvPr>
        </p:nvGraphicFramePr>
        <p:xfrm>
          <a:off x="4211960" y="4149080"/>
          <a:ext cx="3560440" cy="927745"/>
        </p:xfrm>
        <a:graphic>
          <a:graphicData uri="http://schemas.openxmlformats.org/presentationml/2006/ole">
            <p:oleObj spid="_x0000_s1566722" name="Equation" r:id="rId3" imgW="965200" imgH="254000" progId="">
              <p:embed/>
            </p:oleObj>
          </a:graphicData>
        </a:graphic>
      </p:graphicFrame>
      <p:sp>
        <p:nvSpPr>
          <p:cNvPr id="300038" name="Rectangle 6"/>
          <p:cNvSpPr>
            <a:spLocks noChangeArrowheads="1"/>
          </p:cNvSpPr>
          <p:nvPr/>
        </p:nvSpPr>
        <p:spPr bwMode="auto">
          <a:xfrm>
            <a:off x="107504" y="5273185"/>
            <a:ext cx="8928992" cy="1384995"/>
          </a:xfrm>
          <a:prstGeom prst="rect">
            <a:avLst/>
          </a:prstGeom>
          <a:noFill/>
          <a:ln w="9525">
            <a:noFill/>
            <a:miter lim="800000"/>
            <a:headEnd/>
            <a:tailEnd/>
          </a:ln>
          <a:effectLst/>
        </p:spPr>
        <p:txBody>
          <a:bodyPr wrap="square" anchor="ctr">
            <a:spAutoFit/>
          </a:bodyPr>
          <a:lstStyle/>
          <a:p>
            <a:pPr algn="just"/>
            <a:r>
              <a:rPr lang="el-GR" sz="2800" b="1" dirty="0">
                <a:solidFill>
                  <a:srgbClr val="7030A0"/>
                </a:solidFill>
              </a:rPr>
              <a:t>k</a:t>
            </a:r>
            <a:r>
              <a:rPr lang="el-GR" sz="2800" b="1" baseline="-25000" dirty="0">
                <a:solidFill>
                  <a:srgbClr val="7030A0"/>
                </a:solidFill>
              </a:rPr>
              <a:t>dt</a:t>
            </a:r>
            <a:r>
              <a:rPr lang="el-GR" sz="2800" b="1" dirty="0">
                <a:solidFill>
                  <a:srgbClr val="7030A0"/>
                </a:solidFill>
              </a:rPr>
              <a:t> </a:t>
            </a:r>
            <a:r>
              <a:rPr lang="el-GR" sz="2800" b="1" dirty="0">
                <a:solidFill>
                  <a:srgbClr val="002060"/>
                </a:solidFill>
              </a:rPr>
              <a:t>= το μετά από φόρους κόστος του ομολογιακού δανείου, </a:t>
            </a:r>
          </a:p>
          <a:p>
            <a:pPr algn="just"/>
            <a:r>
              <a:rPr lang="en-US" sz="2800" b="1" dirty="0">
                <a:solidFill>
                  <a:srgbClr val="006600"/>
                </a:solidFill>
              </a:rPr>
              <a:t>t</a:t>
            </a:r>
            <a:r>
              <a:rPr lang="el-GR" sz="2800" b="1" dirty="0">
                <a:solidFill>
                  <a:srgbClr val="006600"/>
                </a:solidFill>
              </a:rPr>
              <a:t> </a:t>
            </a:r>
            <a:r>
              <a:rPr lang="el-GR" sz="2800" b="1" dirty="0">
                <a:solidFill>
                  <a:srgbClr val="002060"/>
                </a:solidFill>
              </a:rPr>
              <a:t>= ο φορολογικός συντελεστής της εταιρείας.</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323528" y="981075"/>
            <a:ext cx="8425185" cy="5472261"/>
          </a:xfrm>
        </p:spPr>
        <p:txBody>
          <a:bodyPr/>
          <a:lstStyle/>
          <a:p>
            <a:pPr marL="0" indent="0" algn="just">
              <a:buFont typeface="Wingdings" pitchFamily="2" charset="2"/>
              <a:buNone/>
            </a:pPr>
            <a:r>
              <a:rPr lang="el-GR" dirty="0">
                <a:solidFill>
                  <a:schemeClr val="tx1"/>
                </a:solidFill>
                <a:latin typeface="Times New Roman" pitchFamily="18" charset="0"/>
              </a:rPr>
              <a:t>Η επιχείρηση ΑΒΓ εξετάζει την έκδοση ενός ομολογιακού δανείου με διάρκεια ζωής 20 έτη.  Η ονομαστική αξία της κάθε ομολογίας θα είναι 1.000 ευρώ και το εκδοτικό της επιτόκιο 11%.  Η κάθε ομολογία θα πουληθεί στο άρτιο και τα τοκομερίδια θα πληρώνονται ετησίως. Το κόστος έκδοσης και διάθεσης του ομολογιακού δανείου εκτιμάται ότι θα ανέλθει στο 1% της αξίας του συνολικού δανείου ή σε 10 ευρώ ανά ομολογία. Ο οριακός φορολογικός συντελεστής της επιχείρησης είναι 40%. Να βρεθεί το μετά από φόρους κόστος του ομολογιακού δανείου.</a:t>
            </a:r>
          </a:p>
        </p:txBody>
      </p:sp>
      <p:sp>
        <p:nvSpPr>
          <p:cNvPr id="10248" name="Rectangle 8"/>
          <p:cNvSpPr>
            <a:spLocks noChangeArrowheads="1"/>
          </p:cNvSpPr>
          <p:nvPr/>
        </p:nvSpPr>
        <p:spPr bwMode="auto">
          <a:xfrm>
            <a:off x="0" y="3195638"/>
            <a:ext cx="9144000" cy="0"/>
          </a:xfrm>
          <a:prstGeom prst="rect">
            <a:avLst/>
          </a:prstGeom>
          <a:noFill/>
          <a:ln w="9525">
            <a:noFill/>
            <a:miter lim="800000"/>
            <a:headEnd/>
            <a:tailEnd/>
          </a:ln>
          <a:effectLst/>
        </p:spPr>
        <p:txBody>
          <a:bodyPr wrap="none" anchor="ctr">
            <a:spAutoFit/>
          </a:bodyPr>
          <a:lstStyle/>
          <a:p>
            <a:endParaRPr lang="el-GR" dirty="0"/>
          </a:p>
        </p:txBody>
      </p:sp>
      <p:sp>
        <p:nvSpPr>
          <p:cNvPr id="10251" name="Rectangle 11"/>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(1</a:t>
            </a:r>
            <a:r>
              <a:rPr lang="el-GR" sz="4000" b="1" baseline="30000" dirty="0" smtClean="0">
                <a:latin typeface="Times New Roman" pitchFamily="18" charset="0"/>
              </a:rPr>
              <a:t>ο</a:t>
            </a:r>
            <a:r>
              <a:rPr lang="el-GR" sz="4000" b="1" dirty="0" smtClean="0">
                <a:latin typeface="Times New Roman" pitchFamily="18" charset="0"/>
              </a:rPr>
              <a:t>)</a:t>
            </a:r>
            <a:endParaRPr lang="el-GR" sz="4000" dirty="0">
              <a:latin typeface="Times New Roman" pitchFamily="18"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sz="half" idx="1"/>
          </p:nvPr>
        </p:nvSpPr>
        <p:spPr>
          <a:xfrm>
            <a:off x="251520" y="1025525"/>
            <a:ext cx="8712968" cy="5571827"/>
          </a:xfrm>
        </p:spPr>
        <p:txBody>
          <a:bodyPr/>
          <a:lstStyle/>
          <a:p>
            <a:pPr marL="0" indent="0" algn="just">
              <a:buFont typeface="Wingdings" pitchFamily="2" charset="2"/>
              <a:buNone/>
            </a:pPr>
            <a:r>
              <a:rPr lang="el-GR" sz="2800" dirty="0">
                <a:solidFill>
                  <a:schemeClr val="tx1"/>
                </a:solidFill>
                <a:latin typeface="Times New Roman" pitchFamily="18" charset="0"/>
              </a:rPr>
              <a:t>Η πραγματική ταμειακή εισροή από κάθε ομολογία είναι (1.000-10=) €990.  Το κάθε ετήσιο τοκομερίδιο θα ανέρχεται σε (0,11</a:t>
            </a:r>
            <a:r>
              <a:rPr lang="el-GR" sz="2800" dirty="0">
                <a:solidFill>
                  <a:schemeClr val="tx1"/>
                </a:solidFill>
                <a:latin typeface="Times New Roman" pitchFamily="18" charset="0"/>
                <a:sym typeface="Symbol" pitchFamily="18" charset="2"/>
              </a:rPr>
              <a:t></a:t>
            </a:r>
            <a:r>
              <a:rPr lang="el-GR" sz="2800" dirty="0">
                <a:solidFill>
                  <a:schemeClr val="tx1"/>
                </a:solidFill>
                <a:latin typeface="Times New Roman" pitchFamily="18" charset="0"/>
              </a:rPr>
              <a:t>1.000=) €110. Το προ φόρων κόστος του ομολογιακού δανείου, προσαρμοσμένο στο κόστος έκδοσης και διάθεσης του δανείου αυτού είναι ίσο με: </a:t>
            </a:r>
          </a:p>
          <a:p>
            <a:pPr marL="0" indent="0" algn="just">
              <a:buFont typeface="Wingdings" pitchFamily="2" charset="2"/>
              <a:buNone/>
            </a:pPr>
            <a:endParaRPr lang="el-GR" sz="2400" dirty="0">
              <a:latin typeface="Times New Roman" pitchFamily="18" charset="0"/>
            </a:endParaRPr>
          </a:p>
          <a:p>
            <a:pPr marL="0" indent="0" algn="just">
              <a:buFont typeface="Wingdings" pitchFamily="2" charset="2"/>
              <a:buNone/>
            </a:pPr>
            <a:endParaRPr lang="el-GR" sz="2400" dirty="0">
              <a:latin typeface="Times New Roman" pitchFamily="18" charset="0"/>
            </a:endParaRPr>
          </a:p>
          <a:p>
            <a:pPr marL="0" indent="0">
              <a:buFont typeface="Wingdings" pitchFamily="2" charset="2"/>
              <a:buNone/>
            </a:pPr>
            <a:endParaRPr lang="el-GR" sz="2400" dirty="0">
              <a:latin typeface="Times New Roman" pitchFamily="18" charset="0"/>
            </a:endParaRPr>
          </a:p>
          <a:p>
            <a:pPr marL="0" indent="0">
              <a:buFont typeface="Wingdings" pitchFamily="2" charset="2"/>
              <a:buNone/>
            </a:pPr>
            <a:endParaRPr lang="el-GR" sz="2400" dirty="0">
              <a:latin typeface="Times New Roman" pitchFamily="18" charset="0"/>
            </a:endParaRPr>
          </a:p>
          <a:p>
            <a:pPr marL="0" indent="0" algn="just">
              <a:buFont typeface="Wingdings" pitchFamily="2" charset="2"/>
              <a:buNone/>
            </a:pPr>
            <a:r>
              <a:rPr lang="el-GR" sz="2800" dirty="0">
                <a:solidFill>
                  <a:schemeClr val="tx1"/>
                </a:solidFill>
                <a:latin typeface="Times New Roman" pitchFamily="18" charset="0"/>
              </a:rPr>
              <a:t>Κατά συνέπεια, το μετά από φόρους κόστος του ομολογιακού δανείου θα είναι ίσο </a:t>
            </a:r>
            <a:r>
              <a:rPr lang="el-GR" sz="2800" dirty="0" smtClean="0">
                <a:solidFill>
                  <a:schemeClr val="tx1"/>
                </a:solidFill>
                <a:latin typeface="Times New Roman" pitchFamily="18" charset="0"/>
              </a:rPr>
              <a:t>με: </a:t>
            </a:r>
            <a:endParaRPr lang="el-GR" sz="2800" dirty="0">
              <a:solidFill>
                <a:schemeClr val="tx1"/>
              </a:solidFill>
              <a:latin typeface="Times New Roman" pitchFamily="18" charset="0"/>
            </a:endParaRPr>
          </a:p>
          <a:p>
            <a:pPr marL="0" indent="0">
              <a:buFont typeface="Wingdings" pitchFamily="2" charset="2"/>
              <a:buNone/>
            </a:pPr>
            <a:r>
              <a:rPr lang="el-GR" b="1" dirty="0">
                <a:solidFill>
                  <a:srgbClr val="006600"/>
                </a:solidFill>
                <a:latin typeface="Times New Roman" pitchFamily="18" charset="0"/>
              </a:rPr>
              <a:t>k</a:t>
            </a:r>
            <a:r>
              <a:rPr lang="el-GR" b="1" baseline="-25000" dirty="0">
                <a:solidFill>
                  <a:srgbClr val="006600"/>
                </a:solidFill>
                <a:latin typeface="Times New Roman" pitchFamily="18" charset="0"/>
              </a:rPr>
              <a:t>dt</a:t>
            </a:r>
            <a:r>
              <a:rPr lang="el-GR" b="1" dirty="0">
                <a:solidFill>
                  <a:srgbClr val="006600"/>
                </a:solidFill>
                <a:latin typeface="Times New Roman" pitchFamily="18" charset="0"/>
              </a:rPr>
              <a:t> = [(0,1113) </a:t>
            </a:r>
            <a:r>
              <a:rPr lang="el-GR" b="1" dirty="0">
                <a:solidFill>
                  <a:srgbClr val="006600"/>
                </a:solidFill>
                <a:latin typeface="Times New Roman" pitchFamily="18" charset="0"/>
                <a:sym typeface="Symbol" pitchFamily="18" charset="2"/>
              </a:rPr>
              <a:t></a:t>
            </a:r>
            <a:r>
              <a:rPr lang="el-GR" b="1" dirty="0">
                <a:solidFill>
                  <a:srgbClr val="006600"/>
                </a:solidFill>
                <a:latin typeface="Times New Roman" pitchFamily="18" charset="0"/>
              </a:rPr>
              <a:t> (1-0,40)]   </a:t>
            </a:r>
            <a:r>
              <a:rPr lang="el-GR" b="1" dirty="0">
                <a:solidFill>
                  <a:srgbClr val="006600"/>
                </a:solidFill>
                <a:latin typeface="Times New Roman" pitchFamily="18" charset="0"/>
                <a:sym typeface="Symbol" pitchFamily="18" charset="2"/>
              </a:rPr>
              <a:t></a:t>
            </a:r>
            <a:r>
              <a:rPr lang="el-GR" b="1" dirty="0">
                <a:solidFill>
                  <a:srgbClr val="006600"/>
                </a:solidFill>
                <a:latin typeface="Times New Roman" pitchFamily="18" charset="0"/>
              </a:rPr>
              <a:t>  k</a:t>
            </a:r>
            <a:r>
              <a:rPr lang="el-GR" b="1" baseline="-25000" dirty="0">
                <a:solidFill>
                  <a:srgbClr val="006600"/>
                </a:solidFill>
                <a:latin typeface="Times New Roman" pitchFamily="18" charset="0"/>
              </a:rPr>
              <a:t>dt</a:t>
            </a:r>
            <a:r>
              <a:rPr lang="el-GR" b="1" dirty="0">
                <a:solidFill>
                  <a:srgbClr val="006600"/>
                </a:solidFill>
                <a:latin typeface="Times New Roman" pitchFamily="18" charset="0"/>
              </a:rPr>
              <a:t> = 6,68% </a:t>
            </a:r>
          </a:p>
        </p:txBody>
      </p:sp>
      <p:graphicFrame>
        <p:nvGraphicFramePr>
          <p:cNvPr id="45060" name="Object 4"/>
          <p:cNvGraphicFramePr>
            <a:graphicFrameLocks noGrp="1" noChangeAspect="1"/>
          </p:cNvGraphicFramePr>
          <p:nvPr>
            <p:ph sz="half" idx="2"/>
          </p:nvPr>
        </p:nvGraphicFramePr>
        <p:xfrm>
          <a:off x="323528" y="3356992"/>
          <a:ext cx="8496944" cy="1512168"/>
        </p:xfrm>
        <a:graphic>
          <a:graphicData uri="http://schemas.openxmlformats.org/presentationml/2006/ole">
            <p:oleObj spid="_x0000_s1567746" name="Equation" r:id="rId4" imgW="3416300" imgH="469900" progId="">
              <p:embed/>
            </p:oleObj>
          </a:graphicData>
        </a:graphic>
      </p:graphicFrame>
      <p:sp>
        <p:nvSpPr>
          <p:cNvPr id="45063" name="Rectangle 7"/>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0" y="274638"/>
            <a:ext cx="9144000" cy="706090"/>
          </a:xfrm>
        </p:spPr>
        <p:txBody>
          <a:bodyPr/>
          <a:lstStyle/>
          <a:p>
            <a:pPr algn="ctr"/>
            <a:r>
              <a:rPr lang="el-GR" b="1" dirty="0" smtClean="0">
                <a:solidFill>
                  <a:schemeClr val="tx1"/>
                </a:solidFill>
              </a:rPr>
              <a:t>ΚΟστοΣ τραπεζικοΥ δανεΙου </a:t>
            </a:r>
            <a:r>
              <a:rPr lang="el-GR" b="1" dirty="0">
                <a:solidFill>
                  <a:schemeClr val="tx1"/>
                </a:solidFill>
              </a:rPr>
              <a:t>(2)</a:t>
            </a:r>
          </a:p>
        </p:txBody>
      </p:sp>
      <p:sp>
        <p:nvSpPr>
          <p:cNvPr id="305155" name="Rectangle 3"/>
          <p:cNvSpPr>
            <a:spLocks noGrp="1" noChangeArrowheads="1"/>
          </p:cNvSpPr>
          <p:nvPr>
            <p:ph type="body" sz="half" idx="1"/>
          </p:nvPr>
        </p:nvSpPr>
        <p:spPr>
          <a:xfrm>
            <a:off x="323528" y="1412776"/>
            <a:ext cx="8287072" cy="3921224"/>
          </a:xfrm>
        </p:spPr>
        <p:txBody>
          <a:bodyPr/>
          <a:lstStyle/>
          <a:p>
            <a:pPr algn="just">
              <a:lnSpc>
                <a:spcPct val="90000"/>
              </a:lnSpc>
            </a:pPr>
            <a:r>
              <a:rPr lang="el-GR" sz="2800" dirty="0">
                <a:solidFill>
                  <a:schemeClr val="tx1"/>
                </a:solidFill>
              </a:rPr>
              <a:t>Δεύτερο στάδιο: </a:t>
            </a:r>
            <a:r>
              <a:rPr lang="el-GR" sz="2800" u="sng" dirty="0">
                <a:solidFill>
                  <a:schemeClr val="tx1"/>
                </a:solidFill>
              </a:rPr>
              <a:t>μετά από φόρους</a:t>
            </a:r>
            <a:r>
              <a:rPr lang="el-GR" sz="2800" dirty="0">
                <a:solidFill>
                  <a:schemeClr val="tx1"/>
                </a:solidFill>
              </a:rPr>
              <a:t> κόστος του ομολογιακού δανείου </a:t>
            </a:r>
          </a:p>
          <a:p>
            <a:pPr algn="just">
              <a:lnSpc>
                <a:spcPct val="90000"/>
              </a:lnSpc>
            </a:pPr>
            <a:r>
              <a:rPr lang="el-GR" sz="2800" dirty="0">
                <a:solidFill>
                  <a:schemeClr val="tx1"/>
                </a:solidFill>
              </a:rPr>
              <a:t>Προσαρμόζουμε το προ φόρων κόστος αναλόγως του συντελεστή φορολόγησης</a:t>
            </a:r>
          </a:p>
          <a:p>
            <a:pPr algn="just">
              <a:lnSpc>
                <a:spcPct val="90000"/>
              </a:lnSpc>
            </a:pPr>
            <a:r>
              <a:rPr lang="el-GR" sz="2800" dirty="0">
                <a:solidFill>
                  <a:schemeClr val="tx1"/>
                </a:solidFill>
              </a:rPr>
              <a:t>Τύπος υπολογισμού:</a:t>
            </a:r>
          </a:p>
        </p:txBody>
      </p:sp>
      <p:graphicFrame>
        <p:nvGraphicFramePr>
          <p:cNvPr id="305156" name="Object 4"/>
          <p:cNvGraphicFramePr>
            <a:graphicFrameLocks noGrp="1" noChangeAspect="1"/>
          </p:cNvGraphicFramePr>
          <p:nvPr>
            <p:ph sz="half" idx="2"/>
          </p:nvPr>
        </p:nvGraphicFramePr>
        <p:xfrm>
          <a:off x="2843808" y="3933056"/>
          <a:ext cx="4824536" cy="991369"/>
        </p:xfrm>
        <a:graphic>
          <a:graphicData uri="http://schemas.openxmlformats.org/presentationml/2006/ole">
            <p:oleObj spid="_x0000_s1568770" name="Equation" r:id="rId3" imgW="965200" imgH="254000" progId="">
              <p:embed/>
            </p:oleObj>
          </a:graphicData>
        </a:graphic>
      </p:graphicFrame>
      <p:sp>
        <p:nvSpPr>
          <p:cNvPr id="305157" name="Rectangle 5"/>
          <p:cNvSpPr>
            <a:spLocks noChangeArrowheads="1"/>
          </p:cNvSpPr>
          <p:nvPr/>
        </p:nvSpPr>
        <p:spPr bwMode="auto">
          <a:xfrm>
            <a:off x="381000" y="5305570"/>
            <a:ext cx="8583488" cy="892552"/>
          </a:xfrm>
          <a:prstGeom prst="rect">
            <a:avLst/>
          </a:prstGeom>
          <a:noFill/>
          <a:ln w="9525">
            <a:noFill/>
            <a:miter lim="800000"/>
            <a:headEnd/>
            <a:tailEnd/>
          </a:ln>
          <a:effectLst/>
        </p:spPr>
        <p:txBody>
          <a:bodyPr wrap="square" anchor="ctr">
            <a:spAutoFit/>
          </a:bodyPr>
          <a:lstStyle/>
          <a:p>
            <a:pPr algn="just"/>
            <a:r>
              <a:rPr lang="el-GR" sz="2600" b="1" dirty="0">
                <a:solidFill>
                  <a:srgbClr val="FF0000"/>
                </a:solidFill>
                <a:latin typeface="Times New Roman" pitchFamily="18" charset="0"/>
              </a:rPr>
              <a:t>k</a:t>
            </a:r>
            <a:r>
              <a:rPr lang="el-GR" sz="2600" b="1" baseline="-25000" dirty="0">
                <a:solidFill>
                  <a:srgbClr val="FF0000"/>
                </a:solidFill>
                <a:latin typeface="Times New Roman" pitchFamily="18" charset="0"/>
              </a:rPr>
              <a:t>dt</a:t>
            </a:r>
            <a:r>
              <a:rPr lang="el-GR" sz="2600" b="1" dirty="0">
                <a:solidFill>
                  <a:srgbClr val="FF0000"/>
                </a:solidFill>
                <a:latin typeface="Times New Roman" pitchFamily="18" charset="0"/>
              </a:rPr>
              <a:t> </a:t>
            </a:r>
            <a:r>
              <a:rPr lang="el-GR" sz="2600" b="1" dirty="0">
                <a:solidFill>
                  <a:srgbClr val="002060"/>
                </a:solidFill>
                <a:latin typeface="Times New Roman" pitchFamily="18" charset="0"/>
              </a:rPr>
              <a:t>= το μετά από φόρους κόστος του ομολογιακού δανείου, </a:t>
            </a:r>
          </a:p>
          <a:p>
            <a:pPr algn="just"/>
            <a:r>
              <a:rPr lang="en-US" sz="2600" b="1" dirty="0">
                <a:solidFill>
                  <a:srgbClr val="006600"/>
                </a:solidFill>
                <a:latin typeface="Times New Roman" pitchFamily="18" charset="0"/>
              </a:rPr>
              <a:t>t</a:t>
            </a:r>
            <a:r>
              <a:rPr lang="el-GR" sz="2600" b="1" dirty="0">
                <a:solidFill>
                  <a:srgbClr val="002060"/>
                </a:solidFill>
                <a:latin typeface="Times New Roman" pitchFamily="18" charset="0"/>
              </a:rPr>
              <a:t> = ο φορολογικός συντελεστής της εταιρείας.</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457200" y="292100"/>
            <a:ext cx="8229600" cy="760636"/>
          </a:xfrm>
        </p:spPr>
        <p:txBody>
          <a:bodyPr>
            <a:normAutofit/>
          </a:bodyPr>
          <a:lstStyle/>
          <a:p>
            <a:pPr algn="ctr"/>
            <a:r>
              <a:rPr lang="el-GR" sz="3200" b="1" dirty="0" smtClean="0">
                <a:solidFill>
                  <a:schemeClr val="tx1"/>
                </a:solidFill>
              </a:rPr>
              <a:t>ΚΟστοΣ ΠρονομιοΥχου ΜετοχΗΣ</a:t>
            </a:r>
            <a:endParaRPr lang="el-GR" sz="3200" b="1" dirty="0">
              <a:solidFill>
                <a:schemeClr val="tx1"/>
              </a:solidFill>
            </a:endParaRPr>
          </a:p>
        </p:txBody>
      </p:sp>
      <p:sp>
        <p:nvSpPr>
          <p:cNvPr id="306179" name="Rectangle 3"/>
          <p:cNvSpPr>
            <a:spLocks noGrp="1" noChangeArrowheads="1"/>
          </p:cNvSpPr>
          <p:nvPr>
            <p:ph type="body" sz="half" idx="1"/>
          </p:nvPr>
        </p:nvSpPr>
        <p:spPr>
          <a:xfrm>
            <a:off x="251520" y="1340768"/>
            <a:ext cx="8712968" cy="2926432"/>
          </a:xfrm>
        </p:spPr>
        <p:txBody>
          <a:bodyPr/>
          <a:lstStyle/>
          <a:p>
            <a:pPr algn="just">
              <a:lnSpc>
                <a:spcPct val="90000"/>
              </a:lnSpc>
            </a:pPr>
            <a:r>
              <a:rPr lang="el-GR" sz="2800" dirty="0">
                <a:solidFill>
                  <a:schemeClr val="tx1"/>
                </a:solidFill>
              </a:rPr>
              <a:t>Ως κόστος της προνομιούχου μετοχής για την επιχείρηση μπορεί να θεωρηθεί το ετήσιο μέρισμά της.</a:t>
            </a:r>
          </a:p>
          <a:p>
            <a:pPr algn="just">
              <a:lnSpc>
                <a:spcPct val="90000"/>
              </a:lnSpc>
            </a:pPr>
            <a:r>
              <a:rPr lang="el-GR" sz="2800" dirty="0">
                <a:solidFill>
                  <a:schemeClr val="tx1"/>
                </a:solidFill>
              </a:rPr>
              <a:t>Εφόσον η προνομιούχος μετοχή δεν έχει ημερομηνία λήξης, ο τύπος υπολογισμού του κόστους της υπολογίζεται με βάση τον τύπο της διηνεκούς ράντας, και είναι:</a:t>
            </a:r>
          </a:p>
          <a:p>
            <a:pPr>
              <a:lnSpc>
                <a:spcPct val="90000"/>
              </a:lnSpc>
            </a:pPr>
            <a:endParaRPr lang="el-GR" sz="2200" dirty="0"/>
          </a:p>
        </p:txBody>
      </p:sp>
      <p:graphicFrame>
        <p:nvGraphicFramePr>
          <p:cNvPr id="306180" name="Object 4"/>
          <p:cNvGraphicFramePr>
            <a:graphicFrameLocks noGrp="1" noChangeAspect="1"/>
          </p:cNvGraphicFramePr>
          <p:nvPr>
            <p:ph sz="half" idx="2"/>
          </p:nvPr>
        </p:nvGraphicFramePr>
        <p:xfrm>
          <a:off x="5220072" y="4005064"/>
          <a:ext cx="2736304" cy="1034008"/>
        </p:xfrm>
        <a:graphic>
          <a:graphicData uri="http://schemas.openxmlformats.org/presentationml/2006/ole">
            <p:oleObj spid="_x0000_s1569794" name="Equation" r:id="rId3" imgW="622300" imgH="457200" progId="">
              <p:embed/>
            </p:oleObj>
          </a:graphicData>
        </a:graphic>
      </p:graphicFrame>
      <p:sp>
        <p:nvSpPr>
          <p:cNvPr id="306182" name="Rectangle 6"/>
          <p:cNvSpPr>
            <a:spLocks noChangeArrowheads="1"/>
          </p:cNvSpPr>
          <p:nvPr/>
        </p:nvSpPr>
        <p:spPr bwMode="auto">
          <a:xfrm>
            <a:off x="251520" y="5034662"/>
            <a:ext cx="8712968" cy="1692771"/>
          </a:xfrm>
          <a:prstGeom prst="rect">
            <a:avLst/>
          </a:prstGeom>
          <a:noFill/>
          <a:ln w="9525">
            <a:noFill/>
            <a:miter lim="800000"/>
            <a:headEnd/>
            <a:tailEnd/>
          </a:ln>
          <a:effectLst/>
        </p:spPr>
        <p:txBody>
          <a:bodyPr wrap="square" anchor="ctr">
            <a:spAutoFit/>
          </a:bodyPr>
          <a:lstStyle/>
          <a:p>
            <a:pPr algn="just"/>
            <a:r>
              <a:rPr lang="en-US" sz="2600" b="1" dirty="0">
                <a:solidFill>
                  <a:srgbClr val="006600"/>
                </a:solidFill>
                <a:latin typeface="Times New Roman" pitchFamily="18" charset="0"/>
              </a:rPr>
              <a:t>D</a:t>
            </a:r>
            <a:r>
              <a:rPr lang="en-US" sz="2600" b="1" baseline="-25000" dirty="0">
                <a:solidFill>
                  <a:srgbClr val="006600"/>
                </a:solidFill>
                <a:latin typeface="Times New Roman" pitchFamily="18" charset="0"/>
              </a:rPr>
              <a:t>ps</a:t>
            </a:r>
            <a:r>
              <a:rPr lang="el-GR" sz="2600" b="1" dirty="0">
                <a:solidFill>
                  <a:srgbClr val="006600"/>
                </a:solidFill>
                <a:latin typeface="Times New Roman" pitchFamily="18" charset="0"/>
              </a:rPr>
              <a:t> </a:t>
            </a:r>
            <a:r>
              <a:rPr lang="el-GR" sz="2600" b="1" dirty="0">
                <a:solidFill>
                  <a:srgbClr val="002060"/>
                </a:solidFill>
                <a:latin typeface="Times New Roman" pitchFamily="18" charset="0"/>
              </a:rPr>
              <a:t>=  το ετήσιο μέρισμα της προνομιούχου μετοχής</a:t>
            </a:r>
          </a:p>
          <a:p>
            <a:pPr algn="just"/>
            <a:r>
              <a:rPr lang="en-US" sz="2600" b="1" dirty="0">
                <a:solidFill>
                  <a:srgbClr val="C00000"/>
                </a:solidFill>
                <a:latin typeface="Times New Roman" pitchFamily="18" charset="0"/>
              </a:rPr>
              <a:t>M</a:t>
            </a:r>
            <a:r>
              <a:rPr lang="el-GR" sz="2600" b="1" baseline="-25000" dirty="0">
                <a:solidFill>
                  <a:srgbClr val="C00000"/>
                </a:solidFill>
                <a:latin typeface="Times New Roman" pitchFamily="18" charset="0"/>
              </a:rPr>
              <a:t>0</a:t>
            </a:r>
            <a:r>
              <a:rPr lang="el-GR" sz="2600" b="1" dirty="0">
                <a:solidFill>
                  <a:srgbClr val="002060"/>
                </a:solidFill>
                <a:latin typeface="Times New Roman" pitchFamily="18" charset="0"/>
              </a:rPr>
              <a:t> = η πραγματική ταμειακή εισροή ανά προνομιούχο μετοχή </a:t>
            </a:r>
          </a:p>
          <a:p>
            <a:pPr algn="just"/>
            <a:r>
              <a:rPr lang="en-US" sz="2600" b="1" dirty="0">
                <a:solidFill>
                  <a:srgbClr val="003300"/>
                </a:solidFill>
                <a:latin typeface="Times New Roman" pitchFamily="18" charset="0"/>
              </a:rPr>
              <a:t>k</a:t>
            </a:r>
            <a:r>
              <a:rPr lang="en-US" sz="2600" b="1" baseline="-25000" dirty="0">
                <a:solidFill>
                  <a:srgbClr val="003300"/>
                </a:solidFill>
                <a:latin typeface="Times New Roman" pitchFamily="18" charset="0"/>
              </a:rPr>
              <a:t>ps</a:t>
            </a:r>
            <a:r>
              <a:rPr lang="el-GR" sz="2600" b="1" dirty="0">
                <a:solidFill>
                  <a:srgbClr val="002060"/>
                </a:solidFill>
                <a:latin typeface="Times New Roman" pitchFamily="18" charset="0"/>
              </a:rPr>
              <a:t> = το κόστος των προνομιούχων μετοχών</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179512" y="980729"/>
            <a:ext cx="8796213" cy="5688631"/>
          </a:xfrm>
        </p:spPr>
        <p:txBody>
          <a:bodyPr/>
          <a:lstStyle/>
          <a:p>
            <a:pPr marL="0" indent="0" algn="just">
              <a:lnSpc>
                <a:spcPct val="90000"/>
              </a:lnSpc>
              <a:buFont typeface="Wingdings" pitchFamily="2" charset="2"/>
              <a:buNone/>
            </a:pPr>
            <a:r>
              <a:rPr lang="el-GR" sz="3600" dirty="0">
                <a:solidFill>
                  <a:schemeClr val="tx1"/>
                </a:solidFill>
                <a:latin typeface="Times New Roman" pitchFamily="18" charset="0"/>
              </a:rPr>
              <a:t>Η επιχείρηση ΑΒΓ εξετάζει την έκδοση νέου προνομιούχου μετοχικού κεφαλαίου. Η επιχείρηση εκτιμά ότι μπορεί να πουλήσει την κάθε προνομιούχο μετοχή στην ονομαστική της αξία που θα είναι $</a:t>
            </a:r>
            <a:r>
              <a:rPr lang="el-GR" sz="3600" dirty="0" smtClean="0">
                <a:solidFill>
                  <a:schemeClr val="tx1"/>
                </a:solidFill>
                <a:latin typeface="Times New Roman" pitchFamily="18" charset="0"/>
              </a:rPr>
              <a:t>100. Το </a:t>
            </a:r>
            <a:r>
              <a:rPr lang="el-GR" sz="3600" dirty="0">
                <a:solidFill>
                  <a:schemeClr val="tx1"/>
                </a:solidFill>
                <a:latin typeface="Times New Roman" pitchFamily="18" charset="0"/>
              </a:rPr>
              <a:t>ετήσιο μέρισμα της προνομιούχου μετοχής θα είναι 12% της ονομαστικής της αξίας. Το κόστος έκδοσης και διάθεσης της κάθε μετοχής θα ανέρχεται σε 2,5% της ονομαστικής της αξίας. Να βρεθεί το κόστος του προνομιούχου μετοχικού κεφαλαίου.</a:t>
            </a:r>
          </a:p>
        </p:txBody>
      </p:sp>
      <p:sp>
        <p:nvSpPr>
          <p:cNvPr id="15365" name="Rectangle 5"/>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(2</a:t>
            </a:r>
            <a:r>
              <a:rPr lang="el-GR" sz="4000" b="1" baseline="30000" dirty="0" smtClean="0">
                <a:latin typeface="Times New Roman" pitchFamily="18" charset="0"/>
              </a:rPr>
              <a:t>ο</a:t>
            </a:r>
            <a:r>
              <a:rPr lang="el-GR" sz="4000" b="1" dirty="0" smtClean="0">
                <a:latin typeface="Times New Roman" pitchFamily="18" charset="0"/>
              </a:rPr>
              <a:t>)</a:t>
            </a:r>
            <a:endParaRPr lang="el-GR" sz="4000" dirty="0">
              <a:latin typeface="Times New Roman" pitchFamily="18" charset="0"/>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251520" y="1412874"/>
            <a:ext cx="8712968" cy="4680421"/>
          </a:xfrm>
        </p:spPr>
        <p:txBody>
          <a:bodyPr/>
          <a:lstStyle/>
          <a:p>
            <a:pPr marL="0" indent="0" algn="just">
              <a:buFont typeface="Wingdings" pitchFamily="2" charset="2"/>
              <a:buNone/>
            </a:pPr>
            <a:r>
              <a:rPr lang="el-GR" sz="2800" dirty="0">
                <a:solidFill>
                  <a:schemeClr val="tx1"/>
                </a:solidFill>
                <a:latin typeface="Times New Roman" pitchFamily="18" charset="0"/>
              </a:rPr>
              <a:t>Η πραγματική ταμειακή εισροή  είναι (100-2,5=)  $97,5. Το ετήσιο μέρισμα θα ανέρχεται σε (0,12</a:t>
            </a:r>
            <a:r>
              <a:rPr lang="el-GR" sz="2800" dirty="0">
                <a:solidFill>
                  <a:schemeClr val="tx1"/>
                </a:solidFill>
                <a:latin typeface="Times New Roman" pitchFamily="18" charset="0"/>
                <a:sym typeface="Symbol" pitchFamily="18" charset="2"/>
              </a:rPr>
              <a:t></a:t>
            </a:r>
            <a:r>
              <a:rPr lang="el-GR" sz="2800" dirty="0">
                <a:solidFill>
                  <a:schemeClr val="tx1"/>
                </a:solidFill>
                <a:latin typeface="Times New Roman" pitchFamily="18" charset="0"/>
              </a:rPr>
              <a:t>100=) $12. Οπότε, το κόστος του προνομιούχου μετοχικού κεφαλαίου είναι:</a:t>
            </a:r>
          </a:p>
          <a:p>
            <a:pPr marL="0" indent="0" algn="ctr">
              <a:buFont typeface="Wingdings" pitchFamily="2" charset="2"/>
              <a:buNone/>
            </a:pPr>
            <a:r>
              <a:rPr lang="en-US" b="1" dirty="0">
                <a:solidFill>
                  <a:srgbClr val="006600"/>
                </a:solidFill>
                <a:latin typeface="Times New Roman" pitchFamily="18" charset="0"/>
              </a:rPr>
              <a:t>k</a:t>
            </a:r>
            <a:r>
              <a:rPr lang="en-US" b="1" baseline="-25000" dirty="0">
                <a:solidFill>
                  <a:srgbClr val="006600"/>
                </a:solidFill>
                <a:latin typeface="Times New Roman" pitchFamily="18" charset="0"/>
              </a:rPr>
              <a:t>ps</a:t>
            </a:r>
            <a:r>
              <a:rPr lang="el-GR" b="1" dirty="0">
                <a:solidFill>
                  <a:srgbClr val="006600"/>
                </a:solidFill>
                <a:latin typeface="Times New Roman" pitchFamily="18" charset="0"/>
              </a:rPr>
              <a:t> = (12/97,5) = 0,1231 ή 12,31%</a:t>
            </a:r>
          </a:p>
        </p:txBody>
      </p:sp>
      <p:sp>
        <p:nvSpPr>
          <p:cNvPr id="48132"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algn="ctr"/>
            <a:r>
              <a:rPr lang="el-GR" b="1" dirty="0" smtClean="0">
                <a:solidFill>
                  <a:schemeClr val="tx1"/>
                </a:solidFill>
              </a:rPr>
              <a:t>ΚΟστοΣ ΙδΙων ΚεφαλαΙων</a:t>
            </a:r>
            <a:endParaRPr lang="el-GR" b="1" dirty="0">
              <a:solidFill>
                <a:schemeClr val="tx1"/>
              </a:solidFill>
            </a:endParaRPr>
          </a:p>
        </p:txBody>
      </p:sp>
      <p:sp>
        <p:nvSpPr>
          <p:cNvPr id="308227" name="Rectangle 3"/>
          <p:cNvSpPr>
            <a:spLocks noGrp="1" noChangeArrowheads="1"/>
          </p:cNvSpPr>
          <p:nvPr>
            <p:ph type="body" idx="1"/>
          </p:nvPr>
        </p:nvSpPr>
        <p:spPr>
          <a:xfrm>
            <a:off x="457200" y="1905000"/>
            <a:ext cx="8077200" cy="4114800"/>
          </a:xfrm>
        </p:spPr>
        <p:txBody>
          <a:bodyPr/>
          <a:lstStyle/>
          <a:p>
            <a:pPr algn="just"/>
            <a:r>
              <a:rPr lang="el-GR" dirty="0">
                <a:solidFill>
                  <a:schemeClr val="tx1"/>
                </a:solidFill>
              </a:rPr>
              <a:t>Η τρίτη βασική εναλλακτική πηγή χρηματοδότησης</a:t>
            </a:r>
          </a:p>
          <a:p>
            <a:pPr algn="just"/>
            <a:r>
              <a:rPr lang="el-GR" dirty="0">
                <a:solidFill>
                  <a:schemeClr val="tx1"/>
                </a:solidFill>
              </a:rPr>
              <a:t>Δύο κύριες μορφές χρηματοδότησης με ίδια κεφάλαια</a:t>
            </a:r>
          </a:p>
          <a:p>
            <a:pPr lvl="1" algn="just"/>
            <a:r>
              <a:rPr lang="el-GR" dirty="0">
                <a:solidFill>
                  <a:schemeClr val="tx1"/>
                </a:solidFill>
              </a:rPr>
              <a:t>Παρακρατηθέντα κέρδη</a:t>
            </a:r>
          </a:p>
          <a:p>
            <a:pPr lvl="1" algn="just"/>
            <a:r>
              <a:rPr lang="el-GR" dirty="0">
                <a:solidFill>
                  <a:schemeClr val="tx1"/>
                </a:solidFill>
              </a:rPr>
              <a:t>Έκδοση νέου μετοχικού κεφαλαίου</a:t>
            </a:r>
          </a:p>
          <a:p>
            <a:pPr lvl="1" algn="just">
              <a:buFont typeface="Wingdings" pitchFamily="2" charset="2"/>
              <a:buNone/>
            </a:pPr>
            <a:endParaRPr lang="el-GR" dirty="0">
              <a:solidFill>
                <a:schemeClr val="tx1"/>
              </a:solidFill>
            </a:endParaRPr>
          </a:p>
          <a:p>
            <a:pPr algn="just"/>
            <a:endParaRPr lang="el-GR"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1"/>
                </a:solidFill>
              </a:rPr>
              <a:t>ΧαρακτηριστικΑ του ΕπιτυχημΕνου ΕπιχειρηματΙα</a:t>
            </a:r>
            <a:endParaRPr lang="el-GR" b="1" dirty="0">
              <a:solidFill>
                <a:schemeClr val="tx1"/>
              </a:solidFill>
            </a:endParaRPr>
          </a:p>
        </p:txBody>
      </p:sp>
      <p:sp>
        <p:nvSpPr>
          <p:cNvPr id="3" name="2 - Θέση περιεχομένου"/>
          <p:cNvSpPr>
            <a:spLocks noGrp="1"/>
          </p:cNvSpPr>
          <p:nvPr>
            <p:ph idx="1"/>
          </p:nvPr>
        </p:nvSpPr>
        <p:spPr>
          <a:xfrm>
            <a:off x="457200" y="1600200"/>
            <a:ext cx="8229600" cy="4925144"/>
          </a:xfrm>
        </p:spPr>
        <p:txBody>
          <a:bodyPr>
            <a:normAutofit fontScale="92500" lnSpcReduction="20000"/>
          </a:bodyPr>
          <a:lstStyle/>
          <a:p>
            <a:r>
              <a:rPr lang="el-GR" dirty="0" smtClean="0">
                <a:solidFill>
                  <a:schemeClr val="tx1"/>
                </a:solidFill>
              </a:rPr>
              <a:t>Δέσμευση και αποφασιστικότητα </a:t>
            </a:r>
          </a:p>
          <a:p>
            <a:r>
              <a:rPr lang="el-GR" dirty="0" smtClean="0">
                <a:solidFill>
                  <a:schemeClr val="tx1"/>
                </a:solidFill>
              </a:rPr>
              <a:t>Επιθυμία για ανάληψη ευθύνης </a:t>
            </a:r>
          </a:p>
          <a:p>
            <a:r>
              <a:rPr lang="el-GR" dirty="0" smtClean="0">
                <a:solidFill>
                  <a:schemeClr val="tx1"/>
                </a:solidFill>
              </a:rPr>
              <a:t>Επιμονή για εκμετάλλευση της ευκαιρίας </a:t>
            </a:r>
          </a:p>
          <a:p>
            <a:r>
              <a:rPr lang="el-GR" dirty="0" smtClean="0">
                <a:solidFill>
                  <a:schemeClr val="tx1"/>
                </a:solidFill>
              </a:rPr>
              <a:t>Αντίληψη του επιχειρηματικού κινδύνου </a:t>
            </a:r>
          </a:p>
          <a:p>
            <a:r>
              <a:rPr lang="el-GR" dirty="0" smtClean="0">
                <a:solidFill>
                  <a:schemeClr val="tx1"/>
                </a:solidFill>
              </a:rPr>
              <a:t>Αυτοπεποίθηση </a:t>
            </a:r>
          </a:p>
          <a:p>
            <a:r>
              <a:rPr lang="el-GR" dirty="0" smtClean="0">
                <a:solidFill>
                  <a:schemeClr val="tx1"/>
                </a:solidFill>
              </a:rPr>
              <a:t>Δημιουργικότητα και ευελιξία </a:t>
            </a:r>
          </a:p>
          <a:p>
            <a:r>
              <a:rPr lang="el-GR" dirty="0" smtClean="0">
                <a:solidFill>
                  <a:schemeClr val="tx1"/>
                </a:solidFill>
              </a:rPr>
              <a:t>Επιθυμία για άμεση ανάδραση </a:t>
            </a:r>
          </a:p>
          <a:p>
            <a:r>
              <a:rPr lang="el-GR" dirty="0" smtClean="0">
                <a:solidFill>
                  <a:schemeClr val="tx1"/>
                </a:solidFill>
              </a:rPr>
              <a:t>Υψηλό επίπεδο ενεργητικότητας </a:t>
            </a:r>
          </a:p>
          <a:p>
            <a:r>
              <a:rPr lang="el-GR" dirty="0" smtClean="0">
                <a:solidFill>
                  <a:schemeClr val="tx1"/>
                </a:solidFill>
              </a:rPr>
              <a:t>Προσανατολισμός προς το μέλλον </a:t>
            </a:r>
          </a:p>
          <a:p>
            <a:r>
              <a:rPr lang="el-GR" dirty="0" smtClean="0">
                <a:solidFill>
                  <a:schemeClr val="tx1"/>
                </a:solidFill>
              </a:rPr>
              <a:t>Ηγετικές ικανότητες</a:t>
            </a:r>
            <a:endParaRPr lang="el-GR" dirty="0">
              <a:solidFill>
                <a:schemeClr val="tx1"/>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179512" y="274638"/>
            <a:ext cx="8712968" cy="1143000"/>
          </a:xfrm>
        </p:spPr>
        <p:txBody>
          <a:bodyPr>
            <a:normAutofit fontScale="90000"/>
          </a:bodyPr>
          <a:lstStyle/>
          <a:p>
            <a:pPr algn="ctr"/>
            <a:r>
              <a:rPr lang="el-GR" b="1" dirty="0" smtClean="0">
                <a:solidFill>
                  <a:schemeClr val="tx1"/>
                </a:solidFill>
              </a:rPr>
              <a:t>ΚΟστοΣ ΠαρακρατηθΕντων ΚερδΩν</a:t>
            </a:r>
            <a:endParaRPr lang="el-GR" b="1" dirty="0">
              <a:solidFill>
                <a:schemeClr val="tx1"/>
              </a:solidFill>
            </a:endParaRPr>
          </a:p>
        </p:txBody>
      </p:sp>
      <p:sp>
        <p:nvSpPr>
          <p:cNvPr id="309251" name="Rectangle 3"/>
          <p:cNvSpPr>
            <a:spLocks noGrp="1" noChangeArrowheads="1"/>
          </p:cNvSpPr>
          <p:nvPr>
            <p:ph type="body" idx="1"/>
          </p:nvPr>
        </p:nvSpPr>
        <p:spPr>
          <a:xfrm>
            <a:off x="251520" y="1700808"/>
            <a:ext cx="8640960" cy="4824536"/>
          </a:xfrm>
        </p:spPr>
        <p:txBody>
          <a:bodyPr/>
          <a:lstStyle/>
          <a:p>
            <a:pPr algn="just">
              <a:lnSpc>
                <a:spcPct val="90000"/>
              </a:lnSpc>
            </a:pPr>
            <a:r>
              <a:rPr lang="el-GR" sz="2800" dirty="0">
                <a:solidFill>
                  <a:schemeClr val="tx1"/>
                </a:solidFill>
              </a:rPr>
              <a:t>Το κόστος των παρακρατηθέντων κερδών ή αποθεματικών είναι ίσο με την απόδοση την οποία απαιτούν οι μέτοχοι της συγκεκριμένης εταιρείας να έχουν από τις μετοχές τους για να τις διακρατήσουν </a:t>
            </a:r>
          </a:p>
          <a:p>
            <a:pPr algn="just">
              <a:lnSpc>
                <a:spcPct val="90000"/>
              </a:lnSpc>
            </a:pPr>
            <a:r>
              <a:rPr lang="el-GR" sz="2800" dirty="0">
                <a:solidFill>
                  <a:schemeClr val="tx1"/>
                </a:solidFill>
              </a:rPr>
              <a:t>Άρα, υπολογίζουμε το κόστος των κοινών μετοχών</a:t>
            </a:r>
          </a:p>
          <a:p>
            <a:pPr algn="just">
              <a:lnSpc>
                <a:spcPct val="90000"/>
              </a:lnSpc>
            </a:pPr>
            <a:r>
              <a:rPr lang="el-GR" sz="2800" dirty="0">
                <a:solidFill>
                  <a:schemeClr val="tx1"/>
                </a:solidFill>
              </a:rPr>
              <a:t>Τρεις μέθοδοι υπολογισμού:</a:t>
            </a:r>
          </a:p>
          <a:p>
            <a:pPr marL="971550" lvl="1" indent="-514350" algn="just">
              <a:lnSpc>
                <a:spcPct val="90000"/>
              </a:lnSpc>
              <a:buFont typeface="+mj-lt"/>
              <a:buAutoNum type="arabicPeriod"/>
            </a:pPr>
            <a:r>
              <a:rPr lang="el-GR" dirty="0">
                <a:solidFill>
                  <a:schemeClr val="tx1"/>
                </a:solidFill>
              </a:rPr>
              <a:t>Η προσέγγιση με το υπόδειγμα αποτίμησης περιουσιακών στοιχείων</a:t>
            </a:r>
          </a:p>
          <a:p>
            <a:pPr marL="971550" lvl="1" indent="-514350" algn="just">
              <a:lnSpc>
                <a:spcPct val="90000"/>
              </a:lnSpc>
              <a:buFont typeface="+mj-lt"/>
              <a:buAutoNum type="arabicPeriod"/>
            </a:pPr>
            <a:r>
              <a:rPr lang="el-GR" dirty="0">
                <a:solidFill>
                  <a:schemeClr val="tx1"/>
                </a:solidFill>
              </a:rPr>
              <a:t>Η προσέγγιση με το υπόδειγμα προεξόφλησης μερισμάτων</a:t>
            </a:r>
          </a:p>
          <a:p>
            <a:pPr marL="971550" lvl="1" indent="-514350" algn="just">
              <a:lnSpc>
                <a:spcPct val="90000"/>
              </a:lnSpc>
              <a:buFont typeface="+mj-lt"/>
              <a:buAutoNum type="arabicPeriod"/>
            </a:pPr>
            <a:r>
              <a:rPr lang="el-GR" dirty="0">
                <a:solidFill>
                  <a:schemeClr val="tx1"/>
                </a:solidFill>
              </a:rPr>
              <a:t>Η προσέγγιση της ανταμοιβής για τον κίνδυνο</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0" y="274638"/>
            <a:ext cx="8964488" cy="706090"/>
          </a:xfrm>
        </p:spPr>
        <p:txBody>
          <a:bodyPr>
            <a:normAutofit fontScale="90000"/>
          </a:bodyPr>
          <a:lstStyle/>
          <a:p>
            <a:pPr algn="ctr"/>
            <a:r>
              <a:rPr lang="el-GR" sz="3200" b="1" dirty="0">
                <a:solidFill>
                  <a:schemeClr val="tx1"/>
                </a:solidFill>
              </a:rPr>
              <a:t>Η </a:t>
            </a:r>
            <a:r>
              <a:rPr lang="el-GR" sz="3200" b="1" dirty="0" smtClean="0">
                <a:solidFill>
                  <a:schemeClr val="tx1"/>
                </a:solidFill>
              </a:rPr>
              <a:t>προσΕγγιση </a:t>
            </a:r>
            <a:r>
              <a:rPr lang="el-GR" sz="3200" b="1" dirty="0">
                <a:solidFill>
                  <a:schemeClr val="tx1"/>
                </a:solidFill>
              </a:rPr>
              <a:t>με το </a:t>
            </a:r>
            <a:r>
              <a:rPr lang="el-GR" sz="3200" b="1" dirty="0" smtClean="0">
                <a:solidFill>
                  <a:schemeClr val="tx1"/>
                </a:solidFill>
              </a:rPr>
              <a:t>υπΟδειγμα αποτΙμησηΣ περιουσιακΩν στοιχεΙων</a:t>
            </a:r>
            <a:endParaRPr lang="el-GR" sz="3200" b="1" dirty="0">
              <a:solidFill>
                <a:schemeClr val="tx1"/>
              </a:solidFill>
            </a:endParaRPr>
          </a:p>
        </p:txBody>
      </p:sp>
      <p:sp>
        <p:nvSpPr>
          <p:cNvPr id="310275" name="Rectangle 3"/>
          <p:cNvSpPr>
            <a:spLocks noGrp="1" noChangeArrowheads="1"/>
          </p:cNvSpPr>
          <p:nvPr>
            <p:ph type="body" sz="half" idx="1"/>
          </p:nvPr>
        </p:nvSpPr>
        <p:spPr>
          <a:xfrm>
            <a:off x="0" y="1124744"/>
            <a:ext cx="9144000" cy="2994248"/>
          </a:xfrm>
        </p:spPr>
        <p:txBody>
          <a:bodyPr/>
          <a:lstStyle/>
          <a:p>
            <a:pPr algn="just"/>
            <a:r>
              <a:rPr lang="el-GR" sz="2800" dirty="0">
                <a:solidFill>
                  <a:schemeClr val="tx1"/>
                </a:solidFill>
              </a:rPr>
              <a:t>Το υπόδειγμα αποτίμησης περιουσιακών στοιχείων (</a:t>
            </a:r>
            <a:r>
              <a:rPr lang="en-US" sz="2800" dirty="0">
                <a:solidFill>
                  <a:schemeClr val="tx1"/>
                </a:solidFill>
              </a:rPr>
              <a:t>CAPM</a:t>
            </a:r>
            <a:r>
              <a:rPr lang="el-GR" sz="2800" dirty="0">
                <a:solidFill>
                  <a:schemeClr val="tx1"/>
                </a:solidFill>
              </a:rPr>
              <a:t>) δείχνει το τρόπο με τον οποίο αποτιμά </a:t>
            </a:r>
            <a:r>
              <a:rPr lang="el-GR" sz="2800" u="sng" dirty="0">
                <a:solidFill>
                  <a:schemeClr val="tx1"/>
                </a:solidFill>
              </a:rPr>
              <a:t>η αγορά</a:t>
            </a:r>
            <a:r>
              <a:rPr lang="el-GR" sz="2800" dirty="0">
                <a:solidFill>
                  <a:schemeClr val="tx1"/>
                </a:solidFill>
              </a:rPr>
              <a:t> τα διάφορα περιουσιακά στοιχεία</a:t>
            </a:r>
          </a:p>
          <a:p>
            <a:pPr algn="just"/>
            <a:r>
              <a:rPr lang="el-GR" sz="2800" dirty="0">
                <a:solidFill>
                  <a:schemeClr val="tx1"/>
                </a:solidFill>
              </a:rPr>
              <a:t>Σύμφωνα με το </a:t>
            </a:r>
            <a:r>
              <a:rPr lang="en-US" sz="2800" dirty="0">
                <a:solidFill>
                  <a:schemeClr val="tx1"/>
                </a:solidFill>
              </a:rPr>
              <a:t>CAPM</a:t>
            </a:r>
            <a:r>
              <a:rPr lang="el-GR" sz="2800" dirty="0">
                <a:solidFill>
                  <a:schemeClr val="tx1"/>
                </a:solidFill>
              </a:rPr>
              <a:t> το κόστος μιας μετοχής υπολογίζεται ως εξής:</a:t>
            </a:r>
          </a:p>
          <a:p>
            <a:endParaRPr lang="el-GR" sz="2200" dirty="0"/>
          </a:p>
        </p:txBody>
      </p:sp>
      <p:graphicFrame>
        <p:nvGraphicFramePr>
          <p:cNvPr id="310276" name="Object 4"/>
          <p:cNvGraphicFramePr>
            <a:graphicFrameLocks noGrp="1" noChangeAspect="1"/>
          </p:cNvGraphicFramePr>
          <p:nvPr>
            <p:ph sz="half" idx="2"/>
          </p:nvPr>
        </p:nvGraphicFramePr>
        <p:xfrm>
          <a:off x="2987824" y="3356992"/>
          <a:ext cx="3391843" cy="701229"/>
        </p:xfrm>
        <a:graphic>
          <a:graphicData uri="http://schemas.openxmlformats.org/presentationml/2006/ole">
            <p:oleObj spid="_x0000_s1570818" name="Equation" r:id="rId3" imgW="1218671" imgH="253890" progId="">
              <p:embed/>
            </p:oleObj>
          </a:graphicData>
        </a:graphic>
      </p:graphicFrame>
      <p:sp>
        <p:nvSpPr>
          <p:cNvPr id="310278" name="Rectangle 6"/>
          <p:cNvSpPr>
            <a:spLocks noChangeArrowheads="1"/>
          </p:cNvSpPr>
          <p:nvPr/>
        </p:nvSpPr>
        <p:spPr bwMode="auto">
          <a:xfrm>
            <a:off x="0" y="4077072"/>
            <a:ext cx="8964488" cy="2462213"/>
          </a:xfrm>
          <a:prstGeom prst="rect">
            <a:avLst/>
          </a:prstGeom>
          <a:noFill/>
          <a:ln w="9525">
            <a:noFill/>
            <a:miter lim="800000"/>
            <a:headEnd/>
            <a:tailEnd/>
          </a:ln>
          <a:effectLst/>
        </p:spPr>
        <p:txBody>
          <a:bodyPr wrap="square" anchor="ctr">
            <a:spAutoFit/>
          </a:bodyPr>
          <a:lstStyle/>
          <a:p>
            <a:pPr algn="just"/>
            <a:r>
              <a:rPr lang="en-US" sz="2200" b="1" dirty="0">
                <a:solidFill>
                  <a:srgbClr val="FF0000"/>
                </a:solidFill>
              </a:rPr>
              <a:t>k</a:t>
            </a:r>
            <a:r>
              <a:rPr lang="en-US" sz="2200" b="1" baseline="-25000" dirty="0">
                <a:solidFill>
                  <a:srgbClr val="FF0000"/>
                </a:solidFill>
              </a:rPr>
              <a:t>s</a:t>
            </a:r>
            <a:r>
              <a:rPr lang="el-GR" sz="2200" b="1" dirty="0">
                <a:solidFill>
                  <a:srgbClr val="003300"/>
                </a:solidFill>
              </a:rPr>
              <a:t> </a:t>
            </a:r>
            <a:r>
              <a:rPr lang="el-GR" sz="2200" b="1" dirty="0">
                <a:solidFill>
                  <a:srgbClr val="002060"/>
                </a:solidFill>
              </a:rPr>
              <a:t>= η απαιτούμενη απόδοση της μετοχής και επομένως το κόστος των παρακρατηθέντων κερδών (ή της κοινής μετοχής), </a:t>
            </a:r>
          </a:p>
          <a:p>
            <a:pPr algn="just"/>
            <a:r>
              <a:rPr lang="en-US" sz="2200" b="1" dirty="0">
                <a:solidFill>
                  <a:srgbClr val="7030A0"/>
                </a:solidFill>
              </a:rPr>
              <a:t>r</a:t>
            </a:r>
            <a:r>
              <a:rPr lang="en-US" sz="2200" b="1" baseline="-25000" dirty="0">
                <a:solidFill>
                  <a:srgbClr val="7030A0"/>
                </a:solidFill>
              </a:rPr>
              <a:t>F</a:t>
            </a:r>
            <a:r>
              <a:rPr lang="en-US" sz="2200" b="1" dirty="0">
                <a:solidFill>
                  <a:srgbClr val="002060"/>
                </a:solidFill>
              </a:rPr>
              <a:t> </a:t>
            </a:r>
            <a:r>
              <a:rPr lang="el-GR" sz="2200" b="1" dirty="0">
                <a:solidFill>
                  <a:srgbClr val="002060"/>
                </a:solidFill>
              </a:rPr>
              <a:t>= η απόδοση χωρίς κίνδυνο, </a:t>
            </a:r>
          </a:p>
          <a:p>
            <a:pPr algn="just"/>
            <a:r>
              <a:rPr lang="en-US" sz="2200" b="1" dirty="0">
                <a:solidFill>
                  <a:srgbClr val="C00000"/>
                </a:solidFill>
              </a:rPr>
              <a:t>r</a:t>
            </a:r>
            <a:r>
              <a:rPr lang="en-US" sz="2200" b="1" baseline="-25000" dirty="0">
                <a:solidFill>
                  <a:srgbClr val="C00000"/>
                </a:solidFill>
              </a:rPr>
              <a:t>M</a:t>
            </a:r>
            <a:r>
              <a:rPr lang="el-GR" sz="2200" b="1" dirty="0">
                <a:solidFill>
                  <a:srgbClr val="002060"/>
                </a:solidFill>
              </a:rPr>
              <a:t> = η αναμενόμενη απόδοση ολόκληρης της αγοράς, </a:t>
            </a:r>
          </a:p>
          <a:p>
            <a:pPr algn="just"/>
            <a:r>
              <a:rPr lang="el-GR" sz="2200" b="1" dirty="0">
                <a:solidFill>
                  <a:srgbClr val="006600"/>
                </a:solidFill>
              </a:rPr>
              <a:t>β</a:t>
            </a:r>
            <a:r>
              <a:rPr lang="el-GR" sz="2200" b="1" dirty="0">
                <a:solidFill>
                  <a:srgbClr val="002060"/>
                </a:solidFill>
              </a:rPr>
              <a:t> = ο συντελεστής βήτα της μετοχής (μετρά την </a:t>
            </a:r>
            <a:r>
              <a:rPr lang="el-GR" sz="2200" b="1" u="sng" dirty="0">
                <a:solidFill>
                  <a:srgbClr val="002060"/>
                </a:solidFill>
              </a:rPr>
              <a:t>ευαισθησία</a:t>
            </a:r>
            <a:r>
              <a:rPr lang="el-GR" sz="2200" b="1" dirty="0">
                <a:solidFill>
                  <a:srgbClr val="002060"/>
                </a:solidFill>
              </a:rPr>
              <a:t> που έχει η απόδοση της μετοχής </a:t>
            </a:r>
            <a:r>
              <a:rPr lang="el-GR" sz="2200" b="1" u="sng" dirty="0">
                <a:solidFill>
                  <a:srgbClr val="002060"/>
                </a:solidFill>
              </a:rPr>
              <a:t>σε μεταβολές</a:t>
            </a:r>
            <a:r>
              <a:rPr lang="el-GR" sz="2200" b="1" dirty="0">
                <a:solidFill>
                  <a:srgbClr val="002060"/>
                </a:solidFill>
              </a:rPr>
              <a:t> της απόδοσης του δείκτη της αγοράς</a:t>
            </a:r>
            <a:r>
              <a:rPr lang="el-GR" sz="2200" b="1" dirty="0" smtClean="0">
                <a:solidFill>
                  <a:srgbClr val="002060"/>
                </a:solidFill>
              </a:rPr>
              <a:t>).</a:t>
            </a:r>
            <a:endParaRPr lang="el-GR" sz="2200" b="1" dirty="0">
              <a:solidFill>
                <a:srgbClr val="002060"/>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251520" y="1125538"/>
            <a:ext cx="8662293" cy="5327650"/>
          </a:xfrm>
        </p:spPr>
        <p:txBody>
          <a:bodyPr>
            <a:normAutofit fontScale="92500"/>
          </a:bodyPr>
          <a:lstStyle/>
          <a:p>
            <a:pPr marL="0" indent="0" algn="just">
              <a:buFont typeface="Wingdings" pitchFamily="2" charset="2"/>
              <a:buNone/>
            </a:pPr>
            <a:r>
              <a:rPr lang="el-GR" dirty="0">
                <a:solidFill>
                  <a:schemeClr val="tx1"/>
                </a:solidFill>
                <a:latin typeface="Times New Roman" pitchFamily="18" charset="0"/>
              </a:rPr>
              <a:t>Ο οικονομικός διευθυντής γνωρίζει ότι τα τρίμηνα έντοκα γραμμάτια του Ελληνικού Δημοσίου αποδίδουν 8% και έχει υπολογίσει (χρησιμοποιώντας στοιχεία του παρελθόντος) ότι ο συντελεστής βήτα της μετοχής της επιχείρησης του είναι 1,2. Επιπλέον, ο διευθυντής αυτός έχει πληροφορηθεί ότι η αναμενόμενη απόδοση ολόκληρης της αγοράς θα είναι 15%. Χρησιμοποιώντας το υπόδειγμα αποτίμησης περιουσιακών στοιχείων (</a:t>
            </a:r>
            <a:r>
              <a:rPr lang="en-US" dirty="0">
                <a:solidFill>
                  <a:schemeClr val="tx1"/>
                </a:solidFill>
                <a:latin typeface="Times New Roman" pitchFamily="18" charset="0"/>
              </a:rPr>
              <a:t>CAPM</a:t>
            </a:r>
            <a:r>
              <a:rPr lang="el-GR" dirty="0">
                <a:solidFill>
                  <a:schemeClr val="tx1"/>
                </a:solidFill>
                <a:latin typeface="Times New Roman" pitchFamily="18" charset="0"/>
              </a:rPr>
              <a:t>), να υπολογίσετε το κόστος της μετοχής της επιχείρησης ΑΒΓ. </a:t>
            </a:r>
          </a:p>
          <a:p>
            <a:pPr marL="0" indent="0" algn="just">
              <a:buFont typeface="Wingdings" pitchFamily="2" charset="2"/>
              <a:buNone/>
            </a:pPr>
            <a:r>
              <a:rPr lang="el-GR" sz="2800" dirty="0">
                <a:latin typeface="Times New Roman" pitchFamily="18" charset="0"/>
              </a:rPr>
              <a:t> </a:t>
            </a:r>
          </a:p>
        </p:txBody>
      </p:sp>
      <p:sp>
        <p:nvSpPr>
          <p:cNvPr id="20485" name="Rectangle 5"/>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(3</a:t>
            </a:r>
            <a:r>
              <a:rPr lang="el-GR" sz="4000" b="1" baseline="30000" dirty="0" smtClean="0">
                <a:latin typeface="Times New Roman" pitchFamily="18" charset="0"/>
              </a:rPr>
              <a:t>ο</a:t>
            </a:r>
            <a:r>
              <a:rPr lang="el-GR" sz="4000" b="1" dirty="0" smtClean="0">
                <a:latin typeface="Times New Roman" pitchFamily="18" charset="0"/>
              </a:rPr>
              <a:t>)</a:t>
            </a:r>
            <a:endParaRPr lang="el-GR" sz="4000" dirty="0">
              <a:latin typeface="Times New Roman" pitchFamily="18" charset="0"/>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251520" y="1268412"/>
            <a:ext cx="8640960" cy="5112915"/>
          </a:xfrm>
        </p:spPr>
        <p:txBody>
          <a:bodyPr/>
          <a:lstStyle/>
          <a:p>
            <a:pPr marL="0" indent="0">
              <a:buFont typeface="Wingdings" pitchFamily="2" charset="2"/>
              <a:buNone/>
            </a:pPr>
            <a:endParaRPr lang="el-GR" sz="2800" dirty="0">
              <a:latin typeface="Times New Roman" pitchFamily="18" charset="0"/>
            </a:endParaRPr>
          </a:p>
          <a:p>
            <a:pPr marL="0" indent="0">
              <a:buFont typeface="Wingdings" pitchFamily="2" charset="2"/>
              <a:buNone/>
            </a:pPr>
            <a:r>
              <a:rPr lang="el-GR" sz="3600" dirty="0">
                <a:solidFill>
                  <a:schemeClr val="tx1"/>
                </a:solidFill>
                <a:latin typeface="Times New Roman" pitchFamily="18" charset="0"/>
              </a:rPr>
              <a:t>Χρησιμοποιώντας το </a:t>
            </a:r>
            <a:r>
              <a:rPr lang="en-US" sz="3600" dirty="0">
                <a:solidFill>
                  <a:schemeClr val="tx1"/>
                </a:solidFill>
                <a:latin typeface="Times New Roman" pitchFamily="18" charset="0"/>
              </a:rPr>
              <a:t>CAPM</a:t>
            </a:r>
            <a:r>
              <a:rPr lang="el-GR" sz="3600" dirty="0">
                <a:solidFill>
                  <a:schemeClr val="tx1"/>
                </a:solidFill>
                <a:latin typeface="Times New Roman" pitchFamily="18" charset="0"/>
              </a:rPr>
              <a:t>, το κόστος της μετοχής της επιχείρησης είναι ίσο με</a:t>
            </a:r>
            <a:r>
              <a:rPr lang="el-GR" sz="3600" dirty="0" smtClean="0">
                <a:solidFill>
                  <a:schemeClr val="tx1"/>
                </a:solidFill>
                <a:latin typeface="Times New Roman" pitchFamily="18" charset="0"/>
              </a:rPr>
              <a:t>:</a:t>
            </a:r>
          </a:p>
          <a:p>
            <a:pPr marL="0" indent="0">
              <a:buFont typeface="Wingdings" pitchFamily="2" charset="2"/>
              <a:buNone/>
            </a:pPr>
            <a:endParaRPr lang="en-US" sz="3600" dirty="0">
              <a:latin typeface="Times New Roman" pitchFamily="18" charset="0"/>
            </a:endParaRPr>
          </a:p>
          <a:p>
            <a:pPr marL="0" indent="0" algn="ctr">
              <a:buFont typeface="Wingdings" pitchFamily="2" charset="2"/>
              <a:buNone/>
            </a:pPr>
            <a:r>
              <a:rPr lang="en-US" b="1" dirty="0">
                <a:solidFill>
                  <a:srgbClr val="006600"/>
                </a:solidFill>
                <a:latin typeface="Times New Roman" pitchFamily="18" charset="0"/>
              </a:rPr>
              <a:t>k</a:t>
            </a:r>
            <a:r>
              <a:rPr lang="en-US" b="1" baseline="-25000" dirty="0">
                <a:solidFill>
                  <a:srgbClr val="006600"/>
                </a:solidFill>
                <a:latin typeface="Times New Roman" pitchFamily="18" charset="0"/>
              </a:rPr>
              <a:t>s</a:t>
            </a:r>
            <a:r>
              <a:rPr lang="en-US" b="1" dirty="0">
                <a:solidFill>
                  <a:srgbClr val="006600"/>
                </a:solidFill>
                <a:latin typeface="Times New Roman" pitchFamily="18" charset="0"/>
              </a:rPr>
              <a:t> = (r</a:t>
            </a:r>
            <a:r>
              <a:rPr lang="en-US" b="1" baseline="-25000" dirty="0">
                <a:solidFill>
                  <a:srgbClr val="006600"/>
                </a:solidFill>
                <a:latin typeface="Times New Roman" pitchFamily="18" charset="0"/>
              </a:rPr>
              <a:t>F</a:t>
            </a:r>
            <a:r>
              <a:rPr lang="en-US" b="1" dirty="0">
                <a:solidFill>
                  <a:srgbClr val="006600"/>
                </a:solidFill>
                <a:latin typeface="Times New Roman" pitchFamily="18" charset="0"/>
              </a:rPr>
              <a:t>)+[(r</a:t>
            </a:r>
            <a:r>
              <a:rPr lang="en-US" b="1" baseline="-25000" dirty="0">
                <a:solidFill>
                  <a:srgbClr val="006600"/>
                </a:solidFill>
                <a:latin typeface="Times New Roman" pitchFamily="18" charset="0"/>
              </a:rPr>
              <a:t>M</a:t>
            </a:r>
            <a:r>
              <a:rPr lang="en-US" b="1" dirty="0">
                <a:solidFill>
                  <a:srgbClr val="006600"/>
                </a:solidFill>
                <a:latin typeface="Times New Roman" pitchFamily="18" charset="0"/>
              </a:rPr>
              <a:t>-r</a:t>
            </a:r>
            <a:r>
              <a:rPr lang="en-US" b="1" baseline="-25000" dirty="0">
                <a:solidFill>
                  <a:srgbClr val="006600"/>
                </a:solidFill>
                <a:latin typeface="Times New Roman" pitchFamily="18" charset="0"/>
              </a:rPr>
              <a:t>F</a:t>
            </a:r>
            <a:r>
              <a:rPr lang="en-US" b="1" dirty="0">
                <a:solidFill>
                  <a:srgbClr val="006600"/>
                </a:solidFill>
                <a:latin typeface="Times New Roman" pitchFamily="18" charset="0"/>
              </a:rPr>
              <a:t>)</a:t>
            </a:r>
            <a:r>
              <a:rPr lang="en-US" b="1" dirty="0">
                <a:solidFill>
                  <a:srgbClr val="006600"/>
                </a:solidFill>
                <a:latin typeface="Times New Roman" pitchFamily="18" charset="0"/>
                <a:sym typeface="Symbol" pitchFamily="18" charset="2"/>
              </a:rPr>
              <a:t></a:t>
            </a:r>
            <a:r>
              <a:rPr lang="en-US" b="1" dirty="0">
                <a:solidFill>
                  <a:srgbClr val="006600"/>
                </a:solidFill>
                <a:latin typeface="Times New Roman" pitchFamily="18" charset="0"/>
              </a:rPr>
              <a:t>(</a:t>
            </a:r>
            <a:r>
              <a:rPr lang="el-GR" b="1" dirty="0">
                <a:solidFill>
                  <a:srgbClr val="006600"/>
                </a:solidFill>
                <a:latin typeface="Times New Roman" pitchFamily="18" charset="0"/>
              </a:rPr>
              <a:t>β</a:t>
            </a:r>
            <a:r>
              <a:rPr lang="en-US" b="1" dirty="0">
                <a:solidFill>
                  <a:srgbClr val="006600"/>
                </a:solidFill>
                <a:latin typeface="Times New Roman" pitchFamily="18" charset="0"/>
              </a:rPr>
              <a:t>)]   </a:t>
            </a:r>
            <a:r>
              <a:rPr lang="en-US" b="1" dirty="0">
                <a:solidFill>
                  <a:srgbClr val="006600"/>
                </a:solidFill>
                <a:latin typeface="Times New Roman" pitchFamily="18" charset="0"/>
                <a:sym typeface="Symbol" pitchFamily="18" charset="2"/>
              </a:rPr>
              <a:t></a:t>
            </a:r>
            <a:endParaRPr lang="en-US" b="1" dirty="0">
              <a:solidFill>
                <a:srgbClr val="006600"/>
              </a:solidFill>
              <a:latin typeface="Times New Roman" pitchFamily="18" charset="0"/>
            </a:endParaRPr>
          </a:p>
          <a:p>
            <a:pPr marL="0" indent="0" algn="ctr">
              <a:buFont typeface="Wingdings" pitchFamily="2" charset="2"/>
              <a:buNone/>
            </a:pPr>
            <a:r>
              <a:rPr lang="en-US" b="1" dirty="0">
                <a:solidFill>
                  <a:srgbClr val="006600"/>
                </a:solidFill>
                <a:latin typeface="Times New Roman" pitchFamily="18" charset="0"/>
              </a:rPr>
              <a:t>k</a:t>
            </a:r>
            <a:r>
              <a:rPr lang="en-US" b="1" baseline="-25000" dirty="0">
                <a:solidFill>
                  <a:srgbClr val="006600"/>
                </a:solidFill>
                <a:latin typeface="Times New Roman" pitchFamily="18" charset="0"/>
              </a:rPr>
              <a:t>s</a:t>
            </a:r>
            <a:r>
              <a:rPr lang="el-GR" b="1" dirty="0">
                <a:solidFill>
                  <a:srgbClr val="006600"/>
                </a:solidFill>
                <a:latin typeface="Times New Roman" pitchFamily="18" charset="0"/>
              </a:rPr>
              <a:t> = (0,08) + [(0,15-0,08)</a:t>
            </a:r>
            <a:r>
              <a:rPr lang="en-US" b="1" dirty="0">
                <a:solidFill>
                  <a:srgbClr val="006600"/>
                </a:solidFill>
                <a:latin typeface="Times New Roman" pitchFamily="18" charset="0"/>
                <a:sym typeface="Symbol" pitchFamily="18" charset="2"/>
              </a:rPr>
              <a:t></a:t>
            </a:r>
            <a:r>
              <a:rPr lang="el-GR" b="1" dirty="0">
                <a:solidFill>
                  <a:srgbClr val="006600"/>
                </a:solidFill>
                <a:latin typeface="Times New Roman" pitchFamily="18" charset="0"/>
              </a:rPr>
              <a:t>(1,2)]   </a:t>
            </a:r>
            <a:r>
              <a:rPr lang="en-US" b="1" dirty="0">
                <a:solidFill>
                  <a:srgbClr val="006600"/>
                </a:solidFill>
                <a:latin typeface="Times New Roman" pitchFamily="18" charset="0"/>
                <a:sym typeface="Symbol" pitchFamily="18" charset="2"/>
              </a:rPr>
              <a:t></a:t>
            </a:r>
            <a:r>
              <a:rPr lang="el-GR" b="1" dirty="0">
                <a:solidFill>
                  <a:srgbClr val="006600"/>
                </a:solidFill>
                <a:latin typeface="Times New Roman" pitchFamily="18" charset="0"/>
              </a:rPr>
              <a:t>   </a:t>
            </a:r>
            <a:r>
              <a:rPr lang="en-US" b="1" dirty="0">
                <a:solidFill>
                  <a:srgbClr val="006600"/>
                </a:solidFill>
                <a:latin typeface="Times New Roman" pitchFamily="18" charset="0"/>
              </a:rPr>
              <a:t>k</a:t>
            </a:r>
            <a:r>
              <a:rPr lang="en-US" b="1" baseline="-25000" dirty="0">
                <a:solidFill>
                  <a:srgbClr val="006600"/>
                </a:solidFill>
                <a:latin typeface="Times New Roman" pitchFamily="18" charset="0"/>
              </a:rPr>
              <a:t>s</a:t>
            </a:r>
            <a:r>
              <a:rPr lang="el-GR" b="1" dirty="0">
                <a:solidFill>
                  <a:srgbClr val="006600"/>
                </a:solidFill>
                <a:latin typeface="Times New Roman" pitchFamily="18" charset="0"/>
              </a:rPr>
              <a:t> = 16,40%</a:t>
            </a:r>
          </a:p>
          <a:p>
            <a:pPr marL="0" indent="0">
              <a:buFont typeface="Wingdings" pitchFamily="2" charset="2"/>
              <a:buNone/>
            </a:pPr>
            <a:endParaRPr lang="el-GR" dirty="0">
              <a:latin typeface="Times New Roman" pitchFamily="18" charset="0"/>
            </a:endParaRPr>
          </a:p>
        </p:txBody>
      </p:sp>
      <p:sp>
        <p:nvSpPr>
          <p:cNvPr id="63492"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274638"/>
            <a:ext cx="8229600" cy="778098"/>
          </a:xfrm>
        </p:spPr>
        <p:txBody>
          <a:bodyPr>
            <a:normAutofit fontScale="90000"/>
          </a:bodyPr>
          <a:lstStyle/>
          <a:p>
            <a:pPr algn="ctr"/>
            <a:r>
              <a:rPr lang="el-GR" sz="3800" b="1" dirty="0">
                <a:solidFill>
                  <a:schemeClr val="tx1"/>
                </a:solidFill>
              </a:rPr>
              <a:t>Η </a:t>
            </a:r>
            <a:r>
              <a:rPr lang="el-GR" sz="3800" b="1" dirty="0" smtClean="0">
                <a:solidFill>
                  <a:schemeClr val="tx1"/>
                </a:solidFill>
              </a:rPr>
              <a:t>προσΕγγιση </a:t>
            </a:r>
            <a:r>
              <a:rPr lang="el-GR" sz="3800" b="1" dirty="0">
                <a:solidFill>
                  <a:schemeClr val="tx1"/>
                </a:solidFill>
              </a:rPr>
              <a:t>με το </a:t>
            </a:r>
            <a:r>
              <a:rPr lang="el-GR" sz="3800" b="1" dirty="0" smtClean="0">
                <a:solidFill>
                  <a:schemeClr val="tx1"/>
                </a:solidFill>
              </a:rPr>
              <a:t>υπΟδειγμα προεξΟφλησηΣ μερισμΑτων</a:t>
            </a:r>
            <a:endParaRPr lang="el-GR" sz="3800" b="1" dirty="0">
              <a:solidFill>
                <a:schemeClr val="tx1"/>
              </a:solidFill>
            </a:endParaRPr>
          </a:p>
        </p:txBody>
      </p:sp>
      <p:sp>
        <p:nvSpPr>
          <p:cNvPr id="314371" name="Rectangle 3"/>
          <p:cNvSpPr>
            <a:spLocks noGrp="1" noChangeArrowheads="1"/>
          </p:cNvSpPr>
          <p:nvPr>
            <p:ph type="body" sz="half" idx="1"/>
          </p:nvPr>
        </p:nvSpPr>
        <p:spPr>
          <a:xfrm>
            <a:off x="0" y="1412776"/>
            <a:ext cx="9144000" cy="5112568"/>
          </a:xfrm>
        </p:spPr>
        <p:txBody>
          <a:bodyPr/>
          <a:lstStyle/>
          <a:p>
            <a:pPr algn="just">
              <a:lnSpc>
                <a:spcPct val="90000"/>
              </a:lnSpc>
            </a:pPr>
            <a:r>
              <a:rPr lang="el-GR" sz="2800" dirty="0">
                <a:solidFill>
                  <a:schemeClr val="tx1"/>
                </a:solidFill>
              </a:rPr>
              <a:t>Καθορίζει ότι η </a:t>
            </a:r>
            <a:r>
              <a:rPr lang="el-GR" sz="2800" u="sng" dirty="0">
                <a:solidFill>
                  <a:schemeClr val="tx1"/>
                </a:solidFill>
              </a:rPr>
              <a:t>τιμή</a:t>
            </a:r>
            <a:r>
              <a:rPr lang="el-GR" sz="2800" dirty="0">
                <a:solidFill>
                  <a:schemeClr val="tx1"/>
                </a:solidFill>
              </a:rPr>
              <a:t> μιας μετοχής ισούται με την </a:t>
            </a:r>
            <a:r>
              <a:rPr lang="el-GR" sz="2800" u="sng" dirty="0">
                <a:solidFill>
                  <a:schemeClr val="tx1"/>
                </a:solidFill>
              </a:rPr>
              <a:t>παρούσα αξία</a:t>
            </a:r>
            <a:r>
              <a:rPr lang="el-GR" sz="2800" dirty="0">
                <a:solidFill>
                  <a:schemeClr val="tx1"/>
                </a:solidFill>
              </a:rPr>
              <a:t> των μελλοντικών μερισμάτων που θα διανείμει η μετοχή αυτή, προεξοφλημένων με την </a:t>
            </a:r>
            <a:r>
              <a:rPr lang="el-GR" sz="2800" u="sng" dirty="0">
                <a:solidFill>
                  <a:schemeClr val="tx1"/>
                </a:solidFill>
              </a:rPr>
              <a:t>απαιτούμενη</a:t>
            </a:r>
            <a:r>
              <a:rPr lang="el-GR" sz="2800" dirty="0">
                <a:solidFill>
                  <a:schemeClr val="tx1"/>
                </a:solidFill>
              </a:rPr>
              <a:t> από τους επενδυτές </a:t>
            </a:r>
            <a:r>
              <a:rPr lang="el-GR" sz="2800" u="sng" dirty="0">
                <a:solidFill>
                  <a:schemeClr val="tx1"/>
                </a:solidFill>
              </a:rPr>
              <a:t>απόδοση</a:t>
            </a:r>
            <a:r>
              <a:rPr lang="el-GR" sz="2800" dirty="0">
                <a:solidFill>
                  <a:schemeClr val="tx1"/>
                </a:solidFill>
              </a:rPr>
              <a:t>. </a:t>
            </a:r>
            <a:endParaRPr lang="en-GB" sz="2800" dirty="0">
              <a:solidFill>
                <a:schemeClr val="tx1"/>
              </a:solidFill>
            </a:endParaRPr>
          </a:p>
          <a:p>
            <a:pPr algn="just">
              <a:lnSpc>
                <a:spcPct val="90000"/>
              </a:lnSpc>
            </a:pPr>
            <a:r>
              <a:rPr lang="el-GR" sz="2800" dirty="0">
                <a:solidFill>
                  <a:schemeClr val="tx1"/>
                </a:solidFill>
              </a:rPr>
              <a:t>Τύπος υπολογισμού:</a:t>
            </a:r>
          </a:p>
          <a:p>
            <a:pPr>
              <a:lnSpc>
                <a:spcPct val="90000"/>
              </a:lnSpc>
            </a:pPr>
            <a:endParaRPr lang="el-GR" sz="2200" dirty="0"/>
          </a:p>
          <a:p>
            <a:pPr>
              <a:lnSpc>
                <a:spcPct val="90000"/>
              </a:lnSpc>
            </a:pPr>
            <a:endParaRPr lang="el-GR" sz="2200" dirty="0"/>
          </a:p>
          <a:p>
            <a:pPr>
              <a:lnSpc>
                <a:spcPct val="90000"/>
              </a:lnSpc>
            </a:pPr>
            <a:endParaRPr lang="el-GR" sz="2200" dirty="0" smtClean="0"/>
          </a:p>
          <a:p>
            <a:pPr>
              <a:lnSpc>
                <a:spcPct val="90000"/>
              </a:lnSpc>
            </a:pPr>
            <a:r>
              <a:rPr lang="el-GR" sz="2800" dirty="0" smtClean="0">
                <a:solidFill>
                  <a:schemeClr val="tx1"/>
                </a:solidFill>
              </a:rPr>
              <a:t>Διακρίνουμε </a:t>
            </a:r>
            <a:r>
              <a:rPr lang="el-GR" sz="2800" dirty="0">
                <a:solidFill>
                  <a:schemeClr val="tx1"/>
                </a:solidFill>
              </a:rPr>
              <a:t>δύο περιπτώσεις μεγέθυνσης μερισμάτων:</a:t>
            </a:r>
          </a:p>
          <a:p>
            <a:pPr marL="1028700" lvl="1" indent="-571500">
              <a:lnSpc>
                <a:spcPct val="90000"/>
              </a:lnSpc>
              <a:buFont typeface="+mj-lt"/>
              <a:buAutoNum type="romanLcPeriod"/>
            </a:pPr>
            <a:r>
              <a:rPr lang="el-GR" dirty="0">
                <a:solidFill>
                  <a:schemeClr val="tx1"/>
                </a:solidFill>
              </a:rPr>
              <a:t>Σταθερή ή συνεχής μεγέθυνση</a:t>
            </a:r>
          </a:p>
          <a:p>
            <a:pPr marL="1028700" lvl="1" indent="-571500">
              <a:lnSpc>
                <a:spcPct val="90000"/>
              </a:lnSpc>
              <a:buFont typeface="+mj-lt"/>
              <a:buAutoNum type="romanLcPeriod"/>
            </a:pPr>
            <a:r>
              <a:rPr lang="el-GR" dirty="0">
                <a:solidFill>
                  <a:schemeClr val="tx1"/>
                </a:solidFill>
              </a:rPr>
              <a:t>Μηδενική μεγέθυνση</a:t>
            </a:r>
          </a:p>
        </p:txBody>
      </p:sp>
      <p:graphicFrame>
        <p:nvGraphicFramePr>
          <p:cNvPr id="314372" name="Object 4"/>
          <p:cNvGraphicFramePr>
            <a:graphicFrameLocks noGrp="1" noChangeAspect="1"/>
          </p:cNvGraphicFramePr>
          <p:nvPr>
            <p:ph sz="half" idx="2"/>
          </p:nvPr>
        </p:nvGraphicFramePr>
        <p:xfrm>
          <a:off x="1691680" y="3501008"/>
          <a:ext cx="5328592" cy="1039242"/>
        </p:xfrm>
        <a:graphic>
          <a:graphicData uri="http://schemas.openxmlformats.org/presentationml/2006/ole">
            <p:oleObj spid="_x0000_s1571842" name="Equation" r:id="rId3" imgW="2425700" imgH="469900" progId="">
              <p:embed/>
            </p:oleObj>
          </a:graphicData>
        </a:graphic>
      </p:graphicFrame>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a:xfrm>
            <a:off x="457200" y="274638"/>
            <a:ext cx="8229600" cy="706090"/>
          </a:xfrm>
        </p:spPr>
        <p:txBody>
          <a:bodyPr>
            <a:normAutofit fontScale="90000"/>
          </a:bodyPr>
          <a:lstStyle/>
          <a:p>
            <a:r>
              <a:rPr lang="el-GR" sz="4000" b="1" dirty="0" smtClean="0">
                <a:solidFill>
                  <a:schemeClr val="tx1"/>
                </a:solidFill>
              </a:rPr>
              <a:t>ΣταθερΗ </a:t>
            </a:r>
            <a:r>
              <a:rPr lang="el-GR" sz="4000" b="1" dirty="0">
                <a:solidFill>
                  <a:schemeClr val="tx1"/>
                </a:solidFill>
              </a:rPr>
              <a:t>ή </a:t>
            </a:r>
            <a:r>
              <a:rPr lang="el-GR" sz="4000" b="1" dirty="0" smtClean="0">
                <a:solidFill>
                  <a:schemeClr val="tx1"/>
                </a:solidFill>
              </a:rPr>
              <a:t>συνεχΗΣ μεγΕθυνση</a:t>
            </a:r>
            <a:endParaRPr lang="el-GR" sz="4000" b="1" dirty="0">
              <a:solidFill>
                <a:schemeClr val="tx1"/>
              </a:solidFill>
            </a:endParaRPr>
          </a:p>
        </p:txBody>
      </p:sp>
      <p:sp>
        <p:nvSpPr>
          <p:cNvPr id="316419" name="Rectangle 3"/>
          <p:cNvSpPr>
            <a:spLocks noGrp="1" noChangeArrowheads="1"/>
          </p:cNvSpPr>
          <p:nvPr>
            <p:ph type="body" sz="half" idx="1"/>
          </p:nvPr>
        </p:nvSpPr>
        <p:spPr>
          <a:xfrm>
            <a:off x="323528" y="1412776"/>
            <a:ext cx="8496944" cy="5184576"/>
          </a:xfrm>
        </p:spPr>
        <p:txBody>
          <a:bodyPr/>
          <a:lstStyle/>
          <a:p>
            <a:pPr algn="just">
              <a:lnSpc>
                <a:spcPct val="90000"/>
              </a:lnSpc>
            </a:pPr>
            <a:r>
              <a:rPr lang="el-GR" sz="2800" dirty="0">
                <a:solidFill>
                  <a:schemeClr val="tx1"/>
                </a:solidFill>
              </a:rPr>
              <a:t>Γίνεται η υπόθεση ότι τα μερίσματα μεγεθύνονται κατά ένα σταθερό ποσοστό </a:t>
            </a:r>
            <a:r>
              <a:rPr lang="en-US" sz="2800" dirty="0">
                <a:solidFill>
                  <a:schemeClr val="tx1"/>
                </a:solidFill>
              </a:rPr>
              <a:t>g </a:t>
            </a:r>
            <a:r>
              <a:rPr lang="el-GR" sz="2800" dirty="0">
                <a:solidFill>
                  <a:schemeClr val="tx1"/>
                </a:solidFill>
              </a:rPr>
              <a:t>κάθε χρόνο. Άρα:</a:t>
            </a:r>
          </a:p>
          <a:p>
            <a:pPr>
              <a:lnSpc>
                <a:spcPct val="90000"/>
              </a:lnSpc>
            </a:pPr>
            <a:endParaRPr lang="el-GR" sz="2600" dirty="0"/>
          </a:p>
          <a:p>
            <a:pPr>
              <a:lnSpc>
                <a:spcPct val="90000"/>
              </a:lnSpc>
            </a:pPr>
            <a:endParaRPr lang="el-GR" sz="2600" dirty="0"/>
          </a:p>
          <a:p>
            <a:pPr>
              <a:lnSpc>
                <a:spcPct val="90000"/>
              </a:lnSpc>
            </a:pPr>
            <a:endParaRPr lang="el-GR" sz="2600" dirty="0"/>
          </a:p>
          <a:p>
            <a:pPr>
              <a:lnSpc>
                <a:spcPct val="90000"/>
              </a:lnSpc>
            </a:pPr>
            <a:endParaRPr lang="el-GR" sz="2800" dirty="0" smtClean="0"/>
          </a:p>
          <a:p>
            <a:pPr>
              <a:lnSpc>
                <a:spcPct val="90000"/>
              </a:lnSpc>
            </a:pPr>
            <a:r>
              <a:rPr lang="el-GR" sz="2800" dirty="0" smtClean="0">
                <a:solidFill>
                  <a:schemeClr val="tx1"/>
                </a:solidFill>
              </a:rPr>
              <a:t>και</a:t>
            </a:r>
            <a:r>
              <a:rPr lang="el-GR" sz="2800" dirty="0">
                <a:solidFill>
                  <a:schemeClr val="tx1"/>
                </a:solidFill>
              </a:rPr>
              <a:t>:</a:t>
            </a:r>
          </a:p>
          <a:p>
            <a:pPr>
              <a:lnSpc>
                <a:spcPct val="90000"/>
              </a:lnSpc>
            </a:pPr>
            <a:endParaRPr lang="el-GR" sz="2600" dirty="0"/>
          </a:p>
          <a:p>
            <a:pPr>
              <a:lnSpc>
                <a:spcPct val="90000"/>
              </a:lnSpc>
            </a:pPr>
            <a:r>
              <a:rPr lang="el-GR" sz="2800" dirty="0" smtClean="0">
                <a:solidFill>
                  <a:schemeClr val="tx1"/>
                </a:solidFill>
              </a:rPr>
              <a:t>επομένως</a:t>
            </a:r>
            <a:r>
              <a:rPr lang="el-GR" sz="2800" dirty="0">
                <a:solidFill>
                  <a:schemeClr val="tx1"/>
                </a:solidFill>
              </a:rPr>
              <a:t>:</a:t>
            </a:r>
          </a:p>
        </p:txBody>
      </p:sp>
      <p:graphicFrame>
        <p:nvGraphicFramePr>
          <p:cNvPr id="316420" name="Object 4"/>
          <p:cNvGraphicFramePr>
            <a:graphicFrameLocks noGrp="1" noChangeAspect="1"/>
          </p:cNvGraphicFramePr>
          <p:nvPr>
            <p:ph sz="quarter" idx="2"/>
          </p:nvPr>
        </p:nvGraphicFramePr>
        <p:xfrm>
          <a:off x="755576" y="2204864"/>
          <a:ext cx="7560840" cy="1475284"/>
        </p:xfrm>
        <a:graphic>
          <a:graphicData uri="http://schemas.openxmlformats.org/presentationml/2006/ole">
            <p:oleObj spid="_x0000_s1572866" name="Equation" r:id="rId3" imgW="3695700" imgH="533400" progId="">
              <p:embed/>
            </p:oleObj>
          </a:graphicData>
        </a:graphic>
      </p:graphicFrame>
      <p:graphicFrame>
        <p:nvGraphicFramePr>
          <p:cNvPr id="316422" name="Object 6"/>
          <p:cNvGraphicFramePr>
            <a:graphicFrameLocks noGrp="1" noChangeAspect="1"/>
          </p:cNvGraphicFramePr>
          <p:nvPr>
            <p:ph sz="quarter" idx="3"/>
          </p:nvPr>
        </p:nvGraphicFramePr>
        <p:xfrm>
          <a:off x="3707904" y="3789040"/>
          <a:ext cx="1905744" cy="1178024"/>
        </p:xfrm>
        <a:graphic>
          <a:graphicData uri="http://schemas.openxmlformats.org/presentationml/2006/ole">
            <p:oleObj spid="_x0000_s1572867" name="Equation" r:id="rId4" imgW="710891" imgH="431613" progId="">
              <p:embed/>
            </p:oleObj>
          </a:graphicData>
        </a:graphic>
      </p:graphicFrame>
      <p:graphicFrame>
        <p:nvGraphicFramePr>
          <p:cNvPr id="316424" name="Object 8"/>
          <p:cNvGraphicFramePr>
            <a:graphicFrameLocks noChangeAspect="1"/>
          </p:cNvGraphicFramePr>
          <p:nvPr/>
        </p:nvGraphicFramePr>
        <p:xfrm>
          <a:off x="2555776" y="5301208"/>
          <a:ext cx="2088232" cy="1224136"/>
        </p:xfrm>
        <a:graphic>
          <a:graphicData uri="http://schemas.openxmlformats.org/presentationml/2006/ole">
            <p:oleObj spid="_x0000_s1572868" name="Equation" r:id="rId5" imgW="736600" imgH="431800" progId="">
              <p:embed/>
            </p:oleObj>
          </a:graphicData>
        </a:graphic>
      </p:graphicFrame>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algn="ctr"/>
            <a:r>
              <a:rPr lang="el-GR" b="1" dirty="0" smtClean="0">
                <a:solidFill>
                  <a:schemeClr val="tx1"/>
                </a:solidFill>
              </a:rPr>
              <a:t>ΜηδενικΗ μεγΕθυνση</a:t>
            </a:r>
            <a:endParaRPr lang="el-GR" b="1" dirty="0">
              <a:solidFill>
                <a:schemeClr val="tx1"/>
              </a:solidFill>
            </a:endParaRPr>
          </a:p>
        </p:txBody>
      </p:sp>
      <p:sp>
        <p:nvSpPr>
          <p:cNvPr id="319491" name="Rectangle 3"/>
          <p:cNvSpPr>
            <a:spLocks noGrp="1" noChangeArrowheads="1"/>
          </p:cNvSpPr>
          <p:nvPr>
            <p:ph type="body" sz="half" idx="1"/>
          </p:nvPr>
        </p:nvSpPr>
        <p:spPr>
          <a:xfrm>
            <a:off x="179512" y="1412776"/>
            <a:ext cx="8640960" cy="5112568"/>
          </a:xfrm>
        </p:spPr>
        <p:txBody>
          <a:bodyPr/>
          <a:lstStyle/>
          <a:p>
            <a:pPr algn="just">
              <a:lnSpc>
                <a:spcPct val="90000"/>
              </a:lnSpc>
            </a:pPr>
            <a:r>
              <a:rPr lang="el-GR" sz="2800" dirty="0">
                <a:solidFill>
                  <a:schemeClr val="tx1"/>
                </a:solidFill>
              </a:rPr>
              <a:t>Γίνεται η υπόθεση ότι ισχύει ένα συγκεκριμένο μέρισμα το οποίο παραμένει σταθερό. Άρα:</a:t>
            </a:r>
          </a:p>
          <a:p>
            <a:pPr>
              <a:lnSpc>
                <a:spcPct val="90000"/>
              </a:lnSpc>
            </a:pPr>
            <a:endParaRPr lang="el-GR" sz="2600" dirty="0"/>
          </a:p>
          <a:p>
            <a:pPr>
              <a:lnSpc>
                <a:spcPct val="90000"/>
              </a:lnSpc>
            </a:pPr>
            <a:endParaRPr lang="el-GR" sz="2600" dirty="0"/>
          </a:p>
          <a:p>
            <a:pPr>
              <a:lnSpc>
                <a:spcPct val="90000"/>
              </a:lnSpc>
            </a:pPr>
            <a:endParaRPr lang="el-GR" sz="2600" dirty="0"/>
          </a:p>
          <a:p>
            <a:pPr>
              <a:lnSpc>
                <a:spcPct val="90000"/>
              </a:lnSpc>
            </a:pPr>
            <a:r>
              <a:rPr lang="el-GR" sz="2800" dirty="0">
                <a:solidFill>
                  <a:schemeClr val="tx1"/>
                </a:solidFill>
              </a:rPr>
              <a:t>και:</a:t>
            </a:r>
          </a:p>
          <a:p>
            <a:pPr>
              <a:lnSpc>
                <a:spcPct val="90000"/>
              </a:lnSpc>
            </a:pPr>
            <a:endParaRPr lang="el-GR" sz="2600" dirty="0" smtClean="0"/>
          </a:p>
          <a:p>
            <a:pPr>
              <a:lnSpc>
                <a:spcPct val="90000"/>
              </a:lnSpc>
            </a:pPr>
            <a:endParaRPr lang="el-GR" sz="2600" dirty="0"/>
          </a:p>
          <a:p>
            <a:pPr>
              <a:lnSpc>
                <a:spcPct val="90000"/>
              </a:lnSpc>
            </a:pPr>
            <a:r>
              <a:rPr lang="el-GR" sz="2800" dirty="0">
                <a:solidFill>
                  <a:schemeClr val="tx1"/>
                </a:solidFill>
              </a:rPr>
              <a:t>επομένως:</a:t>
            </a:r>
          </a:p>
          <a:p>
            <a:pPr>
              <a:lnSpc>
                <a:spcPct val="90000"/>
              </a:lnSpc>
            </a:pPr>
            <a:endParaRPr lang="el-GR" sz="2600" dirty="0"/>
          </a:p>
        </p:txBody>
      </p:sp>
      <p:graphicFrame>
        <p:nvGraphicFramePr>
          <p:cNvPr id="319492" name="Object 4"/>
          <p:cNvGraphicFramePr>
            <a:graphicFrameLocks noGrp="1" noChangeAspect="1"/>
          </p:cNvGraphicFramePr>
          <p:nvPr>
            <p:ph sz="quarter" idx="2"/>
          </p:nvPr>
        </p:nvGraphicFramePr>
        <p:xfrm>
          <a:off x="1331640" y="2204864"/>
          <a:ext cx="6486400" cy="1512168"/>
        </p:xfrm>
        <a:graphic>
          <a:graphicData uri="http://schemas.openxmlformats.org/presentationml/2006/ole">
            <p:oleObj spid="_x0000_s1573890" name="Equation" r:id="rId3" imgW="2641600" imgH="444500" progId="">
              <p:embed/>
            </p:oleObj>
          </a:graphicData>
        </a:graphic>
      </p:graphicFrame>
      <p:graphicFrame>
        <p:nvGraphicFramePr>
          <p:cNvPr id="319494" name="Object 6"/>
          <p:cNvGraphicFramePr>
            <a:graphicFrameLocks noGrp="1" noChangeAspect="1"/>
          </p:cNvGraphicFramePr>
          <p:nvPr>
            <p:ph sz="quarter" idx="3"/>
          </p:nvPr>
        </p:nvGraphicFramePr>
        <p:xfrm>
          <a:off x="4211960" y="5157192"/>
          <a:ext cx="1872208" cy="1224136"/>
        </p:xfrm>
        <a:graphic>
          <a:graphicData uri="http://schemas.openxmlformats.org/presentationml/2006/ole">
            <p:oleObj spid="_x0000_s1573891" name="Equation" r:id="rId4" imgW="482391" imgH="431613" progId="">
              <p:embed/>
            </p:oleObj>
          </a:graphicData>
        </a:graphic>
      </p:graphicFrame>
      <p:graphicFrame>
        <p:nvGraphicFramePr>
          <p:cNvPr id="319496" name="Object 8"/>
          <p:cNvGraphicFramePr>
            <a:graphicFrameLocks noChangeAspect="1"/>
          </p:cNvGraphicFramePr>
          <p:nvPr/>
        </p:nvGraphicFramePr>
        <p:xfrm>
          <a:off x="4211960" y="3861048"/>
          <a:ext cx="2376264" cy="1224136"/>
        </p:xfrm>
        <a:graphic>
          <a:graphicData uri="http://schemas.openxmlformats.org/presentationml/2006/ole">
            <p:oleObj spid="_x0000_s1573892" name="Equation" r:id="rId5" imgW="482391" imgH="431613" progId="">
              <p:embed/>
            </p:oleObj>
          </a:graphicData>
        </a:graphic>
      </p:graphicFrame>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5" name="Rectangle 5"/>
          <p:cNvSpPr>
            <a:spLocks noGrp="1" noChangeArrowheads="1"/>
          </p:cNvSpPr>
          <p:nvPr>
            <p:ph type="title"/>
          </p:nvPr>
        </p:nvSpPr>
        <p:spPr>
          <a:xfrm>
            <a:off x="0" y="190501"/>
            <a:ext cx="9144000" cy="1028700"/>
          </a:xfrm>
        </p:spPr>
        <p:txBody>
          <a:bodyPr>
            <a:normAutofit fontScale="90000"/>
          </a:bodyPr>
          <a:lstStyle/>
          <a:p>
            <a:pPr algn="ctr"/>
            <a:r>
              <a:rPr lang="el-GR" sz="4000" b="1" dirty="0">
                <a:solidFill>
                  <a:schemeClr val="tx1"/>
                </a:solidFill>
              </a:rPr>
              <a:t>Η </a:t>
            </a:r>
            <a:r>
              <a:rPr lang="el-GR" sz="4000" b="1" dirty="0" smtClean="0">
                <a:solidFill>
                  <a:schemeClr val="tx1"/>
                </a:solidFill>
              </a:rPr>
              <a:t>προσΕγγιση τηΣ ανταμοιβΗΣ </a:t>
            </a:r>
            <a:r>
              <a:rPr lang="el-GR" sz="4000" b="1" dirty="0">
                <a:solidFill>
                  <a:schemeClr val="tx1"/>
                </a:solidFill>
              </a:rPr>
              <a:t>για τον </a:t>
            </a:r>
            <a:r>
              <a:rPr lang="el-GR" sz="4000" b="1" dirty="0" smtClean="0">
                <a:solidFill>
                  <a:schemeClr val="tx1"/>
                </a:solidFill>
              </a:rPr>
              <a:t>κΙνδυνο</a:t>
            </a:r>
            <a:endParaRPr lang="el-GR" sz="4000" b="1" dirty="0">
              <a:solidFill>
                <a:schemeClr val="tx1"/>
              </a:solidFill>
            </a:endParaRPr>
          </a:p>
        </p:txBody>
      </p:sp>
      <p:sp>
        <p:nvSpPr>
          <p:cNvPr id="322563" name="Rectangle 3"/>
          <p:cNvSpPr>
            <a:spLocks noGrp="1" noChangeArrowheads="1"/>
          </p:cNvSpPr>
          <p:nvPr>
            <p:ph type="body" sz="half" idx="1"/>
          </p:nvPr>
        </p:nvSpPr>
        <p:spPr>
          <a:xfrm>
            <a:off x="0" y="1340768"/>
            <a:ext cx="9144000" cy="5364832"/>
          </a:xfrm>
        </p:spPr>
        <p:txBody>
          <a:bodyPr/>
          <a:lstStyle/>
          <a:p>
            <a:pPr algn="just">
              <a:lnSpc>
                <a:spcPct val="80000"/>
              </a:lnSpc>
            </a:pPr>
            <a:r>
              <a:rPr lang="el-GR" sz="2400" dirty="0">
                <a:solidFill>
                  <a:schemeClr val="tx1"/>
                </a:solidFill>
              </a:rPr>
              <a:t>Οι μέτοχοι μιας εταιρείας αναλαμβάνουν μεγαλύτερο κίνδυνο απ’ ότι οι δανειστές </a:t>
            </a:r>
            <a:r>
              <a:rPr lang="el-GR" sz="2400" dirty="0" smtClean="0">
                <a:solidFill>
                  <a:schemeClr val="tx1"/>
                </a:solidFill>
              </a:rPr>
              <a:t>της.</a:t>
            </a:r>
            <a:endParaRPr lang="el-GR" sz="2400" dirty="0">
              <a:solidFill>
                <a:schemeClr val="tx1"/>
              </a:solidFill>
            </a:endParaRPr>
          </a:p>
          <a:p>
            <a:pPr algn="just">
              <a:lnSpc>
                <a:spcPct val="80000"/>
              </a:lnSpc>
            </a:pPr>
            <a:r>
              <a:rPr lang="el-GR" sz="2400" dirty="0">
                <a:solidFill>
                  <a:schemeClr val="tx1"/>
                </a:solidFill>
              </a:rPr>
              <a:t>Επομένως θα πρέπει να ζητούν μία ανταμοιβή για τον πρόσθετο αυτόν κίνδυνο (</a:t>
            </a:r>
            <a:r>
              <a:rPr lang="en-US" sz="2400" dirty="0">
                <a:solidFill>
                  <a:schemeClr val="tx1"/>
                </a:solidFill>
              </a:rPr>
              <a:t>risk premium</a:t>
            </a:r>
            <a:r>
              <a:rPr lang="el-GR" sz="2400" dirty="0" smtClean="0">
                <a:solidFill>
                  <a:schemeClr val="tx1"/>
                </a:solidFill>
              </a:rPr>
              <a:t>).</a:t>
            </a:r>
            <a:endParaRPr lang="el-GR" sz="2400" dirty="0">
              <a:solidFill>
                <a:schemeClr val="tx1"/>
              </a:solidFill>
            </a:endParaRPr>
          </a:p>
          <a:p>
            <a:pPr algn="just">
              <a:lnSpc>
                <a:spcPct val="80000"/>
              </a:lnSpc>
            </a:pPr>
            <a:r>
              <a:rPr lang="el-GR" sz="2400" dirty="0">
                <a:solidFill>
                  <a:schemeClr val="tx1"/>
                </a:solidFill>
              </a:rPr>
              <a:t>Άρα, η απαιτούμενη απόδοση των μετόχων θα πρέπει να είναι μεγαλύτερη από την απόδοση που απαιτούν οι δανειστές της εταιρείας, κατά μία απόδοση που ισούται με την ανταμοιβή τους για τον πρόσθετο κίνδυνο που </a:t>
            </a:r>
            <a:r>
              <a:rPr lang="el-GR" sz="2400" dirty="0" smtClean="0">
                <a:solidFill>
                  <a:schemeClr val="tx1"/>
                </a:solidFill>
              </a:rPr>
              <a:t>αναλαμβάνουν.</a:t>
            </a:r>
            <a:endParaRPr lang="el-GR" sz="2400" dirty="0">
              <a:solidFill>
                <a:schemeClr val="tx1"/>
              </a:solidFill>
            </a:endParaRPr>
          </a:p>
          <a:p>
            <a:pPr algn="just">
              <a:lnSpc>
                <a:spcPct val="80000"/>
              </a:lnSpc>
            </a:pPr>
            <a:r>
              <a:rPr lang="el-GR" sz="2400" dirty="0">
                <a:solidFill>
                  <a:schemeClr val="tx1"/>
                </a:solidFill>
              </a:rPr>
              <a:t>Κατά συνέπεια, η απαιτούμενη απόδοση των παρακρατηθέντων κερδών υπολογίζεται ως το άθροισμα της απόδοσης που απαιτούν οι δανειστές της εταιρείας πλέον μιας ανταμοιβής για τον κίνδυνο, δηλαδή:</a:t>
            </a:r>
          </a:p>
          <a:p>
            <a:pPr>
              <a:lnSpc>
                <a:spcPct val="80000"/>
              </a:lnSpc>
            </a:pPr>
            <a:endParaRPr lang="el-GR" sz="1700" dirty="0"/>
          </a:p>
          <a:p>
            <a:pPr>
              <a:lnSpc>
                <a:spcPct val="80000"/>
              </a:lnSpc>
            </a:pPr>
            <a:endParaRPr lang="el-GR" sz="1700" dirty="0"/>
          </a:p>
          <a:p>
            <a:pPr>
              <a:lnSpc>
                <a:spcPct val="80000"/>
              </a:lnSpc>
            </a:pPr>
            <a:endParaRPr lang="el-GR" sz="1700" dirty="0"/>
          </a:p>
          <a:p>
            <a:pPr algn="just">
              <a:lnSpc>
                <a:spcPct val="80000"/>
              </a:lnSpc>
            </a:pPr>
            <a:r>
              <a:rPr lang="el-GR" sz="2400" dirty="0">
                <a:solidFill>
                  <a:schemeClr val="tx1"/>
                </a:solidFill>
              </a:rPr>
              <a:t>Όπου το </a:t>
            </a:r>
            <a:r>
              <a:rPr lang="en-US" sz="2400" dirty="0">
                <a:solidFill>
                  <a:schemeClr val="tx1"/>
                </a:solidFill>
              </a:rPr>
              <a:t>RP </a:t>
            </a:r>
            <a:r>
              <a:rPr lang="el-GR" sz="2400" dirty="0">
                <a:solidFill>
                  <a:schemeClr val="tx1"/>
                </a:solidFill>
              </a:rPr>
              <a:t>είναι η επιπλέον απόδοση, η οποία έχει υπολογιστεί εμπειρικά γύρω στο 3%-5%</a:t>
            </a:r>
          </a:p>
        </p:txBody>
      </p:sp>
      <p:graphicFrame>
        <p:nvGraphicFramePr>
          <p:cNvPr id="322566" name="Object 6"/>
          <p:cNvGraphicFramePr>
            <a:graphicFrameLocks noGrp="1" noChangeAspect="1"/>
          </p:cNvGraphicFramePr>
          <p:nvPr>
            <p:ph sz="half" idx="2"/>
          </p:nvPr>
        </p:nvGraphicFramePr>
        <p:xfrm>
          <a:off x="2987824" y="5229200"/>
          <a:ext cx="2328664" cy="720080"/>
        </p:xfrm>
        <a:graphic>
          <a:graphicData uri="http://schemas.openxmlformats.org/presentationml/2006/ole">
            <p:oleObj spid="_x0000_s1574914" name="Equation" r:id="rId3" imgW="800100" imgH="228600" progId="">
              <p:embed/>
            </p:oleObj>
          </a:graphicData>
        </a:graphic>
      </p:graphicFrame>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0" y="274638"/>
            <a:ext cx="9144000" cy="1143000"/>
          </a:xfrm>
        </p:spPr>
        <p:txBody>
          <a:bodyPr>
            <a:normAutofit fontScale="90000"/>
          </a:bodyPr>
          <a:lstStyle/>
          <a:p>
            <a:pPr algn="ctr"/>
            <a:r>
              <a:rPr lang="el-GR" sz="4100" b="1" dirty="0" smtClean="0">
                <a:solidFill>
                  <a:schemeClr val="tx1"/>
                </a:solidFill>
              </a:rPr>
              <a:t>ΚΟστοΣ ΝΕων ΚοινΩν ΜετοχΩν </a:t>
            </a:r>
            <a:r>
              <a:rPr lang="el-GR" sz="4100" b="1" dirty="0">
                <a:solidFill>
                  <a:schemeClr val="tx1"/>
                </a:solidFill>
              </a:rPr>
              <a:t>(1)</a:t>
            </a:r>
          </a:p>
        </p:txBody>
      </p:sp>
      <p:sp>
        <p:nvSpPr>
          <p:cNvPr id="324611" name="Rectangle 3"/>
          <p:cNvSpPr>
            <a:spLocks noGrp="1" noChangeArrowheads="1"/>
          </p:cNvSpPr>
          <p:nvPr>
            <p:ph type="body" idx="1"/>
          </p:nvPr>
        </p:nvSpPr>
        <p:spPr>
          <a:xfrm>
            <a:off x="457200" y="1905000"/>
            <a:ext cx="8305800" cy="4495800"/>
          </a:xfrm>
        </p:spPr>
        <p:txBody>
          <a:bodyPr/>
          <a:lstStyle/>
          <a:p>
            <a:pPr algn="just">
              <a:lnSpc>
                <a:spcPct val="90000"/>
              </a:lnSpc>
            </a:pPr>
            <a:r>
              <a:rPr lang="el-GR" dirty="0">
                <a:solidFill>
                  <a:schemeClr val="tx1"/>
                </a:solidFill>
              </a:rPr>
              <a:t>Και οι κοινές μετοχές θεωρούνται ίδια </a:t>
            </a:r>
            <a:r>
              <a:rPr lang="el-GR" dirty="0" smtClean="0">
                <a:solidFill>
                  <a:schemeClr val="tx1"/>
                </a:solidFill>
              </a:rPr>
              <a:t>κεφάλαια.</a:t>
            </a:r>
            <a:endParaRPr lang="el-GR" dirty="0">
              <a:solidFill>
                <a:schemeClr val="tx1"/>
              </a:solidFill>
            </a:endParaRPr>
          </a:p>
          <a:p>
            <a:pPr algn="just">
              <a:lnSpc>
                <a:spcPct val="90000"/>
              </a:lnSpc>
            </a:pPr>
            <a:r>
              <a:rPr lang="el-GR" dirty="0">
                <a:solidFill>
                  <a:schemeClr val="tx1"/>
                </a:solidFill>
              </a:rPr>
              <a:t>Άρα το κόστος των κοινών μετοχών είναι εννοιολογικά ίδιο με το κόστος των </a:t>
            </a:r>
            <a:r>
              <a:rPr lang="el-GR" dirty="0" smtClean="0">
                <a:solidFill>
                  <a:schemeClr val="tx1"/>
                </a:solidFill>
              </a:rPr>
              <a:t>παρακρατημένων </a:t>
            </a:r>
            <a:r>
              <a:rPr lang="el-GR" dirty="0">
                <a:solidFill>
                  <a:schemeClr val="tx1"/>
                </a:solidFill>
              </a:rPr>
              <a:t>κερδών, με τη διαφορά ότι:</a:t>
            </a:r>
          </a:p>
          <a:p>
            <a:pPr algn="just">
              <a:lnSpc>
                <a:spcPct val="90000"/>
              </a:lnSpc>
            </a:pPr>
            <a:r>
              <a:rPr lang="el-GR" dirty="0">
                <a:solidFill>
                  <a:schemeClr val="tx1"/>
                </a:solidFill>
              </a:rPr>
              <a:t>Η έκδοση νέων κοινών μετοχών περιλαμβάνει κάποιο κόστος έκδοσης και </a:t>
            </a:r>
            <a:r>
              <a:rPr lang="el-GR" dirty="0" smtClean="0">
                <a:solidFill>
                  <a:schemeClr val="tx1"/>
                </a:solidFill>
              </a:rPr>
              <a:t>διάθεσης.</a:t>
            </a:r>
            <a:endParaRPr lang="el-GR" dirty="0">
              <a:solidFill>
                <a:schemeClr val="tx1"/>
              </a:solidFill>
            </a:endParaRPr>
          </a:p>
          <a:p>
            <a:pPr>
              <a:lnSpc>
                <a:spcPct val="90000"/>
              </a:lnSpc>
            </a:pPr>
            <a:endParaRPr lang="el-GR"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0" y="274638"/>
            <a:ext cx="9144000" cy="1143000"/>
          </a:xfrm>
        </p:spPr>
        <p:txBody>
          <a:bodyPr>
            <a:normAutofit fontScale="90000"/>
          </a:bodyPr>
          <a:lstStyle/>
          <a:p>
            <a:pPr algn="ctr"/>
            <a:r>
              <a:rPr lang="el-GR" sz="4100" b="1" dirty="0" smtClean="0">
                <a:solidFill>
                  <a:schemeClr val="tx1"/>
                </a:solidFill>
              </a:rPr>
              <a:t>ΚΟστοΣ ΝΕων ΚοινΩν ΜετοχΩν </a:t>
            </a:r>
            <a:r>
              <a:rPr lang="el-GR" sz="4100" b="1" dirty="0">
                <a:solidFill>
                  <a:schemeClr val="tx1"/>
                </a:solidFill>
              </a:rPr>
              <a:t>(2)</a:t>
            </a:r>
          </a:p>
        </p:txBody>
      </p:sp>
      <p:sp>
        <p:nvSpPr>
          <p:cNvPr id="325635" name="Rectangle 3"/>
          <p:cNvSpPr>
            <a:spLocks noGrp="1" noChangeArrowheads="1"/>
          </p:cNvSpPr>
          <p:nvPr>
            <p:ph type="body" sz="half" idx="1"/>
          </p:nvPr>
        </p:nvSpPr>
        <p:spPr>
          <a:xfrm>
            <a:off x="179512" y="1412776"/>
            <a:ext cx="8583488" cy="2880320"/>
          </a:xfrm>
        </p:spPr>
        <p:txBody>
          <a:bodyPr/>
          <a:lstStyle/>
          <a:p>
            <a:pPr algn="just"/>
            <a:r>
              <a:rPr lang="el-GR" sz="2800" dirty="0">
                <a:solidFill>
                  <a:schemeClr val="tx1"/>
                </a:solidFill>
              </a:rPr>
              <a:t>Η πιο διαδεδομένη πρακτική είναι να χρησιμοποιείται το υπόδειγμα προεξόφλησης μερισμάτων </a:t>
            </a:r>
          </a:p>
          <a:p>
            <a:pPr algn="just"/>
            <a:r>
              <a:rPr lang="el-GR" sz="2800" dirty="0">
                <a:solidFill>
                  <a:schemeClr val="tx1"/>
                </a:solidFill>
              </a:rPr>
              <a:t>Ωστόσο θα πρέπει να ληφθούν υπόψη τα έξοδα έκδοσης και διάθεσης</a:t>
            </a:r>
          </a:p>
          <a:p>
            <a:pPr algn="just"/>
            <a:r>
              <a:rPr lang="el-GR" sz="2800" dirty="0">
                <a:solidFill>
                  <a:schemeClr val="tx1"/>
                </a:solidFill>
              </a:rPr>
              <a:t>Τύπος υπολογισμού:</a:t>
            </a:r>
          </a:p>
        </p:txBody>
      </p:sp>
      <p:graphicFrame>
        <p:nvGraphicFramePr>
          <p:cNvPr id="325636" name="Object 4"/>
          <p:cNvGraphicFramePr>
            <a:graphicFrameLocks noGrp="1" noChangeAspect="1"/>
          </p:cNvGraphicFramePr>
          <p:nvPr>
            <p:ph sz="half" idx="2"/>
          </p:nvPr>
        </p:nvGraphicFramePr>
        <p:xfrm>
          <a:off x="3059832" y="4077072"/>
          <a:ext cx="2952328" cy="1080120"/>
        </p:xfrm>
        <a:graphic>
          <a:graphicData uri="http://schemas.openxmlformats.org/presentationml/2006/ole">
            <p:oleObj spid="_x0000_s1575938" name="Equation" r:id="rId3" imgW="787058" imgH="393529" progId="">
              <p:embed/>
            </p:oleObj>
          </a:graphicData>
        </a:graphic>
      </p:graphicFrame>
      <p:sp>
        <p:nvSpPr>
          <p:cNvPr id="325638" name="Rectangle 6"/>
          <p:cNvSpPr>
            <a:spLocks noChangeArrowheads="1"/>
          </p:cNvSpPr>
          <p:nvPr/>
        </p:nvSpPr>
        <p:spPr bwMode="auto">
          <a:xfrm>
            <a:off x="251520" y="5268030"/>
            <a:ext cx="8586093" cy="1200329"/>
          </a:xfrm>
          <a:prstGeom prst="rect">
            <a:avLst/>
          </a:prstGeom>
          <a:noFill/>
          <a:ln w="9525">
            <a:noFill/>
            <a:miter lim="800000"/>
            <a:headEnd/>
            <a:tailEnd/>
          </a:ln>
          <a:effectLst/>
        </p:spPr>
        <p:txBody>
          <a:bodyPr wrap="square" anchor="ctr">
            <a:spAutoFit/>
          </a:bodyPr>
          <a:lstStyle/>
          <a:p>
            <a:pPr algn="just"/>
            <a:r>
              <a:rPr lang="en-US" sz="2400" b="1" dirty="0">
                <a:solidFill>
                  <a:srgbClr val="006600"/>
                </a:solidFill>
              </a:rPr>
              <a:t>k</a:t>
            </a:r>
            <a:r>
              <a:rPr lang="en-US" sz="2400" b="1" baseline="-25000" dirty="0">
                <a:solidFill>
                  <a:srgbClr val="006600"/>
                </a:solidFill>
              </a:rPr>
              <a:t>e</a:t>
            </a:r>
            <a:r>
              <a:rPr lang="el-GR" sz="2400" b="1" dirty="0">
                <a:solidFill>
                  <a:srgbClr val="006600"/>
                </a:solidFill>
              </a:rPr>
              <a:t> </a:t>
            </a:r>
            <a:r>
              <a:rPr lang="el-GR" sz="2400" b="1" dirty="0">
                <a:solidFill>
                  <a:srgbClr val="003366"/>
                </a:solidFill>
              </a:rPr>
              <a:t>= το κόστος της νεοεκδιδομένης κοινής μετοχής</a:t>
            </a:r>
          </a:p>
          <a:p>
            <a:pPr algn="just"/>
            <a:r>
              <a:rPr lang="en-US" sz="2400" b="1" dirty="0">
                <a:solidFill>
                  <a:srgbClr val="C00000"/>
                </a:solidFill>
              </a:rPr>
              <a:t>NP</a:t>
            </a:r>
            <a:r>
              <a:rPr lang="el-GR" sz="2400" b="1" dirty="0">
                <a:solidFill>
                  <a:srgbClr val="003366"/>
                </a:solidFill>
              </a:rPr>
              <a:t> = η πραγματική ταμειακή εισροή που έχει η εταιρεία από κάθε νεοεκδιδομένη μετοχή</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Λογοι ΑποτυχΙαΣ ΝΕων ΕπιχειρΗσεων</a:t>
            </a:r>
            <a:endParaRPr lang="el-GR" b="1" dirty="0"/>
          </a:p>
        </p:txBody>
      </p:sp>
      <p:sp>
        <p:nvSpPr>
          <p:cNvPr id="3" name="2 - Θέση περιεχομένου"/>
          <p:cNvSpPr>
            <a:spLocks noGrp="1"/>
          </p:cNvSpPr>
          <p:nvPr>
            <p:ph idx="1"/>
          </p:nvPr>
        </p:nvSpPr>
        <p:spPr>
          <a:xfrm>
            <a:off x="0" y="1600200"/>
            <a:ext cx="9144000" cy="4853136"/>
          </a:xfrm>
        </p:spPr>
        <p:txBody>
          <a:bodyPr>
            <a:normAutofit/>
          </a:bodyPr>
          <a:lstStyle/>
          <a:p>
            <a:r>
              <a:rPr lang="el-GR" dirty="0" smtClean="0">
                <a:solidFill>
                  <a:schemeClr val="tx1"/>
                </a:solidFill>
              </a:rPr>
              <a:t>Διαχειριστική ανικανότητα </a:t>
            </a:r>
          </a:p>
          <a:p>
            <a:r>
              <a:rPr lang="el-GR" dirty="0" smtClean="0">
                <a:solidFill>
                  <a:schemeClr val="tx1"/>
                </a:solidFill>
              </a:rPr>
              <a:t>Έλλειψη εμπειρίας </a:t>
            </a:r>
          </a:p>
          <a:p>
            <a:r>
              <a:rPr lang="el-GR" dirty="0" smtClean="0">
                <a:solidFill>
                  <a:schemeClr val="tx1"/>
                </a:solidFill>
              </a:rPr>
              <a:t>Φτωχός προγραμματισμός </a:t>
            </a:r>
          </a:p>
          <a:p>
            <a:r>
              <a:rPr lang="el-GR" dirty="0" smtClean="0">
                <a:solidFill>
                  <a:schemeClr val="tx1"/>
                </a:solidFill>
              </a:rPr>
              <a:t>Κακός προγραμματισμός </a:t>
            </a:r>
          </a:p>
          <a:p>
            <a:r>
              <a:rPr lang="el-GR" dirty="0" smtClean="0">
                <a:solidFill>
                  <a:schemeClr val="tx1"/>
                </a:solidFill>
              </a:rPr>
              <a:t>Ακατάλληλη τοποθεσία </a:t>
            </a:r>
          </a:p>
          <a:p>
            <a:r>
              <a:rPr lang="el-GR" dirty="0" smtClean="0">
                <a:solidFill>
                  <a:schemeClr val="tx1"/>
                </a:solidFill>
              </a:rPr>
              <a:t>Απώλεια ελέγχου αποθεμάτων </a:t>
            </a:r>
          </a:p>
          <a:p>
            <a:r>
              <a:rPr lang="el-GR" dirty="0" smtClean="0">
                <a:solidFill>
                  <a:schemeClr val="tx1"/>
                </a:solidFill>
              </a:rPr>
              <a:t>Ανικανότητα μεταδόσεως της επιχειρηματικότητας</a:t>
            </a:r>
            <a:endParaRPr lang="el-GR" dirty="0">
              <a:solidFill>
                <a:schemeClr val="tx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sz="half" idx="1"/>
          </p:nvPr>
        </p:nvSpPr>
        <p:spPr>
          <a:xfrm>
            <a:off x="0" y="836713"/>
            <a:ext cx="9144000" cy="6021288"/>
          </a:xfrm>
        </p:spPr>
        <p:txBody>
          <a:bodyPr/>
          <a:lstStyle/>
          <a:p>
            <a:pPr marL="0" indent="0" algn="just">
              <a:buFont typeface="Wingdings" pitchFamily="2" charset="2"/>
              <a:buNone/>
            </a:pPr>
            <a:r>
              <a:rPr lang="el-GR" dirty="0">
                <a:solidFill>
                  <a:schemeClr val="tx1"/>
                </a:solidFill>
                <a:latin typeface="Times New Roman" pitchFamily="18" charset="0"/>
              </a:rPr>
              <a:t>Οι μέτοχοι της επιχείρησης ΑΒΓ έλαβαν πρόσφατα μέρισμα 5 ευρώ ανά μετοχή και βασιζόμενοι στην εμπειρία τους αναφορικά με τη μερισματική πολιτική που ακολουθεί η ΑΒΓ, αναμένουν το μέρισμα αυτό να αυξάνει στο μέλλον με ετήσιο ρυθμό 10%. Εάν η τρέχουσα χρηματιστηριακή τιμή της κοινής μετοχής της ΑΒΓ είναι 100 ευρώ και το κόστος έκδοσης και διάθεσης νέων κοινών μετοχών ανέρχεται σε 15% της τρέχουσας χρηματιστηριακής αξίας της μετοχής, ποια είναι η απαιτούμενη από τους επενδυτές απόδοση (και επομένως το κόστος της νεοεκδιδόμενης κοινής μετοχής της ΑΒΓ);</a:t>
            </a:r>
          </a:p>
        </p:txBody>
      </p:sp>
      <p:sp>
        <p:nvSpPr>
          <p:cNvPr id="21513" name="Rectangle 9"/>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endParaRPr lang="el-GR" dirty="0"/>
          </a:p>
        </p:txBody>
      </p:sp>
      <p:sp>
        <p:nvSpPr>
          <p:cNvPr id="21515" name="Rectangle 11"/>
          <p:cNvSpPr>
            <a:spLocks noChangeArrowheads="1"/>
          </p:cNvSpPr>
          <p:nvPr/>
        </p:nvSpPr>
        <p:spPr bwMode="auto">
          <a:xfrm>
            <a:off x="0" y="188640"/>
            <a:ext cx="9144000" cy="43204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(4</a:t>
            </a:r>
            <a:r>
              <a:rPr lang="el-GR" sz="4000" b="1" baseline="30000" dirty="0" smtClean="0">
                <a:latin typeface="Times New Roman" pitchFamily="18" charset="0"/>
              </a:rPr>
              <a:t>ο</a:t>
            </a:r>
            <a:r>
              <a:rPr lang="el-GR" sz="4000" b="1" dirty="0" smtClean="0">
                <a:latin typeface="Times New Roman" pitchFamily="18" charset="0"/>
              </a:rPr>
              <a:t>)</a:t>
            </a:r>
            <a:endParaRPr lang="el-GR" sz="4000" b="1" dirty="0">
              <a:latin typeface="Times New Roman" pitchFamily="18" charset="0"/>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sz="half" idx="1"/>
          </p:nvPr>
        </p:nvSpPr>
        <p:spPr>
          <a:xfrm>
            <a:off x="179512" y="1196974"/>
            <a:ext cx="8794626" cy="5328369"/>
          </a:xfrm>
        </p:spPr>
        <p:txBody>
          <a:bodyPr/>
          <a:lstStyle/>
          <a:p>
            <a:pPr marL="0" indent="0" algn="just">
              <a:buFont typeface="Wingdings" pitchFamily="2" charset="2"/>
              <a:buNone/>
            </a:pPr>
            <a:r>
              <a:rPr lang="el-GR" sz="2800" dirty="0">
                <a:solidFill>
                  <a:schemeClr val="tx1"/>
                </a:solidFill>
                <a:latin typeface="Times New Roman" pitchFamily="18" charset="0"/>
              </a:rPr>
              <a:t>Η απαιτούμενη από τους επενδυτές απόδοση της νεοεκδιδόμενης κοινής μετοχής είναι ίση με 16,47%, η οποία βρίσκεται ως εξής:</a:t>
            </a:r>
          </a:p>
          <a:p>
            <a:pPr marL="0" indent="0"/>
            <a:endParaRPr lang="el-GR" sz="2800" dirty="0">
              <a:latin typeface="Times New Roman" pitchFamily="18" charset="0"/>
            </a:endParaRPr>
          </a:p>
        </p:txBody>
      </p:sp>
      <p:graphicFrame>
        <p:nvGraphicFramePr>
          <p:cNvPr id="68615" name="Object 7"/>
          <p:cNvGraphicFramePr>
            <a:graphicFrameLocks noGrp="1" noChangeAspect="1"/>
          </p:cNvGraphicFramePr>
          <p:nvPr>
            <p:ph sz="half" idx="2"/>
          </p:nvPr>
        </p:nvGraphicFramePr>
        <p:xfrm>
          <a:off x="395536" y="2780928"/>
          <a:ext cx="8136904" cy="3456384"/>
        </p:xfrm>
        <a:graphic>
          <a:graphicData uri="http://schemas.openxmlformats.org/presentationml/2006/ole">
            <p:oleObj spid="_x0000_s1576962" name="Equation" r:id="rId4" imgW="2400300" imgH="1130300" progId="">
              <p:embed/>
            </p:oleObj>
          </a:graphicData>
        </a:graphic>
      </p:graphicFrame>
      <p:sp>
        <p:nvSpPr>
          <p:cNvPr id="68618" name="Rectangle 10"/>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0" y="274638"/>
            <a:ext cx="9144000" cy="706090"/>
          </a:xfrm>
        </p:spPr>
        <p:txBody>
          <a:bodyPr>
            <a:normAutofit fontScale="90000"/>
          </a:bodyPr>
          <a:lstStyle/>
          <a:p>
            <a:r>
              <a:rPr lang="el-GR" sz="4000" b="1" dirty="0" smtClean="0"/>
              <a:t>ΣταθμικΟ ΜΕσο ΚΟστοΣ ΚεφαλαΙου</a:t>
            </a:r>
            <a:endParaRPr lang="el-GR" sz="4000" b="1" dirty="0"/>
          </a:p>
        </p:txBody>
      </p:sp>
      <p:sp>
        <p:nvSpPr>
          <p:cNvPr id="327683" name="Rectangle 3"/>
          <p:cNvSpPr>
            <a:spLocks noGrp="1" noChangeArrowheads="1"/>
          </p:cNvSpPr>
          <p:nvPr>
            <p:ph type="body" sz="half" idx="1"/>
          </p:nvPr>
        </p:nvSpPr>
        <p:spPr>
          <a:xfrm>
            <a:off x="179512" y="1268760"/>
            <a:ext cx="8712968" cy="4141440"/>
          </a:xfrm>
        </p:spPr>
        <p:txBody>
          <a:bodyPr/>
          <a:lstStyle/>
          <a:p>
            <a:pPr algn="just">
              <a:lnSpc>
                <a:spcPct val="80000"/>
              </a:lnSpc>
            </a:pPr>
            <a:r>
              <a:rPr lang="el-GR" sz="2800" dirty="0">
                <a:solidFill>
                  <a:schemeClr val="tx1"/>
                </a:solidFill>
              </a:rPr>
              <a:t>Γνωστό και ως απλά κόστος κεφαλαίου της επιχείρησης</a:t>
            </a:r>
          </a:p>
          <a:p>
            <a:pPr algn="just">
              <a:lnSpc>
                <a:spcPct val="80000"/>
              </a:lnSpc>
            </a:pPr>
            <a:r>
              <a:rPr lang="el-GR" sz="2800" dirty="0">
                <a:solidFill>
                  <a:schemeClr val="tx1"/>
                </a:solidFill>
              </a:rPr>
              <a:t>Υπολογίζεται με βάση την κεφαλαιακή διάρθρωση της επιχείρησης, δηλαδή τη σύνθεση των μακροπρόθεσμων δανειακών κεφαλαίων και των κοινών και προνομιούχων μετοχών, και είναι:</a:t>
            </a:r>
          </a:p>
          <a:p>
            <a:pPr algn="just">
              <a:lnSpc>
                <a:spcPct val="80000"/>
              </a:lnSpc>
            </a:pPr>
            <a:r>
              <a:rPr lang="el-GR" sz="2800" b="1" dirty="0" smtClean="0">
                <a:solidFill>
                  <a:schemeClr val="tx1"/>
                </a:solidFill>
              </a:rPr>
              <a:t>Ο </a:t>
            </a:r>
            <a:r>
              <a:rPr lang="el-GR" sz="2800" b="1" dirty="0">
                <a:solidFill>
                  <a:schemeClr val="tx1"/>
                </a:solidFill>
              </a:rPr>
              <a:t>σταθμικός μέσος όρος του κόστους των διαφόρων πηγών χρηματοδότησης της επιχείρησης, όπου οι σταθμίσεις είναι τα ποσοστά συμμετοχής της κάθε πηγής στη σύνθεση του κεφαλαίου της επιχείρησης</a:t>
            </a:r>
            <a:r>
              <a:rPr lang="el-GR" sz="2800" dirty="0">
                <a:solidFill>
                  <a:schemeClr val="tx1"/>
                </a:solidFill>
              </a:rPr>
              <a:t> </a:t>
            </a:r>
          </a:p>
        </p:txBody>
      </p:sp>
      <p:graphicFrame>
        <p:nvGraphicFramePr>
          <p:cNvPr id="327684" name="Object 4"/>
          <p:cNvGraphicFramePr>
            <a:graphicFrameLocks noGrp="1" noChangeAspect="1"/>
          </p:cNvGraphicFramePr>
          <p:nvPr>
            <p:ph sz="half" idx="2"/>
          </p:nvPr>
        </p:nvGraphicFramePr>
        <p:xfrm>
          <a:off x="467544" y="5373216"/>
          <a:ext cx="8352928" cy="1263352"/>
        </p:xfrm>
        <a:graphic>
          <a:graphicData uri="http://schemas.openxmlformats.org/presentationml/2006/ole">
            <p:oleObj spid="_x0000_s1577986" name="Equation" r:id="rId3" imgW="2692400" imgH="330200" progId="">
              <p:embed/>
            </p:oleObj>
          </a:graphicData>
        </a:graphic>
      </p:graphicFrame>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algn="ctr"/>
            <a:r>
              <a:rPr lang="el-GR" b="1" dirty="0" smtClean="0">
                <a:solidFill>
                  <a:schemeClr val="tx1"/>
                </a:solidFill>
              </a:rPr>
              <a:t>ΟριακΟ ΚΟστοΣ ΚεφαλαΙου</a:t>
            </a:r>
            <a:endParaRPr lang="el-GR" b="1" dirty="0">
              <a:solidFill>
                <a:schemeClr val="tx1"/>
              </a:solidFill>
            </a:endParaRPr>
          </a:p>
        </p:txBody>
      </p:sp>
      <p:sp>
        <p:nvSpPr>
          <p:cNvPr id="329731" name="Rectangle 3"/>
          <p:cNvSpPr>
            <a:spLocks noGrp="1" noChangeArrowheads="1"/>
          </p:cNvSpPr>
          <p:nvPr>
            <p:ph type="body" idx="1"/>
          </p:nvPr>
        </p:nvSpPr>
        <p:spPr>
          <a:xfrm>
            <a:off x="251520" y="1412776"/>
            <a:ext cx="8640960" cy="5040560"/>
          </a:xfrm>
        </p:spPr>
        <p:txBody>
          <a:bodyPr/>
          <a:lstStyle/>
          <a:p>
            <a:pPr algn="just">
              <a:lnSpc>
                <a:spcPct val="80000"/>
              </a:lnSpc>
            </a:pPr>
            <a:r>
              <a:rPr lang="el-GR" dirty="0">
                <a:solidFill>
                  <a:schemeClr val="tx1"/>
                </a:solidFill>
              </a:rPr>
              <a:t>Υπάρχουν περιπτώσεις όπου η επιχείρηση χρησιμοποιεί διαφορετικό μίγμα κεφαλαίων για μια συγκεκριμένη επένδυση σε σχέση με την τρέχουσα κεφαλαιακή διάρθρωση.</a:t>
            </a:r>
          </a:p>
          <a:p>
            <a:pPr algn="just">
              <a:lnSpc>
                <a:spcPct val="80000"/>
              </a:lnSpc>
            </a:pPr>
            <a:r>
              <a:rPr lang="el-GR" dirty="0">
                <a:solidFill>
                  <a:schemeClr val="tx1"/>
                </a:solidFill>
              </a:rPr>
              <a:t>Στην περίπτωση αυτή μας ενδιαφέρει το οριακό κόστος </a:t>
            </a:r>
            <a:r>
              <a:rPr lang="el-GR" dirty="0" smtClean="0">
                <a:solidFill>
                  <a:schemeClr val="tx1"/>
                </a:solidFill>
              </a:rPr>
              <a:t>κεφαλαίου.</a:t>
            </a:r>
            <a:endParaRPr lang="el-GR" dirty="0">
              <a:solidFill>
                <a:schemeClr val="tx1"/>
              </a:solidFill>
            </a:endParaRPr>
          </a:p>
          <a:p>
            <a:pPr algn="just">
              <a:lnSpc>
                <a:spcPct val="80000"/>
              </a:lnSpc>
            </a:pPr>
            <a:r>
              <a:rPr lang="el-GR" u="sng" dirty="0">
                <a:solidFill>
                  <a:schemeClr val="tx1"/>
                </a:solidFill>
              </a:rPr>
              <a:t>Ορισμός:</a:t>
            </a:r>
            <a:r>
              <a:rPr lang="el-GR" dirty="0">
                <a:solidFill>
                  <a:schemeClr val="tx1"/>
                </a:solidFill>
              </a:rPr>
              <a:t> είναι το κόστος που έχει το τελευταίο ευρώ από τα νέα κεφάλαια τα οποία αντλεί μία εταιρεία για να χρηματοδοτήσει τα νέα επενδυτικά της </a:t>
            </a:r>
            <a:r>
              <a:rPr lang="el-GR" dirty="0" smtClean="0">
                <a:solidFill>
                  <a:schemeClr val="tx1"/>
                </a:solidFill>
              </a:rPr>
              <a:t>προγράμματα. </a:t>
            </a:r>
            <a:endParaRPr lang="el-GR" dirty="0">
              <a:solidFill>
                <a:schemeClr val="tx1"/>
              </a:solidFil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algn="ctr"/>
            <a:r>
              <a:rPr lang="el-GR" b="1" dirty="0" smtClean="0">
                <a:solidFill>
                  <a:schemeClr val="tx1"/>
                </a:solidFill>
              </a:rPr>
              <a:t>ΔιαδικασΙα λΗψηΣ απΟφασηΣ</a:t>
            </a:r>
            <a:endParaRPr lang="el-GR" b="1" dirty="0">
              <a:solidFill>
                <a:schemeClr val="tx1"/>
              </a:solidFill>
            </a:endParaRPr>
          </a:p>
        </p:txBody>
      </p:sp>
      <p:sp>
        <p:nvSpPr>
          <p:cNvPr id="330755" name="Rectangle 3"/>
          <p:cNvSpPr>
            <a:spLocks noGrp="1" noChangeArrowheads="1"/>
          </p:cNvSpPr>
          <p:nvPr>
            <p:ph type="body" idx="1"/>
          </p:nvPr>
        </p:nvSpPr>
        <p:spPr>
          <a:xfrm>
            <a:off x="179512" y="1340768"/>
            <a:ext cx="8640960" cy="5328592"/>
          </a:xfrm>
        </p:spPr>
        <p:txBody>
          <a:bodyPr/>
          <a:lstStyle/>
          <a:p>
            <a:pPr marL="571500" indent="-571500">
              <a:lnSpc>
                <a:spcPct val="80000"/>
              </a:lnSpc>
            </a:pPr>
            <a:r>
              <a:rPr lang="el-GR" sz="2800" u="sng" dirty="0">
                <a:solidFill>
                  <a:schemeClr val="tx1"/>
                </a:solidFill>
              </a:rPr>
              <a:t>Διακρίνουμε τρία </a:t>
            </a:r>
            <a:r>
              <a:rPr lang="el-GR" sz="2800" u="sng" dirty="0" smtClean="0">
                <a:solidFill>
                  <a:schemeClr val="tx1"/>
                </a:solidFill>
              </a:rPr>
              <a:t>στάδια</a:t>
            </a:r>
            <a:r>
              <a:rPr lang="el-GR" sz="2800" dirty="0" smtClean="0">
                <a:solidFill>
                  <a:schemeClr val="tx1"/>
                </a:solidFill>
              </a:rPr>
              <a:t>:</a:t>
            </a:r>
            <a:endParaRPr lang="el-GR" sz="2800" dirty="0">
              <a:solidFill>
                <a:schemeClr val="tx1"/>
              </a:solidFill>
            </a:endParaRPr>
          </a:p>
          <a:p>
            <a:pPr marL="990600" lvl="1" indent="-533400" algn="just">
              <a:lnSpc>
                <a:spcPct val="80000"/>
              </a:lnSpc>
              <a:buFont typeface="Wingdings" pitchFamily="2" charset="2"/>
              <a:buAutoNum type="arabicPeriod"/>
            </a:pPr>
            <a:r>
              <a:rPr lang="el-GR" dirty="0">
                <a:solidFill>
                  <a:schemeClr val="tx1"/>
                </a:solidFill>
              </a:rPr>
              <a:t>Δημιουργούμε ένα πρόγραμμα επενδυτικών ευκαιριών κατατάσσοντας τα διάφορα επενδυτικά προγράμματα κατά φθίνουσα τάξη των εσωτερικών τους βαθμών απόδοσης </a:t>
            </a:r>
          </a:p>
          <a:p>
            <a:pPr marL="990600" lvl="1" indent="-533400" algn="just">
              <a:lnSpc>
                <a:spcPct val="80000"/>
              </a:lnSpc>
              <a:buFont typeface="Wingdings" pitchFamily="2" charset="2"/>
              <a:buAutoNum type="arabicPeriod"/>
            </a:pPr>
            <a:r>
              <a:rPr lang="el-GR" dirty="0">
                <a:solidFill>
                  <a:schemeClr val="tx1"/>
                </a:solidFill>
              </a:rPr>
              <a:t>Δημιουργούμε ένα πρόγραμμα οριακού κόστους κεφαλαίου το οποίο αποτελεί μια γραφική απεικόνιση του οριακού κόστους της εταιρείας, στο ίδιο σύστημα αξόνων</a:t>
            </a:r>
          </a:p>
          <a:p>
            <a:pPr marL="990600" lvl="1" indent="-533400" algn="just">
              <a:lnSpc>
                <a:spcPct val="80000"/>
              </a:lnSpc>
              <a:buFont typeface="Wingdings" pitchFamily="2" charset="2"/>
              <a:buAutoNum type="arabicPeriod"/>
            </a:pPr>
            <a:r>
              <a:rPr lang="el-GR" dirty="0">
                <a:solidFill>
                  <a:schemeClr val="tx1"/>
                </a:solidFill>
              </a:rPr>
              <a:t>Το σημείο τομής των δύο αυτών προγραμμάτων αντιστοιχεί στο οριακό κόστος κεφαλαίου της επιχείρησης</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algn="ctr"/>
            <a:r>
              <a:rPr lang="el-GR" b="1" dirty="0" smtClean="0">
                <a:solidFill>
                  <a:schemeClr val="tx1"/>
                </a:solidFill>
              </a:rPr>
              <a:t>ΔιΑγραμμα </a:t>
            </a:r>
            <a:endParaRPr lang="el-GR" b="1" dirty="0">
              <a:solidFill>
                <a:schemeClr val="tx1"/>
              </a:solidFill>
            </a:endParaRPr>
          </a:p>
        </p:txBody>
      </p:sp>
      <p:grpSp>
        <p:nvGrpSpPr>
          <p:cNvPr id="2" name="Group 39"/>
          <p:cNvGrpSpPr>
            <a:grpSpLocks/>
          </p:cNvGrpSpPr>
          <p:nvPr/>
        </p:nvGrpSpPr>
        <p:grpSpPr bwMode="auto">
          <a:xfrm>
            <a:off x="1676400" y="1676400"/>
            <a:ext cx="5395913" cy="3246438"/>
            <a:chOff x="1200" y="1152"/>
            <a:chExt cx="3399" cy="2045"/>
          </a:xfrm>
        </p:grpSpPr>
        <p:sp>
          <p:nvSpPr>
            <p:cNvPr id="331802" name="Text Box 26"/>
            <p:cNvSpPr txBox="1">
              <a:spLocks noChangeArrowheads="1"/>
            </p:cNvSpPr>
            <p:nvPr/>
          </p:nvSpPr>
          <p:spPr bwMode="auto">
            <a:xfrm>
              <a:off x="1248" y="1152"/>
              <a:ext cx="230" cy="173"/>
            </a:xfrm>
            <a:prstGeom prst="rect">
              <a:avLst/>
            </a:prstGeom>
            <a:solidFill>
              <a:srgbClr val="FFFFFF"/>
            </a:solidFill>
            <a:ln w="9525">
              <a:noFill/>
              <a:miter lim="800000"/>
              <a:headEnd/>
              <a:tailEnd/>
            </a:ln>
          </p:spPr>
          <p:txBody>
            <a:bodyPr/>
            <a:lstStyle/>
            <a:p>
              <a:r>
                <a:rPr lang="el-GR" sz="1200" dirty="0">
                  <a:cs typeface="Times New Roman" pitchFamily="18" charset="0"/>
                </a:rPr>
                <a:t>%</a:t>
              </a:r>
              <a:endParaRPr lang="el-GR" dirty="0"/>
            </a:p>
          </p:txBody>
        </p:sp>
        <p:grpSp>
          <p:nvGrpSpPr>
            <p:cNvPr id="3" name="Group 38"/>
            <p:cNvGrpSpPr>
              <a:grpSpLocks/>
            </p:cNvGrpSpPr>
            <p:nvPr/>
          </p:nvGrpSpPr>
          <p:grpSpPr bwMode="auto">
            <a:xfrm>
              <a:off x="1200" y="1296"/>
              <a:ext cx="3399" cy="1901"/>
              <a:chOff x="86" y="1315"/>
              <a:chExt cx="3399" cy="1901"/>
            </a:xfrm>
          </p:grpSpPr>
          <p:sp>
            <p:nvSpPr>
              <p:cNvPr id="331801" name="Line 25"/>
              <p:cNvSpPr>
                <a:spLocks noChangeShapeType="1"/>
              </p:cNvSpPr>
              <p:nvPr/>
            </p:nvSpPr>
            <p:spPr bwMode="auto">
              <a:xfrm>
                <a:off x="374" y="1315"/>
                <a:ext cx="0" cy="1670"/>
              </a:xfrm>
              <a:prstGeom prst="line">
                <a:avLst/>
              </a:prstGeom>
              <a:noFill/>
              <a:ln w="9525">
                <a:solidFill>
                  <a:srgbClr val="000000"/>
                </a:solidFill>
                <a:round/>
                <a:headEnd/>
                <a:tailEnd/>
              </a:ln>
            </p:spPr>
            <p:txBody>
              <a:bodyPr/>
              <a:lstStyle/>
              <a:p>
                <a:endParaRPr lang="el-GR" dirty="0"/>
              </a:p>
            </p:txBody>
          </p:sp>
          <p:sp>
            <p:nvSpPr>
              <p:cNvPr id="331800" name="Line 24"/>
              <p:cNvSpPr>
                <a:spLocks noChangeShapeType="1"/>
              </p:cNvSpPr>
              <p:nvPr/>
            </p:nvSpPr>
            <p:spPr bwMode="auto">
              <a:xfrm>
                <a:off x="374" y="2985"/>
                <a:ext cx="2074" cy="0"/>
              </a:xfrm>
              <a:prstGeom prst="line">
                <a:avLst/>
              </a:prstGeom>
              <a:noFill/>
              <a:ln w="9525">
                <a:solidFill>
                  <a:srgbClr val="000000"/>
                </a:solidFill>
                <a:round/>
                <a:headEnd/>
                <a:tailEnd/>
              </a:ln>
            </p:spPr>
            <p:txBody>
              <a:bodyPr/>
              <a:lstStyle/>
              <a:p>
                <a:endParaRPr lang="el-GR" dirty="0"/>
              </a:p>
            </p:txBody>
          </p:sp>
          <p:sp>
            <p:nvSpPr>
              <p:cNvPr id="331799" name="Line 23"/>
              <p:cNvSpPr>
                <a:spLocks noChangeShapeType="1"/>
              </p:cNvSpPr>
              <p:nvPr/>
            </p:nvSpPr>
            <p:spPr bwMode="auto">
              <a:xfrm>
                <a:off x="374" y="1661"/>
                <a:ext cx="461" cy="0"/>
              </a:xfrm>
              <a:prstGeom prst="line">
                <a:avLst/>
              </a:prstGeom>
              <a:noFill/>
              <a:ln w="9525">
                <a:solidFill>
                  <a:srgbClr val="000000"/>
                </a:solidFill>
                <a:round/>
                <a:headEnd/>
                <a:tailEnd/>
              </a:ln>
            </p:spPr>
            <p:txBody>
              <a:bodyPr/>
              <a:lstStyle/>
              <a:p>
                <a:endParaRPr lang="el-GR" dirty="0"/>
              </a:p>
            </p:txBody>
          </p:sp>
          <p:sp>
            <p:nvSpPr>
              <p:cNvPr id="331798" name="Line 22"/>
              <p:cNvSpPr>
                <a:spLocks noChangeShapeType="1"/>
              </p:cNvSpPr>
              <p:nvPr/>
            </p:nvSpPr>
            <p:spPr bwMode="auto">
              <a:xfrm>
                <a:off x="835" y="1661"/>
                <a:ext cx="0" cy="230"/>
              </a:xfrm>
              <a:prstGeom prst="line">
                <a:avLst/>
              </a:prstGeom>
              <a:noFill/>
              <a:ln w="9525">
                <a:solidFill>
                  <a:srgbClr val="000000"/>
                </a:solidFill>
                <a:round/>
                <a:headEnd/>
                <a:tailEnd/>
              </a:ln>
            </p:spPr>
            <p:txBody>
              <a:bodyPr/>
              <a:lstStyle/>
              <a:p>
                <a:endParaRPr lang="el-GR" dirty="0"/>
              </a:p>
            </p:txBody>
          </p:sp>
          <p:sp>
            <p:nvSpPr>
              <p:cNvPr id="331797" name="Line 21"/>
              <p:cNvSpPr>
                <a:spLocks noChangeShapeType="1"/>
              </p:cNvSpPr>
              <p:nvPr/>
            </p:nvSpPr>
            <p:spPr bwMode="auto">
              <a:xfrm>
                <a:off x="835" y="1891"/>
                <a:ext cx="634" cy="0"/>
              </a:xfrm>
              <a:prstGeom prst="line">
                <a:avLst/>
              </a:prstGeom>
              <a:noFill/>
              <a:ln w="9525">
                <a:solidFill>
                  <a:srgbClr val="000000"/>
                </a:solidFill>
                <a:round/>
                <a:headEnd/>
                <a:tailEnd/>
              </a:ln>
            </p:spPr>
            <p:txBody>
              <a:bodyPr/>
              <a:lstStyle/>
              <a:p>
                <a:endParaRPr lang="el-GR" dirty="0"/>
              </a:p>
            </p:txBody>
          </p:sp>
          <p:sp>
            <p:nvSpPr>
              <p:cNvPr id="331796" name="Line 20"/>
              <p:cNvSpPr>
                <a:spLocks noChangeShapeType="1"/>
              </p:cNvSpPr>
              <p:nvPr/>
            </p:nvSpPr>
            <p:spPr bwMode="auto">
              <a:xfrm>
                <a:off x="1469" y="1891"/>
                <a:ext cx="0" cy="346"/>
              </a:xfrm>
              <a:prstGeom prst="line">
                <a:avLst/>
              </a:prstGeom>
              <a:noFill/>
              <a:ln w="9525">
                <a:solidFill>
                  <a:srgbClr val="000000"/>
                </a:solidFill>
                <a:round/>
                <a:headEnd/>
                <a:tailEnd/>
              </a:ln>
            </p:spPr>
            <p:txBody>
              <a:bodyPr/>
              <a:lstStyle/>
              <a:p>
                <a:endParaRPr lang="el-GR" dirty="0"/>
              </a:p>
            </p:txBody>
          </p:sp>
          <p:sp>
            <p:nvSpPr>
              <p:cNvPr id="331795" name="Line 19"/>
              <p:cNvSpPr>
                <a:spLocks noChangeShapeType="1"/>
              </p:cNvSpPr>
              <p:nvPr/>
            </p:nvSpPr>
            <p:spPr bwMode="auto">
              <a:xfrm>
                <a:off x="1469" y="2237"/>
                <a:ext cx="403" cy="0"/>
              </a:xfrm>
              <a:prstGeom prst="line">
                <a:avLst/>
              </a:prstGeom>
              <a:noFill/>
              <a:ln w="9525">
                <a:solidFill>
                  <a:srgbClr val="000000"/>
                </a:solidFill>
                <a:round/>
                <a:headEnd/>
                <a:tailEnd/>
              </a:ln>
            </p:spPr>
            <p:txBody>
              <a:bodyPr/>
              <a:lstStyle/>
              <a:p>
                <a:endParaRPr lang="el-GR" dirty="0"/>
              </a:p>
            </p:txBody>
          </p:sp>
          <p:sp>
            <p:nvSpPr>
              <p:cNvPr id="331794" name="Line 18"/>
              <p:cNvSpPr>
                <a:spLocks noChangeShapeType="1"/>
              </p:cNvSpPr>
              <p:nvPr/>
            </p:nvSpPr>
            <p:spPr bwMode="auto">
              <a:xfrm>
                <a:off x="374" y="2352"/>
                <a:ext cx="807" cy="0"/>
              </a:xfrm>
              <a:prstGeom prst="line">
                <a:avLst/>
              </a:prstGeom>
              <a:noFill/>
              <a:ln w="9525">
                <a:solidFill>
                  <a:srgbClr val="000000"/>
                </a:solidFill>
                <a:round/>
                <a:headEnd/>
                <a:tailEnd/>
              </a:ln>
            </p:spPr>
            <p:txBody>
              <a:bodyPr/>
              <a:lstStyle/>
              <a:p>
                <a:endParaRPr lang="el-GR" dirty="0"/>
              </a:p>
            </p:txBody>
          </p:sp>
          <p:sp>
            <p:nvSpPr>
              <p:cNvPr id="331793" name="Line 17"/>
              <p:cNvSpPr>
                <a:spLocks noChangeShapeType="1"/>
              </p:cNvSpPr>
              <p:nvPr/>
            </p:nvSpPr>
            <p:spPr bwMode="auto">
              <a:xfrm flipV="1">
                <a:off x="1181" y="2006"/>
                <a:ext cx="0" cy="346"/>
              </a:xfrm>
              <a:prstGeom prst="line">
                <a:avLst/>
              </a:prstGeom>
              <a:noFill/>
              <a:ln w="9525">
                <a:solidFill>
                  <a:srgbClr val="000000"/>
                </a:solidFill>
                <a:round/>
                <a:headEnd/>
                <a:tailEnd/>
              </a:ln>
            </p:spPr>
            <p:txBody>
              <a:bodyPr/>
              <a:lstStyle/>
              <a:p>
                <a:endParaRPr lang="el-GR" dirty="0"/>
              </a:p>
            </p:txBody>
          </p:sp>
          <p:sp>
            <p:nvSpPr>
              <p:cNvPr id="331792" name="Text Box 16"/>
              <p:cNvSpPr txBox="1">
                <a:spLocks noChangeArrowheads="1"/>
              </p:cNvSpPr>
              <p:nvPr/>
            </p:nvSpPr>
            <p:spPr bwMode="auto">
              <a:xfrm>
                <a:off x="2736" y="2813"/>
                <a:ext cx="749" cy="288"/>
              </a:xfrm>
              <a:prstGeom prst="rect">
                <a:avLst/>
              </a:prstGeom>
              <a:solidFill>
                <a:srgbClr val="FFFFFF"/>
              </a:solidFill>
              <a:ln w="9525">
                <a:noFill/>
                <a:miter lim="800000"/>
                <a:headEnd/>
                <a:tailEnd/>
              </a:ln>
            </p:spPr>
            <p:txBody>
              <a:bodyPr/>
              <a:lstStyle/>
              <a:p>
                <a:r>
                  <a:rPr lang="el-GR" sz="1200" dirty="0">
                    <a:cs typeface="Times New Roman" pitchFamily="18" charset="0"/>
                  </a:rPr>
                  <a:t>Αντλούμενα</a:t>
                </a:r>
                <a:endParaRPr lang="el-GR" sz="900" dirty="0"/>
              </a:p>
              <a:p>
                <a:pPr eaLnBrk="0" hangingPunct="0"/>
                <a:r>
                  <a:rPr lang="el-GR" sz="1200" dirty="0">
                    <a:cs typeface="Times New Roman" pitchFamily="18" charset="0"/>
                  </a:rPr>
                  <a:t>κεφάλαια</a:t>
                </a:r>
                <a:endParaRPr lang="el-GR" dirty="0"/>
              </a:p>
            </p:txBody>
          </p:sp>
          <p:sp>
            <p:nvSpPr>
              <p:cNvPr id="331791" name="Text Box 15"/>
              <p:cNvSpPr txBox="1">
                <a:spLocks noChangeArrowheads="1"/>
              </p:cNvSpPr>
              <p:nvPr/>
            </p:nvSpPr>
            <p:spPr bwMode="auto">
              <a:xfrm>
                <a:off x="432" y="1488"/>
                <a:ext cx="461" cy="173"/>
              </a:xfrm>
              <a:prstGeom prst="rect">
                <a:avLst/>
              </a:prstGeom>
              <a:solidFill>
                <a:srgbClr val="FFFFFF"/>
              </a:solidFill>
              <a:ln w="9525">
                <a:noFill/>
                <a:miter lim="800000"/>
                <a:headEnd/>
                <a:tailEnd/>
              </a:ln>
            </p:spPr>
            <p:txBody>
              <a:bodyPr/>
              <a:lstStyle/>
              <a:p>
                <a:r>
                  <a:rPr lang="el-GR" sz="1200" dirty="0">
                    <a:cs typeface="Times New Roman" pitchFamily="18" charset="0"/>
                  </a:rPr>
                  <a:t>Α=1</a:t>
                </a:r>
                <a:r>
                  <a:rPr lang="el-GR" sz="1200" dirty="0"/>
                  <a:t>5</a:t>
                </a:r>
                <a:r>
                  <a:rPr lang="el-GR" sz="1200" dirty="0">
                    <a:cs typeface="Times New Roman" pitchFamily="18" charset="0"/>
                  </a:rPr>
                  <a:t>%</a:t>
                </a:r>
                <a:endParaRPr lang="el-GR" dirty="0"/>
              </a:p>
            </p:txBody>
          </p:sp>
          <p:sp>
            <p:nvSpPr>
              <p:cNvPr id="331790" name="Text Box 14"/>
              <p:cNvSpPr txBox="1">
                <a:spLocks noChangeArrowheads="1"/>
              </p:cNvSpPr>
              <p:nvPr/>
            </p:nvSpPr>
            <p:spPr bwMode="auto">
              <a:xfrm>
                <a:off x="950" y="1661"/>
                <a:ext cx="461" cy="173"/>
              </a:xfrm>
              <a:prstGeom prst="rect">
                <a:avLst/>
              </a:prstGeom>
              <a:solidFill>
                <a:srgbClr val="FFFFFF"/>
              </a:solidFill>
              <a:ln w="9525">
                <a:noFill/>
                <a:miter lim="800000"/>
                <a:headEnd/>
                <a:tailEnd/>
              </a:ln>
            </p:spPr>
            <p:txBody>
              <a:bodyPr/>
              <a:lstStyle/>
              <a:p>
                <a:r>
                  <a:rPr lang="el-GR" sz="1200" dirty="0">
                    <a:cs typeface="Times New Roman" pitchFamily="18" charset="0"/>
                  </a:rPr>
                  <a:t>Β=1</a:t>
                </a:r>
                <a:r>
                  <a:rPr lang="el-GR" sz="1200" dirty="0"/>
                  <a:t>4</a:t>
                </a:r>
                <a:r>
                  <a:rPr lang="el-GR" sz="1200" dirty="0">
                    <a:cs typeface="Times New Roman" pitchFamily="18" charset="0"/>
                  </a:rPr>
                  <a:t>%</a:t>
                </a:r>
                <a:endParaRPr lang="el-GR" dirty="0"/>
              </a:p>
            </p:txBody>
          </p:sp>
          <p:sp>
            <p:nvSpPr>
              <p:cNvPr id="331789" name="Text Box 13"/>
              <p:cNvSpPr txBox="1">
                <a:spLocks noChangeArrowheads="1"/>
              </p:cNvSpPr>
              <p:nvPr/>
            </p:nvSpPr>
            <p:spPr bwMode="auto">
              <a:xfrm>
                <a:off x="1526" y="2064"/>
                <a:ext cx="461" cy="173"/>
              </a:xfrm>
              <a:prstGeom prst="rect">
                <a:avLst/>
              </a:prstGeom>
              <a:solidFill>
                <a:srgbClr val="FFFFFF"/>
              </a:solidFill>
              <a:ln w="9525">
                <a:noFill/>
                <a:miter lim="800000"/>
                <a:headEnd/>
                <a:tailEnd/>
              </a:ln>
            </p:spPr>
            <p:txBody>
              <a:bodyPr/>
              <a:lstStyle/>
              <a:p>
                <a:r>
                  <a:rPr lang="el-GR" sz="1200" dirty="0">
                    <a:cs typeface="Times New Roman" pitchFamily="18" charset="0"/>
                  </a:rPr>
                  <a:t>Γ=1</a:t>
                </a:r>
                <a:r>
                  <a:rPr lang="el-GR" sz="1200" dirty="0"/>
                  <a:t>3</a:t>
                </a:r>
                <a:r>
                  <a:rPr lang="el-GR" sz="1200" dirty="0">
                    <a:cs typeface="Times New Roman" pitchFamily="18" charset="0"/>
                  </a:rPr>
                  <a:t>%</a:t>
                </a:r>
                <a:endParaRPr lang="el-GR" dirty="0"/>
              </a:p>
            </p:txBody>
          </p:sp>
          <p:sp>
            <p:nvSpPr>
              <p:cNvPr id="331788" name="Text Box 12"/>
              <p:cNvSpPr txBox="1">
                <a:spLocks noChangeArrowheads="1"/>
              </p:cNvSpPr>
              <p:nvPr/>
            </p:nvSpPr>
            <p:spPr bwMode="auto">
              <a:xfrm>
                <a:off x="490" y="2179"/>
                <a:ext cx="518" cy="173"/>
              </a:xfrm>
              <a:prstGeom prst="rect">
                <a:avLst/>
              </a:prstGeom>
              <a:solidFill>
                <a:srgbClr val="FFFFFF"/>
              </a:solidFill>
              <a:ln w="9525">
                <a:noFill/>
                <a:miter lim="800000"/>
                <a:headEnd/>
                <a:tailEnd/>
              </a:ln>
            </p:spPr>
            <p:txBody>
              <a:bodyPr/>
              <a:lstStyle/>
              <a:p>
                <a:r>
                  <a:rPr lang="el-GR" sz="1200" dirty="0"/>
                  <a:t>12,8</a:t>
                </a:r>
                <a:r>
                  <a:rPr lang="en-US" sz="1200" dirty="0">
                    <a:cs typeface="Times New Roman" pitchFamily="18" charset="0"/>
                  </a:rPr>
                  <a:t>%</a:t>
                </a:r>
                <a:endParaRPr lang="en-US" dirty="0"/>
              </a:p>
            </p:txBody>
          </p:sp>
          <p:sp>
            <p:nvSpPr>
              <p:cNvPr id="331787" name="Text Box 11"/>
              <p:cNvSpPr txBox="1">
                <a:spLocks noChangeArrowheads="1"/>
              </p:cNvSpPr>
              <p:nvPr/>
            </p:nvSpPr>
            <p:spPr bwMode="auto">
              <a:xfrm>
                <a:off x="1699" y="1833"/>
                <a:ext cx="461" cy="173"/>
              </a:xfrm>
              <a:prstGeom prst="rect">
                <a:avLst/>
              </a:prstGeom>
              <a:solidFill>
                <a:srgbClr val="FFFFFF"/>
              </a:solidFill>
              <a:ln w="9525">
                <a:noFill/>
                <a:miter lim="800000"/>
                <a:headEnd/>
                <a:tailEnd/>
              </a:ln>
            </p:spPr>
            <p:txBody>
              <a:bodyPr/>
              <a:lstStyle/>
              <a:p>
                <a:r>
                  <a:rPr lang="el-GR" sz="1200" dirty="0"/>
                  <a:t>13</a:t>
                </a:r>
                <a:r>
                  <a:rPr lang="en-US" sz="1200" dirty="0">
                    <a:cs typeface="Times New Roman" pitchFamily="18" charset="0"/>
                  </a:rPr>
                  <a:t>,</a:t>
                </a:r>
                <a:r>
                  <a:rPr lang="el-GR" sz="1200" dirty="0"/>
                  <a:t>7</a:t>
                </a:r>
                <a:r>
                  <a:rPr lang="en-US" sz="1200" dirty="0">
                    <a:cs typeface="Times New Roman" pitchFamily="18" charset="0"/>
                  </a:rPr>
                  <a:t>%</a:t>
                </a:r>
                <a:endParaRPr lang="en-US" dirty="0"/>
              </a:p>
            </p:txBody>
          </p:sp>
          <p:sp>
            <p:nvSpPr>
              <p:cNvPr id="331786" name="Line 10"/>
              <p:cNvSpPr>
                <a:spLocks noChangeShapeType="1"/>
              </p:cNvSpPr>
              <p:nvPr/>
            </p:nvSpPr>
            <p:spPr bwMode="auto">
              <a:xfrm>
                <a:off x="1181" y="2006"/>
                <a:ext cx="1094" cy="0"/>
              </a:xfrm>
              <a:prstGeom prst="line">
                <a:avLst/>
              </a:prstGeom>
              <a:noFill/>
              <a:ln w="9525">
                <a:solidFill>
                  <a:srgbClr val="000000"/>
                </a:solidFill>
                <a:round/>
                <a:headEnd/>
                <a:tailEnd/>
              </a:ln>
            </p:spPr>
            <p:txBody>
              <a:bodyPr/>
              <a:lstStyle/>
              <a:p>
                <a:endParaRPr lang="el-GR" dirty="0"/>
              </a:p>
            </p:txBody>
          </p:sp>
          <p:sp>
            <p:nvSpPr>
              <p:cNvPr id="331785" name="Text Box 9"/>
              <p:cNvSpPr txBox="1">
                <a:spLocks noChangeArrowheads="1"/>
              </p:cNvSpPr>
              <p:nvPr/>
            </p:nvSpPr>
            <p:spPr bwMode="auto">
              <a:xfrm>
                <a:off x="2333" y="1891"/>
                <a:ext cx="403" cy="173"/>
              </a:xfrm>
              <a:prstGeom prst="rect">
                <a:avLst/>
              </a:prstGeom>
              <a:solidFill>
                <a:srgbClr val="FFFFFF"/>
              </a:solidFill>
              <a:ln w="9525">
                <a:noFill/>
                <a:miter lim="800000"/>
                <a:headEnd/>
                <a:tailEnd/>
              </a:ln>
            </p:spPr>
            <p:txBody>
              <a:bodyPr/>
              <a:lstStyle/>
              <a:p>
                <a:r>
                  <a:rPr lang="en-US" sz="1200" dirty="0">
                    <a:cs typeface="Times New Roman" pitchFamily="18" charset="0"/>
                  </a:rPr>
                  <a:t>MCCS</a:t>
                </a:r>
                <a:endParaRPr lang="en-US" dirty="0"/>
              </a:p>
            </p:txBody>
          </p:sp>
          <p:sp>
            <p:nvSpPr>
              <p:cNvPr id="331781" name="Text Box 5"/>
              <p:cNvSpPr txBox="1">
                <a:spLocks noChangeArrowheads="1"/>
              </p:cNvSpPr>
              <p:nvPr/>
            </p:nvSpPr>
            <p:spPr bwMode="auto">
              <a:xfrm>
                <a:off x="86" y="2985"/>
                <a:ext cx="173" cy="173"/>
              </a:xfrm>
              <a:prstGeom prst="rect">
                <a:avLst/>
              </a:prstGeom>
              <a:solidFill>
                <a:srgbClr val="FFFFFF"/>
              </a:solidFill>
              <a:ln w="9525">
                <a:noFill/>
                <a:miter lim="800000"/>
                <a:headEnd/>
                <a:tailEnd/>
              </a:ln>
            </p:spPr>
            <p:txBody>
              <a:bodyPr/>
              <a:lstStyle/>
              <a:p>
                <a:r>
                  <a:rPr lang="en-US" sz="1200" dirty="0">
                    <a:cs typeface="Times New Roman" pitchFamily="18" charset="0"/>
                  </a:rPr>
                  <a:t>0</a:t>
                </a:r>
                <a:endParaRPr lang="en-US" dirty="0"/>
              </a:p>
            </p:txBody>
          </p:sp>
          <p:sp>
            <p:nvSpPr>
              <p:cNvPr id="331784" name="Text Box 8"/>
              <p:cNvSpPr txBox="1">
                <a:spLocks noChangeArrowheads="1"/>
              </p:cNvSpPr>
              <p:nvPr/>
            </p:nvSpPr>
            <p:spPr bwMode="auto">
              <a:xfrm>
                <a:off x="1008" y="3043"/>
                <a:ext cx="518" cy="173"/>
              </a:xfrm>
              <a:prstGeom prst="rect">
                <a:avLst/>
              </a:prstGeom>
              <a:solidFill>
                <a:srgbClr val="FFFFFF"/>
              </a:solidFill>
              <a:ln w="9525">
                <a:noFill/>
                <a:miter lim="800000"/>
                <a:headEnd/>
                <a:tailEnd/>
              </a:ln>
            </p:spPr>
            <p:txBody>
              <a:bodyPr/>
              <a:lstStyle/>
              <a:p>
                <a:r>
                  <a:rPr lang="el-GR" sz="1200" dirty="0"/>
                  <a:t>   Χ</a:t>
                </a:r>
                <a:endParaRPr lang="en-US" dirty="0"/>
              </a:p>
            </p:txBody>
          </p:sp>
          <p:sp>
            <p:nvSpPr>
              <p:cNvPr id="331783" name="Text Box 7"/>
              <p:cNvSpPr txBox="1">
                <a:spLocks noChangeArrowheads="1"/>
              </p:cNvSpPr>
              <p:nvPr/>
            </p:nvSpPr>
            <p:spPr bwMode="auto">
              <a:xfrm>
                <a:off x="1930" y="2121"/>
                <a:ext cx="346" cy="173"/>
              </a:xfrm>
              <a:prstGeom prst="rect">
                <a:avLst/>
              </a:prstGeom>
              <a:solidFill>
                <a:srgbClr val="FFFFFF"/>
              </a:solidFill>
              <a:ln w="9525">
                <a:noFill/>
                <a:miter lim="800000"/>
                <a:headEnd/>
                <a:tailEnd/>
              </a:ln>
            </p:spPr>
            <p:txBody>
              <a:bodyPr/>
              <a:lstStyle/>
              <a:p>
                <a:r>
                  <a:rPr lang="en-US" sz="1200" dirty="0">
                    <a:cs typeface="Times New Roman" pitchFamily="18" charset="0"/>
                  </a:rPr>
                  <a:t>IOS</a:t>
                </a:r>
                <a:endParaRPr lang="en-US" dirty="0"/>
              </a:p>
            </p:txBody>
          </p:sp>
          <p:sp>
            <p:nvSpPr>
              <p:cNvPr id="331782" name="Line 6"/>
              <p:cNvSpPr>
                <a:spLocks noChangeShapeType="1"/>
              </p:cNvSpPr>
              <p:nvPr/>
            </p:nvSpPr>
            <p:spPr bwMode="auto">
              <a:xfrm>
                <a:off x="1181" y="2359"/>
                <a:ext cx="0" cy="634"/>
              </a:xfrm>
              <a:prstGeom prst="line">
                <a:avLst/>
              </a:prstGeom>
              <a:noFill/>
              <a:ln w="9525">
                <a:solidFill>
                  <a:srgbClr val="000000"/>
                </a:solidFill>
                <a:prstDash val="sysDot"/>
                <a:round/>
                <a:headEnd/>
                <a:tailEnd/>
              </a:ln>
            </p:spPr>
            <p:txBody>
              <a:bodyPr/>
              <a:lstStyle/>
              <a:p>
                <a:endParaRPr lang="el-GR" dirty="0"/>
              </a:p>
            </p:txBody>
          </p:sp>
        </p:grpSp>
        <p:sp>
          <p:nvSpPr>
            <p:cNvPr id="331813" name="Rectangle 37"/>
            <p:cNvSpPr>
              <a:spLocks noChangeArrowheads="1"/>
            </p:cNvSpPr>
            <p:nvPr/>
          </p:nvSpPr>
          <p:spPr bwMode="auto">
            <a:xfrm>
              <a:off x="3120" y="2573"/>
              <a:ext cx="116" cy="231"/>
            </a:xfrm>
            <a:prstGeom prst="rect">
              <a:avLst/>
            </a:prstGeom>
            <a:noFill/>
            <a:ln w="9525">
              <a:noFill/>
              <a:miter lim="800000"/>
              <a:headEnd/>
              <a:tailEnd/>
            </a:ln>
            <a:effectLst/>
          </p:spPr>
          <p:txBody>
            <a:bodyPr wrap="none" anchor="ctr">
              <a:spAutoFit/>
            </a:bodyPr>
            <a:lstStyle/>
            <a:p>
              <a:endParaRPr lang="el-GR" dirty="0"/>
            </a:p>
          </p:txBody>
        </p:sp>
      </p:grpSp>
      <p:sp>
        <p:nvSpPr>
          <p:cNvPr id="331816" name="Text Box 40"/>
          <p:cNvSpPr txBox="1">
            <a:spLocks noChangeArrowheads="1"/>
          </p:cNvSpPr>
          <p:nvPr/>
        </p:nvSpPr>
        <p:spPr bwMode="auto">
          <a:xfrm>
            <a:off x="323528" y="5410200"/>
            <a:ext cx="8820472" cy="1200329"/>
          </a:xfrm>
          <a:prstGeom prst="rect">
            <a:avLst/>
          </a:prstGeom>
          <a:noFill/>
          <a:ln w="9525">
            <a:noFill/>
            <a:miter lim="800000"/>
            <a:headEnd/>
            <a:tailEnd/>
          </a:ln>
          <a:effectLst/>
        </p:spPr>
        <p:txBody>
          <a:bodyPr wrap="square">
            <a:spAutoFit/>
          </a:bodyPr>
          <a:lstStyle/>
          <a:p>
            <a:r>
              <a:rPr lang="el-GR" sz="2400" dirty="0"/>
              <a:t>Σημείωση: υποθέτουμε ότι η περαιτέρω άντληση κεφαλαίων οδηγεί σε αύξηση του κόστους άντλησης, άρα σε αύξηση του οριακού κόστους.</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179512" y="692696"/>
            <a:ext cx="8784976" cy="5976392"/>
          </a:xfrm>
        </p:spPr>
        <p:txBody>
          <a:bodyPr>
            <a:normAutofit lnSpcReduction="10000"/>
          </a:bodyPr>
          <a:lstStyle/>
          <a:p>
            <a:pPr marL="0" indent="0" algn="just">
              <a:buFont typeface="Wingdings" pitchFamily="2" charset="2"/>
              <a:buNone/>
            </a:pPr>
            <a:r>
              <a:rPr lang="el-GR" sz="3000" dirty="0">
                <a:solidFill>
                  <a:schemeClr val="tx1"/>
                </a:solidFill>
                <a:latin typeface="Times New Roman" pitchFamily="18" charset="0"/>
              </a:rPr>
              <a:t>Έστω ότι η επιχείρηση ΑΒΓ έχει έναν στόχο </a:t>
            </a:r>
            <a:r>
              <a:rPr lang="el-GR" sz="3000" dirty="0" smtClean="0">
                <a:solidFill>
                  <a:schemeClr val="tx1"/>
                </a:solidFill>
                <a:latin typeface="Times New Roman" pitchFamily="18" charset="0"/>
              </a:rPr>
              <a:t>κεφαλαιακής </a:t>
            </a:r>
            <a:r>
              <a:rPr lang="el-GR" sz="3000" dirty="0">
                <a:solidFill>
                  <a:schemeClr val="tx1"/>
                </a:solidFill>
                <a:latin typeface="Times New Roman" pitchFamily="18" charset="0"/>
              </a:rPr>
              <a:t>διάρθρωσης ο οποίος απαιτεί 30% δανειακά κεφάλαια, 10% προνομιούχες μετοχές και 60% κοινές μετοχές.  Επιπλέον,  η επιχείρηση έχει υπολογίσει ότι το κόστος των δανειακών κεφαλαίων προ φόρων είναι 11,13%, το κόστος των προνομιούχων μετοχών είναι 12,31% και το κόστος των παρακρατημένων κερδών είναι 15,50%. Ο συντελεστής φορολόγησης της επιχείρησης είναι 40%. Εάν η επιχείρηση θέλει να αντλήσει 1.000.000 ευρώ για να τα επενδύσει σε νέα επενδυτικά προγράμματα, να υπολογίσετε το σταθμικό μέσο κόστος κεφαλαίου της επιχείρησης.</a:t>
            </a:r>
          </a:p>
        </p:txBody>
      </p:sp>
      <p:sp>
        <p:nvSpPr>
          <p:cNvPr id="72709" name="Rectangle 5"/>
          <p:cNvSpPr>
            <a:spLocks noChangeArrowheads="1"/>
          </p:cNvSpPr>
          <p:nvPr/>
        </p:nvSpPr>
        <p:spPr bwMode="auto">
          <a:xfrm>
            <a:off x="0" y="0"/>
            <a:ext cx="9144000" cy="548680"/>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smtClean="0">
                <a:latin typeface="Times New Roman" pitchFamily="18" charset="0"/>
              </a:rPr>
              <a:t>Παράδειγμα (5</a:t>
            </a:r>
            <a:r>
              <a:rPr lang="el-GR" sz="4000" b="1" baseline="30000" dirty="0" smtClean="0">
                <a:latin typeface="Times New Roman" pitchFamily="18" charset="0"/>
              </a:rPr>
              <a:t>ο</a:t>
            </a:r>
            <a:r>
              <a:rPr lang="el-GR" sz="4000" b="1" dirty="0" smtClean="0">
                <a:latin typeface="Times New Roman" pitchFamily="18" charset="0"/>
              </a:rPr>
              <a:t>)</a:t>
            </a:r>
            <a:endParaRPr lang="el-GR" sz="4000" b="1" dirty="0">
              <a:latin typeface="Times New Roman" pitchFamily="18" charset="0"/>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type="body" idx="1"/>
          </p:nvPr>
        </p:nvSpPr>
        <p:spPr>
          <a:xfrm>
            <a:off x="179512" y="1124744"/>
            <a:ext cx="8712968" cy="5400600"/>
          </a:xfrm>
        </p:spPr>
        <p:txBody>
          <a:bodyPr/>
          <a:lstStyle/>
          <a:p>
            <a:pPr marL="0" indent="0" algn="just">
              <a:buFont typeface="Wingdings" pitchFamily="2" charset="2"/>
              <a:buNone/>
            </a:pPr>
            <a:r>
              <a:rPr lang="el-GR" dirty="0">
                <a:solidFill>
                  <a:schemeClr val="tx1"/>
                </a:solidFill>
                <a:latin typeface="Times New Roman" pitchFamily="18" charset="0"/>
              </a:rPr>
              <a:t>Για να διατηρήσει αμετάβλητο τον στόχο κεφαλαιακής της διάρθρωσης η ΑΒΓ, θα πρέπει να χρηματοδοτήσει τα νέα επενδυτικά της προγράμματα με 300.000 ευρώ δανειακά κεφάλαια, 100.000 ευρώ νέες προνομιούχες μετοχές και 600.000 ευρώ παρακρατημένα κέρδη της (εάν υποθέσουμε ότι τα παρακρατημένα κέρδη της αρκούν για να καλύψουν το ύψος αυτό).  Το σταθμικό μέσο κόστος του 1.000.000 ευρώ που θα αντλήσει η επιχείρηση ΑΒΓ υπολογίζετε ως εξής:</a:t>
            </a:r>
          </a:p>
        </p:txBody>
      </p:sp>
      <p:sp>
        <p:nvSpPr>
          <p:cNvPr id="74756"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0" y="1700212"/>
            <a:ext cx="9144000" cy="4033043"/>
          </a:xfrm>
        </p:spPr>
        <p:txBody>
          <a:bodyPr/>
          <a:lstStyle/>
          <a:p>
            <a:pPr algn="ctr">
              <a:buFont typeface="Wingdings" pitchFamily="2" charset="2"/>
              <a:buNone/>
            </a:pPr>
            <a:r>
              <a:rPr lang="en-US" b="1" dirty="0">
                <a:solidFill>
                  <a:srgbClr val="006600"/>
                </a:solidFill>
                <a:latin typeface="Times New Roman" pitchFamily="18" charset="0"/>
              </a:rPr>
              <a:t>WACC = w</a:t>
            </a:r>
            <a:r>
              <a:rPr lang="en-US" b="1" baseline="-25000" dirty="0">
                <a:solidFill>
                  <a:srgbClr val="006600"/>
                </a:solidFill>
                <a:latin typeface="Times New Roman" pitchFamily="18" charset="0"/>
              </a:rPr>
              <a:t>d</a:t>
            </a:r>
            <a:r>
              <a:rPr lang="en-US" b="1" dirty="0">
                <a:solidFill>
                  <a:srgbClr val="006600"/>
                </a:solidFill>
                <a:latin typeface="Times New Roman" pitchFamily="18" charset="0"/>
              </a:rPr>
              <a:t> k</a:t>
            </a:r>
            <a:r>
              <a:rPr lang="en-US" b="1" baseline="-25000" dirty="0">
                <a:solidFill>
                  <a:srgbClr val="006600"/>
                </a:solidFill>
                <a:latin typeface="Times New Roman" pitchFamily="18" charset="0"/>
              </a:rPr>
              <a:t>d</a:t>
            </a:r>
            <a:r>
              <a:rPr lang="en-US" b="1" dirty="0">
                <a:solidFill>
                  <a:srgbClr val="006600"/>
                </a:solidFill>
                <a:latin typeface="Times New Roman" pitchFamily="18" charset="0"/>
              </a:rPr>
              <a:t>(1-t) + w</a:t>
            </a:r>
            <a:r>
              <a:rPr lang="en-US" b="1" baseline="-25000" dirty="0">
                <a:solidFill>
                  <a:srgbClr val="006600"/>
                </a:solidFill>
                <a:latin typeface="Times New Roman" pitchFamily="18" charset="0"/>
              </a:rPr>
              <a:t>ps</a:t>
            </a:r>
            <a:r>
              <a:rPr lang="en-US" b="1" dirty="0">
                <a:solidFill>
                  <a:srgbClr val="006600"/>
                </a:solidFill>
                <a:latin typeface="Times New Roman" pitchFamily="18" charset="0"/>
              </a:rPr>
              <a:t> k</a:t>
            </a:r>
            <a:r>
              <a:rPr lang="en-US" b="1" baseline="-25000" dirty="0">
                <a:solidFill>
                  <a:srgbClr val="006600"/>
                </a:solidFill>
                <a:latin typeface="Times New Roman" pitchFamily="18" charset="0"/>
              </a:rPr>
              <a:t>ps</a:t>
            </a:r>
            <a:r>
              <a:rPr lang="en-US" b="1" dirty="0">
                <a:solidFill>
                  <a:srgbClr val="006600"/>
                </a:solidFill>
                <a:latin typeface="Times New Roman" pitchFamily="18" charset="0"/>
              </a:rPr>
              <a:t> + w</a:t>
            </a:r>
            <a:r>
              <a:rPr lang="en-US" b="1" baseline="-25000" dirty="0">
                <a:solidFill>
                  <a:srgbClr val="006600"/>
                </a:solidFill>
                <a:latin typeface="Times New Roman" pitchFamily="18" charset="0"/>
              </a:rPr>
              <a:t>ce</a:t>
            </a:r>
            <a:r>
              <a:rPr lang="en-US" b="1" dirty="0">
                <a:solidFill>
                  <a:srgbClr val="006600"/>
                </a:solidFill>
                <a:latin typeface="Times New Roman" pitchFamily="18" charset="0"/>
              </a:rPr>
              <a:t> k</a:t>
            </a:r>
            <a:r>
              <a:rPr lang="en-US" b="1" baseline="-25000" dirty="0">
                <a:solidFill>
                  <a:srgbClr val="006600"/>
                </a:solidFill>
                <a:latin typeface="Times New Roman" pitchFamily="18" charset="0"/>
              </a:rPr>
              <a:t>s</a:t>
            </a:r>
            <a:r>
              <a:rPr lang="en-US" b="1" dirty="0">
                <a:solidFill>
                  <a:srgbClr val="006600"/>
                </a:solidFill>
                <a:latin typeface="Times New Roman" pitchFamily="18" charset="0"/>
              </a:rPr>
              <a:t>  </a:t>
            </a:r>
            <a:r>
              <a:rPr lang="el-GR" b="1" dirty="0" smtClean="0">
                <a:solidFill>
                  <a:srgbClr val="006600"/>
                </a:solidFill>
                <a:latin typeface="Times New Roman" pitchFamily="18" charset="0"/>
                <a:sym typeface="Symbol" pitchFamily="18" charset="2"/>
              </a:rPr>
              <a:t></a:t>
            </a:r>
          </a:p>
          <a:p>
            <a:pPr algn="ctr">
              <a:buFont typeface="Wingdings" pitchFamily="2" charset="2"/>
              <a:buNone/>
            </a:pPr>
            <a:endParaRPr lang="en-US" b="1" dirty="0">
              <a:solidFill>
                <a:srgbClr val="006600"/>
              </a:solidFill>
              <a:latin typeface="Times New Roman" pitchFamily="18" charset="0"/>
            </a:endParaRPr>
          </a:p>
          <a:p>
            <a:pPr algn="just">
              <a:buFont typeface="Wingdings" pitchFamily="2" charset="2"/>
              <a:buNone/>
            </a:pPr>
            <a:r>
              <a:rPr lang="en-US" b="1" dirty="0">
                <a:solidFill>
                  <a:srgbClr val="0000CC"/>
                </a:solidFill>
                <a:latin typeface="Times New Roman" pitchFamily="18" charset="0"/>
              </a:rPr>
              <a:t>WACC = (0,30)</a:t>
            </a:r>
            <a:r>
              <a:rPr lang="el-GR" b="1" dirty="0">
                <a:solidFill>
                  <a:srgbClr val="0000CC"/>
                </a:solidFill>
                <a:latin typeface="Times New Roman" pitchFamily="18" charset="0"/>
                <a:sym typeface="Symbol" pitchFamily="18" charset="2"/>
              </a:rPr>
              <a:t></a:t>
            </a:r>
            <a:r>
              <a:rPr lang="en-US" b="1" dirty="0">
                <a:solidFill>
                  <a:srgbClr val="0000CC"/>
                </a:solidFill>
                <a:latin typeface="Times New Roman" pitchFamily="18" charset="0"/>
              </a:rPr>
              <a:t>(0,1113)</a:t>
            </a:r>
            <a:r>
              <a:rPr lang="el-GR" b="1" dirty="0">
                <a:solidFill>
                  <a:srgbClr val="0000CC"/>
                </a:solidFill>
                <a:latin typeface="Times New Roman" pitchFamily="18" charset="0"/>
                <a:sym typeface="Symbol" pitchFamily="18" charset="2"/>
              </a:rPr>
              <a:t></a:t>
            </a:r>
            <a:r>
              <a:rPr lang="en-US" b="1" dirty="0">
                <a:solidFill>
                  <a:srgbClr val="0000CC"/>
                </a:solidFill>
                <a:latin typeface="Times New Roman" pitchFamily="18" charset="0"/>
              </a:rPr>
              <a:t>(1-0,40) + </a:t>
            </a:r>
            <a:r>
              <a:rPr lang="el-GR" b="1" dirty="0" smtClean="0">
                <a:solidFill>
                  <a:srgbClr val="0000CC"/>
                </a:solidFill>
                <a:latin typeface="Times New Roman" pitchFamily="18" charset="0"/>
              </a:rPr>
              <a:t>(</a:t>
            </a:r>
            <a:r>
              <a:rPr lang="en-US" b="1" dirty="0" smtClean="0">
                <a:solidFill>
                  <a:srgbClr val="0000CC"/>
                </a:solidFill>
                <a:latin typeface="Times New Roman" pitchFamily="18" charset="0"/>
              </a:rPr>
              <a:t>0,10</a:t>
            </a:r>
            <a:r>
              <a:rPr lang="en-US" b="1" dirty="0">
                <a:solidFill>
                  <a:srgbClr val="0000CC"/>
                </a:solidFill>
                <a:latin typeface="Times New Roman" pitchFamily="18" charset="0"/>
              </a:rPr>
              <a:t>)</a:t>
            </a:r>
            <a:r>
              <a:rPr lang="el-GR" b="1" dirty="0">
                <a:solidFill>
                  <a:srgbClr val="0000CC"/>
                </a:solidFill>
                <a:latin typeface="Times New Roman" pitchFamily="18" charset="0"/>
                <a:sym typeface="Symbol" pitchFamily="18" charset="2"/>
              </a:rPr>
              <a:t></a:t>
            </a:r>
            <a:r>
              <a:rPr lang="en-US" b="1" dirty="0">
                <a:solidFill>
                  <a:srgbClr val="0000CC"/>
                </a:solidFill>
                <a:latin typeface="Times New Roman" pitchFamily="18" charset="0"/>
              </a:rPr>
              <a:t>(0,1231</a:t>
            </a:r>
            <a:r>
              <a:rPr lang="en-US" b="1" dirty="0" smtClean="0">
                <a:solidFill>
                  <a:srgbClr val="0000CC"/>
                </a:solidFill>
                <a:latin typeface="Times New Roman" pitchFamily="18" charset="0"/>
              </a:rPr>
              <a:t>) +</a:t>
            </a:r>
            <a:r>
              <a:rPr lang="el-GR" b="1" dirty="0" smtClean="0">
                <a:solidFill>
                  <a:srgbClr val="0000CC"/>
                </a:solidFill>
                <a:latin typeface="Times New Roman" pitchFamily="18" charset="0"/>
              </a:rPr>
              <a:t> </a:t>
            </a:r>
            <a:r>
              <a:rPr lang="el-GR" b="1" dirty="0">
                <a:solidFill>
                  <a:srgbClr val="0000CC"/>
                </a:solidFill>
                <a:latin typeface="Times New Roman" pitchFamily="18" charset="0"/>
              </a:rPr>
              <a:t>(0,60)</a:t>
            </a:r>
            <a:r>
              <a:rPr lang="el-GR" b="1" dirty="0">
                <a:solidFill>
                  <a:srgbClr val="0000CC"/>
                </a:solidFill>
                <a:latin typeface="Times New Roman" pitchFamily="18" charset="0"/>
                <a:sym typeface="Symbol" pitchFamily="18" charset="2"/>
              </a:rPr>
              <a:t></a:t>
            </a:r>
            <a:r>
              <a:rPr lang="el-GR" b="1" dirty="0">
                <a:solidFill>
                  <a:srgbClr val="0000CC"/>
                </a:solidFill>
                <a:latin typeface="Times New Roman" pitchFamily="18" charset="0"/>
              </a:rPr>
              <a:t>(0,1550)   </a:t>
            </a:r>
            <a:r>
              <a:rPr lang="el-GR" b="1" dirty="0" smtClean="0">
                <a:solidFill>
                  <a:srgbClr val="0000CC"/>
                </a:solidFill>
                <a:latin typeface="Times New Roman" pitchFamily="18" charset="0"/>
                <a:sym typeface="Symbol" pitchFamily="18" charset="2"/>
              </a:rPr>
              <a:t></a:t>
            </a:r>
          </a:p>
          <a:p>
            <a:pPr algn="just">
              <a:buFont typeface="Wingdings" pitchFamily="2" charset="2"/>
              <a:buNone/>
            </a:pPr>
            <a:r>
              <a:rPr lang="el-GR" b="1" dirty="0" smtClean="0">
                <a:solidFill>
                  <a:srgbClr val="0000CC"/>
                </a:solidFill>
                <a:latin typeface="Times New Roman" pitchFamily="18" charset="0"/>
              </a:rPr>
              <a:t>   </a:t>
            </a:r>
            <a:endParaRPr lang="el-GR" b="1" dirty="0">
              <a:solidFill>
                <a:srgbClr val="0000CC"/>
              </a:solidFill>
              <a:latin typeface="Times New Roman" pitchFamily="18" charset="0"/>
            </a:endParaRPr>
          </a:p>
          <a:p>
            <a:pPr algn="ctr">
              <a:buFont typeface="Wingdings" pitchFamily="2" charset="2"/>
              <a:buNone/>
            </a:pPr>
            <a:r>
              <a:rPr lang="en-US" b="1" dirty="0">
                <a:solidFill>
                  <a:srgbClr val="C00000"/>
                </a:solidFill>
                <a:latin typeface="Times New Roman" pitchFamily="18" charset="0"/>
              </a:rPr>
              <a:t>WACC</a:t>
            </a:r>
            <a:r>
              <a:rPr lang="el-GR" b="1" dirty="0">
                <a:solidFill>
                  <a:srgbClr val="C00000"/>
                </a:solidFill>
                <a:latin typeface="Times New Roman" pitchFamily="18" charset="0"/>
              </a:rPr>
              <a:t> = 0,1253  ή  </a:t>
            </a:r>
            <a:r>
              <a:rPr lang="en-US" b="1" dirty="0">
                <a:solidFill>
                  <a:srgbClr val="C00000"/>
                </a:solidFill>
                <a:latin typeface="Times New Roman" pitchFamily="18" charset="0"/>
              </a:rPr>
              <a:t>WACC</a:t>
            </a:r>
            <a:r>
              <a:rPr lang="el-GR" b="1" dirty="0">
                <a:solidFill>
                  <a:srgbClr val="C00000"/>
                </a:solidFill>
                <a:latin typeface="Times New Roman" pitchFamily="18" charset="0"/>
              </a:rPr>
              <a:t> = 12,53%</a:t>
            </a:r>
          </a:p>
        </p:txBody>
      </p:sp>
      <p:sp>
        <p:nvSpPr>
          <p:cNvPr id="76804" name="Rectangle 4"/>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4000" b="1" dirty="0">
                <a:latin typeface="Times New Roman" pitchFamily="18" charset="0"/>
              </a:rPr>
              <a:t>Απάντηση Παραδείγματος (συνέχεια)</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158750"/>
            <a:ext cx="9144000" cy="504825"/>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l-GR" sz="3600" b="1" dirty="0" smtClean="0">
                <a:solidFill>
                  <a:schemeClr val="tx1"/>
                </a:solidFill>
                <a:latin typeface="Times New Roman" pitchFamily="18" charset="0"/>
              </a:rPr>
              <a:t>ΧρεΟγραφα</a:t>
            </a:r>
            <a:endParaRPr lang="el-GR" sz="3600" b="1" dirty="0">
              <a:solidFill>
                <a:schemeClr val="tx1"/>
              </a:solidFill>
              <a:latin typeface="Times New Roman" pitchFamily="18" charset="0"/>
            </a:endParaRPr>
          </a:p>
        </p:txBody>
      </p:sp>
      <p:sp>
        <p:nvSpPr>
          <p:cNvPr id="3075" name="Rectangle 3"/>
          <p:cNvSpPr>
            <a:spLocks noGrp="1" noChangeArrowheads="1"/>
          </p:cNvSpPr>
          <p:nvPr>
            <p:ph type="body" idx="1"/>
          </p:nvPr>
        </p:nvSpPr>
        <p:spPr>
          <a:xfrm>
            <a:off x="457200" y="1076325"/>
            <a:ext cx="8229600" cy="5019675"/>
          </a:xfrm>
        </p:spPr>
        <p:txBody>
          <a:bodyPr/>
          <a:lstStyle/>
          <a:p>
            <a:pPr marL="0" indent="0" algn="just">
              <a:buFont typeface="Wingdings" pitchFamily="2" charset="2"/>
              <a:buNone/>
            </a:pPr>
            <a:r>
              <a:rPr lang="el-GR" sz="2800" dirty="0">
                <a:solidFill>
                  <a:schemeClr val="tx1"/>
                </a:solidFill>
                <a:latin typeface="Times New Roman" pitchFamily="18" charset="0"/>
              </a:rPr>
              <a:t>Οι επιχειρήσεις εκτός από τα διαθέσιμα (που περιλαμβάνουν το ταμείο και τις καταθέσεις όψεως και προθεσμίας), επενδύουν συνήθως και σε χρεόγραφα ή διαπραγματεύσιμα αξιόγραφα (</a:t>
            </a:r>
            <a:r>
              <a:rPr lang="en-US" sz="2800" dirty="0">
                <a:solidFill>
                  <a:schemeClr val="tx1"/>
                </a:solidFill>
                <a:latin typeface="Times New Roman" pitchFamily="18" charset="0"/>
              </a:rPr>
              <a:t>marketable securities</a:t>
            </a:r>
            <a:r>
              <a:rPr lang="el-GR" sz="2800" dirty="0">
                <a:solidFill>
                  <a:schemeClr val="tx1"/>
                </a:solidFill>
                <a:latin typeface="Times New Roman" pitchFamily="18" charset="0"/>
              </a:rPr>
              <a:t>). Τα χρεόγραφα περιλαμβάνουν μετοχές, ομολογίες καθώς και λοιπά χρεόγραφα.</a:t>
            </a:r>
            <a:endParaRPr lang="en-US" sz="2800" dirty="0">
              <a:solidFill>
                <a:schemeClr val="tx1"/>
              </a:solidFill>
              <a:latin typeface="Times New Roman" pitchFamily="18" charset="0"/>
            </a:endParaRPr>
          </a:p>
          <a:p>
            <a:pPr marL="0" indent="0" algn="just">
              <a:buFont typeface="Wingdings" pitchFamily="2" charset="2"/>
              <a:buNone/>
            </a:pPr>
            <a:r>
              <a:rPr lang="el-GR" sz="2800" dirty="0">
                <a:solidFill>
                  <a:schemeClr val="tx1"/>
                </a:solidFill>
                <a:latin typeface="Times New Roman" pitchFamily="18" charset="0"/>
              </a:rPr>
              <a:t>Τα χρεόγραφα παρέχουν συνήθως πολύ μικρότερη απόδοση από εκείνη που παρέχουν τα λειτουργικά στοιχεία του ενεργητικού, αλλά μπορούν να μετατραπούν σε μετρητά σε πολύ σύντομο χρονικό διάστημα (συνήθως μέσα σε μερικά λεπτά).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ΚανΟνεΣ ΕπιβΙωσηΣ ΕπιχειρΗσεων</a:t>
            </a:r>
            <a:endParaRPr lang="el-GR" b="1" dirty="0"/>
          </a:p>
        </p:txBody>
      </p:sp>
      <p:sp>
        <p:nvSpPr>
          <p:cNvPr id="3" name="2 - Θέση περιεχομένου"/>
          <p:cNvSpPr>
            <a:spLocks noGrp="1"/>
          </p:cNvSpPr>
          <p:nvPr>
            <p:ph idx="1"/>
          </p:nvPr>
        </p:nvSpPr>
        <p:spPr>
          <a:xfrm>
            <a:off x="457200" y="1412776"/>
            <a:ext cx="8229600" cy="5112568"/>
          </a:xfrm>
        </p:spPr>
        <p:txBody>
          <a:bodyPr>
            <a:normAutofit fontScale="92500"/>
          </a:bodyPr>
          <a:lstStyle/>
          <a:p>
            <a:r>
              <a:rPr lang="el-GR" dirty="0" smtClean="0">
                <a:solidFill>
                  <a:schemeClr val="tx1"/>
                </a:solidFill>
              </a:rPr>
              <a:t>Δημιουργία, καινοτομία, δράση </a:t>
            </a:r>
          </a:p>
          <a:p>
            <a:r>
              <a:rPr lang="el-GR" dirty="0" smtClean="0">
                <a:solidFill>
                  <a:schemeClr val="tx1"/>
                </a:solidFill>
              </a:rPr>
              <a:t>Συνεχής αναζήτηση νέων ευκαιριών </a:t>
            </a:r>
          </a:p>
          <a:p>
            <a:r>
              <a:rPr lang="el-GR" dirty="0" smtClean="0">
                <a:solidFill>
                  <a:schemeClr val="tx1"/>
                </a:solidFill>
              </a:rPr>
              <a:t>Επιδίωξη της απλής λύσεως </a:t>
            </a:r>
          </a:p>
          <a:p>
            <a:r>
              <a:rPr lang="el-GR" dirty="0" smtClean="0">
                <a:solidFill>
                  <a:schemeClr val="tx1"/>
                </a:solidFill>
              </a:rPr>
              <a:t>Προσπάθεια, εντοπισμός και εκτέλεση </a:t>
            </a:r>
          </a:p>
          <a:p>
            <a:r>
              <a:rPr lang="el-GR" dirty="0" smtClean="0">
                <a:solidFill>
                  <a:schemeClr val="tx1"/>
                </a:solidFill>
              </a:rPr>
              <a:t>Επιδίωξη της κορυφής </a:t>
            </a:r>
          </a:p>
          <a:p>
            <a:r>
              <a:rPr lang="el-GR" dirty="0" smtClean="0">
                <a:solidFill>
                  <a:schemeClr val="tx1"/>
                </a:solidFill>
              </a:rPr>
              <a:t>Έναρξη έστω και μικρής επιχειρήσεως </a:t>
            </a:r>
          </a:p>
          <a:p>
            <a:r>
              <a:rPr lang="el-GR" dirty="0" smtClean="0">
                <a:solidFill>
                  <a:schemeClr val="tx1"/>
                </a:solidFill>
              </a:rPr>
              <a:t>Εξαγωγή συμπερασμάτων από την αποτυχία </a:t>
            </a:r>
          </a:p>
          <a:p>
            <a:r>
              <a:rPr lang="el-GR" dirty="0" smtClean="0">
                <a:solidFill>
                  <a:schemeClr val="tx1"/>
                </a:solidFill>
              </a:rPr>
              <a:t>Συνέχιση της προσπάθειας έστω και σε αντίξοες συνθήκες</a:t>
            </a:r>
            <a:endParaRPr lang="el-GR" dirty="0">
              <a:solidFill>
                <a:schemeClr val="tx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836613"/>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l-GR" sz="2800" b="1" dirty="0" smtClean="0">
                <a:solidFill>
                  <a:schemeClr val="tx1"/>
                </a:solidFill>
                <a:latin typeface="Times New Roman" pitchFamily="18" charset="0"/>
              </a:rPr>
              <a:t>ΠαρΑγοντεΣ </a:t>
            </a:r>
            <a:r>
              <a:rPr lang="el-GR" sz="2800" b="1" dirty="0">
                <a:solidFill>
                  <a:schemeClr val="tx1"/>
                </a:solidFill>
                <a:latin typeface="Times New Roman" pitchFamily="18" charset="0"/>
              </a:rPr>
              <a:t>που </a:t>
            </a:r>
            <a:r>
              <a:rPr lang="el-GR" sz="2800" b="1" dirty="0" smtClean="0">
                <a:solidFill>
                  <a:schemeClr val="tx1"/>
                </a:solidFill>
                <a:latin typeface="Times New Roman" pitchFamily="18" charset="0"/>
              </a:rPr>
              <a:t>ΕπηρεΑΖουν </a:t>
            </a:r>
            <a:r>
              <a:rPr lang="el-GR" sz="2800" b="1" dirty="0">
                <a:solidFill>
                  <a:schemeClr val="tx1"/>
                </a:solidFill>
                <a:latin typeface="Times New Roman" pitchFamily="18" charset="0"/>
              </a:rPr>
              <a:t>την </a:t>
            </a:r>
            <a:r>
              <a:rPr lang="el-GR" sz="2800" b="1" dirty="0" smtClean="0">
                <a:solidFill>
                  <a:schemeClr val="tx1"/>
                </a:solidFill>
                <a:latin typeface="Times New Roman" pitchFamily="18" charset="0"/>
              </a:rPr>
              <a:t>ΕπιλογΗ ΧρεογρΑφων</a:t>
            </a:r>
            <a:r>
              <a:rPr lang="el-GR" sz="3200" b="1" dirty="0" smtClean="0">
                <a:solidFill>
                  <a:schemeClr val="tx1"/>
                </a:solidFill>
              </a:rPr>
              <a:t> </a:t>
            </a:r>
            <a:endParaRPr lang="el-GR" sz="3200" b="1" dirty="0">
              <a:solidFill>
                <a:schemeClr val="tx1"/>
              </a:solidFill>
            </a:endParaRPr>
          </a:p>
        </p:txBody>
      </p:sp>
      <p:sp>
        <p:nvSpPr>
          <p:cNvPr id="8195" name="Rectangle 3"/>
          <p:cNvSpPr>
            <a:spLocks noGrp="1" noChangeArrowheads="1"/>
          </p:cNvSpPr>
          <p:nvPr>
            <p:ph type="body" idx="1"/>
          </p:nvPr>
        </p:nvSpPr>
        <p:spPr>
          <a:xfrm>
            <a:off x="251521" y="1196974"/>
            <a:ext cx="8712968" cy="5400377"/>
          </a:xfrm>
        </p:spPr>
        <p:txBody>
          <a:bodyPr/>
          <a:lstStyle/>
          <a:p>
            <a:pPr marL="0" indent="0" algn="just">
              <a:buFont typeface="Wingdings" pitchFamily="2" charset="2"/>
              <a:buNone/>
            </a:pPr>
            <a:r>
              <a:rPr lang="el-GR" sz="2800" dirty="0">
                <a:solidFill>
                  <a:schemeClr val="tx1"/>
                </a:solidFill>
                <a:latin typeface="Times New Roman" pitchFamily="18" charset="0"/>
              </a:rPr>
              <a:t>Η ονομαστική απόδοση ενός χρεογράφου, </a:t>
            </a:r>
            <a:r>
              <a:rPr lang="en-US" sz="2800" b="1" dirty="0">
                <a:solidFill>
                  <a:schemeClr val="tx1"/>
                </a:solidFill>
                <a:latin typeface="Times New Roman" pitchFamily="18" charset="0"/>
              </a:rPr>
              <a:t>r</a:t>
            </a:r>
            <a:r>
              <a:rPr lang="el-GR" sz="2800" dirty="0">
                <a:solidFill>
                  <a:schemeClr val="tx1"/>
                </a:solidFill>
                <a:latin typeface="Times New Roman" pitchFamily="18" charset="0"/>
              </a:rPr>
              <a:t>, δίνεται από την σχέση: </a:t>
            </a:r>
          </a:p>
          <a:p>
            <a:pPr marL="0" indent="0">
              <a:buFont typeface="Wingdings" pitchFamily="2" charset="2"/>
              <a:buNone/>
            </a:pPr>
            <a:endParaRPr lang="el-GR" sz="2800" dirty="0">
              <a:latin typeface="Times New Roman" pitchFamily="18" charset="0"/>
            </a:endParaRPr>
          </a:p>
          <a:p>
            <a:pPr marL="0" indent="0">
              <a:buFont typeface="Wingdings" pitchFamily="2" charset="2"/>
              <a:buNone/>
            </a:pPr>
            <a:r>
              <a:rPr lang="el-GR" sz="2800" dirty="0" smtClean="0">
                <a:solidFill>
                  <a:schemeClr val="tx1"/>
                </a:solidFill>
                <a:latin typeface="Times New Roman" pitchFamily="18" charset="0"/>
              </a:rPr>
              <a:t>όπου</a:t>
            </a:r>
            <a:r>
              <a:rPr lang="el-GR" sz="2800" dirty="0">
                <a:solidFill>
                  <a:schemeClr val="tx1"/>
                </a:solidFill>
                <a:latin typeface="Times New Roman" pitchFamily="18" charset="0"/>
              </a:rPr>
              <a:t>,</a:t>
            </a:r>
            <a:r>
              <a:rPr lang="el-GR" sz="2800" dirty="0">
                <a:latin typeface="Times New Roman" pitchFamily="18" charset="0"/>
              </a:rPr>
              <a:t> </a:t>
            </a:r>
            <a:r>
              <a:rPr lang="en-US" sz="2800" b="1" dirty="0">
                <a:solidFill>
                  <a:srgbClr val="C00000"/>
                </a:solidFill>
                <a:latin typeface="Times New Roman" pitchFamily="18" charset="0"/>
              </a:rPr>
              <a:t>r</a:t>
            </a:r>
            <a:r>
              <a:rPr lang="en-US" sz="2800" b="1" baseline="-25000" dirty="0">
                <a:solidFill>
                  <a:srgbClr val="C00000"/>
                </a:solidFill>
                <a:latin typeface="Times New Roman" pitchFamily="18" charset="0"/>
              </a:rPr>
              <a:t>RF</a:t>
            </a:r>
            <a:r>
              <a:rPr lang="en-US" sz="2800" dirty="0">
                <a:latin typeface="Times New Roman" pitchFamily="18" charset="0"/>
              </a:rPr>
              <a:t> </a:t>
            </a:r>
            <a:r>
              <a:rPr lang="el-GR" sz="2800" dirty="0">
                <a:solidFill>
                  <a:schemeClr val="tx1"/>
                </a:solidFill>
                <a:latin typeface="Times New Roman" pitchFamily="18" charset="0"/>
              </a:rPr>
              <a:t>είναι η πραγματική απόδοση χωρίς κίνδυνο (</a:t>
            </a:r>
            <a:r>
              <a:rPr lang="en-US" sz="2800" dirty="0">
                <a:solidFill>
                  <a:schemeClr val="tx1"/>
                </a:solidFill>
                <a:latin typeface="Times New Roman" pitchFamily="18" charset="0"/>
              </a:rPr>
              <a:t>real risk</a:t>
            </a:r>
            <a:r>
              <a:rPr lang="el-GR" sz="2800" dirty="0">
                <a:solidFill>
                  <a:schemeClr val="tx1"/>
                </a:solidFill>
                <a:latin typeface="Times New Roman" pitchFamily="18" charset="0"/>
              </a:rPr>
              <a:t>-</a:t>
            </a:r>
            <a:r>
              <a:rPr lang="en-US" sz="2800" dirty="0">
                <a:solidFill>
                  <a:schemeClr val="tx1"/>
                </a:solidFill>
                <a:latin typeface="Times New Roman" pitchFamily="18" charset="0"/>
              </a:rPr>
              <a:t>free rate of interest</a:t>
            </a:r>
            <a:r>
              <a:rPr lang="el-GR" sz="2800" dirty="0">
                <a:solidFill>
                  <a:schemeClr val="tx1"/>
                </a:solidFill>
                <a:latin typeface="Times New Roman" pitchFamily="18" charset="0"/>
              </a:rPr>
              <a:t>), </a:t>
            </a:r>
            <a:endParaRPr lang="el-GR" sz="2800" dirty="0" smtClean="0">
              <a:solidFill>
                <a:schemeClr val="tx1"/>
              </a:solidFill>
              <a:latin typeface="Times New Roman" pitchFamily="18" charset="0"/>
            </a:endParaRPr>
          </a:p>
          <a:p>
            <a:pPr marL="0" indent="0" algn="just">
              <a:buFont typeface="Wingdings" pitchFamily="2" charset="2"/>
              <a:buNone/>
            </a:pPr>
            <a:r>
              <a:rPr lang="en-US" sz="2800" b="1" dirty="0" smtClean="0">
                <a:solidFill>
                  <a:srgbClr val="0000CC"/>
                </a:solidFill>
                <a:latin typeface="Times New Roman" pitchFamily="18" charset="0"/>
              </a:rPr>
              <a:t>IP</a:t>
            </a:r>
            <a:r>
              <a:rPr lang="el-GR" sz="2800" dirty="0" smtClean="0">
                <a:latin typeface="Times New Roman" pitchFamily="18" charset="0"/>
              </a:rPr>
              <a:t> </a:t>
            </a:r>
            <a:r>
              <a:rPr lang="el-GR" sz="2800" dirty="0">
                <a:solidFill>
                  <a:schemeClr val="tx1"/>
                </a:solidFill>
                <a:latin typeface="Times New Roman" pitchFamily="18" charset="0"/>
              </a:rPr>
              <a:t>είναι η ανταμοιβή για τον πληθωρισμό, </a:t>
            </a:r>
            <a:endParaRPr lang="el-GR" sz="2800" dirty="0" smtClean="0">
              <a:solidFill>
                <a:schemeClr val="tx1"/>
              </a:solidFill>
              <a:latin typeface="Times New Roman" pitchFamily="18" charset="0"/>
            </a:endParaRPr>
          </a:p>
          <a:p>
            <a:pPr marL="0" indent="0" algn="just">
              <a:buFont typeface="Wingdings" pitchFamily="2" charset="2"/>
              <a:buNone/>
            </a:pPr>
            <a:r>
              <a:rPr lang="en-US" sz="2800" b="1" dirty="0" smtClean="0">
                <a:solidFill>
                  <a:srgbClr val="006600"/>
                </a:solidFill>
                <a:latin typeface="Times New Roman" pitchFamily="18" charset="0"/>
              </a:rPr>
              <a:t>DRP</a:t>
            </a:r>
            <a:r>
              <a:rPr lang="el-GR" sz="2800" dirty="0" smtClean="0">
                <a:latin typeface="Times New Roman" pitchFamily="18" charset="0"/>
              </a:rPr>
              <a:t> </a:t>
            </a:r>
            <a:r>
              <a:rPr lang="el-GR" sz="2800" dirty="0">
                <a:solidFill>
                  <a:schemeClr val="tx1"/>
                </a:solidFill>
                <a:latin typeface="Times New Roman" pitchFamily="18" charset="0"/>
              </a:rPr>
              <a:t>είναι η ανταμοιβή για τον κίνδυνο αθέτησης, </a:t>
            </a:r>
            <a:endParaRPr lang="el-GR" sz="2800" dirty="0" smtClean="0">
              <a:solidFill>
                <a:schemeClr val="tx1"/>
              </a:solidFill>
              <a:latin typeface="Times New Roman" pitchFamily="18" charset="0"/>
            </a:endParaRPr>
          </a:p>
          <a:p>
            <a:pPr marL="0" indent="0" algn="just">
              <a:buFont typeface="Wingdings" pitchFamily="2" charset="2"/>
              <a:buNone/>
            </a:pPr>
            <a:r>
              <a:rPr lang="en-US" sz="2800" b="1" dirty="0" smtClean="0">
                <a:solidFill>
                  <a:srgbClr val="7030A0"/>
                </a:solidFill>
                <a:latin typeface="Times New Roman" pitchFamily="18" charset="0"/>
              </a:rPr>
              <a:t>LP</a:t>
            </a:r>
            <a:r>
              <a:rPr lang="el-GR" sz="2800" dirty="0" smtClean="0">
                <a:latin typeface="Times New Roman" pitchFamily="18" charset="0"/>
              </a:rPr>
              <a:t> </a:t>
            </a:r>
            <a:r>
              <a:rPr lang="el-GR" sz="2800" dirty="0">
                <a:solidFill>
                  <a:schemeClr val="tx1"/>
                </a:solidFill>
                <a:latin typeface="Times New Roman" pitchFamily="18" charset="0"/>
              </a:rPr>
              <a:t>είναι η ανταμοιβή για την ρευστότητα ή εμπορευσιμότητα και </a:t>
            </a:r>
            <a:endParaRPr lang="el-GR" sz="2800" dirty="0" smtClean="0">
              <a:solidFill>
                <a:schemeClr val="tx1"/>
              </a:solidFill>
              <a:latin typeface="Times New Roman" pitchFamily="18" charset="0"/>
            </a:endParaRPr>
          </a:p>
          <a:p>
            <a:pPr marL="0" indent="0" algn="just">
              <a:buFont typeface="Wingdings" pitchFamily="2" charset="2"/>
              <a:buNone/>
            </a:pPr>
            <a:r>
              <a:rPr lang="en-US" sz="2800" b="1" dirty="0" smtClean="0">
                <a:solidFill>
                  <a:srgbClr val="0070C0"/>
                </a:solidFill>
                <a:latin typeface="Times New Roman" pitchFamily="18" charset="0"/>
              </a:rPr>
              <a:t>IRRP</a:t>
            </a:r>
            <a:r>
              <a:rPr lang="el-GR" sz="2800" dirty="0" smtClean="0">
                <a:latin typeface="Times New Roman" pitchFamily="18" charset="0"/>
              </a:rPr>
              <a:t> </a:t>
            </a:r>
            <a:r>
              <a:rPr lang="el-GR" sz="2800" dirty="0">
                <a:solidFill>
                  <a:schemeClr val="tx1"/>
                </a:solidFill>
                <a:latin typeface="Times New Roman" pitchFamily="18" charset="0"/>
              </a:rPr>
              <a:t>είναι η ανταμοιβή για τον κίνδυνο επιτοκίων</a:t>
            </a:r>
          </a:p>
        </p:txBody>
      </p:sp>
      <p:sp>
        <p:nvSpPr>
          <p:cNvPr id="8197" name="Rectangle 5"/>
          <p:cNvSpPr>
            <a:spLocks noChangeArrowheads="1"/>
          </p:cNvSpPr>
          <p:nvPr/>
        </p:nvSpPr>
        <p:spPr bwMode="auto">
          <a:xfrm>
            <a:off x="0" y="3319463"/>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8196" name="Object 4"/>
          <p:cNvGraphicFramePr>
            <a:graphicFrameLocks noChangeAspect="1"/>
          </p:cNvGraphicFramePr>
          <p:nvPr/>
        </p:nvGraphicFramePr>
        <p:xfrm>
          <a:off x="2123728" y="1988840"/>
          <a:ext cx="5334000" cy="581025"/>
        </p:xfrm>
        <a:graphic>
          <a:graphicData uri="http://schemas.openxmlformats.org/presentationml/2006/ole">
            <p:oleObj spid="_x0000_s1579010" name="Equation" r:id="rId4" imgW="2005729" imgH="215806" progId="">
              <p:embed/>
            </p:oleObj>
          </a:graphicData>
        </a:graphic>
      </p:graphicFrame>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0" y="188913"/>
            <a:ext cx="9144000" cy="6477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l-GR" sz="3600" b="1" dirty="0" smtClean="0">
                <a:latin typeface="Times New Roman" pitchFamily="18" charset="0"/>
              </a:rPr>
              <a:t>ΟνομαστικΗ ΑπΟδοση ΔΙΧΩΣ ΚΙνδυνο</a:t>
            </a:r>
            <a:endParaRPr lang="el-GR" sz="3600" b="1" dirty="0">
              <a:latin typeface="Times New Roman" pitchFamily="18" charset="0"/>
            </a:endParaRPr>
          </a:p>
        </p:txBody>
      </p:sp>
      <p:sp>
        <p:nvSpPr>
          <p:cNvPr id="9219" name="Rectangle 3"/>
          <p:cNvSpPr>
            <a:spLocks noGrp="1" noChangeArrowheads="1"/>
          </p:cNvSpPr>
          <p:nvPr>
            <p:ph type="body" idx="1"/>
          </p:nvPr>
        </p:nvSpPr>
        <p:spPr>
          <a:xfrm>
            <a:off x="457200" y="1600200"/>
            <a:ext cx="8229600" cy="4119563"/>
          </a:xfrm>
        </p:spPr>
        <p:txBody>
          <a:bodyPr/>
          <a:lstStyle/>
          <a:p>
            <a:pPr marL="0" indent="0" algn="just">
              <a:buFont typeface="Wingdings" pitchFamily="2" charset="2"/>
              <a:buNone/>
            </a:pPr>
            <a:r>
              <a:rPr lang="el-GR" sz="2800" dirty="0">
                <a:solidFill>
                  <a:schemeClr val="tx1"/>
                </a:solidFill>
                <a:latin typeface="Times New Roman" pitchFamily="18" charset="0"/>
              </a:rPr>
              <a:t>Το άθροισμα της πραγματικής απόδοσης </a:t>
            </a:r>
            <a:r>
              <a:rPr lang="el-GR" sz="2800" dirty="0" smtClean="0">
                <a:solidFill>
                  <a:schemeClr val="tx1"/>
                </a:solidFill>
                <a:latin typeface="Times New Roman" pitchFamily="18" charset="0"/>
              </a:rPr>
              <a:t>δίχως </a:t>
            </a:r>
            <a:r>
              <a:rPr lang="el-GR" sz="2800" dirty="0">
                <a:solidFill>
                  <a:schemeClr val="tx1"/>
                </a:solidFill>
                <a:latin typeface="Times New Roman" pitchFamily="18" charset="0"/>
              </a:rPr>
              <a:t>κίνδυνο και της ανταμοιβής για τον πληθωρισμό αποτελεί την ονομαστική απόδοση χωρίς κίνδυνο, </a:t>
            </a:r>
            <a:r>
              <a:rPr lang="en-US" sz="2800" dirty="0">
                <a:solidFill>
                  <a:schemeClr val="tx1"/>
                </a:solidFill>
                <a:latin typeface="Times New Roman" pitchFamily="18" charset="0"/>
              </a:rPr>
              <a:t>r</a:t>
            </a:r>
            <a:r>
              <a:rPr lang="en-US" sz="2800" baseline="-25000" dirty="0">
                <a:solidFill>
                  <a:schemeClr val="tx1"/>
                </a:solidFill>
                <a:latin typeface="Times New Roman" pitchFamily="18" charset="0"/>
              </a:rPr>
              <a:t>NF</a:t>
            </a:r>
            <a:r>
              <a:rPr lang="el-GR" sz="2800" dirty="0">
                <a:solidFill>
                  <a:schemeClr val="tx1"/>
                </a:solidFill>
                <a:latin typeface="Times New Roman" pitchFamily="18" charset="0"/>
              </a:rPr>
              <a:t>, δηλαδή,</a:t>
            </a:r>
          </a:p>
          <a:p>
            <a:pPr marL="0" indent="0" algn="just">
              <a:buFont typeface="Wingdings" pitchFamily="2" charset="2"/>
              <a:buNone/>
            </a:pPr>
            <a:endParaRPr lang="el-GR" sz="2800" dirty="0">
              <a:latin typeface="Times New Roman" pitchFamily="18" charset="0"/>
            </a:endParaRPr>
          </a:p>
          <a:p>
            <a:pPr marL="0" indent="0" algn="ctr">
              <a:buFont typeface="Wingdings" pitchFamily="2" charset="2"/>
              <a:buNone/>
            </a:pPr>
            <a:r>
              <a:rPr lang="en-US" b="1" i="1" dirty="0">
                <a:solidFill>
                  <a:srgbClr val="0000CC"/>
                </a:solidFill>
                <a:latin typeface="Times New Roman" pitchFamily="18" charset="0"/>
              </a:rPr>
              <a:t>r</a:t>
            </a:r>
            <a:r>
              <a:rPr lang="en-US" b="1" i="1" baseline="-25000" dirty="0">
                <a:solidFill>
                  <a:srgbClr val="0000CC"/>
                </a:solidFill>
                <a:latin typeface="Times New Roman" pitchFamily="18" charset="0"/>
              </a:rPr>
              <a:t>NF</a:t>
            </a:r>
            <a:r>
              <a:rPr lang="el-GR" b="1" i="1" dirty="0">
                <a:solidFill>
                  <a:srgbClr val="0000CC"/>
                </a:solidFill>
                <a:latin typeface="Times New Roman" pitchFamily="18" charset="0"/>
              </a:rPr>
              <a:t> = </a:t>
            </a:r>
            <a:r>
              <a:rPr lang="en-US" b="1" i="1" dirty="0">
                <a:solidFill>
                  <a:srgbClr val="0000CC"/>
                </a:solidFill>
                <a:latin typeface="Times New Roman" pitchFamily="18" charset="0"/>
              </a:rPr>
              <a:t>r</a:t>
            </a:r>
            <a:r>
              <a:rPr lang="en-US" b="1" i="1" baseline="-25000" dirty="0">
                <a:solidFill>
                  <a:srgbClr val="0000CC"/>
                </a:solidFill>
                <a:latin typeface="Times New Roman" pitchFamily="18" charset="0"/>
              </a:rPr>
              <a:t>RF</a:t>
            </a:r>
            <a:r>
              <a:rPr lang="el-GR" b="1" i="1" dirty="0">
                <a:solidFill>
                  <a:srgbClr val="0000CC"/>
                </a:solidFill>
                <a:latin typeface="Times New Roman" pitchFamily="18" charset="0"/>
              </a:rPr>
              <a:t> + </a:t>
            </a:r>
            <a:r>
              <a:rPr lang="en-US" b="1" i="1" dirty="0">
                <a:solidFill>
                  <a:srgbClr val="0000CC"/>
                </a:solidFill>
                <a:latin typeface="Times New Roman" pitchFamily="18" charset="0"/>
              </a:rPr>
              <a:t>IP</a:t>
            </a:r>
            <a:endParaRPr lang="el-GR" b="1" i="1" dirty="0">
              <a:solidFill>
                <a:srgbClr val="0000CC"/>
              </a:solidFill>
              <a:latin typeface="Times New Roman" pitchFamily="18" charset="0"/>
            </a:endParaRPr>
          </a:p>
          <a:p>
            <a:pPr marL="0" indent="0" algn="ctr">
              <a:buFont typeface="Wingdings" pitchFamily="2" charset="2"/>
              <a:buNone/>
            </a:pPr>
            <a:endParaRPr lang="el-GR" sz="2800" dirty="0">
              <a:solidFill>
                <a:srgbClr val="FFFF00"/>
              </a:solidFill>
              <a:latin typeface="Times New Roman" pitchFamily="18" charset="0"/>
            </a:endParaRPr>
          </a:p>
          <a:p>
            <a:pPr marL="0" indent="0" algn="just">
              <a:buFont typeface="Wingdings" pitchFamily="2" charset="2"/>
              <a:buNone/>
            </a:pPr>
            <a:r>
              <a:rPr lang="el-GR" sz="2800" dirty="0">
                <a:solidFill>
                  <a:schemeClr val="tx1"/>
                </a:solidFill>
                <a:latin typeface="Times New Roman" pitchFamily="18" charset="0"/>
              </a:rPr>
              <a:t>Η ονομαστική απόδοση χωρίς κίνδυνο προσεγγίζεται συνήθως με την απόδοση των κρατικών χρεογράφων.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0" y="188913"/>
            <a:ext cx="9144000" cy="6477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r>
              <a:rPr lang="el-GR" sz="3600" b="1" dirty="0" smtClean="0">
                <a:solidFill>
                  <a:schemeClr val="tx1"/>
                </a:solidFill>
                <a:latin typeface="Times New Roman" pitchFamily="18" charset="0"/>
              </a:rPr>
              <a:t>Κινδυνοσ Επιτοκιων </a:t>
            </a:r>
            <a:r>
              <a:rPr lang="el-GR" sz="3600" b="1" dirty="0">
                <a:solidFill>
                  <a:schemeClr val="tx1"/>
                </a:solidFill>
                <a:latin typeface="Times New Roman" pitchFamily="18" charset="0"/>
              </a:rPr>
              <a:t>και </a:t>
            </a:r>
            <a:r>
              <a:rPr lang="el-GR" sz="3600" b="1" dirty="0" smtClean="0">
                <a:solidFill>
                  <a:schemeClr val="tx1"/>
                </a:solidFill>
                <a:latin typeface="Times New Roman" pitchFamily="18" charset="0"/>
              </a:rPr>
              <a:t>Φορολογηση</a:t>
            </a:r>
            <a:endParaRPr lang="el-GR" sz="3600" b="1" dirty="0">
              <a:solidFill>
                <a:schemeClr val="tx1"/>
              </a:solidFill>
              <a:latin typeface="Times New Roman" pitchFamily="18" charset="0"/>
            </a:endParaRPr>
          </a:p>
        </p:txBody>
      </p:sp>
      <p:sp>
        <p:nvSpPr>
          <p:cNvPr id="10243" name="Rectangle 3"/>
          <p:cNvSpPr>
            <a:spLocks noGrp="1" noChangeArrowheads="1"/>
          </p:cNvSpPr>
          <p:nvPr>
            <p:ph type="body" idx="1"/>
          </p:nvPr>
        </p:nvSpPr>
        <p:spPr>
          <a:xfrm>
            <a:off x="0" y="908720"/>
            <a:ext cx="9144000" cy="5949280"/>
          </a:xfrm>
        </p:spPr>
        <p:txBody>
          <a:bodyPr/>
          <a:lstStyle/>
          <a:p>
            <a:pPr marL="0" indent="0" algn="just">
              <a:lnSpc>
                <a:spcPct val="90000"/>
              </a:lnSpc>
              <a:buFont typeface="Wingdings" pitchFamily="2" charset="2"/>
              <a:buNone/>
            </a:pPr>
            <a:r>
              <a:rPr lang="el-GR" sz="2800" dirty="0">
                <a:solidFill>
                  <a:schemeClr val="tx1"/>
                </a:solidFill>
                <a:latin typeface="Times New Roman" pitchFamily="18" charset="0"/>
              </a:rPr>
              <a:t>Ο κίνδυνος επιτοκίων αποτελείται από δύο μέρη: </a:t>
            </a:r>
            <a:endParaRPr lang="el-GR" sz="2800" dirty="0" smtClean="0">
              <a:solidFill>
                <a:schemeClr val="tx1"/>
              </a:solidFill>
              <a:latin typeface="Times New Roman" pitchFamily="18" charset="0"/>
            </a:endParaRPr>
          </a:p>
          <a:p>
            <a:pPr marL="0" indent="0" algn="just">
              <a:lnSpc>
                <a:spcPct val="90000"/>
              </a:lnSpc>
              <a:buFont typeface="Wingdings" pitchFamily="2" charset="2"/>
              <a:buNone/>
            </a:pPr>
            <a:r>
              <a:rPr lang="el-GR" sz="2800" dirty="0" smtClean="0">
                <a:solidFill>
                  <a:schemeClr val="tx1"/>
                </a:solidFill>
                <a:latin typeface="Times New Roman" pitchFamily="18" charset="0"/>
              </a:rPr>
              <a:t>Α) τον </a:t>
            </a:r>
            <a:r>
              <a:rPr lang="el-GR" sz="2800" dirty="0">
                <a:solidFill>
                  <a:schemeClr val="tx1"/>
                </a:solidFill>
                <a:latin typeface="Times New Roman" pitchFamily="18" charset="0"/>
              </a:rPr>
              <a:t>κίνδυνο τιμής (</a:t>
            </a:r>
            <a:r>
              <a:rPr lang="en-US" sz="2800" dirty="0">
                <a:solidFill>
                  <a:schemeClr val="tx1"/>
                </a:solidFill>
                <a:latin typeface="Times New Roman" pitchFamily="18" charset="0"/>
              </a:rPr>
              <a:t>price risk</a:t>
            </a:r>
            <a:r>
              <a:rPr lang="el-GR" sz="2800" dirty="0">
                <a:solidFill>
                  <a:schemeClr val="tx1"/>
                </a:solidFill>
                <a:latin typeface="Times New Roman" pitchFamily="18" charset="0"/>
              </a:rPr>
              <a:t>) και </a:t>
            </a:r>
            <a:endParaRPr lang="el-GR" sz="2800" dirty="0" smtClean="0">
              <a:solidFill>
                <a:schemeClr val="tx1"/>
              </a:solidFill>
              <a:latin typeface="Times New Roman" pitchFamily="18" charset="0"/>
            </a:endParaRPr>
          </a:p>
          <a:p>
            <a:pPr marL="0" indent="0" algn="just">
              <a:lnSpc>
                <a:spcPct val="90000"/>
              </a:lnSpc>
              <a:buFont typeface="Wingdings" pitchFamily="2" charset="2"/>
              <a:buNone/>
            </a:pPr>
            <a:r>
              <a:rPr lang="el-GR" sz="2800" dirty="0" smtClean="0">
                <a:solidFill>
                  <a:schemeClr val="tx1"/>
                </a:solidFill>
                <a:latin typeface="Times New Roman" pitchFamily="18" charset="0"/>
              </a:rPr>
              <a:t>Β) τον </a:t>
            </a:r>
            <a:r>
              <a:rPr lang="el-GR" sz="2800" dirty="0">
                <a:solidFill>
                  <a:schemeClr val="tx1"/>
                </a:solidFill>
                <a:latin typeface="Times New Roman" pitchFamily="18" charset="0"/>
              </a:rPr>
              <a:t>κίνδυνο επανεπένδυσης τοκομεριδίων (</a:t>
            </a:r>
            <a:r>
              <a:rPr lang="en-US" sz="2800" dirty="0">
                <a:solidFill>
                  <a:schemeClr val="tx1"/>
                </a:solidFill>
                <a:latin typeface="Times New Roman" pitchFamily="18" charset="0"/>
              </a:rPr>
              <a:t>coupon reinvestment risk</a:t>
            </a:r>
            <a:r>
              <a:rPr lang="el-GR" sz="2800" dirty="0">
                <a:solidFill>
                  <a:schemeClr val="tx1"/>
                </a:solidFill>
                <a:latin typeface="Times New Roman" pitchFamily="18" charset="0"/>
              </a:rPr>
              <a:t>). </a:t>
            </a:r>
            <a:endParaRPr lang="el-GR" sz="2800" dirty="0" smtClean="0">
              <a:solidFill>
                <a:schemeClr val="tx1"/>
              </a:solidFill>
              <a:latin typeface="Times New Roman" pitchFamily="18" charset="0"/>
            </a:endParaRPr>
          </a:p>
          <a:p>
            <a:pPr marL="0" indent="0" algn="just">
              <a:lnSpc>
                <a:spcPct val="90000"/>
              </a:lnSpc>
              <a:buFont typeface="Wingdings" pitchFamily="2" charset="2"/>
              <a:buNone/>
            </a:pPr>
            <a:r>
              <a:rPr lang="el-GR" sz="2800" dirty="0" smtClean="0">
                <a:solidFill>
                  <a:schemeClr val="tx1"/>
                </a:solidFill>
                <a:latin typeface="Times New Roman" pitchFamily="18" charset="0"/>
              </a:rPr>
              <a:t>Ο </a:t>
            </a:r>
            <a:r>
              <a:rPr lang="el-GR" sz="2800" dirty="0">
                <a:solidFill>
                  <a:schemeClr val="tx1"/>
                </a:solidFill>
                <a:latin typeface="Times New Roman" pitchFamily="18" charset="0"/>
              </a:rPr>
              <a:t>κίνδυνος τιμής αναφέρεται στην μεταβολή της τιμής ενός χρεογράφου λόγω μεταβολής των επιτοκίων. Ο κίνδυνος επανεπένδυσης τοκομεριδίων αναφέρεται στο επιτόκιο με το οποίο επανεπενδύονται τα τοκομερίδια του χρεογράφου.</a:t>
            </a:r>
          </a:p>
          <a:p>
            <a:pPr marL="0" indent="0" algn="just">
              <a:lnSpc>
                <a:spcPct val="90000"/>
              </a:lnSpc>
              <a:buFont typeface="Wingdings" pitchFamily="2" charset="2"/>
              <a:buNone/>
            </a:pPr>
            <a:r>
              <a:rPr lang="el-GR" sz="2800" dirty="0">
                <a:solidFill>
                  <a:schemeClr val="tx1"/>
                </a:solidFill>
                <a:latin typeface="Times New Roman" pitchFamily="18" charset="0"/>
              </a:rPr>
              <a:t>Η φορολόγηση (</a:t>
            </a:r>
            <a:r>
              <a:rPr lang="en-US" sz="2800" dirty="0">
                <a:solidFill>
                  <a:schemeClr val="tx1"/>
                </a:solidFill>
                <a:latin typeface="Times New Roman" pitchFamily="18" charset="0"/>
              </a:rPr>
              <a:t>taxability</a:t>
            </a:r>
            <a:r>
              <a:rPr lang="el-GR" sz="2800" dirty="0">
                <a:solidFill>
                  <a:schemeClr val="tx1"/>
                </a:solidFill>
                <a:latin typeface="Times New Roman" pitchFamily="18" charset="0"/>
              </a:rPr>
              <a:t>) αναφέρεται στην πιθανή ύπαρξη διαφορετικής φορολογικής μεταχείρισης των χρεογράφων. Αυτό που θα πρέπει να ληφθεί υπόψη όσον αφορά την απόδοση των χρεογράφων, θα πρέπει να είναι η μετά από φόρους απόδοση.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5536" y="1124744"/>
            <a:ext cx="8424936" cy="5328591"/>
          </a:xfrm>
        </p:spPr>
        <p:txBody>
          <a:bodyPr/>
          <a:lstStyle/>
          <a:p>
            <a:pPr marL="0" indent="0" algn="just">
              <a:buFont typeface="Wingdings" pitchFamily="2" charset="2"/>
              <a:buNone/>
            </a:pPr>
            <a:r>
              <a:rPr lang="el-GR" dirty="0">
                <a:solidFill>
                  <a:schemeClr val="tx1"/>
                </a:solidFill>
                <a:latin typeface="Times New Roman" pitchFamily="18" charset="0"/>
              </a:rPr>
              <a:t>Μία εταιρία εξετάζει την επένδυση 100.000 ευρώ στο Α ή το Β χρεόγραφο για ένα έτος. Το Α χρεόγραφο έχει αφορολόγητη απόδοση ίση με 12%. Το Β χρεόγραφο αποδίδει 14% αλλά οι τόκοι του φορολογούνται με φορολογικό συντελεστή 10%. Ποιο χρεόγραφο θα πρέπει να επιλέξει η εταιρία; Ποια θα πρέπει να είναι η απόδοση προ φόρου του χρεογράφου Β για να είναι αδιάφορη η εταιρία;</a:t>
            </a:r>
          </a:p>
          <a:p>
            <a:pPr marL="0" indent="0" algn="just">
              <a:buFont typeface="Wingdings" pitchFamily="2" charset="2"/>
              <a:buNone/>
            </a:pPr>
            <a:endParaRPr lang="el-GR" sz="2800" dirty="0">
              <a:latin typeface="Times New Roman" pitchFamily="18" charset="0"/>
            </a:endParaRPr>
          </a:p>
        </p:txBody>
      </p:sp>
      <p:sp>
        <p:nvSpPr>
          <p:cNvPr id="11269" name="Rectangle 5"/>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3600" b="1" dirty="0" smtClean="0">
                <a:latin typeface="Times New Roman" pitchFamily="18" charset="0"/>
              </a:rPr>
              <a:t>Παράδειγμα (6</a:t>
            </a:r>
            <a:r>
              <a:rPr lang="el-GR" sz="3600" b="1" baseline="30000" dirty="0" smtClean="0">
                <a:latin typeface="Times New Roman" pitchFamily="18" charset="0"/>
              </a:rPr>
              <a:t>ο</a:t>
            </a:r>
            <a:r>
              <a:rPr lang="el-GR" sz="3600" b="1" dirty="0" smtClean="0">
                <a:latin typeface="Times New Roman" pitchFamily="18" charset="0"/>
              </a:rPr>
              <a:t>)</a:t>
            </a:r>
            <a:endParaRPr lang="el-GR" sz="3600" dirty="0">
              <a:latin typeface="Times New Roman" pitchFamily="18" charset="0"/>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323528" y="3213100"/>
            <a:ext cx="8496944" cy="3312244"/>
          </a:xfrm>
        </p:spPr>
        <p:txBody>
          <a:bodyPr/>
          <a:lstStyle/>
          <a:p>
            <a:pPr marL="0" indent="0" algn="just">
              <a:lnSpc>
                <a:spcPct val="90000"/>
              </a:lnSpc>
              <a:buFont typeface="Wingdings" pitchFamily="2" charset="2"/>
              <a:buNone/>
            </a:pPr>
            <a:r>
              <a:rPr lang="el-GR" sz="2800" dirty="0">
                <a:solidFill>
                  <a:schemeClr val="tx1"/>
                </a:solidFill>
                <a:latin typeface="Times New Roman" pitchFamily="18" charset="0"/>
              </a:rPr>
              <a:t>Άρα, η εταιρία θα επιλέξει το χρεόγραφο Β διότι προσφέρει μεγαλύτερη απόδοση μετά φόρων (12,6%) απ’ ότι το χρεόγραφο Α (12%). </a:t>
            </a:r>
            <a:endParaRPr lang="en-US" sz="2800" dirty="0">
              <a:solidFill>
                <a:schemeClr val="tx1"/>
              </a:solidFill>
              <a:latin typeface="Times New Roman" pitchFamily="18" charset="0"/>
            </a:endParaRPr>
          </a:p>
          <a:p>
            <a:pPr marL="0" indent="0" algn="just">
              <a:lnSpc>
                <a:spcPct val="90000"/>
              </a:lnSpc>
              <a:buFont typeface="Wingdings" pitchFamily="2" charset="2"/>
              <a:buNone/>
            </a:pPr>
            <a:r>
              <a:rPr lang="el-GR" sz="2800" dirty="0">
                <a:solidFill>
                  <a:schemeClr val="tx1"/>
                </a:solidFill>
                <a:latin typeface="Times New Roman" pitchFamily="18" charset="0"/>
              </a:rPr>
              <a:t>Έστω ότι </a:t>
            </a:r>
            <a:r>
              <a:rPr lang="en-US" sz="2800" dirty="0">
                <a:solidFill>
                  <a:schemeClr val="tx1"/>
                </a:solidFill>
                <a:latin typeface="Times New Roman" pitchFamily="18" charset="0"/>
              </a:rPr>
              <a:t>r</a:t>
            </a:r>
            <a:r>
              <a:rPr lang="el-GR" sz="2800" dirty="0">
                <a:solidFill>
                  <a:schemeClr val="tx1"/>
                </a:solidFill>
                <a:latin typeface="Times New Roman" pitchFamily="18" charset="0"/>
              </a:rPr>
              <a:t>* είναι η απόδοση του χρεογράφου Α που δεν φορολογείται, </a:t>
            </a:r>
            <a:r>
              <a:rPr lang="en-US" sz="2800" dirty="0">
                <a:solidFill>
                  <a:schemeClr val="tx1"/>
                </a:solidFill>
                <a:latin typeface="Times New Roman" pitchFamily="18" charset="0"/>
              </a:rPr>
              <a:t>r</a:t>
            </a:r>
            <a:r>
              <a:rPr lang="el-GR" sz="2800" dirty="0">
                <a:solidFill>
                  <a:schemeClr val="tx1"/>
                </a:solidFill>
                <a:latin typeface="Times New Roman" pitchFamily="18" charset="0"/>
              </a:rPr>
              <a:t> η απόδοση του χρεογράφου Β που φορολογείται και </a:t>
            </a:r>
            <a:r>
              <a:rPr lang="en-US" sz="2800" dirty="0">
                <a:solidFill>
                  <a:schemeClr val="tx1"/>
                </a:solidFill>
                <a:latin typeface="Times New Roman" pitchFamily="18" charset="0"/>
              </a:rPr>
              <a:t>t</a:t>
            </a:r>
            <a:r>
              <a:rPr lang="el-GR" sz="2800" dirty="0">
                <a:solidFill>
                  <a:schemeClr val="tx1"/>
                </a:solidFill>
                <a:latin typeface="Times New Roman" pitchFamily="18" charset="0"/>
              </a:rPr>
              <a:t> ο φορολογικός συντελεστής. Τότε θα πρέπει να ισχύει:</a:t>
            </a:r>
          </a:p>
          <a:p>
            <a:pPr marL="0" indent="0">
              <a:lnSpc>
                <a:spcPct val="90000"/>
              </a:lnSpc>
              <a:buFont typeface="Wingdings" pitchFamily="2" charset="2"/>
              <a:buNone/>
            </a:pPr>
            <a:endParaRPr lang="el-GR" dirty="0">
              <a:latin typeface="Times New Roman" pitchFamily="18" charset="0"/>
            </a:endParaRPr>
          </a:p>
        </p:txBody>
      </p:sp>
      <p:sp>
        <p:nvSpPr>
          <p:cNvPr id="12295" name="Rectangle 7"/>
          <p:cNvSpPr>
            <a:spLocks noChangeArrowheads="1"/>
          </p:cNvSpPr>
          <p:nvPr/>
        </p:nvSpPr>
        <p:spPr bwMode="auto">
          <a:xfrm>
            <a:off x="0" y="2881313"/>
            <a:ext cx="9144000" cy="0"/>
          </a:xfrm>
          <a:prstGeom prst="rect">
            <a:avLst/>
          </a:prstGeom>
          <a:noFill/>
          <a:ln w="9525">
            <a:noFill/>
            <a:miter lim="800000"/>
            <a:headEnd/>
            <a:tailEnd/>
          </a:ln>
          <a:effectLst/>
        </p:spPr>
        <p:txBody>
          <a:bodyPr wrap="none" anchor="ctr">
            <a:spAutoFit/>
          </a:bodyPr>
          <a:lstStyle/>
          <a:p>
            <a:endParaRPr lang="el-GR" dirty="0"/>
          </a:p>
        </p:txBody>
      </p:sp>
      <p:graphicFrame>
        <p:nvGraphicFramePr>
          <p:cNvPr id="12319" name="Group 31"/>
          <p:cNvGraphicFramePr>
            <a:graphicFrameLocks noGrp="1"/>
          </p:cNvGraphicFramePr>
          <p:nvPr>
            <p:ph sz="half" idx="2"/>
          </p:nvPr>
        </p:nvGraphicFramePr>
        <p:xfrm>
          <a:off x="323528" y="908720"/>
          <a:ext cx="8569325" cy="2164080"/>
        </p:xfrm>
        <a:graphic>
          <a:graphicData uri="http://schemas.openxmlformats.org/drawingml/2006/table">
            <a:tbl>
              <a:tblPr/>
              <a:tblGrid>
                <a:gridCol w="3009900"/>
                <a:gridCol w="2774950"/>
                <a:gridCol w="2784475"/>
              </a:tblGrid>
              <a:tr h="19446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Χρεόγραφα</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Ετήσιοι τόκοι </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Ετήσιος φόρος</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Έσοδα μετά από φόρους</a:t>
                      </a: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Μετά από φόρους απόδοση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A</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(0,12×100.000=) 12.000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12.000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000" b="1" i="0" u="none" strike="noStrike" cap="none" normalizeH="0" baseline="0" dirty="0" smtClean="0">
                          <a:ln>
                            <a:noFill/>
                          </a:ln>
                          <a:solidFill>
                            <a:schemeClr val="tx1"/>
                          </a:solidFill>
                          <a:effectLst/>
                          <a:latin typeface="Times New Roman" pitchFamily="18" charset="0"/>
                        </a:rPr>
                        <a:t>12.000/100.000 =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Β</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(0,14×100.000=) 14.000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(0,10×14.000=) 1.400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12.600</a:t>
                      </a:r>
                    </a:p>
                    <a:p>
                      <a:pPr marL="0" marR="0" lvl="0" indent="0" algn="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12.600/100.000 = 12,6%</a:t>
                      </a:r>
                      <a:endParaRPr kumimoji="0" lang="el-GR" sz="20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320" name="Rectangle 32"/>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3200" b="1" dirty="0">
                <a:latin typeface="Times New Roman" pitchFamily="18" charset="0"/>
              </a:rPr>
              <a:t>Απάντηση Παραδείγματος</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6" name="Object 4"/>
          <p:cNvGraphicFramePr>
            <a:graphicFrameLocks noChangeAspect="1"/>
          </p:cNvGraphicFramePr>
          <p:nvPr/>
        </p:nvGraphicFramePr>
        <p:xfrm>
          <a:off x="827584" y="1916113"/>
          <a:ext cx="7704855" cy="3313087"/>
        </p:xfrm>
        <a:graphic>
          <a:graphicData uri="http://schemas.openxmlformats.org/presentationml/2006/ole">
            <p:oleObj spid="_x0000_s1580034" name="Equation" r:id="rId4" imgW="2095500" imgH="863600" progId="">
              <p:embed/>
            </p:oleObj>
          </a:graphicData>
        </a:graphic>
      </p:graphicFrame>
      <p:sp>
        <p:nvSpPr>
          <p:cNvPr id="28677" name="Rectangle 5"/>
          <p:cNvSpPr>
            <a:spLocks noChangeArrowheads="1"/>
          </p:cNvSpPr>
          <p:nvPr/>
        </p:nvSpPr>
        <p:spPr bwMode="auto">
          <a:xfrm>
            <a:off x="0" y="260350"/>
            <a:ext cx="9144000" cy="503238"/>
          </a:xfrm>
          <a:prstGeom prst="rect">
            <a:avLst/>
          </a:prstGeom>
          <a:noFill/>
          <a:ln w="9525">
            <a:noFill/>
            <a:miter lim="800000"/>
            <a:headEnd/>
            <a:tailEnd/>
          </a:ln>
          <a:effectLst/>
        </p:spPr>
        <p:txBody>
          <a:bodyPr/>
          <a:lstStyle/>
          <a:p>
            <a:pPr algn="ctr">
              <a:spcBef>
                <a:spcPct val="20000"/>
              </a:spcBef>
              <a:buClr>
                <a:schemeClr val="hlink"/>
              </a:buClr>
              <a:buSzPct val="90000"/>
              <a:buFont typeface="Wingdings" pitchFamily="2" charset="2"/>
              <a:buNone/>
            </a:pPr>
            <a:r>
              <a:rPr lang="el-GR" sz="3600" b="1" dirty="0">
                <a:latin typeface="Times New Roman" pitchFamily="18" charset="0"/>
              </a:rPr>
              <a:t>Απάντηση Παραδείγματος</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179388" y="188640"/>
            <a:ext cx="8713092" cy="792088"/>
          </a:xfrm>
        </p:spPr>
        <p:txBody>
          <a:bodyPr>
            <a:normAutofit fontScale="90000"/>
          </a:bodyPr>
          <a:lstStyle/>
          <a:p>
            <a:pPr algn="ctr"/>
            <a:r>
              <a:rPr lang="el-GR" sz="3200" b="1" dirty="0" smtClean="0">
                <a:solidFill>
                  <a:schemeClr val="tx1"/>
                </a:solidFill>
              </a:rPr>
              <a:t>Η ΚΕΦΑΛΑΙΑΚΗ ΔΟΜΗ ΚΑΙ ΤΟ ΚΟΣΤΟΣ </a:t>
            </a:r>
            <a:br>
              <a:rPr lang="el-GR" sz="3200" b="1" dirty="0" smtClean="0">
                <a:solidFill>
                  <a:schemeClr val="tx1"/>
                </a:solidFill>
              </a:rPr>
            </a:br>
            <a:r>
              <a:rPr lang="el-GR" sz="3200" b="1" dirty="0" smtClean="0">
                <a:solidFill>
                  <a:schemeClr val="tx1"/>
                </a:solidFill>
              </a:rPr>
              <a:t>ΚΕΦΑΛΑΙΟΥ ΤΗΣ ΕΠΙΧΕΙΡΗΣΗΣ</a:t>
            </a:r>
          </a:p>
        </p:txBody>
      </p:sp>
      <p:graphicFrame>
        <p:nvGraphicFramePr>
          <p:cNvPr id="7" name="6 - Πίνακας"/>
          <p:cNvGraphicFramePr>
            <a:graphicFrameLocks noGrp="1"/>
          </p:cNvGraphicFramePr>
          <p:nvPr/>
        </p:nvGraphicFramePr>
        <p:xfrm>
          <a:off x="323850" y="2420888"/>
          <a:ext cx="8569325" cy="2665463"/>
        </p:xfrm>
        <a:graphic>
          <a:graphicData uri="http://schemas.openxmlformats.org/drawingml/2006/table">
            <a:tbl>
              <a:tblPr/>
              <a:tblGrid>
                <a:gridCol w="947738"/>
                <a:gridCol w="1408112"/>
                <a:gridCol w="1171575"/>
                <a:gridCol w="1173163"/>
                <a:gridCol w="1289050"/>
                <a:gridCol w="1289050"/>
                <a:gridCol w="1290637"/>
              </a:tblGrid>
              <a:tr h="935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2ος </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400"/>
                        </a:spcBef>
                        <a:spcAft>
                          <a:spcPts val="40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876883">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cs typeface="Times New Roman" pitchFamily="18" charset="0"/>
                        </a:rPr>
                        <a:t>Κέρδος</a:t>
                      </a:r>
                      <a:endParaRPr kumimoji="0" lang="el-GR" sz="16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7.</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3.750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2948">
                <a:tc gridSpan="2">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Μεταβολή (%)</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-33%</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25%</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5233" name="Rectangle 1"/>
          <p:cNvSpPr>
            <a:spLocks noChangeArrowheads="1"/>
          </p:cNvSpPr>
          <p:nvPr/>
        </p:nvSpPr>
        <p:spPr bwMode="auto">
          <a:xfrm>
            <a:off x="0" y="1124658"/>
            <a:ext cx="9144000" cy="1600341"/>
          </a:xfrm>
          <a:prstGeom prst="rect">
            <a:avLst/>
          </a:prstGeom>
          <a:noFill/>
          <a:ln w="9525" cap="flat" cmpd="sng">
            <a:noFill/>
            <a:prstDash val="solid"/>
            <a:miter lim="800000"/>
            <a:headEnd type="none" w="med" len="med"/>
            <a:tailEnd type="none" w="med" len="med"/>
          </a:ln>
          <a:effectLst/>
        </p:spPr>
        <p:txBody>
          <a:bodyPr wrap="square" tIns="152352" rIns="-914112" bIns="152352" anchor="ctr">
            <a:spAutoFit/>
          </a:bodyPr>
          <a:lstStyle/>
          <a:p>
            <a:pPr indent="342900" algn="l" eaLnBrk="0" hangingPunct="0">
              <a:defRPr/>
            </a:pPr>
            <a:r>
              <a:rPr lang="el-GR" sz="2000" b="1" dirty="0">
                <a:latin typeface="+mj-lt"/>
                <a:cs typeface="Times New Roman" pitchFamily="18" charset="0"/>
              </a:rPr>
              <a:t>Η Δανειοδότηση της </a:t>
            </a:r>
            <a:r>
              <a:rPr lang="el-GR" sz="2000" b="1" dirty="0" smtClean="0">
                <a:latin typeface="+mj-lt"/>
                <a:cs typeface="Times New Roman" pitchFamily="18" charset="0"/>
              </a:rPr>
              <a:t>Επιχείρησης: </a:t>
            </a:r>
            <a:r>
              <a:rPr lang="el-GR" sz="2000" dirty="0" smtClean="0">
                <a:latin typeface="+mj-lt"/>
                <a:ea typeface="Times New Roman" pitchFamily="18" charset="0"/>
              </a:rPr>
              <a:t>Ας </a:t>
            </a:r>
            <a:r>
              <a:rPr lang="el-GR" sz="2000" dirty="0">
                <a:latin typeface="+mj-lt"/>
                <a:ea typeface="Times New Roman" pitchFamily="18" charset="0"/>
              </a:rPr>
              <a:t>υποτεθεί, ότι μία επιχείρηση που χρηματοδοτείται μόνο με ίδια κεφάλαια παρουσιάζει την ακόλουθη ροή </a:t>
            </a:r>
            <a:r>
              <a:rPr lang="el-GR" sz="2000" dirty="0" smtClean="0">
                <a:latin typeface="+mj-lt"/>
                <a:ea typeface="Times New Roman" pitchFamily="18" charset="0"/>
              </a:rPr>
              <a:t>κερδών </a:t>
            </a:r>
          </a:p>
          <a:p>
            <a:pPr indent="342900" algn="l" eaLnBrk="0" hangingPunct="0">
              <a:defRPr/>
            </a:pPr>
            <a:r>
              <a:rPr lang="el-GR" sz="2000" b="1" dirty="0" smtClean="0">
                <a:ea typeface="Times New Roman" pitchFamily="18" charset="0"/>
              </a:rPr>
              <a:t>(Ποσά σε χιλ. Ευρώ). </a:t>
            </a:r>
            <a:r>
              <a:rPr lang="el-GR" sz="2000" dirty="0" smtClean="0">
                <a:latin typeface="+mj-lt"/>
                <a:ea typeface="Times New Roman" pitchFamily="18" charset="0"/>
              </a:rPr>
              <a:t>Ροή </a:t>
            </a:r>
            <a:r>
              <a:rPr lang="el-GR" sz="2000" dirty="0">
                <a:latin typeface="+mj-lt"/>
                <a:ea typeface="Times New Roman" pitchFamily="18" charset="0"/>
              </a:rPr>
              <a:t>κερδών της </a:t>
            </a:r>
            <a:r>
              <a:rPr lang="el-GR" sz="2000" dirty="0" smtClean="0">
                <a:latin typeface="+mj-lt"/>
                <a:ea typeface="Times New Roman" pitchFamily="18" charset="0"/>
              </a:rPr>
              <a:t>ΒΗΤΑ </a:t>
            </a:r>
            <a:r>
              <a:rPr lang="el-GR" sz="2000" dirty="0">
                <a:latin typeface="+mj-lt"/>
                <a:ea typeface="Times New Roman" pitchFamily="18" charset="0"/>
              </a:rPr>
              <a:t>Α.Ε.</a:t>
            </a:r>
            <a:endParaRPr lang="el-GR" sz="2000" dirty="0">
              <a:latin typeface="+mj-lt"/>
            </a:endParaRPr>
          </a:p>
          <a:p>
            <a:pPr indent="342900" algn="l" eaLnBrk="0" hangingPunct="0">
              <a:defRPr/>
            </a:pPr>
            <a:endParaRPr lang="el-GR" sz="1200" b="1" dirty="0">
              <a:latin typeface="+mj-lt"/>
              <a:ea typeface="Times New Roman" pitchFamily="18" charset="0"/>
            </a:endParaRPr>
          </a:p>
          <a:p>
            <a:pPr indent="342900" algn="l" eaLnBrk="0" hangingPunct="0">
              <a:defRPr/>
            </a:pPr>
            <a:endParaRPr lang="el-GR" sz="1200" dirty="0">
              <a:latin typeface="+mj-lt"/>
            </a:endParaRPr>
          </a:p>
        </p:txBody>
      </p:sp>
      <p:sp>
        <p:nvSpPr>
          <p:cNvPr id="51247" name="8 - Ορθογώνιο"/>
          <p:cNvSpPr>
            <a:spLocks noChangeArrowheads="1"/>
          </p:cNvSpPr>
          <p:nvPr/>
        </p:nvSpPr>
        <p:spPr bwMode="auto">
          <a:xfrm>
            <a:off x="0" y="5229224"/>
            <a:ext cx="9144000" cy="1015663"/>
          </a:xfrm>
          <a:prstGeom prst="rect">
            <a:avLst/>
          </a:prstGeom>
          <a:noFill/>
          <a:ln w="9525">
            <a:noFill/>
            <a:miter lim="800000"/>
            <a:headEnd/>
            <a:tailEnd/>
          </a:ln>
        </p:spPr>
        <p:txBody>
          <a:bodyPr wrap="square">
            <a:spAutoFit/>
          </a:bodyPr>
          <a:lstStyle/>
          <a:p>
            <a:pPr algn="just"/>
            <a:r>
              <a:rPr lang="en-US" sz="2000" dirty="0"/>
              <a:t>Στην περίπτωση αυτή, η διακύμανση των κερδών μεταξύ των ετών 1 έως 6 εξαρτάται από παράγοντες που επηρεάζουν τον κλάδο και τη συγκεκριμένη επιχείρηση.</a:t>
            </a:r>
            <a:endParaRPr lang="el-GR" sz="2000" dirty="0"/>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a:xfrm>
            <a:off x="179388" y="260648"/>
            <a:ext cx="9144000" cy="720080"/>
          </a:xfrm>
        </p:spPr>
        <p:txBody>
          <a:bodyPr>
            <a:normAutofit fontScale="90000"/>
          </a:bodyPr>
          <a:lstStyle/>
          <a:p>
            <a:pPr algn="ctr"/>
            <a:r>
              <a:rPr lang="el-GR" sz="3200" b="1" dirty="0" smtClean="0">
                <a:solidFill>
                  <a:schemeClr val="tx1"/>
                </a:solidFill>
              </a:rPr>
              <a:t>Η ΚΕΦΑΛΑΙΑΚΗ ΔΟΜΗ ΚΑΙ ΤΟ ΚΟΣΤΟΣ </a:t>
            </a:r>
            <a:br>
              <a:rPr lang="el-GR" sz="3200" b="1" dirty="0" smtClean="0">
                <a:solidFill>
                  <a:schemeClr val="tx1"/>
                </a:solidFill>
              </a:rPr>
            </a:br>
            <a:r>
              <a:rPr lang="el-GR" sz="3200" b="1" dirty="0" smtClean="0">
                <a:solidFill>
                  <a:schemeClr val="tx1"/>
                </a:solidFill>
              </a:rPr>
              <a:t>ΚΕΦΑΛΑΙΟΥ ΤΗΣ ΕΠΙΧΕΙΡΗΣΗΣ</a:t>
            </a:r>
          </a:p>
        </p:txBody>
      </p:sp>
      <p:graphicFrame>
        <p:nvGraphicFramePr>
          <p:cNvPr id="8" name="7 - Πίνακας"/>
          <p:cNvGraphicFramePr>
            <a:graphicFrameLocks noGrp="1"/>
          </p:cNvGraphicFramePr>
          <p:nvPr/>
        </p:nvGraphicFramePr>
        <p:xfrm>
          <a:off x="250825" y="2348880"/>
          <a:ext cx="8785225" cy="4320480"/>
        </p:xfrm>
        <a:graphic>
          <a:graphicData uri="http://schemas.openxmlformats.org/drawingml/2006/table">
            <a:tbl>
              <a:tblPr/>
              <a:tblGrid>
                <a:gridCol w="2039938"/>
                <a:gridCol w="1050925"/>
                <a:gridCol w="1133475"/>
                <a:gridCol w="1135062"/>
                <a:gridCol w="1146175"/>
                <a:gridCol w="1133475"/>
                <a:gridCol w="1146175"/>
              </a:tblGrid>
              <a:tr h="1119145">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539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539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11113"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11113"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1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1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1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30000" dirty="0" smtClean="0">
                          <a:ln>
                            <a:noFill/>
                          </a:ln>
                          <a:solidFill>
                            <a:schemeClr val="tx1"/>
                          </a:solidFill>
                          <a:effectLst/>
                          <a:latin typeface="Times New Roman" pitchFamily="18" charset="0"/>
                          <a:cs typeface="Times New Roman" pitchFamily="18" charset="0"/>
                        </a:rPr>
                        <a:t>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1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31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175" marR="0" lvl="0" indent="0" algn="l"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χρόνος</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anchor="ctr"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solidFill>
                      <a:srgbClr val="E6E6E6"/>
                    </a:solidFill>
                  </a:tcPr>
                </a:tc>
              </a:tr>
              <a:tr h="926007">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Κέρδος </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Τόκοι Δανείων</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6.000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7.000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3.750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52011">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Κέρδη που αντιστοιχούν στα  ίδια κεφάλαια (Μετόχους)</a:t>
                      </a: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4.500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2.500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l-GR" sz="2000" b="1"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00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2.250</a:t>
                      </a:r>
                      <a:endParaRPr kumimoji="0" lang="el-GR"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317">
                <a:tc gridSpan="2">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Μεταβολή (%)</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marL="85725"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28,6%</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187325"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-44,4%</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40,0%</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68263" marR="0" lvl="0" indent="0" algn="l" defTabSz="914400" rtl="0" eaLnBrk="1" fontAlgn="base" latinLnBrk="0" hangingPunct="1">
                        <a:lnSpc>
                          <a:spcPct val="100000"/>
                        </a:lnSpc>
                        <a:spcBef>
                          <a:spcPts val="1200"/>
                        </a:spcBef>
                        <a:spcAft>
                          <a:spcPct val="0"/>
                        </a:spcAft>
                        <a:buClrTx/>
                        <a:buSzTx/>
                        <a:buFontTx/>
                        <a:buNone/>
                        <a:tabLst/>
                      </a:pPr>
                      <a:r>
                        <a:rPr kumimoji="0" lang="el-GR" sz="2000" b="1" i="0" u="none" strike="noStrike" cap="none" normalizeH="0" baseline="0" dirty="0" smtClean="0">
                          <a:ln>
                            <a:noFill/>
                          </a:ln>
                          <a:solidFill>
                            <a:srgbClr val="0000CC"/>
                          </a:solidFill>
                          <a:effectLst/>
                          <a:latin typeface="Times New Roman" pitchFamily="18" charset="0"/>
                          <a:cs typeface="Times New Roman" pitchFamily="18" charset="0"/>
                        </a:rPr>
                        <a:t>57,1</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0" algn="l" defTabSz="914400" rtl="0" eaLnBrk="1" fontAlgn="base" latinLnBrk="0" hangingPunct="1">
                        <a:lnSpc>
                          <a:spcPct val="100000"/>
                        </a:lnSpc>
                        <a:spcBef>
                          <a:spcPts val="12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r>
                        <a:rPr kumimoji="0" lang="el-GR" sz="2000" b="1" i="0" u="none" strike="noStrike" cap="none" normalizeH="0" baseline="0" dirty="0" smtClean="0">
                          <a:ln>
                            <a:noFill/>
                          </a:ln>
                          <a:solidFill>
                            <a:srgbClr val="0000CC"/>
                          </a:solidFill>
                          <a:effectLst/>
                          <a:latin typeface="Times New Roman" pitchFamily="18" charset="0"/>
                          <a:cs typeface="Times New Roman" pitchFamily="18" charset="0"/>
                        </a:rPr>
                        <a:t>40</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r>
                        <a:rPr kumimoji="0" lang="el-GR" sz="2000" b="1" i="0" u="none" strike="noStrike" cap="none" normalizeH="0" baseline="0" dirty="0" smtClean="0">
                          <a:ln>
                            <a:noFill/>
                          </a:ln>
                          <a:solidFill>
                            <a:srgbClr val="0000CC"/>
                          </a:solidFill>
                          <a:effectLst/>
                          <a:latin typeface="Times New Roman" pitchFamily="18" charset="0"/>
                          <a:cs typeface="Times New Roman" pitchFamily="18" charset="0"/>
                        </a:rPr>
                        <a:t>9</a:t>
                      </a:r>
                      <a:r>
                        <a:rPr kumimoji="0" lang="en-US" sz="2000" b="1" i="0" u="none" strike="noStrike" cap="none" normalizeH="0" baseline="0" dirty="0" smtClean="0">
                          <a:ln>
                            <a:noFill/>
                          </a:ln>
                          <a:solidFill>
                            <a:srgbClr val="0000CC"/>
                          </a:solidFill>
                          <a:effectLst/>
                          <a:latin typeface="Times New Roman" pitchFamily="18" charset="0"/>
                          <a:cs typeface="Times New Roman" pitchFamily="18" charset="0"/>
                        </a:rPr>
                        <a:t>%</a:t>
                      </a:r>
                      <a:endParaRPr kumimoji="0" lang="el-GR" sz="2000" b="0" i="0" u="none" strike="noStrike" cap="none" normalizeH="0" baseline="0" dirty="0" smtClean="0">
                        <a:ln>
                          <a:noFill/>
                        </a:ln>
                        <a:solidFill>
                          <a:srgbClr val="0000CC"/>
                        </a:solidFill>
                        <a:effectLst/>
                        <a:latin typeface="Times New Roman" pitchFamily="18" charset="0"/>
                        <a:cs typeface="Times New Roman" pitchFamily="18" charset="0"/>
                      </a:endParaRPr>
                    </a:p>
                  </a:txBody>
                  <a:tcPr marL="44450" marR="44450" marT="0" marB="0" horzOverflow="overflow">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2270" name="9 - Ορθογώνιο"/>
          <p:cNvSpPr>
            <a:spLocks noChangeArrowheads="1"/>
          </p:cNvSpPr>
          <p:nvPr/>
        </p:nvSpPr>
        <p:spPr bwMode="auto">
          <a:xfrm>
            <a:off x="395288" y="1268761"/>
            <a:ext cx="8424862" cy="1015663"/>
          </a:xfrm>
          <a:prstGeom prst="rect">
            <a:avLst/>
          </a:prstGeom>
          <a:noFill/>
          <a:ln w="9525">
            <a:noFill/>
            <a:miter lim="800000"/>
            <a:headEnd/>
            <a:tailEnd/>
          </a:ln>
        </p:spPr>
        <p:txBody>
          <a:bodyPr wrap="square">
            <a:spAutoFit/>
          </a:bodyPr>
          <a:lstStyle/>
          <a:p>
            <a:r>
              <a:rPr lang="el-GR" sz="2000" dirty="0"/>
              <a:t>Ας υποτεθεί, ότι μέρος της χρηματοδότησης καλύπτεται από δανεισμό και ότι το ετήσιο ύψος των τόκων που καταβάλλονται είναι 1.500 Ευρώ. Στην περίπτωση αυτή τα πιο πάνω αποτελέσματα τροποποιούνται ως εξής:</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a:xfrm>
            <a:off x="0" y="260648"/>
            <a:ext cx="9144000" cy="880765"/>
          </a:xfrm>
        </p:spPr>
        <p:txBody>
          <a:bodyPr>
            <a:normAutofit fontScale="90000"/>
          </a:bodyPr>
          <a:lstStyle/>
          <a:p>
            <a:pPr algn="ctr"/>
            <a:r>
              <a:rPr lang="el-GR" sz="3200" b="1" dirty="0" smtClean="0">
                <a:solidFill>
                  <a:schemeClr val="tx1"/>
                </a:solidFill>
              </a:rPr>
              <a:t>Η ΚΕΦΑΛΑΙΑΚΗ ΔΟΜΗ ΚΑΙ ΤΟ ΚΟΣΤΟΣ </a:t>
            </a:r>
            <a:br>
              <a:rPr lang="el-GR" sz="3200" b="1" dirty="0" smtClean="0">
                <a:solidFill>
                  <a:schemeClr val="tx1"/>
                </a:solidFill>
              </a:rPr>
            </a:br>
            <a:r>
              <a:rPr lang="el-GR" sz="3200" b="1" dirty="0" smtClean="0">
                <a:solidFill>
                  <a:schemeClr val="tx1"/>
                </a:solidFill>
              </a:rPr>
              <a:t>ΚΕΦΑΛΑΙΟΥ ΤΗΣ ΕΠΙΧΕΙΡΗΣΗΣ</a:t>
            </a:r>
          </a:p>
        </p:txBody>
      </p:sp>
      <p:sp>
        <p:nvSpPr>
          <p:cNvPr id="53253" name="Rectangle 3"/>
          <p:cNvSpPr>
            <a:spLocks noGrp="1" noChangeArrowheads="1"/>
          </p:cNvSpPr>
          <p:nvPr>
            <p:ph type="body" sz="half" idx="1"/>
          </p:nvPr>
        </p:nvSpPr>
        <p:spPr>
          <a:xfrm>
            <a:off x="107950" y="1124744"/>
            <a:ext cx="8784530" cy="5544616"/>
          </a:xfrm>
        </p:spPr>
        <p:txBody>
          <a:bodyPr/>
          <a:lstStyle/>
          <a:p>
            <a:pPr algn="just"/>
            <a:r>
              <a:rPr lang="el-GR" sz="2000" dirty="0" smtClean="0">
                <a:solidFill>
                  <a:schemeClr val="tx1"/>
                </a:solidFill>
              </a:rPr>
              <a:t>Ο συνολικός λοιπόν κίνδυνος που αντιμετωπίζει η επιχείρηση αποτελείται από τον επιχειρηματικό κίνδυνο που εξαρτάται από τη φύση της δραστηριότητας της συγκεκριμένης επιχείρησης, καθώς και από τον χρηματοοικονομικό κίνδυνο, που οφείλεται στον τρόπο με τον οποίο έχει χρηματοδοτηθεί η οικονομική μονάδα. </a:t>
            </a:r>
            <a:endParaRPr lang="en-US" sz="2000" dirty="0" smtClean="0">
              <a:solidFill>
                <a:schemeClr val="tx1"/>
              </a:solidFill>
            </a:endParaRPr>
          </a:p>
          <a:p>
            <a:pPr algn="just"/>
            <a:r>
              <a:rPr lang="el-GR" sz="2000" dirty="0" smtClean="0">
                <a:solidFill>
                  <a:schemeClr val="tx1"/>
                </a:solidFill>
              </a:rPr>
              <a:t>Η χρησιμοποίηση της δανειοδότησης στη χρηματοδότηση της επιχείρησης καλείται χρηματοοικονομική μόχλευση (financial leverage) και έχει ως αποτέλεσμα την αύξηση του χρηματοοικονομικού κινδύνου. </a:t>
            </a:r>
            <a:endParaRPr lang="en-US" sz="2000" dirty="0" smtClean="0">
              <a:solidFill>
                <a:schemeClr val="tx1"/>
              </a:solidFill>
            </a:endParaRPr>
          </a:p>
          <a:p>
            <a:pPr algn="just"/>
            <a:r>
              <a:rPr lang="el-GR" sz="2000" dirty="0" smtClean="0">
                <a:solidFill>
                  <a:schemeClr val="tx1"/>
                </a:solidFill>
              </a:rPr>
              <a:t>Η μέτρηση της χρηματοοικονομικής μόχλευσης, Μ (συχνά καλείται και δανειακή επιβάρυνση), δίνεται με μία από τις ακόλουθες σχέσεις:</a:t>
            </a:r>
          </a:p>
          <a:p>
            <a:pPr algn="ctr">
              <a:buFont typeface="Wingdings" pitchFamily="2" charset="2"/>
              <a:buNone/>
            </a:pPr>
            <a:r>
              <a:rPr lang="el-GR" sz="2000" b="1" dirty="0" smtClean="0"/>
              <a:t>		</a:t>
            </a:r>
            <a:r>
              <a:rPr lang="el-GR" sz="2000" b="1" dirty="0" smtClean="0">
                <a:solidFill>
                  <a:srgbClr val="7030A0"/>
                </a:solidFill>
              </a:rPr>
              <a:t>Μ = Δ/Ι ή Μ = Δ/ (Δ+Ι)         </a:t>
            </a:r>
            <a:endParaRPr lang="el-GR" sz="2000" dirty="0" smtClean="0">
              <a:solidFill>
                <a:srgbClr val="7030A0"/>
              </a:solidFill>
            </a:endParaRPr>
          </a:p>
          <a:p>
            <a:pPr>
              <a:buFont typeface="Wingdings" pitchFamily="2" charset="2"/>
              <a:buNone/>
            </a:pPr>
            <a:r>
              <a:rPr lang="el-GR" sz="2000" dirty="0" smtClean="0"/>
              <a:t>Όπου:</a:t>
            </a:r>
          </a:p>
          <a:p>
            <a:r>
              <a:rPr lang="el-GR" sz="2000" b="1" dirty="0" smtClean="0">
                <a:solidFill>
                  <a:srgbClr val="0000CC"/>
                </a:solidFill>
              </a:rPr>
              <a:t>Δ</a:t>
            </a:r>
            <a:r>
              <a:rPr lang="el-GR" sz="2000" b="1" dirty="0" smtClean="0"/>
              <a:t>    = </a:t>
            </a:r>
            <a:r>
              <a:rPr lang="el-GR" sz="2000" b="1" dirty="0" smtClean="0">
                <a:solidFill>
                  <a:schemeClr val="tx1"/>
                </a:solidFill>
              </a:rPr>
              <a:t>Το ύψος της δανειοδότησης της επιχείρησης. </a:t>
            </a:r>
          </a:p>
          <a:p>
            <a:r>
              <a:rPr lang="el-GR" sz="2000" b="1" dirty="0" smtClean="0">
                <a:solidFill>
                  <a:srgbClr val="006600"/>
                </a:solidFill>
              </a:rPr>
              <a:t> Ι    </a:t>
            </a:r>
            <a:r>
              <a:rPr lang="el-GR" sz="2000" b="1" dirty="0" smtClean="0"/>
              <a:t>=	 </a:t>
            </a:r>
            <a:r>
              <a:rPr lang="el-GR" sz="2000" b="1" dirty="0" smtClean="0">
                <a:solidFill>
                  <a:schemeClr val="tx1"/>
                </a:solidFill>
              </a:rPr>
              <a:t>Το ύψος των ιδίων κεφαλαίων της επιχείρησης. </a:t>
            </a:r>
          </a:p>
          <a:p>
            <a:r>
              <a:rPr lang="el-GR" sz="2000" b="1" dirty="0" smtClean="0"/>
              <a:t> </a:t>
            </a:r>
            <a:r>
              <a:rPr lang="el-GR" sz="2000" b="1" dirty="0" smtClean="0">
                <a:solidFill>
                  <a:srgbClr val="C00000"/>
                </a:solidFill>
              </a:rPr>
              <a:t>Δ + Ι   </a:t>
            </a:r>
            <a:r>
              <a:rPr lang="el-GR" sz="2000" b="1" dirty="0" smtClean="0"/>
              <a:t>= </a:t>
            </a:r>
            <a:r>
              <a:rPr lang="el-GR" sz="2000" b="1" dirty="0" smtClean="0">
                <a:solidFill>
                  <a:schemeClr val="tx1"/>
                </a:solidFill>
              </a:rPr>
              <a:t>Το συνολικό ύψος κεφαλαίων που απασχολεί η επιχείρηση. </a:t>
            </a: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0" y="1"/>
            <a:ext cx="9144000" cy="908720"/>
          </a:xfrm>
        </p:spPr>
        <p:txBody>
          <a:bodyPr>
            <a:normAutofit fontScale="90000"/>
          </a:bodyPr>
          <a:lstStyle/>
          <a:p>
            <a:pPr algn="ctr"/>
            <a:r>
              <a:rPr lang="el-GR" sz="2400" b="1" dirty="0" smtClean="0">
                <a:solidFill>
                  <a:schemeClr val="tx1"/>
                </a:solidFill>
              </a:rPr>
              <a:t>Η ΟρθολογικΗ ΧρΗση τηΣ ΧρηματοοικονομικΗΣ ΜΟχλευσηΣ αυξΑνει την απΟδοση των ΙδΙων ΚεφαλαΙων  </a:t>
            </a:r>
          </a:p>
        </p:txBody>
      </p:sp>
      <p:sp>
        <p:nvSpPr>
          <p:cNvPr id="54277" name="Rectangle 3"/>
          <p:cNvSpPr>
            <a:spLocks noGrp="1" noChangeArrowheads="1"/>
          </p:cNvSpPr>
          <p:nvPr>
            <p:ph type="body" sz="half" idx="1"/>
          </p:nvPr>
        </p:nvSpPr>
        <p:spPr>
          <a:xfrm>
            <a:off x="107950" y="1125538"/>
            <a:ext cx="9036050" cy="5471814"/>
          </a:xfrm>
        </p:spPr>
        <p:txBody>
          <a:bodyPr/>
          <a:lstStyle/>
          <a:p>
            <a:pPr algn="just"/>
            <a:r>
              <a:rPr lang="el-GR" sz="2200" dirty="0" smtClean="0">
                <a:solidFill>
                  <a:schemeClr val="tx1"/>
                </a:solidFill>
              </a:rPr>
              <a:t>Αυξάνοντας τη χρηματοοικονομική μόχλευση μιας επιχείρησης, αυξάνεται η απόδοση των ιδίων κεφαλαίων αλλά συγχρόνως αυξάνεται και ο κίνδυνος που διατρέχει η επιχείρηση. </a:t>
            </a:r>
          </a:p>
          <a:p>
            <a:pPr algn="just"/>
            <a:r>
              <a:rPr lang="el-GR" sz="2200" dirty="0" smtClean="0">
                <a:solidFill>
                  <a:schemeClr val="tx1"/>
                </a:solidFill>
              </a:rPr>
              <a:t>Η αύξηση της αναμενόμενης απόδοσης των ιδίων κεφαλαίων στις επιχειρήσεις που χρησιμοποιούν αυξημένη μόχλευση, παρά τις αυξημένες δαπάνες τόκων, </a:t>
            </a:r>
            <a:r>
              <a:rPr lang="el-GR" sz="2200" b="1" dirty="0" smtClean="0">
                <a:solidFill>
                  <a:schemeClr val="tx1"/>
                </a:solidFill>
              </a:rPr>
              <a:t>οφείλεται στο ότι τα κέρδη επιμερίζονται σε μικρότερο ύψος ιδίων κεφαλαίων (μειώνεται ο παρονομαστής του κλάσματος). </a:t>
            </a:r>
          </a:p>
          <a:p>
            <a:pPr algn="just"/>
            <a:r>
              <a:rPr lang="el-GR" sz="2200" dirty="0" smtClean="0">
                <a:solidFill>
                  <a:schemeClr val="tx1"/>
                </a:solidFill>
              </a:rPr>
              <a:t>Η ανάληψη υψηλότερου κινδύνου επιφέρει μακροχρόνια και υψηλότερα κέρδη. Οι επιχειρήσεις με υψηλή δανειακή επιβάρυνση που υφίστανται σημαντικές ζημιές (κυρίως λόγω υψηλής επιβάρυνσης από τόκους) κατά τη διάρκεια περιόδων ύφεσης της αγοράς (μείωση ζήτησης - μείωση ταμειακών ροών). Οι περίοδοι αυτές εφόσον είναι μεγάλης διάρκειας, μπορεί να οδηγήσουν τις επιχειρήσεις (κυρίως τις υπερχρεωμένες) σε χρεοκοπία.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Ορισμοσ Επενδυσησ (1)</a:t>
            </a:r>
            <a:endParaRPr lang="el-GR" b="1" dirty="0">
              <a:solidFill>
                <a:schemeClr val="tx1"/>
              </a:solidFill>
            </a:endParaRPr>
          </a:p>
        </p:txBody>
      </p:sp>
      <p:sp>
        <p:nvSpPr>
          <p:cNvPr id="3" name="2 - Θέση περιεχομένου"/>
          <p:cNvSpPr>
            <a:spLocks noGrp="1"/>
          </p:cNvSpPr>
          <p:nvPr>
            <p:ph idx="1"/>
          </p:nvPr>
        </p:nvSpPr>
        <p:spPr/>
        <p:txBody>
          <a:bodyPr>
            <a:normAutofit/>
          </a:bodyPr>
          <a:lstStyle/>
          <a:p>
            <a:pPr algn="just"/>
            <a:r>
              <a:rPr lang="el-GR" sz="3200" b="1" dirty="0" smtClean="0">
                <a:solidFill>
                  <a:schemeClr val="tx1"/>
                </a:solidFill>
              </a:rPr>
              <a:t>Επένδυση</a:t>
            </a:r>
            <a:r>
              <a:rPr lang="el-GR" sz="3200" dirty="0" smtClean="0">
                <a:solidFill>
                  <a:schemeClr val="tx1"/>
                </a:solidFill>
              </a:rPr>
              <a:t> (investment) ονομάζεται η δέσμευση</a:t>
            </a:r>
            <a:r>
              <a:rPr lang="el-GR" sz="3200" dirty="0" smtClean="0"/>
              <a:t> </a:t>
            </a:r>
            <a:r>
              <a:rPr lang="el-GR" sz="3200" b="1" dirty="0" smtClean="0">
                <a:solidFill>
                  <a:srgbClr val="006600"/>
                </a:solidFill>
                <a:hlinkClick r:id="rId2" tooltip="Κεφάλαιο"/>
              </a:rPr>
              <a:t>κεφαλαίων</a:t>
            </a:r>
            <a:r>
              <a:rPr lang="el-GR" sz="3200" dirty="0" smtClean="0"/>
              <a:t> </a:t>
            </a:r>
            <a:r>
              <a:rPr lang="el-GR" sz="3200" dirty="0" smtClean="0">
                <a:solidFill>
                  <a:schemeClr val="tx1"/>
                </a:solidFill>
              </a:rPr>
              <a:t>για ένα χρονικό διάστημα, η οποία αναμένεται να αποφέρει πρόσθετα κεφάλαια στον επενδυτή. Με τεχνικούς όρους, η επένδυση είναι μια ακολουθία</a:t>
            </a:r>
            <a:r>
              <a:rPr lang="el-GR" sz="3200" dirty="0" smtClean="0"/>
              <a:t> </a:t>
            </a:r>
            <a:r>
              <a:rPr lang="el-GR" sz="3200" b="1" dirty="0" smtClean="0">
                <a:solidFill>
                  <a:srgbClr val="006600"/>
                </a:solidFill>
                <a:hlinkClick r:id="rId3" tooltip="ΚΤΡ (δεν έχει γραφτεί ακόμα)"/>
              </a:rPr>
              <a:t>Καθαρών Ταμειακών Ροών</a:t>
            </a:r>
            <a:r>
              <a:rPr lang="el-GR" sz="3200" dirty="0" smtClean="0"/>
              <a:t>.</a:t>
            </a:r>
            <a:endParaRPr lang="el-GR" sz="3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ΟΡΙΣΜΟΣ</a:t>
            </a:r>
            <a:r>
              <a:rPr lang="en-US" sz="3600" b="1" dirty="0" smtClean="0"/>
              <a:t> </a:t>
            </a:r>
            <a:r>
              <a:rPr lang="el-GR" sz="3600" b="1" dirty="0" smtClean="0"/>
              <a:t>ΕΠΙΧΕΙΡΗΜΑΤΙΚΟΥ ΣΧΕΔΙΟΥ</a:t>
            </a:r>
            <a:endParaRPr lang="el-GR" sz="3600" b="1" dirty="0"/>
          </a:p>
        </p:txBody>
      </p:sp>
      <p:sp>
        <p:nvSpPr>
          <p:cNvPr id="3" name="2 - Θέση περιεχομένου"/>
          <p:cNvSpPr>
            <a:spLocks noGrp="1"/>
          </p:cNvSpPr>
          <p:nvPr>
            <p:ph idx="1"/>
          </p:nvPr>
        </p:nvSpPr>
        <p:spPr>
          <a:xfrm>
            <a:off x="304800" y="1554162"/>
            <a:ext cx="8515672" cy="4525963"/>
          </a:xfrm>
        </p:spPr>
        <p:txBody>
          <a:bodyPr>
            <a:normAutofit fontScale="92500" lnSpcReduction="20000"/>
          </a:bodyPr>
          <a:lstStyle/>
          <a:p>
            <a:pPr algn="just"/>
            <a:r>
              <a:rPr lang="el-GR" dirty="0" smtClean="0">
                <a:solidFill>
                  <a:schemeClr val="tx1"/>
                </a:solidFill>
              </a:rPr>
              <a:t>Ορίζεται ως ένα σύνολο έγγραφων λειτουργικών οδηγιών για την επίτευξη των επιχειρηματικών στόχων. Αυτό το σύνολο των οδηγιών θα σχηματίσει ένα πλήρες επιχειρηματικό εργαλείο με το οποίο θα καθορισθούν το βασικό προϊόν, οι εισοδηματικοί στόχοι και οι ειδικές λειτουργικές διαδικασίες. Το επιχειρηματικό σχέδιο βοηθάει στην προσέλκυση επενδυτών, στη λήψη χρηματοδότησης και στη διατήρηση της εμπιστοσύνης των πιστωτών.</a:t>
            </a:r>
            <a:endParaRPr lang="el-GR" dirty="0">
              <a:solidFill>
                <a:schemeClr val="tx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0" y="260649"/>
            <a:ext cx="9144000" cy="648072"/>
          </a:xfrm>
        </p:spPr>
        <p:txBody>
          <a:bodyPr>
            <a:normAutofit fontScale="90000"/>
          </a:bodyPr>
          <a:lstStyle/>
          <a:p>
            <a:pPr algn="ctr"/>
            <a:r>
              <a:rPr lang="el-GR" sz="2400" b="1" dirty="0" smtClean="0">
                <a:solidFill>
                  <a:schemeClr val="tx1"/>
                </a:solidFill>
              </a:rPr>
              <a:t>Η ΟρθολογικΗ ΧρΗση τηΣ ΧρηματοοικονομικΗΣ ΜΟχλευσηΣ μειΩνει το ΜΕσο  ΚΟστοΣ ΚεφαλαΙου  </a:t>
            </a:r>
          </a:p>
        </p:txBody>
      </p:sp>
      <p:sp>
        <p:nvSpPr>
          <p:cNvPr id="55301" name="Rectangle 3"/>
          <p:cNvSpPr>
            <a:spLocks noGrp="1" noChangeArrowheads="1"/>
          </p:cNvSpPr>
          <p:nvPr>
            <p:ph type="body" sz="half" idx="1"/>
          </p:nvPr>
        </p:nvSpPr>
        <p:spPr>
          <a:xfrm>
            <a:off x="107950" y="1125538"/>
            <a:ext cx="9036050" cy="4535710"/>
          </a:xfrm>
        </p:spPr>
        <p:txBody>
          <a:bodyPr/>
          <a:lstStyle/>
          <a:p>
            <a:pPr>
              <a:buFont typeface="Wingdings" pitchFamily="2" charset="2"/>
              <a:buNone/>
            </a:pPr>
            <a:r>
              <a:rPr lang="el-GR" sz="2000" dirty="0" smtClean="0"/>
              <a:t>   </a:t>
            </a:r>
          </a:p>
        </p:txBody>
      </p:sp>
      <p:sp>
        <p:nvSpPr>
          <p:cNvPr id="6" name="5 - Ορθογώνιο"/>
          <p:cNvSpPr/>
          <p:nvPr/>
        </p:nvSpPr>
        <p:spPr>
          <a:xfrm>
            <a:off x="0" y="1124744"/>
            <a:ext cx="9144000" cy="5472608"/>
          </a:xfrm>
          <a:prstGeom prst="rect">
            <a:avLst/>
          </a:prstGeom>
        </p:spPr>
        <p:txBody>
          <a:bodyPr wrap="square">
            <a:spAutoFit/>
          </a:bodyPr>
          <a:lstStyle/>
          <a:p>
            <a:pPr algn="just">
              <a:buFont typeface="Arial" pitchFamily="34" charset="0"/>
              <a:buChar char="•"/>
            </a:pPr>
            <a:r>
              <a:rPr lang="el-GR" sz="2000" dirty="0" smtClean="0"/>
              <a:t>Η αύξηση της χρηματοοικονομικής μόχλευσης μπορεί να μειώσει το μέσο κόστος των κεφαλαίων της επιχείρησης, γιατί το κόστος των δανείων (επιτόκιο) είναι συνήθως μικρότερο από το κόστος των ιδίων κεφαλαίων. Αυτό συμβαίνει για τους ακόλουθους λόγους:</a:t>
            </a:r>
          </a:p>
          <a:p>
            <a:pPr algn="just">
              <a:buFont typeface="Arial" pitchFamily="34" charset="0"/>
              <a:buChar char="•"/>
            </a:pPr>
            <a:r>
              <a:rPr lang="el-GR" sz="2000" dirty="0" smtClean="0"/>
              <a:t>Οι μέτοχοι της εταιρείας, που παρέχουν τα ίδια κεφάλαια, αντιμετωπίζουν υψηλότερο κίνδυνο από τους δανειστές (πιστωτές) της επιχείρησης και συνεπώς και τα οφέλη που αναμένουν πρέπει να είναι αναλόγως αυξημένα. Οι μέτοχοι της εταιρείας αντιμετωπίζουν μεγαλύτερο κίνδυνο από τους δανειστές για τους εξής λόγους:</a:t>
            </a:r>
          </a:p>
          <a:p>
            <a:pPr algn="just">
              <a:buFont typeface="Arial" pitchFamily="34" charset="0"/>
              <a:buChar char="•"/>
            </a:pPr>
            <a:r>
              <a:rPr lang="el-GR" sz="2000" dirty="0" smtClean="0"/>
              <a:t>Τα δάνεια, σε αντίθεση με τα ίδια κεφάλαια, διασφαλίζονται συνήθως με τα περιουσιακά στοιχεία της επιχείρησης,</a:t>
            </a:r>
          </a:p>
          <a:p>
            <a:pPr algn="just">
              <a:buFont typeface="Arial" pitchFamily="34" charset="0"/>
              <a:buChar char="•"/>
            </a:pPr>
            <a:r>
              <a:rPr lang="el-GR" sz="2000" dirty="0" smtClean="0"/>
              <a:t>Η πληρωμή των τόκων είναι υποχρεωτική ενώ η καταβολή μερίσματος γίνεται μόνο,  όταν η επιχείρηση παρουσιάζει κέρδη και όχι υποχρεωτικά,</a:t>
            </a:r>
          </a:p>
          <a:p>
            <a:pPr algn="just">
              <a:buFont typeface="Arial" pitchFamily="34" charset="0"/>
              <a:buChar char="•"/>
            </a:pPr>
            <a:r>
              <a:rPr lang="el-GR" sz="2000" dirty="0" smtClean="0"/>
              <a:t>Εφόσον η επιχείρηση υπόκειται σε φορολόγηση, μειώνεται το κόστος δανεισμού. Τούτο συμβαίνει, γιατί οι τόκοι που καταβάλλονται αυξάνουν το κόστος της επιχείρησης και συνεπώς μειώνουν ισόποσα τα κέρδη της, μειώνοντας έτσι αντίστοιχα και τον καταβαλλόμενο φόρο. </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a:xfrm>
            <a:off x="0" y="260648"/>
            <a:ext cx="9144000" cy="880765"/>
          </a:xfrm>
        </p:spPr>
        <p:txBody>
          <a:bodyPr/>
          <a:lstStyle/>
          <a:p>
            <a:pPr algn="ctr"/>
            <a:r>
              <a:rPr lang="el-GR" sz="2400" b="1" dirty="0" smtClean="0">
                <a:solidFill>
                  <a:schemeClr val="tx1"/>
                </a:solidFill>
              </a:rPr>
              <a:t>Η ΚλασικΗ ΘεωρΙα του ΜΕσου ΚΟστουΣ ΚεφαλαΙου (1)</a:t>
            </a:r>
          </a:p>
        </p:txBody>
      </p:sp>
      <p:sp>
        <p:nvSpPr>
          <p:cNvPr id="1030" name="Rectangle 3"/>
          <p:cNvSpPr>
            <a:spLocks noGrp="1" noChangeArrowheads="1"/>
          </p:cNvSpPr>
          <p:nvPr>
            <p:ph type="body" sz="half" idx="1"/>
          </p:nvPr>
        </p:nvSpPr>
        <p:spPr>
          <a:xfrm>
            <a:off x="107950" y="1125538"/>
            <a:ext cx="8856538" cy="5471814"/>
          </a:xfrm>
        </p:spPr>
        <p:txBody>
          <a:bodyPr/>
          <a:lstStyle/>
          <a:p>
            <a:pPr algn="just"/>
            <a:r>
              <a:rPr lang="el-GR" sz="2200" dirty="0" smtClean="0">
                <a:solidFill>
                  <a:schemeClr val="tx1"/>
                </a:solidFill>
              </a:rPr>
              <a:t>Σύμφωνα με τη θεωρία αυτή, μία επιχείρηση που χρησιμοποιεί μόνον ίδια κεφάλαια (0% μόχλευση) μπορεί να μειώσει το μέσο κόστος των κεφαλαίων της (c), αυξάνοντας τη χρήση δανείων και μειώνοντας αντίστοιχα τα υψηλότερου κόστους ίδια κεφάλαια. Με την υποκατάσταση αυτή των ιδίων κεφαλαίων από ξένα κεφάλαια μπορεί να μειώσει σταδιακά το μέσο κόστος των κεφαλαίων της, επιτυγχάνοντας το ελάχιστο μέσο κόστος (c</a:t>
            </a:r>
            <a:r>
              <a:rPr lang="el-GR" sz="2200" baseline="-25000" dirty="0" smtClean="0">
                <a:solidFill>
                  <a:schemeClr val="tx1"/>
                </a:solidFill>
              </a:rPr>
              <a:t>min</a:t>
            </a:r>
            <a:r>
              <a:rPr lang="el-GR" sz="2200" dirty="0" smtClean="0">
                <a:solidFill>
                  <a:schemeClr val="tx1"/>
                </a:solidFill>
              </a:rPr>
              <a:t>) χρησιμοποιώντας μόχλευση Α%. Στο σημείο αυτό (άριστη μόχλευση), το ελάχιστο μέσο σταθμικό κόστος δίνεται από τη σχέση:    </a:t>
            </a:r>
          </a:p>
          <a:p>
            <a:pPr>
              <a:buFont typeface="Wingdings" pitchFamily="2" charset="2"/>
              <a:buNone/>
            </a:pPr>
            <a:r>
              <a:rPr lang="el-GR" sz="2000" dirty="0" smtClean="0"/>
              <a:t>  </a:t>
            </a:r>
          </a:p>
          <a:p>
            <a:pPr>
              <a:buFont typeface="Wingdings" pitchFamily="2" charset="2"/>
              <a:buNone/>
            </a:pPr>
            <a:endParaRPr lang="el-GR" sz="2000" dirty="0" smtClean="0"/>
          </a:p>
          <a:p>
            <a:pPr>
              <a:buFont typeface="Wingdings" pitchFamily="2" charset="2"/>
              <a:buNone/>
            </a:pPr>
            <a:r>
              <a:rPr lang="el-GR" sz="2000" dirty="0" smtClean="0"/>
              <a:t>Όπου, </a:t>
            </a:r>
          </a:p>
          <a:p>
            <a:r>
              <a:rPr lang="el-GR" sz="2000" dirty="0" smtClean="0"/>
              <a:t>	</a:t>
            </a:r>
            <a:r>
              <a:rPr lang="el-GR" sz="2000" b="1" dirty="0" smtClean="0">
                <a:solidFill>
                  <a:srgbClr val="0000CC"/>
                </a:solidFill>
              </a:rPr>
              <a:t>Α  </a:t>
            </a:r>
            <a:r>
              <a:rPr lang="el-GR" sz="2000" dirty="0" smtClean="0"/>
              <a:t> </a:t>
            </a:r>
            <a:r>
              <a:rPr lang="el-GR" sz="2000" dirty="0" smtClean="0">
                <a:solidFill>
                  <a:schemeClr val="tx1"/>
                </a:solidFill>
              </a:rPr>
              <a:t> =  Το άριστο ύψος της μόχλευσης (μόχλευση Μ=Δ/Δ+Ι %)</a:t>
            </a:r>
          </a:p>
          <a:p>
            <a:r>
              <a:rPr lang="el-GR" sz="2000" dirty="0" smtClean="0"/>
              <a:t>	</a:t>
            </a:r>
            <a:r>
              <a:rPr lang="en-US" sz="2000" b="1" dirty="0" smtClean="0">
                <a:solidFill>
                  <a:srgbClr val="006600"/>
                </a:solidFill>
              </a:rPr>
              <a:t>C</a:t>
            </a:r>
            <a:r>
              <a:rPr lang="el-GR" sz="2000" b="1" baseline="-25000" dirty="0" smtClean="0">
                <a:solidFill>
                  <a:srgbClr val="006600"/>
                </a:solidFill>
              </a:rPr>
              <a:t>Δ</a:t>
            </a:r>
            <a:r>
              <a:rPr lang="el-GR" sz="2000" dirty="0" smtClean="0"/>
              <a:t>  </a:t>
            </a:r>
            <a:r>
              <a:rPr lang="el-GR" sz="2000" dirty="0" smtClean="0">
                <a:solidFill>
                  <a:schemeClr val="tx1"/>
                </a:solidFill>
              </a:rPr>
              <a:t>=</a:t>
            </a:r>
            <a:r>
              <a:rPr lang="el-GR" sz="2000" dirty="0" smtClean="0"/>
              <a:t>   </a:t>
            </a:r>
            <a:r>
              <a:rPr lang="el-GR" sz="2000" dirty="0" smtClean="0">
                <a:solidFill>
                  <a:schemeClr val="tx1"/>
                </a:solidFill>
              </a:rPr>
              <a:t>Το επιτόκιο των δανείων στο άριστο ύψος μόχλευσης</a:t>
            </a:r>
          </a:p>
          <a:p>
            <a:r>
              <a:rPr lang="el-GR" sz="2000" dirty="0" smtClean="0"/>
              <a:t>	</a:t>
            </a:r>
            <a:r>
              <a:rPr lang="en-US" sz="2000" b="1" dirty="0" smtClean="0">
                <a:solidFill>
                  <a:srgbClr val="7030A0"/>
                </a:solidFill>
              </a:rPr>
              <a:t>C</a:t>
            </a:r>
            <a:r>
              <a:rPr lang="en-US" sz="2000" b="1" baseline="-25000" dirty="0" smtClean="0">
                <a:solidFill>
                  <a:srgbClr val="7030A0"/>
                </a:solidFill>
              </a:rPr>
              <a:t>I</a:t>
            </a:r>
            <a:r>
              <a:rPr lang="el-GR" sz="2000" b="1" baseline="-25000" dirty="0" smtClean="0">
                <a:solidFill>
                  <a:srgbClr val="7030A0"/>
                </a:solidFill>
              </a:rPr>
              <a:t> </a:t>
            </a:r>
            <a:r>
              <a:rPr lang="el-GR" sz="2000" baseline="-25000" dirty="0" smtClean="0"/>
              <a:t>   </a:t>
            </a:r>
            <a:r>
              <a:rPr lang="el-GR" sz="2000" dirty="0" smtClean="0">
                <a:solidFill>
                  <a:schemeClr val="tx1"/>
                </a:solidFill>
              </a:rPr>
              <a:t>=   Το κόστος των ιδίων κεφαλαίων στο άριστο ύψος μόχλευσης. </a:t>
            </a:r>
          </a:p>
        </p:txBody>
      </p:sp>
      <p:graphicFrame>
        <p:nvGraphicFramePr>
          <p:cNvPr id="1026" name="Object 2"/>
          <p:cNvGraphicFramePr>
            <a:graphicFrameLocks noChangeAspect="1"/>
          </p:cNvGraphicFramePr>
          <p:nvPr/>
        </p:nvGraphicFramePr>
        <p:xfrm>
          <a:off x="2411760" y="4293096"/>
          <a:ext cx="4752528" cy="720080"/>
        </p:xfrm>
        <a:graphic>
          <a:graphicData uri="http://schemas.openxmlformats.org/presentationml/2006/ole">
            <p:oleObj spid="_x0000_s1581058" name="Equation" r:id="rId4" imgW="1524000" imgH="228600" progId="">
              <p:embed/>
            </p:oleObj>
          </a:graphicData>
        </a:graphic>
      </p:graphicFrame>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0" y="260648"/>
            <a:ext cx="9144000" cy="880765"/>
          </a:xfrm>
        </p:spPr>
        <p:txBody>
          <a:bodyPr>
            <a:normAutofit fontScale="90000"/>
          </a:bodyPr>
          <a:lstStyle/>
          <a:p>
            <a:pPr algn="ctr"/>
            <a:r>
              <a:rPr lang="el-GR" sz="3200" b="1" dirty="0" smtClean="0">
                <a:solidFill>
                  <a:schemeClr val="tx1"/>
                </a:solidFill>
              </a:rPr>
              <a:t>Η ΚλασικΗ ΘεωρΙα του ΜΕσου ΚΟστουΣ ΚεφαλαΙου (2)</a:t>
            </a:r>
          </a:p>
        </p:txBody>
      </p:sp>
      <p:sp>
        <p:nvSpPr>
          <p:cNvPr id="205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2050" name="Object 3"/>
          <p:cNvGraphicFramePr>
            <a:graphicFrameLocks noChangeAspect="1"/>
          </p:cNvGraphicFramePr>
          <p:nvPr/>
        </p:nvGraphicFramePr>
        <p:xfrm>
          <a:off x="395288" y="2348881"/>
          <a:ext cx="8281168" cy="4032448"/>
        </p:xfrm>
        <a:graphic>
          <a:graphicData uri="http://schemas.openxmlformats.org/presentationml/2006/ole">
            <p:oleObj spid="_x0000_s1582082" r:id="rId4" imgW="8362950" imgH="4972050" progId="">
              <p:embed/>
            </p:oleObj>
          </a:graphicData>
        </a:graphic>
      </p:graphicFrame>
      <p:sp>
        <p:nvSpPr>
          <p:cNvPr id="2055" name="9 - Ορθογώνιο"/>
          <p:cNvSpPr>
            <a:spLocks noChangeArrowheads="1"/>
          </p:cNvSpPr>
          <p:nvPr/>
        </p:nvSpPr>
        <p:spPr bwMode="auto">
          <a:xfrm>
            <a:off x="251520" y="1412776"/>
            <a:ext cx="8713341" cy="830997"/>
          </a:xfrm>
          <a:prstGeom prst="rect">
            <a:avLst/>
          </a:prstGeom>
          <a:noFill/>
          <a:ln w="9525">
            <a:noFill/>
            <a:miter lim="800000"/>
            <a:headEnd/>
            <a:tailEnd/>
          </a:ln>
        </p:spPr>
        <p:txBody>
          <a:bodyPr wrap="square">
            <a:spAutoFit/>
          </a:bodyPr>
          <a:lstStyle/>
          <a:p>
            <a:pPr algn="just"/>
            <a:r>
              <a:rPr lang="el-GR" sz="2400" dirty="0"/>
              <a:t>Η Επίδραση της Μόχλευσης στο Μέσο Κόστος του Κεφαλαίου και στην Αξία της Επιχείρησης (Κλασική Θεωρία).</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Grp="1" noChangeArrowheads="1"/>
          </p:cNvSpPr>
          <p:nvPr>
            <p:ph type="title"/>
          </p:nvPr>
        </p:nvSpPr>
        <p:spPr>
          <a:xfrm>
            <a:off x="0" y="0"/>
            <a:ext cx="9144000" cy="1141413"/>
          </a:xfrm>
        </p:spPr>
        <p:txBody>
          <a:bodyPr/>
          <a:lstStyle/>
          <a:p>
            <a:pPr algn="ctr"/>
            <a:r>
              <a:rPr lang="el-GR" sz="3200" b="1" dirty="0" smtClean="0">
                <a:solidFill>
                  <a:schemeClr val="tx1"/>
                </a:solidFill>
              </a:rPr>
              <a:t>Η ΚλασικΗ ΘεωρΙα του ΜΕσου ΚΟστουΣ ΚεφαλαΙου (3)</a:t>
            </a:r>
          </a:p>
        </p:txBody>
      </p:sp>
      <p:sp>
        <p:nvSpPr>
          <p:cNvPr id="3080" name="Rectangle 3"/>
          <p:cNvSpPr>
            <a:spLocks noGrp="1" noChangeArrowheads="1"/>
          </p:cNvSpPr>
          <p:nvPr>
            <p:ph type="body" sz="half" idx="1"/>
          </p:nvPr>
        </p:nvSpPr>
        <p:spPr>
          <a:xfrm>
            <a:off x="107950" y="1125538"/>
            <a:ext cx="8784530" cy="5471814"/>
          </a:xfrm>
        </p:spPr>
        <p:txBody>
          <a:bodyPr/>
          <a:lstStyle/>
          <a:p>
            <a:pPr algn="just"/>
            <a:r>
              <a:rPr lang="el-GR" sz="2000" dirty="0" smtClean="0">
                <a:solidFill>
                  <a:schemeClr val="tx1"/>
                </a:solidFill>
              </a:rPr>
              <a:t>H παραπέρα αύξηση της χρηματοοικονομικής μόχλευσης, πέραν του σημείου Α, επιφέρει γρήγορη αύξηση του κόστους των δανείων και του κόστους των ιδίων κεφαλαίων λόγω της σημαντικής αύξησης του χρηματοοικονομικού κινδύνου. Αποτέλεσμα της αύξησης αυτής των στοιχείων του κόστους, είναι και η τελική εξουδετέρωση της ευνοϊκής επίδρασης που έχει η υποκατάσταση των ιδίων από τα ξένα κεφάλαια και η αύξηση του μέσου κόστους των κεφαλαίων πέραν από το σημείο Α. Η αξία της επιχείρησης V, ακολουθεί αντίστροφη πορεία από αυτή του μέσου κόστους κεφαλαίων. Τούτο συμβαίνει γιατί η αξία της επιχείρησης δίνεται από την ακόλουθη σχέση:</a:t>
            </a:r>
          </a:p>
          <a:p>
            <a:pPr>
              <a:buFont typeface="Wingdings" pitchFamily="2" charset="2"/>
              <a:buNone/>
            </a:pPr>
            <a:r>
              <a:rPr lang="el-GR" sz="2000" dirty="0" smtClean="0"/>
              <a:t>                                                                   </a:t>
            </a:r>
          </a:p>
          <a:p>
            <a:pPr>
              <a:buNone/>
            </a:pPr>
            <a:r>
              <a:rPr lang="el-GR" sz="2000" dirty="0" smtClean="0">
                <a:solidFill>
                  <a:schemeClr val="tx1"/>
                </a:solidFill>
              </a:rPr>
              <a:t>Όπου, </a:t>
            </a:r>
          </a:p>
          <a:p>
            <a:r>
              <a:rPr lang="el-GR" sz="2000" dirty="0" smtClean="0"/>
              <a:t>        </a:t>
            </a:r>
            <a:r>
              <a:rPr lang="el-GR" sz="2000" dirty="0" smtClean="0">
                <a:solidFill>
                  <a:schemeClr val="tx1"/>
                </a:solidFill>
              </a:rPr>
              <a:t>=   Το μέσο ετήσιο κέρδος που επιτυγχάνει η επιχείρηση για μακρά σειρά ετών</a:t>
            </a:r>
          </a:p>
          <a:p>
            <a:r>
              <a:rPr lang="el-GR" sz="2000" dirty="0" smtClean="0"/>
              <a:t>          </a:t>
            </a:r>
            <a:r>
              <a:rPr lang="el-GR" sz="2000" dirty="0" smtClean="0">
                <a:solidFill>
                  <a:schemeClr val="tx1"/>
                </a:solidFill>
              </a:rPr>
              <a:t>=   Το μέσο σταθμικό κόστος του κεφαλαίου της επιχείρησης </a:t>
            </a:r>
          </a:p>
          <a:p>
            <a:pPr>
              <a:buFont typeface="Wingdings" pitchFamily="2" charset="2"/>
              <a:buNone/>
            </a:pPr>
            <a:endParaRPr lang="el-GR" sz="2000" dirty="0" smtClean="0"/>
          </a:p>
        </p:txBody>
      </p:sp>
      <p:graphicFrame>
        <p:nvGraphicFramePr>
          <p:cNvPr id="3074" name="Object 3"/>
          <p:cNvGraphicFramePr>
            <a:graphicFrameLocks noChangeAspect="1"/>
          </p:cNvGraphicFramePr>
          <p:nvPr/>
        </p:nvGraphicFramePr>
        <p:xfrm>
          <a:off x="5148064" y="4077072"/>
          <a:ext cx="1656184" cy="936576"/>
        </p:xfrm>
        <a:graphic>
          <a:graphicData uri="http://schemas.openxmlformats.org/presentationml/2006/ole">
            <p:oleObj spid="_x0000_s1583106" name="Equation" r:id="rId4" imgW="431613" imgH="545863" progId="">
              <p:embed/>
            </p:oleObj>
          </a:graphicData>
        </a:graphic>
      </p:graphicFrame>
      <p:graphicFrame>
        <p:nvGraphicFramePr>
          <p:cNvPr id="3075" name="Object 4"/>
          <p:cNvGraphicFramePr>
            <a:graphicFrameLocks noChangeAspect="1"/>
          </p:cNvGraphicFramePr>
          <p:nvPr/>
        </p:nvGraphicFramePr>
        <p:xfrm>
          <a:off x="395536" y="4941168"/>
          <a:ext cx="576064" cy="431800"/>
        </p:xfrm>
        <a:graphic>
          <a:graphicData uri="http://schemas.openxmlformats.org/presentationml/2006/ole">
            <p:oleObj spid="_x0000_s1583107" name="Equation" r:id="rId5" imgW="152268" imgH="266469" progId="">
              <p:embed/>
            </p:oleObj>
          </a:graphicData>
        </a:graphic>
      </p:graphicFrame>
      <p:graphicFrame>
        <p:nvGraphicFramePr>
          <p:cNvPr id="3076" name="Object 5"/>
          <p:cNvGraphicFramePr>
            <a:graphicFrameLocks noChangeAspect="1"/>
          </p:cNvGraphicFramePr>
          <p:nvPr/>
        </p:nvGraphicFramePr>
        <p:xfrm>
          <a:off x="395536" y="5733256"/>
          <a:ext cx="648072" cy="504056"/>
        </p:xfrm>
        <a:graphic>
          <a:graphicData uri="http://schemas.openxmlformats.org/presentationml/2006/ole">
            <p:oleObj spid="_x0000_s1583108" name="Equation" r:id="rId6" imgW="114250" imgH="279279" progId="">
              <p:embed/>
            </p:oleObj>
          </a:graphicData>
        </a:graphic>
      </p:graphicFrame>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0" y="332656"/>
            <a:ext cx="9144000" cy="808757"/>
          </a:xfrm>
        </p:spPr>
        <p:txBody>
          <a:bodyPr/>
          <a:lstStyle/>
          <a:p>
            <a:pPr algn="ctr"/>
            <a:r>
              <a:rPr lang="el-GR" sz="2400" b="1" dirty="0" smtClean="0">
                <a:solidFill>
                  <a:schemeClr val="tx1"/>
                </a:solidFill>
              </a:rPr>
              <a:t>Η ΚλασικΗ ΘεωρΙα του ΜΕσου ΚΟστουΣ ΚεφαλαΙου (4)</a:t>
            </a:r>
          </a:p>
        </p:txBody>
      </p:sp>
      <p:sp>
        <p:nvSpPr>
          <p:cNvPr id="410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sp>
        <p:nvSpPr>
          <p:cNvPr id="4103" name="9 - Ορθογώνιο"/>
          <p:cNvSpPr>
            <a:spLocks noChangeArrowheads="1"/>
          </p:cNvSpPr>
          <p:nvPr/>
        </p:nvSpPr>
        <p:spPr bwMode="auto">
          <a:xfrm>
            <a:off x="323850" y="1340768"/>
            <a:ext cx="8569325" cy="1384995"/>
          </a:xfrm>
          <a:prstGeom prst="rect">
            <a:avLst/>
          </a:prstGeom>
          <a:noFill/>
          <a:ln w="9525">
            <a:noFill/>
            <a:miter lim="800000"/>
            <a:headEnd/>
            <a:tailEnd/>
          </a:ln>
        </p:spPr>
        <p:txBody>
          <a:bodyPr wrap="square">
            <a:spAutoFit/>
          </a:bodyPr>
          <a:lstStyle/>
          <a:p>
            <a:pPr algn="just"/>
            <a:r>
              <a:rPr lang="el-GR" sz="2800" dirty="0"/>
              <a:t>Η Επίδραση της Μόχλευσης στο Μέσο Κόστος του Κεφαλαίου και στην Αξία της Επιχείρησης (Κλασική Θεωρία).</a:t>
            </a:r>
          </a:p>
        </p:txBody>
      </p:sp>
      <p:sp>
        <p:nvSpPr>
          <p:cNvPr id="4104"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4098" name="Object 4"/>
          <p:cNvGraphicFramePr>
            <a:graphicFrameLocks noChangeAspect="1"/>
          </p:cNvGraphicFramePr>
          <p:nvPr/>
        </p:nvGraphicFramePr>
        <p:xfrm>
          <a:off x="539750" y="2852936"/>
          <a:ext cx="8064698" cy="3672408"/>
        </p:xfrm>
        <a:graphic>
          <a:graphicData uri="http://schemas.openxmlformats.org/presentationml/2006/ole">
            <p:oleObj spid="_x0000_s1584130" r:id="rId4" imgW="8362950" imgH="4972050" progId="">
              <p:embed/>
            </p:oleObj>
          </a:graphicData>
        </a:graphic>
      </p:graphicFrame>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ΕΝΟΤΗΤΑ Β΄</a:t>
            </a:r>
            <a:endParaRPr lang="el-GR" b="1" dirty="0"/>
          </a:p>
        </p:txBody>
      </p:sp>
      <p:sp>
        <p:nvSpPr>
          <p:cNvPr id="3" name="2 - Θέση περιεχομένου"/>
          <p:cNvSpPr>
            <a:spLocks noGrp="1"/>
          </p:cNvSpPr>
          <p:nvPr>
            <p:ph idx="1"/>
          </p:nvPr>
        </p:nvSpPr>
        <p:spPr/>
        <p:txBody>
          <a:bodyPr/>
          <a:lstStyle/>
          <a:p>
            <a:pPr algn="ctr"/>
            <a:r>
              <a:rPr lang="el-GR" b="1" dirty="0" smtClean="0"/>
              <a:t>ΕΠΕΝΔΥΤΙΚΑ ΣΧΕΔΙΑ</a:t>
            </a:r>
            <a:endParaRPr lang="el-GR" b="1"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Θέση περιεχομένου"/>
          <p:cNvSpPr>
            <a:spLocks noGrp="1"/>
          </p:cNvSpPr>
          <p:nvPr>
            <p:ph idx="1"/>
          </p:nvPr>
        </p:nvSpPr>
        <p:spPr>
          <a:xfrm>
            <a:off x="179512" y="1268760"/>
            <a:ext cx="8812088" cy="5400600"/>
          </a:xfrm>
        </p:spPr>
        <p:txBody>
          <a:bodyPr>
            <a:normAutofit/>
          </a:bodyPr>
          <a:lstStyle/>
          <a:p>
            <a:pPr algn="just">
              <a:defRPr/>
            </a:pPr>
            <a:r>
              <a:rPr lang="el-GR" sz="2600" dirty="0" smtClean="0">
                <a:solidFill>
                  <a:schemeClr val="tx1"/>
                </a:solidFill>
              </a:rPr>
              <a:t>Η αξιολόγηση επενδυτικών προτάσεων είναι μια πολύπλοκη διαδικασία που απαιτεί την κατανόηση του κοινωνικοοικονομικού περιβάλλοντος, την αξιολόγηση της αβεβαιότητας και την αντιμετώπιση του ρίσκου που αναλαμβάνει ο επενδυτής, ιδιώτης, εταιρεία ή το κράτος, κατά το στάδιο πραγματοποίησης της επενδυτικής πρότασης.</a:t>
            </a:r>
          </a:p>
          <a:p>
            <a:pPr algn="just">
              <a:defRPr/>
            </a:pPr>
            <a:r>
              <a:rPr lang="el-GR" sz="2600" dirty="0" smtClean="0">
                <a:solidFill>
                  <a:schemeClr val="tx1"/>
                </a:solidFill>
              </a:rPr>
              <a:t>Μια επενδυτική πρόταση αποτελεί μια οικονομική δραστηριότητα με την οποία ο επενδυτής θυσιάζει μέρος των παραγωγικών πόρων της οικονομίας από την παρούσα κατανάλωση, με σκοπό να του αποφέρει κάποια κέρδη στο μέλλον προς όφελος της μελλοντικής κατανάλωσης. </a:t>
            </a:r>
          </a:p>
          <a:p>
            <a:pPr marL="622300" indent="-514350">
              <a:buFont typeface="Lucida Sans Unicode" pitchFamily="34" charset="0"/>
              <a:buAutoNum type="arabicPeriod"/>
              <a:defRPr/>
            </a:pPr>
            <a:endParaRPr lang="el-GR" altLang="el-GR" dirty="0" smtClean="0"/>
          </a:p>
        </p:txBody>
      </p:sp>
      <p:sp>
        <p:nvSpPr>
          <p:cNvPr id="3" name="2 - Τίτλος">
            <a:extLst>
              <a:ext uri="{FF2B5EF4-FFF2-40B4-BE49-F238E27FC236}"/>
            </a:extLst>
          </p:cNvPr>
          <p:cNvSpPr>
            <a:spLocks noGrp="1"/>
          </p:cNvSpPr>
          <p:nvPr>
            <p:ph type="title"/>
          </p:nvPr>
        </p:nvSpPr>
        <p:spPr>
          <a:xfrm>
            <a:off x="457200" y="332656"/>
            <a:ext cx="8686800" cy="838200"/>
          </a:xfrm>
        </p:spPr>
        <p:txBody>
          <a:bodyPr/>
          <a:lstStyle/>
          <a:p>
            <a:pPr>
              <a:defRPr/>
            </a:pPr>
            <a:r>
              <a:rPr lang="el-GR" b="1" dirty="0" smtClean="0">
                <a:solidFill>
                  <a:srgbClr val="0070C0"/>
                </a:solidFill>
              </a:rPr>
              <a:t>Βασικεσ εννοιεσ &amp; ορισμοι</a:t>
            </a:r>
            <a:endParaRPr lang="el-GR" b="1" dirty="0">
              <a:solidFill>
                <a:srgbClr val="0070C0"/>
              </a:solidFill>
            </a:endParaRPr>
          </a:p>
        </p:txBody>
      </p:sp>
      <p:sp>
        <p:nvSpPr>
          <p:cNvPr id="10245" name="4 - Θέση αριθμού διαφάνειας"/>
          <p:cNvSpPr>
            <a:spLocks noGrp="1"/>
          </p:cNvSpPr>
          <p:nvPr>
            <p:ph type="sldNum" sz="quarter" idx="12"/>
          </p:nvPr>
        </p:nvSpPr>
        <p:spPr bwMode="auto">
          <a:noFill/>
          <a:ln>
            <a:miter lim="800000"/>
            <a:headEnd/>
            <a:tailEnd/>
          </a:ln>
        </p:spPr>
        <p:txBody>
          <a:bodyPr/>
          <a:lstStyle/>
          <a:p>
            <a:fld id="{78F125E2-AE8C-40FB-806B-B9C7B6A40F0F}" type="slidenum">
              <a:rPr lang="el-GR" altLang="el-GR" smtClean="0"/>
              <a:pPr/>
              <a:t>206</a:t>
            </a:fld>
            <a:endParaRPr lang="el-GR" altLang="el-GR" dirty="0" smtClean="0"/>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00034" y="274638"/>
            <a:ext cx="8215370" cy="850106"/>
          </a:xfrm>
        </p:spPr>
        <p:txBody>
          <a:bodyPr>
            <a:noAutofit/>
          </a:bodyPr>
          <a:lstStyle/>
          <a:p>
            <a:pPr algn="ctr">
              <a:defRPr/>
            </a:pPr>
            <a:r>
              <a:rPr lang="el-GR" sz="3200" b="1" dirty="0" smtClean="0">
                <a:solidFill>
                  <a:srgbClr val="C00000"/>
                </a:solidFill>
              </a:rPr>
              <a:t>Επενδυτικη προταση ωσ χρηματοοικονομικη ροη</a:t>
            </a:r>
          </a:p>
        </p:txBody>
      </p:sp>
      <p:sp>
        <p:nvSpPr>
          <p:cNvPr id="11268" name="4 - Θέση αριθμού διαφάνειας"/>
          <p:cNvSpPr>
            <a:spLocks noGrp="1"/>
          </p:cNvSpPr>
          <p:nvPr>
            <p:ph type="sldNum" sz="quarter" idx="12"/>
          </p:nvPr>
        </p:nvSpPr>
        <p:spPr bwMode="auto">
          <a:noFill/>
          <a:ln>
            <a:miter lim="800000"/>
            <a:headEnd/>
            <a:tailEnd/>
          </a:ln>
        </p:spPr>
        <p:txBody>
          <a:bodyPr/>
          <a:lstStyle/>
          <a:p>
            <a:fld id="{4502E753-C813-4B45-8FFE-26FC6400FE8B}" type="slidenum">
              <a:rPr lang="el-GR" altLang="el-GR" smtClean="0"/>
              <a:pPr/>
              <a:t>207</a:t>
            </a:fld>
            <a:endParaRPr lang="el-GR" altLang="el-GR" dirty="0" smtClean="0"/>
          </a:p>
        </p:txBody>
      </p:sp>
      <p:pic>
        <p:nvPicPr>
          <p:cNvPr id="11269" name="5 - Εικόνα"/>
          <p:cNvPicPr>
            <a:picLocks noChangeAspect="1" noChangeArrowheads="1"/>
          </p:cNvPicPr>
          <p:nvPr/>
        </p:nvPicPr>
        <p:blipFill>
          <a:blip r:embed="rId2" cstate="print"/>
          <a:srcRect/>
          <a:stretch>
            <a:fillRect/>
          </a:stretch>
        </p:blipFill>
        <p:spPr bwMode="auto">
          <a:xfrm>
            <a:off x="179512" y="1268760"/>
            <a:ext cx="8964488" cy="5589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defRPr/>
            </a:pPr>
            <a:r>
              <a:rPr lang="el-GR" b="1" dirty="0" smtClean="0">
                <a:solidFill>
                  <a:srgbClr val="7030A0"/>
                </a:solidFill>
              </a:rPr>
              <a:t>ΠροϊΟντα επενδυτικΩν προτΑσεων (1)</a:t>
            </a:r>
            <a:endParaRPr lang="el-GR" b="1" dirty="0">
              <a:solidFill>
                <a:srgbClr val="7030A0"/>
              </a:solidFill>
            </a:endParaRPr>
          </a:p>
        </p:txBody>
      </p:sp>
      <p:sp>
        <p:nvSpPr>
          <p:cNvPr id="12291" name="3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l-GR" dirty="0" smtClean="0"/>
              <a:t>Εργαλεία χρηματοοικονομικών αγορών</a:t>
            </a:r>
          </a:p>
        </p:txBody>
      </p:sp>
      <p:sp>
        <p:nvSpPr>
          <p:cNvPr id="12292" name="4 - Θέση αριθμού διαφάνειας"/>
          <p:cNvSpPr>
            <a:spLocks noGrp="1"/>
          </p:cNvSpPr>
          <p:nvPr>
            <p:ph type="sldNum" sz="quarter" idx="12"/>
          </p:nvPr>
        </p:nvSpPr>
        <p:spPr bwMode="auto">
          <a:noFill/>
          <a:ln>
            <a:miter lim="800000"/>
            <a:headEnd/>
            <a:tailEnd/>
          </a:ln>
        </p:spPr>
        <p:txBody>
          <a:bodyPr/>
          <a:lstStyle/>
          <a:p>
            <a:fld id="{780DB6EB-274A-4D28-B2EC-5BAA8B099A8C}" type="slidenum">
              <a:rPr lang="el-GR" altLang="el-GR" smtClean="0"/>
              <a:pPr/>
              <a:t>208</a:t>
            </a:fld>
            <a:endParaRPr lang="el-GR" altLang="el-GR" dirty="0" smtClean="0"/>
          </a:p>
        </p:txBody>
      </p:sp>
      <p:sp>
        <p:nvSpPr>
          <p:cNvPr id="12293" name="Text Box 6"/>
          <p:cNvSpPr txBox="1">
            <a:spLocks noChangeArrowheads="1"/>
          </p:cNvSpPr>
          <p:nvPr/>
        </p:nvSpPr>
        <p:spPr bwMode="auto">
          <a:xfrm>
            <a:off x="179512" y="1643063"/>
            <a:ext cx="2990726" cy="1785104"/>
          </a:xfrm>
          <a:prstGeom prst="rect">
            <a:avLst/>
          </a:prstGeom>
          <a:noFill/>
          <a:ln w="9525">
            <a:noFill/>
            <a:miter lim="800000"/>
            <a:headEnd/>
            <a:tailEnd/>
          </a:ln>
        </p:spPr>
        <p:txBody>
          <a:bodyPr wrap="square">
            <a:spAutoFit/>
          </a:bodyPr>
          <a:lstStyle/>
          <a:p>
            <a:pPr>
              <a:spcBef>
                <a:spcPct val="50000"/>
              </a:spcBef>
            </a:pPr>
            <a:r>
              <a:rPr lang="el-GR" sz="2000" b="1" u="sng" dirty="0">
                <a:latin typeface="Cambria" pitchFamily="18" charset="0"/>
                <a:cs typeface="Arial" charset="0"/>
              </a:rPr>
              <a:t>Κεφαλαιουχικά αγαθά</a:t>
            </a:r>
          </a:p>
          <a:p>
            <a:pPr>
              <a:spcBef>
                <a:spcPct val="50000"/>
              </a:spcBef>
            </a:pPr>
            <a:r>
              <a:rPr lang="el-GR" sz="2000" dirty="0">
                <a:latin typeface="Cambria" pitchFamily="18" charset="0"/>
                <a:cs typeface="Arial" charset="0"/>
              </a:rPr>
              <a:t>(π.χ. κατασκευή εργοστασίου, απόκτηση γης, μηχανής, κτιρίου, κ.α.)</a:t>
            </a:r>
          </a:p>
        </p:txBody>
      </p:sp>
      <p:sp>
        <p:nvSpPr>
          <p:cNvPr id="12294" name="Text Box 9"/>
          <p:cNvSpPr txBox="1">
            <a:spLocks noChangeArrowheads="1"/>
          </p:cNvSpPr>
          <p:nvPr/>
        </p:nvSpPr>
        <p:spPr bwMode="auto">
          <a:xfrm>
            <a:off x="4970463" y="1643063"/>
            <a:ext cx="2985913" cy="400110"/>
          </a:xfrm>
          <a:prstGeom prst="rect">
            <a:avLst/>
          </a:prstGeom>
          <a:noFill/>
          <a:ln w="9525">
            <a:noFill/>
            <a:miter lim="800000"/>
            <a:headEnd/>
            <a:tailEnd/>
          </a:ln>
        </p:spPr>
        <p:txBody>
          <a:bodyPr wrap="square">
            <a:spAutoFit/>
          </a:bodyPr>
          <a:lstStyle/>
          <a:p>
            <a:pPr>
              <a:spcBef>
                <a:spcPct val="50000"/>
              </a:spcBef>
            </a:pPr>
            <a:r>
              <a:rPr lang="el-GR" sz="2000" b="1" u="sng" dirty="0">
                <a:latin typeface="Cambria" pitchFamily="18" charset="0"/>
                <a:cs typeface="Arial" charset="0"/>
              </a:rPr>
              <a:t>Χρεόγραφα</a:t>
            </a:r>
            <a:endParaRPr lang="el-GR" sz="2000" b="1" dirty="0">
              <a:latin typeface="Cambria" pitchFamily="18" charset="0"/>
              <a:cs typeface="Arial" charset="0"/>
            </a:endParaRPr>
          </a:p>
        </p:txBody>
      </p:sp>
      <p:sp>
        <p:nvSpPr>
          <p:cNvPr id="12295" name="Text Box 12"/>
          <p:cNvSpPr txBox="1">
            <a:spLocks noChangeArrowheads="1"/>
          </p:cNvSpPr>
          <p:nvPr/>
        </p:nvSpPr>
        <p:spPr bwMode="auto">
          <a:xfrm>
            <a:off x="3313113" y="2219325"/>
            <a:ext cx="2736850" cy="400110"/>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Σταθερού εισοδήματος</a:t>
            </a:r>
          </a:p>
        </p:txBody>
      </p:sp>
      <p:sp>
        <p:nvSpPr>
          <p:cNvPr id="12296" name="Line 13"/>
          <p:cNvSpPr>
            <a:spLocks noChangeShapeType="1"/>
          </p:cNvSpPr>
          <p:nvPr/>
        </p:nvSpPr>
        <p:spPr bwMode="auto">
          <a:xfrm flipH="1">
            <a:off x="4610100" y="2003425"/>
            <a:ext cx="503238" cy="215900"/>
          </a:xfrm>
          <a:prstGeom prst="line">
            <a:avLst/>
          </a:prstGeom>
          <a:noFill/>
          <a:ln w="9525">
            <a:solidFill>
              <a:schemeClr val="tx1"/>
            </a:solidFill>
            <a:round/>
            <a:headEnd/>
            <a:tailEnd type="triangle" w="med" len="med"/>
          </a:ln>
        </p:spPr>
        <p:txBody>
          <a:bodyPr/>
          <a:lstStyle/>
          <a:p>
            <a:endParaRPr lang="el-GR" dirty="0"/>
          </a:p>
        </p:txBody>
      </p:sp>
      <p:sp>
        <p:nvSpPr>
          <p:cNvPr id="12297" name="Line 15"/>
          <p:cNvSpPr>
            <a:spLocks noChangeShapeType="1"/>
          </p:cNvSpPr>
          <p:nvPr/>
        </p:nvSpPr>
        <p:spPr bwMode="auto">
          <a:xfrm>
            <a:off x="4394200" y="2579688"/>
            <a:ext cx="0" cy="287337"/>
          </a:xfrm>
          <a:prstGeom prst="line">
            <a:avLst/>
          </a:prstGeom>
          <a:noFill/>
          <a:ln w="9525">
            <a:solidFill>
              <a:schemeClr val="tx1"/>
            </a:solidFill>
            <a:round/>
            <a:headEnd/>
            <a:tailEnd type="triangle" w="med" len="med"/>
          </a:ln>
        </p:spPr>
        <p:txBody>
          <a:bodyPr/>
          <a:lstStyle/>
          <a:p>
            <a:endParaRPr lang="el-GR" dirty="0"/>
          </a:p>
        </p:txBody>
      </p:sp>
      <p:sp>
        <p:nvSpPr>
          <p:cNvPr id="12298" name="Text Box 16"/>
          <p:cNvSpPr txBox="1">
            <a:spLocks noChangeArrowheads="1"/>
          </p:cNvSpPr>
          <p:nvPr/>
        </p:nvSpPr>
        <p:spPr bwMode="auto">
          <a:xfrm>
            <a:off x="3746500" y="2795588"/>
            <a:ext cx="2232025" cy="1231106"/>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Ομολογίες </a:t>
            </a:r>
            <a:endParaRPr lang="en-US" sz="2000" dirty="0">
              <a:latin typeface="Cambria" pitchFamily="18" charset="0"/>
              <a:cs typeface="Arial" charset="0"/>
            </a:endParaRPr>
          </a:p>
          <a:p>
            <a:pPr>
              <a:spcBef>
                <a:spcPct val="50000"/>
              </a:spcBef>
            </a:pPr>
            <a:r>
              <a:rPr lang="en-US" dirty="0">
                <a:latin typeface="Cambria" pitchFamily="18" charset="0"/>
                <a:cs typeface="Arial" charset="0"/>
              </a:rPr>
              <a:t>Government or </a:t>
            </a:r>
          </a:p>
          <a:p>
            <a:pPr>
              <a:spcBef>
                <a:spcPct val="50000"/>
              </a:spcBef>
            </a:pPr>
            <a:r>
              <a:rPr lang="en-US" dirty="0">
                <a:latin typeface="Cambria" pitchFamily="18" charset="0"/>
                <a:cs typeface="Arial" charset="0"/>
              </a:rPr>
              <a:t>Corporate bonds</a:t>
            </a:r>
            <a:endParaRPr lang="el-GR" dirty="0">
              <a:latin typeface="Cambria" pitchFamily="18" charset="0"/>
              <a:cs typeface="Arial" charset="0"/>
            </a:endParaRPr>
          </a:p>
        </p:txBody>
      </p:sp>
      <p:sp>
        <p:nvSpPr>
          <p:cNvPr id="12299" name="Text Box 21"/>
          <p:cNvSpPr txBox="1">
            <a:spLocks noChangeArrowheads="1"/>
          </p:cNvSpPr>
          <p:nvPr/>
        </p:nvSpPr>
        <p:spPr bwMode="auto">
          <a:xfrm>
            <a:off x="3313113" y="4300538"/>
            <a:ext cx="1296987" cy="1015663"/>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Έντοκα Γραμ/τια Δημοσίου</a:t>
            </a:r>
          </a:p>
        </p:txBody>
      </p:sp>
      <p:sp>
        <p:nvSpPr>
          <p:cNvPr id="12300" name="Text Box 22"/>
          <p:cNvSpPr txBox="1">
            <a:spLocks noChangeArrowheads="1"/>
          </p:cNvSpPr>
          <p:nvPr/>
        </p:nvSpPr>
        <p:spPr bwMode="auto">
          <a:xfrm>
            <a:off x="4538663" y="4300538"/>
            <a:ext cx="1296987" cy="707886"/>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Κρατικά Ομόλογα</a:t>
            </a:r>
          </a:p>
        </p:txBody>
      </p:sp>
      <p:sp>
        <p:nvSpPr>
          <p:cNvPr id="12301" name="Line 23"/>
          <p:cNvSpPr>
            <a:spLocks noChangeShapeType="1"/>
          </p:cNvSpPr>
          <p:nvPr/>
        </p:nvSpPr>
        <p:spPr bwMode="auto">
          <a:xfrm>
            <a:off x="3889375" y="3516313"/>
            <a:ext cx="1512888" cy="0"/>
          </a:xfrm>
          <a:prstGeom prst="line">
            <a:avLst/>
          </a:prstGeom>
          <a:noFill/>
          <a:ln w="9525">
            <a:solidFill>
              <a:schemeClr val="tx1"/>
            </a:solidFill>
            <a:round/>
            <a:headEnd/>
            <a:tailEnd/>
          </a:ln>
        </p:spPr>
        <p:txBody>
          <a:bodyPr/>
          <a:lstStyle/>
          <a:p>
            <a:endParaRPr lang="el-GR" dirty="0"/>
          </a:p>
        </p:txBody>
      </p:sp>
      <p:sp>
        <p:nvSpPr>
          <p:cNvPr id="12302" name="Line 24"/>
          <p:cNvSpPr>
            <a:spLocks noChangeShapeType="1"/>
          </p:cNvSpPr>
          <p:nvPr/>
        </p:nvSpPr>
        <p:spPr bwMode="auto">
          <a:xfrm flipH="1">
            <a:off x="3386138" y="3516313"/>
            <a:ext cx="503237" cy="358775"/>
          </a:xfrm>
          <a:prstGeom prst="line">
            <a:avLst/>
          </a:prstGeom>
          <a:noFill/>
          <a:ln w="9525">
            <a:solidFill>
              <a:schemeClr val="tx1"/>
            </a:solidFill>
            <a:round/>
            <a:headEnd/>
            <a:tailEnd/>
          </a:ln>
        </p:spPr>
        <p:txBody>
          <a:bodyPr/>
          <a:lstStyle/>
          <a:p>
            <a:endParaRPr lang="el-GR" dirty="0"/>
          </a:p>
        </p:txBody>
      </p:sp>
      <p:sp>
        <p:nvSpPr>
          <p:cNvPr id="12303" name="Line 25"/>
          <p:cNvSpPr>
            <a:spLocks noChangeShapeType="1"/>
          </p:cNvSpPr>
          <p:nvPr/>
        </p:nvSpPr>
        <p:spPr bwMode="auto">
          <a:xfrm>
            <a:off x="3386138" y="3875088"/>
            <a:ext cx="1368425" cy="360362"/>
          </a:xfrm>
          <a:prstGeom prst="line">
            <a:avLst/>
          </a:prstGeom>
          <a:noFill/>
          <a:ln w="9525">
            <a:solidFill>
              <a:schemeClr val="tx1"/>
            </a:solidFill>
            <a:round/>
            <a:headEnd/>
            <a:tailEnd type="triangle" w="med" len="med"/>
          </a:ln>
        </p:spPr>
        <p:txBody>
          <a:bodyPr/>
          <a:lstStyle/>
          <a:p>
            <a:endParaRPr lang="el-GR" dirty="0"/>
          </a:p>
        </p:txBody>
      </p:sp>
      <p:sp>
        <p:nvSpPr>
          <p:cNvPr id="12304" name="Line 26"/>
          <p:cNvSpPr>
            <a:spLocks noChangeShapeType="1"/>
          </p:cNvSpPr>
          <p:nvPr/>
        </p:nvSpPr>
        <p:spPr bwMode="auto">
          <a:xfrm>
            <a:off x="3386138" y="3875088"/>
            <a:ext cx="144462" cy="360362"/>
          </a:xfrm>
          <a:prstGeom prst="line">
            <a:avLst/>
          </a:prstGeom>
          <a:noFill/>
          <a:ln w="9525">
            <a:solidFill>
              <a:schemeClr val="tx1"/>
            </a:solidFill>
            <a:round/>
            <a:headEnd/>
            <a:tailEnd type="triangle" w="med" len="med"/>
          </a:ln>
        </p:spPr>
        <p:txBody>
          <a:bodyPr/>
          <a:lstStyle/>
          <a:p>
            <a:endParaRPr lang="el-GR" dirty="0"/>
          </a:p>
        </p:txBody>
      </p:sp>
      <p:sp>
        <p:nvSpPr>
          <p:cNvPr id="12305" name="Line 27"/>
          <p:cNvSpPr>
            <a:spLocks noChangeShapeType="1"/>
          </p:cNvSpPr>
          <p:nvPr/>
        </p:nvSpPr>
        <p:spPr bwMode="auto">
          <a:xfrm>
            <a:off x="3889375" y="3948113"/>
            <a:ext cx="1944688" cy="0"/>
          </a:xfrm>
          <a:prstGeom prst="line">
            <a:avLst/>
          </a:prstGeom>
          <a:noFill/>
          <a:ln w="9525">
            <a:solidFill>
              <a:schemeClr val="tx1"/>
            </a:solidFill>
            <a:round/>
            <a:headEnd/>
            <a:tailEnd type="triangle" w="med" len="med"/>
          </a:ln>
        </p:spPr>
        <p:txBody>
          <a:bodyPr/>
          <a:lstStyle/>
          <a:p>
            <a:endParaRPr lang="el-GR" dirty="0"/>
          </a:p>
        </p:txBody>
      </p:sp>
      <p:sp>
        <p:nvSpPr>
          <p:cNvPr id="12306" name="Text Box 28"/>
          <p:cNvSpPr txBox="1">
            <a:spLocks noChangeArrowheads="1"/>
          </p:cNvSpPr>
          <p:nvPr/>
        </p:nvSpPr>
        <p:spPr bwMode="auto">
          <a:xfrm>
            <a:off x="5834063" y="3659188"/>
            <a:ext cx="1296987" cy="707886"/>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Εταιρικά Ομόλογα</a:t>
            </a:r>
          </a:p>
        </p:txBody>
      </p:sp>
      <p:sp>
        <p:nvSpPr>
          <p:cNvPr id="12307" name="Text Box 29"/>
          <p:cNvSpPr txBox="1">
            <a:spLocks noChangeArrowheads="1"/>
          </p:cNvSpPr>
          <p:nvPr/>
        </p:nvSpPr>
        <p:spPr bwMode="auto">
          <a:xfrm>
            <a:off x="5905500" y="4379913"/>
            <a:ext cx="1508125" cy="400110"/>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Στεγαστικά</a:t>
            </a:r>
          </a:p>
        </p:txBody>
      </p:sp>
      <p:sp>
        <p:nvSpPr>
          <p:cNvPr id="12308" name="Line 30"/>
          <p:cNvSpPr>
            <a:spLocks noChangeShapeType="1"/>
          </p:cNvSpPr>
          <p:nvPr/>
        </p:nvSpPr>
        <p:spPr bwMode="auto">
          <a:xfrm>
            <a:off x="6516216" y="4221088"/>
            <a:ext cx="0" cy="215900"/>
          </a:xfrm>
          <a:prstGeom prst="line">
            <a:avLst/>
          </a:prstGeom>
          <a:noFill/>
          <a:ln w="9525">
            <a:solidFill>
              <a:schemeClr val="tx1"/>
            </a:solidFill>
            <a:round/>
            <a:headEnd/>
            <a:tailEnd type="triangle" w="med" len="med"/>
          </a:ln>
        </p:spPr>
        <p:txBody>
          <a:bodyPr/>
          <a:lstStyle/>
          <a:p>
            <a:endParaRPr lang="el-GR" dirty="0"/>
          </a:p>
        </p:txBody>
      </p:sp>
      <p:sp>
        <p:nvSpPr>
          <p:cNvPr id="12309" name="Text Box 31"/>
          <p:cNvSpPr txBox="1">
            <a:spLocks noChangeArrowheads="1"/>
          </p:cNvSpPr>
          <p:nvPr/>
        </p:nvSpPr>
        <p:spPr bwMode="auto">
          <a:xfrm>
            <a:off x="7236296" y="3789040"/>
            <a:ext cx="1728787" cy="400110"/>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Μετατρέψιμα</a:t>
            </a:r>
          </a:p>
        </p:txBody>
      </p:sp>
      <p:sp>
        <p:nvSpPr>
          <p:cNvPr id="12310" name="Line 32"/>
          <p:cNvSpPr>
            <a:spLocks noChangeShapeType="1"/>
          </p:cNvSpPr>
          <p:nvPr/>
        </p:nvSpPr>
        <p:spPr bwMode="auto">
          <a:xfrm>
            <a:off x="6948264" y="4005064"/>
            <a:ext cx="288479" cy="0"/>
          </a:xfrm>
          <a:prstGeom prst="line">
            <a:avLst/>
          </a:prstGeom>
          <a:noFill/>
          <a:ln w="9525">
            <a:solidFill>
              <a:schemeClr val="tx1"/>
            </a:solidFill>
            <a:round/>
            <a:headEnd/>
            <a:tailEnd type="triangle" w="med" len="med"/>
          </a:ln>
        </p:spPr>
        <p:txBody>
          <a:bodyPr/>
          <a:lstStyle/>
          <a:p>
            <a:endParaRPr lang="el-GR" dirty="0"/>
          </a:p>
        </p:txBody>
      </p:sp>
      <p:sp>
        <p:nvSpPr>
          <p:cNvPr id="12311" name="Line 33"/>
          <p:cNvSpPr>
            <a:spLocks noChangeShapeType="1"/>
          </p:cNvSpPr>
          <p:nvPr/>
        </p:nvSpPr>
        <p:spPr bwMode="auto">
          <a:xfrm>
            <a:off x="6516216" y="1844824"/>
            <a:ext cx="287337" cy="0"/>
          </a:xfrm>
          <a:prstGeom prst="line">
            <a:avLst/>
          </a:prstGeom>
          <a:noFill/>
          <a:ln w="9525">
            <a:solidFill>
              <a:schemeClr val="tx1"/>
            </a:solidFill>
            <a:round/>
            <a:headEnd/>
            <a:tailEnd type="triangle" w="med" len="med"/>
          </a:ln>
        </p:spPr>
        <p:txBody>
          <a:bodyPr/>
          <a:lstStyle/>
          <a:p>
            <a:endParaRPr lang="el-GR" dirty="0"/>
          </a:p>
        </p:txBody>
      </p:sp>
      <p:sp>
        <p:nvSpPr>
          <p:cNvPr id="12312" name="Text Box 34"/>
          <p:cNvSpPr txBox="1">
            <a:spLocks noChangeArrowheads="1"/>
          </p:cNvSpPr>
          <p:nvPr/>
        </p:nvSpPr>
        <p:spPr bwMode="auto">
          <a:xfrm>
            <a:off x="6661150" y="1643063"/>
            <a:ext cx="1189038" cy="400110"/>
          </a:xfrm>
          <a:prstGeom prst="rect">
            <a:avLst/>
          </a:prstGeom>
          <a:noFill/>
          <a:ln w="9525">
            <a:noFill/>
            <a:miter lim="800000"/>
            <a:headEnd/>
            <a:tailEnd/>
          </a:ln>
        </p:spPr>
        <p:txBody>
          <a:bodyPr>
            <a:spAutoFit/>
          </a:bodyPr>
          <a:lstStyle/>
          <a:p>
            <a:pPr>
              <a:spcBef>
                <a:spcPct val="50000"/>
              </a:spcBef>
            </a:pPr>
            <a:r>
              <a:rPr lang="el-GR" sz="2000" b="1" dirty="0">
                <a:latin typeface="Cambria" pitchFamily="18" charset="0"/>
                <a:cs typeface="Arial" charset="0"/>
              </a:rPr>
              <a:t>Μετοχές</a:t>
            </a:r>
          </a:p>
        </p:txBody>
      </p:sp>
      <p:sp>
        <p:nvSpPr>
          <p:cNvPr id="12313" name="Text Box 36"/>
          <p:cNvSpPr txBox="1">
            <a:spLocks noChangeArrowheads="1"/>
          </p:cNvSpPr>
          <p:nvPr/>
        </p:nvSpPr>
        <p:spPr bwMode="auto">
          <a:xfrm>
            <a:off x="6194425" y="2147888"/>
            <a:ext cx="2587625" cy="400110"/>
          </a:xfrm>
          <a:prstGeom prst="rect">
            <a:avLst/>
          </a:prstGeom>
          <a:noFill/>
          <a:ln w="9525">
            <a:noFill/>
            <a:miter lim="800000"/>
            <a:headEnd/>
            <a:tailEnd/>
          </a:ln>
        </p:spPr>
        <p:txBody>
          <a:bodyPr>
            <a:spAutoFit/>
          </a:bodyPr>
          <a:lstStyle/>
          <a:p>
            <a:pPr>
              <a:spcBef>
                <a:spcPct val="50000"/>
              </a:spcBef>
            </a:pPr>
            <a:r>
              <a:rPr lang="el-GR" sz="2000" dirty="0">
                <a:latin typeface="Cambria" pitchFamily="18" charset="0"/>
                <a:cs typeface="Arial" charset="0"/>
              </a:rPr>
              <a:t>Παράγωγα προϊόντα</a:t>
            </a:r>
          </a:p>
        </p:txBody>
      </p:sp>
      <p:sp>
        <p:nvSpPr>
          <p:cNvPr id="12314" name="Line 37"/>
          <p:cNvSpPr>
            <a:spLocks noChangeShapeType="1"/>
          </p:cNvSpPr>
          <p:nvPr/>
        </p:nvSpPr>
        <p:spPr bwMode="auto">
          <a:xfrm>
            <a:off x="6049963" y="2003425"/>
            <a:ext cx="215900" cy="215900"/>
          </a:xfrm>
          <a:prstGeom prst="line">
            <a:avLst/>
          </a:prstGeom>
          <a:noFill/>
          <a:ln w="9525">
            <a:solidFill>
              <a:schemeClr val="tx1"/>
            </a:solidFill>
            <a:round/>
            <a:headEnd/>
            <a:tailEnd type="triangle" w="med" len="med"/>
          </a:ln>
        </p:spPr>
        <p:txBody>
          <a:bodyPr/>
          <a:lstStyle/>
          <a:p>
            <a:endParaRPr lang="el-GR" dirty="0"/>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p:txBody>
          <a:bodyPr>
            <a:normAutofit fontScale="90000"/>
          </a:bodyPr>
          <a:lstStyle/>
          <a:p>
            <a:pPr>
              <a:defRPr/>
            </a:pPr>
            <a:r>
              <a:rPr lang="el-GR" b="1" dirty="0" smtClean="0">
                <a:solidFill>
                  <a:srgbClr val="7030A0"/>
                </a:solidFill>
              </a:rPr>
              <a:t>ΠροϊΟντα επενδυτικΩν προτΑσεων (2)</a:t>
            </a:r>
            <a:endParaRPr lang="el-GR" b="1" dirty="0">
              <a:solidFill>
                <a:srgbClr val="7030A0"/>
              </a:solidFill>
            </a:endParaRPr>
          </a:p>
        </p:txBody>
      </p:sp>
      <p:sp>
        <p:nvSpPr>
          <p:cNvPr id="13315" name="3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l-GR" dirty="0" smtClean="0"/>
              <a:t>Εργαλεία χρηματοοικονομικών αγορών</a:t>
            </a:r>
          </a:p>
        </p:txBody>
      </p:sp>
      <p:sp>
        <p:nvSpPr>
          <p:cNvPr id="13316" name="4 - Θέση αριθμού διαφάνειας"/>
          <p:cNvSpPr>
            <a:spLocks noGrp="1"/>
          </p:cNvSpPr>
          <p:nvPr>
            <p:ph type="sldNum" sz="quarter" idx="12"/>
          </p:nvPr>
        </p:nvSpPr>
        <p:spPr bwMode="auto">
          <a:noFill/>
          <a:ln>
            <a:miter lim="800000"/>
            <a:headEnd/>
            <a:tailEnd/>
          </a:ln>
        </p:spPr>
        <p:txBody>
          <a:bodyPr/>
          <a:lstStyle/>
          <a:p>
            <a:fld id="{4F396D2C-7E4C-49AF-A490-BBF05E94E13D}" type="slidenum">
              <a:rPr lang="el-GR" altLang="el-GR" smtClean="0"/>
              <a:pPr/>
              <a:t>209</a:t>
            </a:fld>
            <a:endParaRPr lang="el-GR" altLang="el-GR" dirty="0" smtClean="0"/>
          </a:p>
        </p:txBody>
      </p:sp>
      <p:sp>
        <p:nvSpPr>
          <p:cNvPr id="13317" name="Rectangle 4"/>
          <p:cNvSpPr>
            <a:spLocks noChangeArrowheads="1"/>
          </p:cNvSpPr>
          <p:nvPr/>
        </p:nvSpPr>
        <p:spPr bwMode="auto">
          <a:xfrm>
            <a:off x="3275856" y="1484784"/>
            <a:ext cx="2655855" cy="400110"/>
          </a:xfrm>
          <a:prstGeom prst="rect">
            <a:avLst/>
          </a:prstGeom>
          <a:noFill/>
          <a:ln w="9525">
            <a:noFill/>
            <a:miter lim="800000"/>
            <a:headEnd/>
            <a:tailEnd/>
          </a:ln>
        </p:spPr>
        <p:txBody>
          <a:bodyPr wrap="none">
            <a:spAutoFit/>
          </a:bodyPr>
          <a:lstStyle/>
          <a:p>
            <a:pPr>
              <a:spcBef>
                <a:spcPct val="50000"/>
              </a:spcBef>
            </a:pPr>
            <a:r>
              <a:rPr lang="el-GR" sz="2000" b="1" dirty="0">
                <a:latin typeface="Cambria" pitchFamily="18" charset="0"/>
                <a:cs typeface="Arial" charset="0"/>
              </a:rPr>
              <a:t>Παράγωγα προϊόντα</a:t>
            </a:r>
          </a:p>
        </p:txBody>
      </p:sp>
      <p:sp>
        <p:nvSpPr>
          <p:cNvPr id="13318" name="Line 5"/>
          <p:cNvSpPr>
            <a:spLocks noChangeShapeType="1"/>
          </p:cNvSpPr>
          <p:nvPr/>
        </p:nvSpPr>
        <p:spPr bwMode="auto">
          <a:xfrm flipH="1">
            <a:off x="1871663" y="1890713"/>
            <a:ext cx="1728787" cy="720725"/>
          </a:xfrm>
          <a:prstGeom prst="line">
            <a:avLst/>
          </a:prstGeom>
          <a:noFill/>
          <a:ln w="9525">
            <a:solidFill>
              <a:schemeClr val="tx1"/>
            </a:solidFill>
            <a:round/>
            <a:headEnd/>
            <a:tailEnd type="triangle" w="med" len="med"/>
          </a:ln>
        </p:spPr>
        <p:txBody>
          <a:bodyPr/>
          <a:lstStyle/>
          <a:p>
            <a:endParaRPr lang="el-GR" dirty="0"/>
          </a:p>
        </p:txBody>
      </p:sp>
      <p:sp>
        <p:nvSpPr>
          <p:cNvPr id="13319" name="Rectangle 6"/>
          <p:cNvSpPr>
            <a:spLocks noChangeArrowheads="1"/>
          </p:cNvSpPr>
          <p:nvPr/>
        </p:nvSpPr>
        <p:spPr bwMode="auto">
          <a:xfrm>
            <a:off x="1150938" y="2684463"/>
            <a:ext cx="1655762" cy="365125"/>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Χρεόγραφα</a:t>
            </a:r>
          </a:p>
        </p:txBody>
      </p:sp>
      <p:sp>
        <p:nvSpPr>
          <p:cNvPr id="13320" name="Rectangle 7"/>
          <p:cNvSpPr>
            <a:spLocks noChangeArrowheads="1"/>
          </p:cNvSpPr>
          <p:nvPr/>
        </p:nvSpPr>
        <p:spPr bwMode="auto">
          <a:xfrm>
            <a:off x="792163" y="3402013"/>
            <a:ext cx="2879725" cy="641350"/>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Συμβόλαια Μελλοντικής Εκπλήρωσης </a:t>
            </a:r>
            <a:r>
              <a:rPr lang="en-US" dirty="0">
                <a:latin typeface="Cambria" pitchFamily="18" charset="0"/>
                <a:cs typeface="Arial" charset="0"/>
              </a:rPr>
              <a:t>(futures)</a:t>
            </a:r>
            <a:endParaRPr lang="el-GR" dirty="0">
              <a:latin typeface="Cambria" pitchFamily="18" charset="0"/>
              <a:cs typeface="Arial" charset="0"/>
            </a:endParaRPr>
          </a:p>
        </p:txBody>
      </p:sp>
      <p:sp>
        <p:nvSpPr>
          <p:cNvPr id="13321" name="Line 8"/>
          <p:cNvSpPr>
            <a:spLocks noChangeShapeType="1"/>
          </p:cNvSpPr>
          <p:nvPr/>
        </p:nvSpPr>
        <p:spPr bwMode="auto">
          <a:xfrm>
            <a:off x="1871663" y="3043238"/>
            <a:ext cx="0" cy="358775"/>
          </a:xfrm>
          <a:prstGeom prst="line">
            <a:avLst/>
          </a:prstGeom>
          <a:noFill/>
          <a:ln w="9525">
            <a:solidFill>
              <a:schemeClr val="tx1"/>
            </a:solidFill>
            <a:round/>
            <a:headEnd/>
            <a:tailEnd type="triangle" w="med" len="med"/>
          </a:ln>
        </p:spPr>
        <p:txBody>
          <a:bodyPr/>
          <a:lstStyle/>
          <a:p>
            <a:endParaRPr lang="el-GR" dirty="0"/>
          </a:p>
        </p:txBody>
      </p:sp>
      <p:sp>
        <p:nvSpPr>
          <p:cNvPr id="13322" name="Line 9"/>
          <p:cNvSpPr>
            <a:spLocks noChangeShapeType="1"/>
          </p:cNvSpPr>
          <p:nvPr/>
        </p:nvSpPr>
        <p:spPr bwMode="auto">
          <a:xfrm>
            <a:off x="2519363" y="2900363"/>
            <a:ext cx="431800" cy="0"/>
          </a:xfrm>
          <a:prstGeom prst="line">
            <a:avLst/>
          </a:prstGeom>
          <a:noFill/>
          <a:ln w="9525">
            <a:solidFill>
              <a:schemeClr val="tx1"/>
            </a:solidFill>
            <a:round/>
            <a:headEnd/>
            <a:tailEnd type="triangle" w="med" len="med"/>
          </a:ln>
        </p:spPr>
        <p:txBody>
          <a:bodyPr/>
          <a:lstStyle/>
          <a:p>
            <a:endParaRPr lang="el-GR" dirty="0"/>
          </a:p>
        </p:txBody>
      </p:sp>
      <p:sp>
        <p:nvSpPr>
          <p:cNvPr id="13323" name="Rectangle 10"/>
          <p:cNvSpPr>
            <a:spLocks noChangeArrowheads="1"/>
          </p:cNvSpPr>
          <p:nvPr/>
        </p:nvSpPr>
        <p:spPr bwMode="auto">
          <a:xfrm>
            <a:off x="3024188" y="2611438"/>
            <a:ext cx="2879725" cy="641350"/>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Δικαιώματα Προαίρεσης </a:t>
            </a:r>
            <a:r>
              <a:rPr lang="en-US" dirty="0">
                <a:latin typeface="Cambria" pitchFamily="18" charset="0"/>
                <a:cs typeface="Arial" charset="0"/>
              </a:rPr>
              <a:t>(Options)</a:t>
            </a:r>
            <a:endParaRPr lang="el-GR" dirty="0">
              <a:latin typeface="Cambria" pitchFamily="18" charset="0"/>
              <a:cs typeface="Arial" charset="0"/>
            </a:endParaRPr>
          </a:p>
        </p:txBody>
      </p:sp>
      <p:sp>
        <p:nvSpPr>
          <p:cNvPr id="13324" name="Line 11"/>
          <p:cNvSpPr>
            <a:spLocks noChangeShapeType="1"/>
          </p:cNvSpPr>
          <p:nvPr/>
        </p:nvSpPr>
        <p:spPr bwMode="auto">
          <a:xfrm>
            <a:off x="5903913" y="1747838"/>
            <a:ext cx="431800" cy="0"/>
          </a:xfrm>
          <a:prstGeom prst="line">
            <a:avLst/>
          </a:prstGeom>
          <a:noFill/>
          <a:ln w="9525">
            <a:solidFill>
              <a:schemeClr val="tx1"/>
            </a:solidFill>
            <a:round/>
            <a:headEnd/>
            <a:tailEnd type="triangle" w="med" len="med"/>
          </a:ln>
        </p:spPr>
        <p:txBody>
          <a:bodyPr/>
          <a:lstStyle/>
          <a:p>
            <a:endParaRPr lang="el-GR" dirty="0"/>
          </a:p>
        </p:txBody>
      </p:sp>
      <p:sp>
        <p:nvSpPr>
          <p:cNvPr id="13325" name="Rectangle 12"/>
          <p:cNvSpPr>
            <a:spLocks noChangeArrowheads="1"/>
          </p:cNvSpPr>
          <p:nvPr/>
        </p:nvSpPr>
        <p:spPr bwMode="auto">
          <a:xfrm>
            <a:off x="6408738" y="1531938"/>
            <a:ext cx="1008062" cy="365125"/>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Αγαθά</a:t>
            </a:r>
          </a:p>
        </p:txBody>
      </p:sp>
      <p:sp>
        <p:nvSpPr>
          <p:cNvPr id="13326" name="Line 13"/>
          <p:cNvSpPr>
            <a:spLocks noChangeShapeType="1"/>
          </p:cNvSpPr>
          <p:nvPr/>
        </p:nvSpPr>
        <p:spPr bwMode="auto">
          <a:xfrm flipH="1">
            <a:off x="6264275" y="1890713"/>
            <a:ext cx="360363" cy="73025"/>
          </a:xfrm>
          <a:prstGeom prst="line">
            <a:avLst/>
          </a:prstGeom>
          <a:noFill/>
          <a:ln w="9525">
            <a:solidFill>
              <a:schemeClr val="tx1"/>
            </a:solidFill>
            <a:round/>
            <a:headEnd/>
            <a:tailEnd type="triangle" w="med" len="med"/>
          </a:ln>
        </p:spPr>
        <p:txBody>
          <a:bodyPr/>
          <a:lstStyle/>
          <a:p>
            <a:endParaRPr lang="el-GR" dirty="0"/>
          </a:p>
        </p:txBody>
      </p:sp>
      <p:sp>
        <p:nvSpPr>
          <p:cNvPr id="13327" name="Rectangle 14"/>
          <p:cNvSpPr>
            <a:spLocks noChangeArrowheads="1"/>
          </p:cNvSpPr>
          <p:nvPr/>
        </p:nvSpPr>
        <p:spPr bwMode="auto">
          <a:xfrm>
            <a:off x="5761038" y="1963738"/>
            <a:ext cx="1152525" cy="366712"/>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Χρυσός</a:t>
            </a:r>
          </a:p>
        </p:txBody>
      </p:sp>
      <p:sp>
        <p:nvSpPr>
          <p:cNvPr id="13328" name="Line 15"/>
          <p:cNvSpPr>
            <a:spLocks noChangeShapeType="1"/>
          </p:cNvSpPr>
          <p:nvPr/>
        </p:nvSpPr>
        <p:spPr bwMode="auto">
          <a:xfrm>
            <a:off x="6840538" y="1890713"/>
            <a:ext cx="431800" cy="146050"/>
          </a:xfrm>
          <a:prstGeom prst="line">
            <a:avLst/>
          </a:prstGeom>
          <a:noFill/>
          <a:ln w="9525">
            <a:solidFill>
              <a:schemeClr val="tx1"/>
            </a:solidFill>
            <a:round/>
            <a:headEnd/>
            <a:tailEnd type="triangle" w="med" len="med"/>
          </a:ln>
        </p:spPr>
        <p:txBody>
          <a:bodyPr/>
          <a:lstStyle/>
          <a:p>
            <a:endParaRPr lang="el-GR" dirty="0"/>
          </a:p>
        </p:txBody>
      </p:sp>
      <p:sp>
        <p:nvSpPr>
          <p:cNvPr id="13329" name="Rectangle 16"/>
          <p:cNvSpPr>
            <a:spLocks noChangeArrowheads="1"/>
          </p:cNvSpPr>
          <p:nvPr/>
        </p:nvSpPr>
        <p:spPr bwMode="auto">
          <a:xfrm>
            <a:off x="6767513" y="1963738"/>
            <a:ext cx="1441450" cy="365125"/>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Πετρέλαιο</a:t>
            </a:r>
          </a:p>
        </p:txBody>
      </p:sp>
      <p:sp>
        <p:nvSpPr>
          <p:cNvPr id="13330" name="Line 17"/>
          <p:cNvSpPr>
            <a:spLocks noChangeShapeType="1"/>
          </p:cNvSpPr>
          <p:nvPr/>
        </p:nvSpPr>
        <p:spPr bwMode="auto">
          <a:xfrm>
            <a:off x="4895850" y="1890713"/>
            <a:ext cx="0" cy="504825"/>
          </a:xfrm>
          <a:prstGeom prst="line">
            <a:avLst/>
          </a:prstGeom>
          <a:noFill/>
          <a:ln w="9525">
            <a:solidFill>
              <a:schemeClr val="tx1"/>
            </a:solidFill>
            <a:round/>
            <a:headEnd/>
            <a:tailEnd/>
          </a:ln>
        </p:spPr>
        <p:txBody>
          <a:bodyPr/>
          <a:lstStyle/>
          <a:p>
            <a:endParaRPr lang="el-GR" dirty="0"/>
          </a:p>
        </p:txBody>
      </p:sp>
      <p:sp>
        <p:nvSpPr>
          <p:cNvPr id="13331" name="Line 18"/>
          <p:cNvSpPr>
            <a:spLocks noChangeShapeType="1"/>
          </p:cNvSpPr>
          <p:nvPr/>
        </p:nvSpPr>
        <p:spPr bwMode="auto">
          <a:xfrm>
            <a:off x="4895850" y="2395538"/>
            <a:ext cx="1584325" cy="0"/>
          </a:xfrm>
          <a:prstGeom prst="line">
            <a:avLst/>
          </a:prstGeom>
          <a:noFill/>
          <a:ln w="9525">
            <a:solidFill>
              <a:schemeClr val="tx1"/>
            </a:solidFill>
            <a:round/>
            <a:headEnd/>
            <a:tailEnd/>
          </a:ln>
        </p:spPr>
        <p:txBody>
          <a:bodyPr/>
          <a:lstStyle/>
          <a:p>
            <a:endParaRPr lang="el-GR" dirty="0"/>
          </a:p>
        </p:txBody>
      </p:sp>
      <p:sp>
        <p:nvSpPr>
          <p:cNvPr id="13332" name="Line 19"/>
          <p:cNvSpPr>
            <a:spLocks noChangeShapeType="1"/>
          </p:cNvSpPr>
          <p:nvPr/>
        </p:nvSpPr>
        <p:spPr bwMode="auto">
          <a:xfrm>
            <a:off x="6480175" y="2395538"/>
            <a:ext cx="0" cy="790575"/>
          </a:xfrm>
          <a:prstGeom prst="line">
            <a:avLst/>
          </a:prstGeom>
          <a:noFill/>
          <a:ln w="9525">
            <a:solidFill>
              <a:schemeClr val="tx1"/>
            </a:solidFill>
            <a:round/>
            <a:headEnd/>
            <a:tailEnd type="triangle" w="med" len="med"/>
          </a:ln>
        </p:spPr>
        <p:txBody>
          <a:bodyPr/>
          <a:lstStyle/>
          <a:p>
            <a:endParaRPr lang="el-GR" dirty="0"/>
          </a:p>
        </p:txBody>
      </p:sp>
      <p:sp>
        <p:nvSpPr>
          <p:cNvPr id="13333" name="Rectangle 20"/>
          <p:cNvSpPr>
            <a:spLocks noChangeArrowheads="1"/>
          </p:cNvSpPr>
          <p:nvPr/>
        </p:nvSpPr>
        <p:spPr bwMode="auto">
          <a:xfrm>
            <a:off x="5688013" y="3186113"/>
            <a:ext cx="1655762" cy="923925"/>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Πραγματικά Προϊόντα (</a:t>
            </a:r>
            <a:r>
              <a:rPr lang="en-US" dirty="0">
                <a:latin typeface="Cambria" pitchFamily="18" charset="0"/>
                <a:cs typeface="Arial" charset="0"/>
              </a:rPr>
              <a:t>Real options)</a:t>
            </a:r>
            <a:endParaRPr lang="el-GR" dirty="0">
              <a:latin typeface="Cambria" pitchFamily="18" charset="0"/>
              <a:cs typeface="Arial" charset="0"/>
            </a:endParaRPr>
          </a:p>
        </p:txBody>
      </p:sp>
      <p:sp>
        <p:nvSpPr>
          <p:cNvPr id="13334" name="Line 21"/>
          <p:cNvSpPr>
            <a:spLocks noChangeShapeType="1"/>
          </p:cNvSpPr>
          <p:nvPr/>
        </p:nvSpPr>
        <p:spPr bwMode="auto">
          <a:xfrm>
            <a:off x="6911975" y="4051300"/>
            <a:ext cx="215900" cy="360363"/>
          </a:xfrm>
          <a:prstGeom prst="line">
            <a:avLst/>
          </a:prstGeom>
          <a:noFill/>
          <a:ln w="9525">
            <a:solidFill>
              <a:schemeClr val="tx1"/>
            </a:solidFill>
            <a:round/>
            <a:headEnd/>
            <a:tailEnd type="triangle" w="med" len="med"/>
          </a:ln>
        </p:spPr>
        <p:txBody>
          <a:bodyPr/>
          <a:lstStyle/>
          <a:p>
            <a:endParaRPr lang="el-GR" dirty="0"/>
          </a:p>
        </p:txBody>
      </p:sp>
      <p:sp>
        <p:nvSpPr>
          <p:cNvPr id="13335" name="Rectangle 22"/>
          <p:cNvSpPr>
            <a:spLocks noChangeArrowheads="1"/>
          </p:cNvSpPr>
          <p:nvPr/>
        </p:nvSpPr>
        <p:spPr bwMode="auto">
          <a:xfrm>
            <a:off x="6696075" y="4411663"/>
            <a:ext cx="1655763" cy="914400"/>
          </a:xfrm>
          <a:prstGeom prst="rect">
            <a:avLst/>
          </a:prstGeom>
          <a:noFill/>
          <a:ln w="9525">
            <a:noFill/>
            <a:miter lim="800000"/>
            <a:headEnd/>
            <a:tailEnd/>
          </a:ln>
        </p:spPr>
        <p:txBody>
          <a:bodyPr>
            <a:spAutoFit/>
          </a:bodyPr>
          <a:lstStyle/>
          <a:p>
            <a:pPr>
              <a:spcBef>
                <a:spcPct val="50000"/>
              </a:spcBef>
            </a:pPr>
            <a:r>
              <a:rPr lang="el-GR" dirty="0">
                <a:latin typeface="Cambria" pitchFamily="18" charset="0"/>
                <a:cs typeface="Arial" charset="0"/>
              </a:rPr>
              <a:t>Πάγια περιουσιακά στοιχεία</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633412"/>
          </a:xfrm>
        </p:spPr>
        <p:txBody>
          <a:bodyPr>
            <a:normAutofit fontScale="90000"/>
          </a:bodyPr>
          <a:lstStyle/>
          <a:p>
            <a:r>
              <a:rPr lang="el-GR" sz="4000" b="1" dirty="0"/>
              <a:t>ΤΙ ΕΙΝΑΙ</a:t>
            </a:r>
            <a:r>
              <a:rPr lang="el-GR" sz="4000" dirty="0"/>
              <a:t> </a:t>
            </a:r>
          </a:p>
        </p:txBody>
      </p:sp>
      <p:sp>
        <p:nvSpPr>
          <p:cNvPr id="11267" name="Rectangle 3"/>
          <p:cNvSpPr>
            <a:spLocks noGrp="1" noChangeArrowheads="1"/>
          </p:cNvSpPr>
          <p:nvPr>
            <p:ph idx="1"/>
          </p:nvPr>
        </p:nvSpPr>
        <p:spPr>
          <a:xfrm>
            <a:off x="323528" y="1556792"/>
            <a:ext cx="8568952" cy="5040858"/>
          </a:xfrm>
        </p:spPr>
        <p:txBody>
          <a:bodyPr>
            <a:normAutofit/>
          </a:bodyPr>
          <a:lstStyle/>
          <a:p>
            <a:pPr algn="just">
              <a:lnSpc>
                <a:spcPct val="80000"/>
              </a:lnSpc>
            </a:pPr>
            <a:r>
              <a:rPr lang="el-GR" sz="3600" dirty="0">
                <a:solidFill>
                  <a:schemeClr val="tx1"/>
                </a:solidFill>
              </a:rPr>
              <a:t>Το </a:t>
            </a:r>
            <a:r>
              <a:rPr lang="el-GR" sz="3600" b="1" dirty="0">
                <a:solidFill>
                  <a:schemeClr val="tx1"/>
                </a:solidFill>
              </a:rPr>
              <a:t>επιχειρηματικό ή επιχειρησιακό σχέδιο (</a:t>
            </a:r>
            <a:r>
              <a:rPr lang="en-US" sz="3600" b="1" dirty="0" smtClean="0">
                <a:solidFill>
                  <a:schemeClr val="tx1"/>
                </a:solidFill>
              </a:rPr>
              <a:t>Business</a:t>
            </a:r>
            <a:r>
              <a:rPr lang="el-GR" sz="3600" b="1" dirty="0" smtClean="0">
                <a:solidFill>
                  <a:schemeClr val="tx1"/>
                </a:solidFill>
              </a:rPr>
              <a:t> </a:t>
            </a:r>
            <a:r>
              <a:rPr lang="en-US" sz="3600" b="1" dirty="0" smtClean="0">
                <a:solidFill>
                  <a:schemeClr val="tx1"/>
                </a:solidFill>
              </a:rPr>
              <a:t>Plan</a:t>
            </a:r>
            <a:r>
              <a:rPr lang="el-GR" sz="3600" b="1" dirty="0">
                <a:solidFill>
                  <a:schemeClr val="tx1"/>
                </a:solidFill>
              </a:rPr>
              <a:t>)</a:t>
            </a:r>
            <a:r>
              <a:rPr lang="el-GR" sz="3600" dirty="0">
                <a:solidFill>
                  <a:schemeClr val="tx1"/>
                </a:solidFill>
              </a:rPr>
              <a:t> είναι ένα βασικό εργαλείο για κάθε </a:t>
            </a:r>
            <a:r>
              <a:rPr lang="el-GR" sz="3600" dirty="0" smtClean="0">
                <a:solidFill>
                  <a:schemeClr val="tx1"/>
                </a:solidFill>
              </a:rPr>
              <a:t>επιχειρηματική δραστηριότητα </a:t>
            </a:r>
            <a:r>
              <a:rPr lang="el-GR" sz="3600" dirty="0">
                <a:solidFill>
                  <a:schemeClr val="tx1"/>
                </a:solidFill>
              </a:rPr>
              <a:t>της επιχείρησης σε κάθε φάση της </a:t>
            </a:r>
            <a:r>
              <a:rPr lang="el-GR" sz="3600" dirty="0" smtClean="0">
                <a:solidFill>
                  <a:schemeClr val="tx1"/>
                </a:solidFill>
              </a:rPr>
              <a:t>εξέλιξης της </a:t>
            </a:r>
            <a:r>
              <a:rPr lang="el-GR" sz="3600" dirty="0">
                <a:solidFill>
                  <a:schemeClr val="tx1"/>
                </a:solidFill>
              </a:rPr>
              <a:t>δραστηριότητας από την αρχή μέχρι το τέλος της. </a:t>
            </a:r>
            <a:endParaRPr lang="el-GR" sz="3600" dirty="0" smtClean="0">
              <a:solidFill>
                <a:schemeClr val="tx1"/>
              </a:solidFill>
            </a:endParaRPr>
          </a:p>
          <a:p>
            <a:pPr algn="just">
              <a:lnSpc>
                <a:spcPct val="80000"/>
              </a:lnSpc>
            </a:pPr>
            <a:r>
              <a:rPr lang="el-GR" sz="3600" dirty="0" smtClean="0">
                <a:solidFill>
                  <a:schemeClr val="tx1"/>
                </a:solidFill>
              </a:rPr>
              <a:t>Συντάσσεται συνήθως σε 4 στάδια.</a:t>
            </a:r>
            <a:endParaRPr lang="el-GR" sz="3600" dirty="0">
              <a:solidFill>
                <a:schemeClr val="tx1"/>
              </a:solidFill>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περιεχομένου"/>
          <p:cNvSpPr>
            <a:spLocks noGrp="1"/>
          </p:cNvSpPr>
          <p:nvPr>
            <p:ph idx="1"/>
          </p:nvPr>
        </p:nvSpPr>
        <p:spPr>
          <a:xfrm>
            <a:off x="304800" y="1554162"/>
            <a:ext cx="8686800" cy="4971182"/>
          </a:xfrm>
        </p:spPr>
        <p:txBody>
          <a:bodyPr>
            <a:noAutofit/>
          </a:bodyPr>
          <a:lstStyle/>
          <a:p>
            <a:pPr algn="just"/>
            <a:r>
              <a:rPr lang="el-GR" sz="2800" dirty="0" smtClean="0"/>
              <a:t>Ο υψηλός κίνδυνος που παρουσιάζει ένα μεμονωμένο χρηματοοικονομικό προϊόν οδηγεί τους επενδυτές να κατέχουν χαρτοφυλάκιο χρηματοοικονομικών προϊόντων. Η παρουσία μετοχών και ομολογιών ή άλλων προϊόντων σε αυτό με διαφορετικά επίπεδα κινδύνου μειώνει τις αρνητικές επιδράσεις που προέρχονται από την αρνητική επίδραση  ενός μεμονωμένου προϊόντος, δεδομένου ότι οι τελευταίες αντισταθμίζονται από θετικές επιδράσεις ενός άλλου μεμονωμένου προϊόντος ή προϊόντων του χαρτοφυλακίου. </a:t>
            </a:r>
          </a:p>
        </p:txBody>
      </p:sp>
      <p:sp>
        <p:nvSpPr>
          <p:cNvPr id="3" name="2 - Τίτλος"/>
          <p:cNvSpPr>
            <a:spLocks noGrp="1"/>
          </p:cNvSpPr>
          <p:nvPr>
            <p:ph type="title"/>
          </p:nvPr>
        </p:nvSpPr>
        <p:spPr/>
        <p:txBody>
          <a:bodyPr>
            <a:normAutofit fontScale="90000"/>
          </a:bodyPr>
          <a:lstStyle/>
          <a:p>
            <a:pPr algn="ctr">
              <a:defRPr/>
            </a:pPr>
            <a:r>
              <a:rPr lang="el-GR" dirty="0" smtClean="0"/>
              <a:t> </a:t>
            </a:r>
            <a:r>
              <a:rPr lang="el-GR" b="1" dirty="0" smtClean="0">
                <a:solidFill>
                  <a:schemeClr val="tx1"/>
                </a:solidFill>
              </a:rPr>
              <a:t>ΧαρτοφυλΑκια χρηματοοικονομικΩν προϊΟντων </a:t>
            </a:r>
            <a:endParaRPr lang="el-GR" b="1" dirty="0">
              <a:solidFill>
                <a:schemeClr val="tx1"/>
              </a:solidFill>
            </a:endParaRPr>
          </a:p>
        </p:txBody>
      </p:sp>
      <p:sp>
        <p:nvSpPr>
          <p:cNvPr id="14340" name="3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l-GR" dirty="0" smtClean="0"/>
              <a:t>Εργαλεία χρηματοοικονομικών αγορών</a:t>
            </a:r>
          </a:p>
        </p:txBody>
      </p:sp>
      <p:sp>
        <p:nvSpPr>
          <p:cNvPr id="14341" name="4 - Θέση αριθμού διαφάνειας"/>
          <p:cNvSpPr>
            <a:spLocks noGrp="1"/>
          </p:cNvSpPr>
          <p:nvPr>
            <p:ph type="sldNum" sz="quarter" idx="12"/>
          </p:nvPr>
        </p:nvSpPr>
        <p:spPr bwMode="auto">
          <a:noFill/>
          <a:ln>
            <a:miter lim="800000"/>
            <a:headEnd/>
            <a:tailEnd/>
          </a:ln>
        </p:spPr>
        <p:txBody>
          <a:bodyPr/>
          <a:lstStyle/>
          <a:p>
            <a:fld id="{5BE5D947-2EE9-4708-AAEC-35804B88B3D1}" type="slidenum">
              <a:rPr lang="el-GR" altLang="el-GR" smtClean="0"/>
              <a:pPr/>
              <a:t>210</a:t>
            </a:fld>
            <a:endParaRPr lang="el-GR" altLang="el-GR" dirty="0" smtClean="0"/>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p:spPr>
        <p:txBody>
          <a:bodyPr>
            <a:normAutofit fontScale="90000"/>
          </a:bodyPr>
          <a:lstStyle/>
          <a:p>
            <a:r>
              <a:rPr lang="el-GR" sz="3600" b="1" dirty="0" smtClean="0">
                <a:solidFill>
                  <a:schemeClr val="tx1"/>
                </a:solidFill>
              </a:rPr>
              <a:t>ΒασικΑ ΣτοιχεΙα ΕπενδυτικοΥ ΣχεδΙου</a:t>
            </a:r>
            <a:endParaRPr lang="el-GR" sz="3600" b="1" dirty="0">
              <a:solidFill>
                <a:schemeClr val="tx1"/>
              </a:solidFill>
            </a:endParaRPr>
          </a:p>
        </p:txBody>
      </p:sp>
      <p:sp>
        <p:nvSpPr>
          <p:cNvPr id="3" name="2 - Θέση περιεχομένου"/>
          <p:cNvSpPr>
            <a:spLocks noGrp="1"/>
          </p:cNvSpPr>
          <p:nvPr>
            <p:ph idx="1"/>
          </p:nvPr>
        </p:nvSpPr>
        <p:spPr>
          <a:xfrm>
            <a:off x="179512" y="620688"/>
            <a:ext cx="8784976" cy="5976664"/>
          </a:xfrm>
        </p:spPr>
        <p:txBody>
          <a:bodyPr>
            <a:noAutofit/>
          </a:bodyPr>
          <a:lstStyle/>
          <a:p>
            <a:pPr algn="just">
              <a:lnSpc>
                <a:spcPct val="170000"/>
              </a:lnSpc>
              <a:spcBef>
                <a:spcPts val="768"/>
              </a:spcBef>
            </a:pPr>
            <a:r>
              <a:rPr lang="el-GR" sz="2600" dirty="0" smtClean="0">
                <a:solidFill>
                  <a:schemeClr val="tx1"/>
                </a:solidFill>
              </a:rPr>
              <a:t>Αποτελεί μια πολυδιάστατη δραστηριότητα </a:t>
            </a:r>
          </a:p>
          <a:p>
            <a:pPr algn="just">
              <a:lnSpc>
                <a:spcPct val="170000"/>
              </a:lnSpc>
              <a:spcBef>
                <a:spcPts val="768"/>
              </a:spcBef>
            </a:pPr>
            <a:r>
              <a:rPr lang="el-GR" sz="2600" dirty="0" smtClean="0">
                <a:solidFill>
                  <a:schemeClr val="tx1"/>
                </a:solidFill>
              </a:rPr>
              <a:t>Ανάληψη από ιδιωτικό ή κρατικό επενδυτικό φορέα .</a:t>
            </a:r>
          </a:p>
          <a:p>
            <a:pPr algn="just">
              <a:lnSpc>
                <a:spcPct val="170000"/>
              </a:lnSpc>
              <a:spcBef>
                <a:spcPts val="768"/>
              </a:spcBef>
            </a:pPr>
            <a:r>
              <a:rPr lang="el-GR" sz="2600" dirty="0" smtClean="0">
                <a:solidFill>
                  <a:schemeClr val="tx1"/>
                </a:solidFill>
              </a:rPr>
              <a:t>Απαιτείται μια σειρά από καλοσχεδιασμένες δραστηριότητες. </a:t>
            </a:r>
          </a:p>
          <a:p>
            <a:pPr algn="just">
              <a:lnSpc>
                <a:spcPct val="170000"/>
              </a:lnSpc>
              <a:spcBef>
                <a:spcPts val="768"/>
              </a:spcBef>
            </a:pPr>
            <a:r>
              <a:rPr lang="el-GR" sz="2600" dirty="0" smtClean="0">
                <a:solidFill>
                  <a:schemeClr val="tx1"/>
                </a:solidFill>
              </a:rPr>
              <a:t>Δημιουργείται νέα μονάδα ή επεκτείνεται μια ήδη υπάρχουσα. </a:t>
            </a:r>
          </a:p>
          <a:p>
            <a:pPr algn="just">
              <a:lnSpc>
                <a:spcPct val="170000"/>
              </a:lnSpc>
              <a:spcBef>
                <a:spcPts val="768"/>
              </a:spcBef>
            </a:pPr>
            <a:r>
              <a:rPr lang="el-GR" sz="2600" dirty="0" smtClean="0">
                <a:solidFill>
                  <a:schemeClr val="tx1"/>
                </a:solidFill>
              </a:rPr>
              <a:t>Παράγονται αγαθά ή υπηρεσίες που διατίθενται στο κοινό για ικανοποίηση της ζήτησης με διάθεση πόρων.</a:t>
            </a:r>
            <a:endParaRPr lang="el-GR" sz="2600" dirty="0">
              <a:solidFill>
                <a:schemeClr val="tx1"/>
              </a:solidFill>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sz="3200" b="1" dirty="0" smtClean="0">
                <a:solidFill>
                  <a:schemeClr val="tx1"/>
                </a:solidFill>
              </a:rPr>
              <a:t>ΤΥποι ΕπενδυτικΩν ΣχεδΙων</a:t>
            </a:r>
            <a:endParaRPr lang="el-GR" sz="3200" b="1" dirty="0">
              <a:solidFill>
                <a:schemeClr val="tx1"/>
              </a:solidFill>
            </a:endParaRPr>
          </a:p>
        </p:txBody>
      </p:sp>
      <p:sp>
        <p:nvSpPr>
          <p:cNvPr id="3" name="2 - Θέση περιεχομένου"/>
          <p:cNvSpPr>
            <a:spLocks noGrp="1"/>
          </p:cNvSpPr>
          <p:nvPr>
            <p:ph idx="1"/>
          </p:nvPr>
        </p:nvSpPr>
        <p:spPr>
          <a:xfrm>
            <a:off x="323528" y="1124744"/>
            <a:ext cx="8640960" cy="5472608"/>
          </a:xfrm>
        </p:spPr>
        <p:txBody>
          <a:bodyPr>
            <a:normAutofit fontScale="70000" lnSpcReduction="20000"/>
          </a:bodyPr>
          <a:lstStyle/>
          <a:p>
            <a:pPr algn="just">
              <a:lnSpc>
                <a:spcPct val="170000"/>
              </a:lnSpc>
              <a:spcBef>
                <a:spcPts val="768"/>
              </a:spcBef>
            </a:pPr>
            <a:r>
              <a:rPr lang="el-GR" b="1" dirty="0" smtClean="0">
                <a:solidFill>
                  <a:schemeClr val="tx1"/>
                </a:solidFill>
              </a:rPr>
              <a:t>Επενδυτικά σχέδια με απτά</a:t>
            </a:r>
            <a:r>
              <a:rPr lang="el-GR" dirty="0" smtClean="0">
                <a:solidFill>
                  <a:schemeClr val="tx1"/>
                </a:solidFill>
              </a:rPr>
              <a:t>, συγκεκριμένα προϊόντα, δηλαδή προϊόντα που μπορούν να μετρηθούν σε χρηματικές μονάδες. Τέτοια επενδυτικά σχέδια, γενικά, σκοπεύουν στην αύξηση της παραγωγής αγαθών και υπηρεσιών.</a:t>
            </a:r>
          </a:p>
          <a:p>
            <a:pPr algn="just">
              <a:lnSpc>
                <a:spcPct val="170000"/>
              </a:lnSpc>
              <a:spcBef>
                <a:spcPts val="768"/>
              </a:spcBef>
            </a:pPr>
            <a:r>
              <a:rPr lang="el-GR" b="1" dirty="0" smtClean="0">
                <a:solidFill>
                  <a:schemeClr val="tx1"/>
                </a:solidFill>
              </a:rPr>
              <a:t>Επενδυτικά σχέδια με μη απτά (άϋλα) </a:t>
            </a:r>
            <a:r>
              <a:rPr lang="el-GR" dirty="0" smtClean="0">
                <a:solidFill>
                  <a:schemeClr val="tx1"/>
                </a:solidFill>
              </a:rPr>
              <a:t>προϊόντα, δηλαδή προϊόντα που δεν μπορούν να αποτιμηθούν ακριβώς σε χρηματικούς όρους χωρίς πρώτα να γίνει έρευνα που να υπερβαίνει το χρόνο και τους πόρους που διατίθενται συνήθως στους αναλυτές.</a:t>
            </a:r>
            <a:endParaRPr lang="el-GR" dirty="0">
              <a:solidFill>
                <a:schemeClr val="tx1"/>
              </a:solidFill>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2"/>
          <p:cNvSpPr>
            <a:spLocks noGrp="1" noChangeArrowheads="1"/>
          </p:cNvSpPr>
          <p:nvPr>
            <p:ph type="title"/>
          </p:nvPr>
        </p:nvSpPr>
        <p:spPr>
          <a:xfrm>
            <a:off x="0" y="188640"/>
            <a:ext cx="9144000" cy="952773"/>
          </a:xfrm>
        </p:spPr>
        <p:txBody>
          <a:bodyPr>
            <a:normAutofit fontScale="90000"/>
          </a:bodyPr>
          <a:lstStyle/>
          <a:p>
            <a:pPr algn="ctr"/>
            <a:r>
              <a:rPr lang="el-GR" sz="3600" b="1" dirty="0" smtClean="0">
                <a:solidFill>
                  <a:schemeClr val="tx1"/>
                </a:solidFill>
              </a:rPr>
              <a:t>ΔιακρΙσειΣ των σχεδΙων επΕνδυσηΣ (1)</a:t>
            </a:r>
          </a:p>
        </p:txBody>
      </p:sp>
      <p:sp>
        <p:nvSpPr>
          <p:cNvPr id="81925" name="Rectangle 3"/>
          <p:cNvSpPr>
            <a:spLocks noGrp="1" noChangeArrowheads="1"/>
          </p:cNvSpPr>
          <p:nvPr>
            <p:ph sz="half" idx="1"/>
          </p:nvPr>
        </p:nvSpPr>
        <p:spPr>
          <a:xfrm>
            <a:off x="107950" y="1125538"/>
            <a:ext cx="9036050" cy="5199062"/>
          </a:xfrm>
        </p:spPr>
        <p:txBody>
          <a:bodyPr/>
          <a:lstStyle/>
          <a:p>
            <a:pPr>
              <a:buFont typeface="Wingdings" pitchFamily="2" charset="2"/>
              <a:buNone/>
              <a:defRPr/>
            </a:pPr>
            <a:r>
              <a:rPr lang="el-GR" sz="2000" dirty="0" smtClean="0"/>
              <a:t>     </a:t>
            </a:r>
          </a:p>
          <a:p>
            <a:pPr>
              <a:defRPr/>
            </a:pPr>
            <a:r>
              <a:rPr lang="el-GR" dirty="0" smtClean="0">
                <a:solidFill>
                  <a:schemeClr val="tx1"/>
                </a:solidFill>
              </a:rPr>
              <a:t>Από την άποψη της αρχικής σχεδίασης, τα σχέδια επένδυσης διακρίνονται στις εξής κατηγορίες. </a:t>
            </a:r>
          </a:p>
          <a:p>
            <a:pPr lvl="1">
              <a:defRPr/>
            </a:pPr>
            <a:r>
              <a:rPr lang="en-US" sz="2800" dirty="0" smtClean="0">
                <a:solidFill>
                  <a:schemeClr val="tx1"/>
                </a:solidFill>
                <a:ea typeface="+mn-ea"/>
                <a:cs typeface="+mn-cs"/>
              </a:rPr>
              <a:t>Δ</a:t>
            </a:r>
            <a:r>
              <a:rPr lang="el-GR" sz="2800" dirty="0" smtClean="0">
                <a:solidFill>
                  <a:schemeClr val="tx1"/>
                </a:solidFill>
                <a:ea typeface="+mn-ea"/>
                <a:cs typeface="+mn-cs"/>
              </a:rPr>
              <a:t>ημιουργία νέας μονάδας</a:t>
            </a:r>
          </a:p>
          <a:p>
            <a:pPr lvl="1">
              <a:defRPr/>
            </a:pPr>
            <a:r>
              <a:rPr lang="en-US" sz="2800" dirty="0" smtClean="0">
                <a:solidFill>
                  <a:schemeClr val="tx1"/>
                </a:solidFill>
                <a:ea typeface="+mn-ea"/>
                <a:cs typeface="+mn-cs"/>
              </a:rPr>
              <a:t>Ε</a:t>
            </a:r>
            <a:r>
              <a:rPr lang="el-GR" sz="2800" dirty="0" smtClean="0">
                <a:solidFill>
                  <a:schemeClr val="tx1"/>
                </a:solidFill>
                <a:ea typeface="+mn-ea"/>
                <a:cs typeface="+mn-cs"/>
              </a:rPr>
              <a:t>πέκταση υφιστάμενης παραγωγικής μονάδας </a:t>
            </a:r>
          </a:p>
          <a:p>
            <a:pPr lvl="1">
              <a:defRPr/>
            </a:pPr>
            <a:r>
              <a:rPr lang="el-GR" sz="2800" dirty="0" smtClean="0">
                <a:solidFill>
                  <a:schemeClr val="tx1"/>
                </a:solidFill>
                <a:ea typeface="+mn-ea"/>
                <a:cs typeface="+mn-cs"/>
              </a:rPr>
              <a:t>Ανανέωση ή εκσυγχρονισμός εξοπλισμού  </a:t>
            </a:r>
          </a:p>
          <a:p>
            <a:pPr lvl="1">
              <a:defRPr/>
            </a:pPr>
            <a:r>
              <a:rPr lang="el-GR" sz="2800" dirty="0" smtClean="0">
                <a:solidFill>
                  <a:schemeClr val="tx1"/>
                </a:solidFill>
                <a:ea typeface="+mn-ea"/>
                <a:cs typeface="+mn-cs"/>
              </a:rPr>
              <a:t>Αγορά υφιστάμενης προβληματικής παραγωγικής μονάδας </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solidFill>
                  <a:schemeClr val="tx1"/>
                </a:solidFill>
              </a:rPr>
              <a:t>ΔιακρΙσειΣ των σχεδΙων επΕνδυσηΣ (2)</a:t>
            </a:r>
          </a:p>
        </p:txBody>
      </p:sp>
      <p:sp>
        <p:nvSpPr>
          <p:cNvPr id="100357" name="Rectangle 3"/>
          <p:cNvSpPr>
            <a:spLocks noGrp="1" noChangeArrowheads="1"/>
          </p:cNvSpPr>
          <p:nvPr>
            <p:ph sz="half" idx="1"/>
          </p:nvPr>
        </p:nvSpPr>
        <p:spPr>
          <a:xfrm>
            <a:off x="107950" y="1125538"/>
            <a:ext cx="9036050" cy="5199062"/>
          </a:xfrm>
        </p:spPr>
        <p:txBody>
          <a:bodyPr/>
          <a:lstStyle/>
          <a:p>
            <a:pPr>
              <a:buFont typeface="Wingdings" pitchFamily="2" charset="2"/>
              <a:buNone/>
            </a:pPr>
            <a:r>
              <a:rPr lang="el-GR" sz="2000" dirty="0" smtClean="0"/>
              <a:t>     </a:t>
            </a:r>
          </a:p>
          <a:p>
            <a:r>
              <a:rPr lang="el-GR" dirty="0" smtClean="0">
                <a:solidFill>
                  <a:schemeClr val="tx1"/>
                </a:solidFill>
              </a:rPr>
              <a:t>Από την άποψη της ένταξής τους στους κλάδους παραγωγής, τα σχέδια επένδυσης διακρίνονται στις εξής κατηγορίες: </a:t>
            </a:r>
          </a:p>
          <a:p>
            <a:r>
              <a:rPr lang="en-US" dirty="0" smtClean="0">
                <a:solidFill>
                  <a:schemeClr val="tx1"/>
                </a:solidFill>
              </a:rPr>
              <a:t>α</a:t>
            </a:r>
            <a:r>
              <a:rPr lang="el-GR" dirty="0" smtClean="0">
                <a:solidFill>
                  <a:schemeClr val="tx1"/>
                </a:solidFill>
              </a:rPr>
              <a:t>γροτικά σχέδια</a:t>
            </a:r>
          </a:p>
          <a:p>
            <a:r>
              <a:rPr lang="el-GR" dirty="0" smtClean="0">
                <a:solidFill>
                  <a:schemeClr val="tx1"/>
                </a:solidFill>
              </a:rPr>
              <a:t>βιομηχανικά σχέδια</a:t>
            </a:r>
          </a:p>
          <a:p>
            <a:r>
              <a:rPr lang="el-GR" dirty="0" smtClean="0">
                <a:solidFill>
                  <a:schemeClr val="tx1"/>
                </a:solidFill>
              </a:rPr>
              <a:t>ενεργειακά σχέδια</a:t>
            </a:r>
          </a:p>
          <a:p>
            <a:r>
              <a:rPr lang="en-US" dirty="0" smtClean="0">
                <a:solidFill>
                  <a:schemeClr val="tx1"/>
                </a:solidFill>
              </a:rPr>
              <a:t>τ</a:t>
            </a:r>
            <a:r>
              <a:rPr lang="el-GR" dirty="0" smtClean="0">
                <a:solidFill>
                  <a:schemeClr val="tx1"/>
                </a:solidFill>
              </a:rPr>
              <a:t>ουριστικά σχέδια</a:t>
            </a:r>
          </a:p>
          <a:p>
            <a:r>
              <a:rPr lang="el-GR" dirty="0" smtClean="0">
                <a:solidFill>
                  <a:schemeClr val="tx1"/>
                </a:solidFill>
              </a:rPr>
              <a:t>σχέδια μεταφορών κ.ο.κ. </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solidFill>
                  <a:schemeClr val="tx1"/>
                </a:solidFill>
              </a:rPr>
              <a:t>ΔιακρΙσειΣ των σχεδΙων επΕνδυσηΣ (3)</a:t>
            </a:r>
          </a:p>
        </p:txBody>
      </p:sp>
      <p:sp>
        <p:nvSpPr>
          <p:cNvPr id="101381" name="Rectangle 3"/>
          <p:cNvSpPr>
            <a:spLocks noGrp="1" noChangeArrowheads="1"/>
          </p:cNvSpPr>
          <p:nvPr>
            <p:ph sz="half" idx="1"/>
          </p:nvPr>
        </p:nvSpPr>
        <p:spPr>
          <a:xfrm>
            <a:off x="107950" y="1125538"/>
            <a:ext cx="9036050" cy="5199062"/>
          </a:xfrm>
        </p:spPr>
        <p:txBody>
          <a:bodyPr/>
          <a:lstStyle/>
          <a:p>
            <a:pPr>
              <a:buFont typeface="Wingdings" pitchFamily="2" charset="2"/>
              <a:buNone/>
            </a:pPr>
            <a:r>
              <a:rPr lang="el-GR" sz="2000" dirty="0" smtClean="0"/>
              <a:t>     </a:t>
            </a:r>
          </a:p>
          <a:p>
            <a:r>
              <a:rPr lang="el-GR" dirty="0" smtClean="0">
                <a:solidFill>
                  <a:schemeClr val="tx1"/>
                </a:solidFill>
              </a:rPr>
              <a:t>Από την άποψη του μεγέθους τους, τα σχέδια επένδυσης διακρίνονται: </a:t>
            </a:r>
          </a:p>
          <a:p>
            <a:r>
              <a:rPr lang="en-US" dirty="0" smtClean="0">
                <a:solidFill>
                  <a:schemeClr val="tx1"/>
                </a:solidFill>
              </a:rPr>
              <a:t>μ</a:t>
            </a:r>
            <a:r>
              <a:rPr lang="el-GR" dirty="0" smtClean="0">
                <a:solidFill>
                  <a:schemeClr val="tx1"/>
                </a:solidFill>
              </a:rPr>
              <a:t>ικρά</a:t>
            </a:r>
          </a:p>
          <a:p>
            <a:r>
              <a:rPr lang="el-GR" dirty="0" smtClean="0">
                <a:solidFill>
                  <a:schemeClr val="tx1"/>
                </a:solidFill>
              </a:rPr>
              <a:t>μεσαία και</a:t>
            </a:r>
          </a:p>
          <a:p>
            <a:r>
              <a:rPr lang="el-GR" dirty="0" smtClean="0">
                <a:solidFill>
                  <a:schemeClr val="tx1"/>
                </a:solidFill>
              </a:rPr>
              <a:t>μεγάλα. </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0" y="0"/>
            <a:ext cx="9144000" cy="1141413"/>
          </a:xfrm>
        </p:spPr>
        <p:txBody>
          <a:bodyPr>
            <a:noAutofit/>
          </a:bodyPr>
          <a:lstStyle/>
          <a:p>
            <a:pPr algn="ctr"/>
            <a:r>
              <a:rPr lang="el-GR" sz="3600" b="1" dirty="0" smtClean="0">
                <a:solidFill>
                  <a:schemeClr val="tx1"/>
                </a:solidFill>
              </a:rPr>
              <a:t>Οι φΑσειΣ ολοκλΗρωσηΣ των ΕπενδυτικΩν ΣχεδΙων </a:t>
            </a:r>
            <a:endParaRPr lang="el-GR" sz="3600" b="1" i="1" dirty="0" smtClean="0">
              <a:solidFill>
                <a:schemeClr val="tx1"/>
              </a:solidFill>
            </a:endParaRPr>
          </a:p>
        </p:txBody>
      </p:sp>
      <p:sp>
        <p:nvSpPr>
          <p:cNvPr id="103429" name="Rectangle 3"/>
          <p:cNvSpPr>
            <a:spLocks noGrp="1" noChangeArrowheads="1"/>
          </p:cNvSpPr>
          <p:nvPr>
            <p:ph sz="half" idx="1"/>
          </p:nvPr>
        </p:nvSpPr>
        <p:spPr>
          <a:xfrm>
            <a:off x="107950" y="1125538"/>
            <a:ext cx="9036050" cy="5199062"/>
          </a:xfrm>
        </p:spPr>
        <p:txBody>
          <a:bodyPr/>
          <a:lstStyle/>
          <a:p>
            <a:pPr>
              <a:buFont typeface="Wingdings" pitchFamily="2" charset="2"/>
              <a:buNone/>
            </a:pPr>
            <a:r>
              <a:rPr lang="el-GR" sz="2000" dirty="0" smtClean="0"/>
              <a:t>     </a:t>
            </a:r>
          </a:p>
          <a:p>
            <a:r>
              <a:rPr lang="el-GR" dirty="0" smtClean="0">
                <a:solidFill>
                  <a:schemeClr val="tx1"/>
                </a:solidFill>
              </a:rPr>
              <a:t>Κάθε ολοκληρωμένη επενδυτική δραστηριότητα ακολουθεί μια ορισμένη διαδικασία, η οποία γίνεται σε τέσσερις φάσεις: </a:t>
            </a:r>
          </a:p>
          <a:p>
            <a:pPr>
              <a:buFont typeface="Wingdings" pitchFamily="2" charset="2"/>
              <a:buNone/>
            </a:pPr>
            <a:r>
              <a:rPr lang="el-GR" dirty="0" smtClean="0">
                <a:solidFill>
                  <a:schemeClr val="tx1"/>
                </a:solidFill>
              </a:rPr>
              <a:t>1. την προεπένδυση (φάση επιλογής και προπαρασκευής) </a:t>
            </a:r>
          </a:p>
          <a:p>
            <a:pPr>
              <a:buFont typeface="Wingdings" pitchFamily="2" charset="2"/>
              <a:buNone/>
            </a:pPr>
            <a:r>
              <a:rPr lang="el-GR" dirty="0" smtClean="0">
                <a:solidFill>
                  <a:schemeClr val="tx1"/>
                </a:solidFill>
              </a:rPr>
              <a:t>2. την προώθηση του σχεδίου επένδυσης  </a:t>
            </a:r>
          </a:p>
          <a:p>
            <a:pPr>
              <a:buFont typeface="Wingdings" pitchFamily="2" charset="2"/>
              <a:buNone/>
            </a:pPr>
            <a:r>
              <a:rPr lang="el-GR" dirty="0" smtClean="0">
                <a:solidFill>
                  <a:schemeClr val="tx1"/>
                </a:solidFill>
              </a:rPr>
              <a:t>3. την κατασκευή του έργου (φάση επένδυσης) </a:t>
            </a:r>
          </a:p>
          <a:p>
            <a:pPr>
              <a:buFont typeface="Wingdings" pitchFamily="2" charset="2"/>
              <a:buNone/>
            </a:pPr>
            <a:r>
              <a:rPr lang="el-GR" dirty="0" smtClean="0">
                <a:solidFill>
                  <a:schemeClr val="tx1"/>
                </a:solidFill>
              </a:rPr>
              <a:t>4. τη λειτουργία (φάση παραγωγής). </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solidFill>
                  <a:schemeClr val="tx1"/>
                </a:solidFill>
              </a:rPr>
              <a:t>ΠροεπενδυτικΗ ΦΑση</a:t>
            </a:r>
            <a:endParaRPr lang="el-GR" b="1" dirty="0">
              <a:solidFill>
                <a:schemeClr val="tx1"/>
              </a:solidFill>
            </a:endParaRPr>
          </a:p>
        </p:txBody>
      </p:sp>
      <p:sp>
        <p:nvSpPr>
          <p:cNvPr id="3" name="2 - Θέση περιεχομένου"/>
          <p:cNvSpPr>
            <a:spLocks noGrp="1"/>
          </p:cNvSpPr>
          <p:nvPr>
            <p:ph idx="1"/>
          </p:nvPr>
        </p:nvSpPr>
        <p:spPr>
          <a:xfrm>
            <a:off x="251520" y="1052736"/>
            <a:ext cx="8640960" cy="5544616"/>
          </a:xfrm>
        </p:spPr>
        <p:txBody>
          <a:bodyPr>
            <a:normAutofit fontScale="92500" lnSpcReduction="20000"/>
          </a:bodyPr>
          <a:lstStyle/>
          <a:p>
            <a:pPr algn="just"/>
            <a:r>
              <a:rPr lang="el-GR" dirty="0" smtClean="0">
                <a:solidFill>
                  <a:schemeClr val="tx1"/>
                </a:solidFill>
              </a:rPr>
              <a:t>Αναγνώριση των επενδυτικών ευκαιριών ή επενδυτικών ιδεών (μελέτες επενδυτικών ευκαιριών). Ποσοτικοποίηση των παραμέτρων, πληροφοριών και δεδομένων που απαιτούνται για την ανάπτυξη μιας επενδυτικής ιδέας σε πρόταση.</a:t>
            </a:r>
          </a:p>
          <a:p>
            <a:pPr algn="just"/>
            <a:r>
              <a:rPr lang="el-GR" dirty="0" smtClean="0">
                <a:solidFill>
                  <a:schemeClr val="tx1"/>
                </a:solidFill>
              </a:rPr>
              <a:t> Ανάλυση των εναλλακτικών λύσεων του επενδυτικού σχεδίου και προκαταρκτική επιλογή, καθώς και προετοιμασία του επενδυτικού σχεδίου (προμελέτη και μελέτη σκοπιμότητας, μελέτες υποστηρίξεως). </a:t>
            </a:r>
          </a:p>
          <a:p>
            <a:pPr algn="just"/>
            <a:r>
              <a:rPr lang="el-GR" dirty="0" smtClean="0">
                <a:solidFill>
                  <a:schemeClr val="tx1"/>
                </a:solidFill>
              </a:rPr>
              <a:t>Αξιολόγηση του επενδυτικού σχεδίου και απόφαση για την επένδυση ή όχι (έκθεση αξιολογήσεως).</a:t>
            </a:r>
            <a:endParaRPr lang="el-GR" dirty="0">
              <a:solidFill>
                <a:schemeClr val="tx1"/>
              </a:solidFill>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964488" cy="634082"/>
          </a:xfrm>
        </p:spPr>
        <p:txBody>
          <a:bodyPr>
            <a:noAutofit/>
          </a:bodyPr>
          <a:lstStyle/>
          <a:p>
            <a:r>
              <a:rPr lang="el-GR" sz="3600" b="1" dirty="0" smtClean="0">
                <a:solidFill>
                  <a:schemeClr val="tx1"/>
                </a:solidFill>
              </a:rPr>
              <a:t>ΑποφΑσειΣ ΠροεπενδυτικΗΣ ΦΑσηΣ</a:t>
            </a:r>
            <a:endParaRPr lang="el-GR" sz="3600" b="1" dirty="0">
              <a:solidFill>
                <a:schemeClr val="tx1"/>
              </a:solidFill>
            </a:endParaRPr>
          </a:p>
        </p:txBody>
      </p:sp>
      <p:sp>
        <p:nvSpPr>
          <p:cNvPr id="3" name="2 - Θέση περιεχομένου"/>
          <p:cNvSpPr>
            <a:spLocks noGrp="1"/>
          </p:cNvSpPr>
          <p:nvPr>
            <p:ph idx="1"/>
          </p:nvPr>
        </p:nvSpPr>
        <p:spPr>
          <a:xfrm>
            <a:off x="457200" y="1196752"/>
            <a:ext cx="8229600" cy="4929411"/>
          </a:xfrm>
        </p:spPr>
        <p:txBody>
          <a:bodyPr>
            <a:normAutofit fontScale="92500" lnSpcReduction="20000"/>
          </a:bodyPr>
          <a:lstStyle/>
          <a:p>
            <a:pPr algn="just"/>
            <a:r>
              <a:rPr lang="el-GR" dirty="0" smtClean="0">
                <a:solidFill>
                  <a:schemeClr val="tx1"/>
                </a:solidFill>
              </a:rPr>
              <a:t>Αναγνώριση των επενδυτικών στόχων. Υλοποιείται μέσω των γενικών μελετών επενδυτικών ευκαιριών </a:t>
            </a:r>
          </a:p>
          <a:p>
            <a:pPr algn="just"/>
            <a:r>
              <a:rPr lang="el-GR" dirty="0" smtClean="0">
                <a:solidFill>
                  <a:schemeClr val="tx1"/>
                </a:solidFill>
              </a:rPr>
              <a:t>Προεπιλογή και αρχική ανάλυση. Υλοποιούνται μέσω των μελετών υποστηρίξεως και της προμελέτης σκοπιμότητας. </a:t>
            </a:r>
          </a:p>
          <a:p>
            <a:pPr algn="just"/>
            <a:r>
              <a:rPr lang="el-GR" dirty="0" smtClean="0">
                <a:solidFill>
                  <a:schemeClr val="tx1"/>
                </a:solidFill>
              </a:rPr>
              <a:t>Τελική ανάλυση. Γίνεται μέσω των μελετών υποστηρίξεως και της μελέτης σκοπιμότητας. </a:t>
            </a:r>
          </a:p>
          <a:p>
            <a:pPr algn="just"/>
            <a:r>
              <a:rPr lang="el-GR" dirty="0" smtClean="0">
                <a:solidFill>
                  <a:schemeClr val="tx1"/>
                </a:solidFill>
              </a:rPr>
              <a:t>Απόφαση για επένδυση. Λαμβάνεται μετά από αξιολόγηση του επενδυτικού σχεδίου και καταγράφεται στην έκθεση αξιολογήσεως.</a:t>
            </a:r>
            <a:endParaRPr lang="el-GR" dirty="0">
              <a:solidFill>
                <a:schemeClr val="tx1"/>
              </a:solidFill>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tx1"/>
                </a:solidFill>
              </a:rPr>
              <a:t>ΦΑΣΗ ΠΡΟΩΘΗΣΗΣ</a:t>
            </a:r>
            <a:endParaRPr lang="el-GR" sz="3600" b="1" dirty="0">
              <a:solidFill>
                <a:schemeClr val="tx1"/>
              </a:solidFill>
            </a:endParaRPr>
          </a:p>
        </p:txBody>
      </p:sp>
      <p:sp>
        <p:nvSpPr>
          <p:cNvPr id="3" name="2 - Θέση περιεχομένου"/>
          <p:cNvSpPr>
            <a:spLocks noGrp="1"/>
          </p:cNvSpPr>
          <p:nvPr>
            <p:ph idx="1"/>
          </p:nvPr>
        </p:nvSpPr>
        <p:spPr>
          <a:xfrm>
            <a:off x="251520" y="1600200"/>
            <a:ext cx="8712968" cy="4525963"/>
          </a:xfrm>
        </p:spPr>
        <p:txBody>
          <a:bodyPr/>
          <a:lstStyle/>
          <a:p>
            <a:pPr algn="just"/>
            <a:r>
              <a:rPr lang="el-GR" dirty="0" smtClean="0">
                <a:solidFill>
                  <a:schemeClr val="tx1"/>
                </a:solidFill>
              </a:rPr>
              <a:t>Κατατίθεται ο πλήρες φάκελος του επενδυτικού σχεδίου εντός των προβλεπόμενων προθεσμιών στον αρμόδιο φορέα προκείμενου η επιχείρηση να λάβει έγκριση της απαιτούμενης επιχορήγησης αν πρόκειται για επιδοτούμενο έργο ή της χρηματοδότησης από χρηματοπιστωτικό ίδρυμα. </a:t>
            </a:r>
            <a:endParaRPr lang="el-GR"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90537"/>
          </a:xfrm>
        </p:spPr>
        <p:txBody>
          <a:bodyPr>
            <a:noAutofit/>
          </a:bodyPr>
          <a:lstStyle/>
          <a:p>
            <a:pPr algn="ctr"/>
            <a:r>
              <a:rPr lang="el-GR" b="1" dirty="0" smtClean="0"/>
              <a:t>ΠΡΩΤΟ ΣΤΑΔΙΟ</a:t>
            </a:r>
            <a:endParaRPr lang="el-GR" b="1" dirty="0"/>
          </a:p>
        </p:txBody>
      </p:sp>
      <p:sp>
        <p:nvSpPr>
          <p:cNvPr id="12291" name="Rectangle 3"/>
          <p:cNvSpPr>
            <a:spLocks noGrp="1" noChangeArrowheads="1"/>
          </p:cNvSpPr>
          <p:nvPr>
            <p:ph idx="1"/>
          </p:nvPr>
        </p:nvSpPr>
        <p:spPr>
          <a:xfrm>
            <a:off x="457200" y="981075"/>
            <a:ext cx="8229600" cy="5145088"/>
          </a:xfrm>
        </p:spPr>
        <p:txBody>
          <a:bodyPr/>
          <a:lstStyle/>
          <a:p>
            <a:pPr>
              <a:buFontTx/>
              <a:buNone/>
            </a:pPr>
            <a:r>
              <a:rPr lang="el-GR" dirty="0">
                <a:solidFill>
                  <a:schemeClr val="tx1"/>
                </a:solidFill>
              </a:rPr>
              <a:t>Στο </a:t>
            </a:r>
            <a:r>
              <a:rPr lang="el-GR" b="1" dirty="0">
                <a:solidFill>
                  <a:schemeClr val="tx1"/>
                </a:solidFill>
              </a:rPr>
              <a:t>πρώτο στάδιο</a:t>
            </a:r>
            <a:r>
              <a:rPr lang="el-GR" dirty="0">
                <a:solidFill>
                  <a:schemeClr val="tx1"/>
                </a:solidFill>
              </a:rPr>
              <a:t> περιγράφεται:</a:t>
            </a:r>
          </a:p>
          <a:p>
            <a:r>
              <a:rPr lang="el-GR" dirty="0">
                <a:solidFill>
                  <a:schemeClr val="tx1"/>
                </a:solidFill>
              </a:rPr>
              <a:t>η ιστορία της επιχείρησης,</a:t>
            </a:r>
          </a:p>
          <a:p>
            <a:r>
              <a:rPr lang="el-GR" dirty="0">
                <a:solidFill>
                  <a:schemeClr val="tx1"/>
                </a:solidFill>
              </a:rPr>
              <a:t>η ιστορία της αγοράς στην οποία απευθύνεται η εν λόγω επιχείρηση,</a:t>
            </a:r>
          </a:p>
          <a:p>
            <a:r>
              <a:rPr lang="el-GR" dirty="0">
                <a:solidFill>
                  <a:schemeClr val="tx1"/>
                </a:solidFill>
              </a:rPr>
              <a:t>η ιστορία του αγαθού ή της υπηρεσίας που θα πουλάει ή θα παρέχει αυτή η επιχείρηση και</a:t>
            </a:r>
          </a:p>
          <a:p>
            <a:r>
              <a:rPr lang="el-GR" dirty="0">
                <a:solidFill>
                  <a:schemeClr val="tx1"/>
                </a:solidFill>
              </a:rPr>
              <a:t>ο κανονισμός λειτουργίας της επιχείρησης.</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solidFill>
                  <a:schemeClr val="tx1"/>
                </a:solidFill>
              </a:rPr>
              <a:t>ΕπενδυτικΗ ΦΑση (1)</a:t>
            </a:r>
            <a:endParaRPr lang="el-GR" sz="3600" b="1" dirty="0">
              <a:solidFill>
                <a:schemeClr val="tx1"/>
              </a:solidFill>
            </a:endParaRPr>
          </a:p>
        </p:txBody>
      </p:sp>
      <p:sp>
        <p:nvSpPr>
          <p:cNvPr id="3" name="2 - Θέση περιεχομένου"/>
          <p:cNvSpPr>
            <a:spLocks noGrp="1"/>
          </p:cNvSpPr>
          <p:nvPr>
            <p:ph idx="1"/>
          </p:nvPr>
        </p:nvSpPr>
        <p:spPr>
          <a:xfrm>
            <a:off x="457200" y="908720"/>
            <a:ext cx="8229600" cy="5616624"/>
          </a:xfrm>
        </p:spPr>
        <p:txBody>
          <a:bodyPr>
            <a:normAutofit fontScale="92500" lnSpcReduction="20000"/>
          </a:bodyPr>
          <a:lstStyle/>
          <a:p>
            <a:pPr algn="just"/>
            <a:r>
              <a:rPr lang="el-GR" dirty="0" smtClean="0">
                <a:solidFill>
                  <a:schemeClr val="tx1"/>
                </a:solidFill>
              </a:rPr>
              <a:t>Σύσταση της νομικής, οικονομικής και οργανωσιακής βάσεως για την εκτέλεση του επενδυτικού σχεδίου.</a:t>
            </a:r>
          </a:p>
          <a:p>
            <a:pPr algn="just"/>
            <a:r>
              <a:rPr lang="el-GR" dirty="0" smtClean="0">
                <a:solidFill>
                  <a:schemeClr val="tx1"/>
                </a:solidFill>
              </a:rPr>
              <a:t>Απόκτηση της τεχνολογίας και μεταφορά αυτής, περιλαμβανομένων και των βασικών μηχανολογικών </a:t>
            </a:r>
          </a:p>
          <a:p>
            <a:pPr algn="just"/>
            <a:r>
              <a:rPr lang="el-GR" dirty="0" smtClean="0">
                <a:solidFill>
                  <a:schemeClr val="tx1"/>
                </a:solidFill>
              </a:rPr>
              <a:t>Λεπτομερής μηχανολογικός σχεδιασμός και ανάθεση του έργου, περιλαμβανομένων της υποβολής προσφορών, της αξιολογήσεως αυτών των προσφορών και των διαπραγματεύσεων </a:t>
            </a:r>
          </a:p>
          <a:p>
            <a:pPr algn="just"/>
            <a:r>
              <a:rPr lang="el-GR" dirty="0" smtClean="0">
                <a:solidFill>
                  <a:schemeClr val="tx1"/>
                </a:solidFill>
              </a:rPr>
              <a:t>Απόκτηση της γης, κατασκευή του εξοπλισμού και εγκατάσταση</a:t>
            </a:r>
            <a:endParaRPr lang="el-GR" dirty="0">
              <a:solidFill>
                <a:schemeClr val="tx1"/>
              </a:solidFill>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29600" cy="490066"/>
          </a:xfrm>
        </p:spPr>
        <p:txBody>
          <a:bodyPr>
            <a:noAutofit/>
          </a:bodyPr>
          <a:lstStyle/>
          <a:p>
            <a:r>
              <a:rPr lang="el-GR" sz="3600" b="1" dirty="0" smtClean="0">
                <a:solidFill>
                  <a:schemeClr val="tx1"/>
                </a:solidFill>
              </a:rPr>
              <a:t>ΕπενδυτικΗ ΦΑση (2)</a:t>
            </a:r>
            <a:endParaRPr lang="el-GR" sz="3600" dirty="0">
              <a:solidFill>
                <a:schemeClr val="tx1"/>
              </a:solidFill>
            </a:endParaRPr>
          </a:p>
        </p:txBody>
      </p:sp>
      <p:sp>
        <p:nvSpPr>
          <p:cNvPr id="3" name="2 - Θέση περιεχομένου"/>
          <p:cNvSpPr>
            <a:spLocks noGrp="1"/>
          </p:cNvSpPr>
          <p:nvPr>
            <p:ph idx="1"/>
          </p:nvPr>
        </p:nvSpPr>
        <p:spPr>
          <a:xfrm>
            <a:off x="457200" y="980728"/>
            <a:ext cx="8229600" cy="5145435"/>
          </a:xfrm>
        </p:spPr>
        <p:txBody>
          <a:bodyPr/>
          <a:lstStyle/>
          <a:p>
            <a:pPr algn="just"/>
            <a:r>
              <a:rPr lang="el-GR" dirty="0" smtClean="0">
                <a:solidFill>
                  <a:schemeClr val="tx1"/>
                </a:solidFill>
              </a:rPr>
              <a:t>Μάρκετινγκ πριν από την παραγωγή, περιλαμβανομένων τόσο της εξασφαλίσεως των εφοδίων όσο και της εγκαταστάσεως της διοικήσεως της επιχειρήσεως </a:t>
            </a:r>
          </a:p>
          <a:p>
            <a:pPr algn="just"/>
            <a:r>
              <a:rPr lang="el-GR" dirty="0" smtClean="0">
                <a:solidFill>
                  <a:schemeClr val="tx1"/>
                </a:solidFill>
              </a:rPr>
              <a:t>Πρόσληψη και εκπαίδευση του προσωπικού </a:t>
            </a:r>
          </a:p>
          <a:p>
            <a:pPr algn="just"/>
            <a:r>
              <a:rPr lang="el-GR" dirty="0" smtClean="0">
                <a:solidFill>
                  <a:schemeClr val="tx1"/>
                </a:solidFill>
              </a:rPr>
              <a:t>Απαραίτητες άδειες και έναρξη λειτουργίας της μονάδας</a:t>
            </a:r>
            <a:endParaRPr lang="el-GR" dirty="0">
              <a:solidFill>
                <a:schemeClr val="tx1"/>
              </a:solidFill>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Autofit/>
          </a:bodyPr>
          <a:lstStyle/>
          <a:p>
            <a:r>
              <a:rPr lang="el-GR" sz="3600" b="1" dirty="0" smtClean="0">
                <a:solidFill>
                  <a:schemeClr val="tx1"/>
                </a:solidFill>
              </a:rPr>
              <a:t>ΛειτουργικΗ ΦΑση</a:t>
            </a:r>
            <a:endParaRPr lang="el-GR" sz="3600" b="1" dirty="0">
              <a:solidFill>
                <a:schemeClr val="tx1"/>
              </a:solidFill>
            </a:endParaRPr>
          </a:p>
        </p:txBody>
      </p:sp>
      <p:sp>
        <p:nvSpPr>
          <p:cNvPr id="3" name="2 - Θέση περιεχομένου"/>
          <p:cNvSpPr>
            <a:spLocks noGrp="1"/>
          </p:cNvSpPr>
          <p:nvPr>
            <p:ph idx="1"/>
          </p:nvPr>
        </p:nvSpPr>
        <p:spPr>
          <a:xfrm>
            <a:off x="457200" y="980728"/>
            <a:ext cx="8229600" cy="5544616"/>
          </a:xfrm>
        </p:spPr>
        <p:txBody>
          <a:bodyPr>
            <a:normAutofit fontScale="92500" lnSpcReduction="20000"/>
          </a:bodyPr>
          <a:lstStyle/>
          <a:p>
            <a:pPr algn="just"/>
            <a:r>
              <a:rPr lang="el-GR" b="1" u="sng" dirty="0" smtClean="0">
                <a:solidFill>
                  <a:schemeClr val="tx1"/>
                </a:solidFill>
              </a:rPr>
              <a:t>Βραχυπρόθεσμη άποψη:</a:t>
            </a:r>
            <a:r>
              <a:rPr lang="el-GR" b="1" dirty="0" smtClean="0">
                <a:solidFill>
                  <a:schemeClr val="tx1"/>
                </a:solidFill>
              </a:rPr>
              <a:t> </a:t>
            </a:r>
          </a:p>
          <a:p>
            <a:pPr algn="just"/>
            <a:r>
              <a:rPr lang="el-GR" dirty="0" smtClean="0">
                <a:solidFill>
                  <a:schemeClr val="tx1"/>
                </a:solidFill>
              </a:rPr>
              <a:t>Σχετίζεται με την αρχική περίοδο μετά την έναρξη της παραγωγής. Εξετάζονται θέματα όπως η εφαρμογή των παραγωγικών τεχνικών, η λειτουργία του εξοπλισμού και η παραγωγικότητα της εργασίας.</a:t>
            </a:r>
          </a:p>
          <a:p>
            <a:pPr algn="just"/>
            <a:endParaRPr lang="el-GR" dirty="0" smtClean="0">
              <a:solidFill>
                <a:schemeClr val="tx1"/>
              </a:solidFill>
            </a:endParaRPr>
          </a:p>
          <a:p>
            <a:pPr algn="just"/>
            <a:r>
              <a:rPr lang="el-GR" dirty="0" smtClean="0">
                <a:solidFill>
                  <a:schemeClr val="tx1"/>
                </a:solidFill>
              </a:rPr>
              <a:t> </a:t>
            </a:r>
            <a:r>
              <a:rPr lang="el-GR" b="1" u="sng" dirty="0" smtClean="0">
                <a:solidFill>
                  <a:schemeClr val="tx1"/>
                </a:solidFill>
              </a:rPr>
              <a:t>Μακροπρόθεσμη άποψη:</a:t>
            </a:r>
            <a:r>
              <a:rPr lang="el-GR" b="1" dirty="0" smtClean="0">
                <a:solidFill>
                  <a:schemeClr val="tx1"/>
                </a:solidFill>
              </a:rPr>
              <a:t> </a:t>
            </a:r>
          </a:p>
          <a:p>
            <a:pPr algn="just"/>
            <a:r>
              <a:rPr lang="el-GR" dirty="0" smtClean="0">
                <a:solidFill>
                  <a:schemeClr val="tx1"/>
                </a:solidFill>
              </a:rPr>
              <a:t>Σχετίζεται με την επιλογή των στρατηγικών και των εξόδων παραγωγής και μάρκετινγκ καθώς και με τα έξοδα από πωλήσεις. Αυτά έχουν άμεση σχέση με τις προβλέψεις που έγιναν στην προεπενδυτική φάση.</a:t>
            </a:r>
            <a:endParaRPr lang="el-GR" dirty="0">
              <a:solidFill>
                <a:schemeClr val="tx1"/>
              </a:solidFil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60648"/>
            <a:ext cx="9144000" cy="864096"/>
          </a:xfrm>
        </p:spPr>
        <p:txBody>
          <a:bodyPr>
            <a:noAutofit/>
          </a:bodyPr>
          <a:lstStyle/>
          <a:p>
            <a:pPr algn="ctr"/>
            <a:r>
              <a:rPr lang="el-GR" sz="3600" b="1" dirty="0" smtClean="0">
                <a:solidFill>
                  <a:schemeClr val="tx1"/>
                </a:solidFill>
              </a:rPr>
              <a:t>ΔιαστΑσειΣ ενΟΣ ΕπενδυτικοΥ ΣχεδΙου</a:t>
            </a:r>
            <a:endParaRPr lang="el-GR" sz="3600" b="1" dirty="0">
              <a:solidFill>
                <a:schemeClr val="tx1"/>
              </a:solidFill>
            </a:endParaRPr>
          </a:p>
        </p:txBody>
      </p:sp>
      <p:sp>
        <p:nvSpPr>
          <p:cNvPr id="3" name="2 - Θέση περιεχομένου"/>
          <p:cNvSpPr>
            <a:spLocks noGrp="1"/>
          </p:cNvSpPr>
          <p:nvPr>
            <p:ph idx="1"/>
          </p:nvPr>
        </p:nvSpPr>
        <p:spPr>
          <a:xfrm>
            <a:off x="457200" y="1340768"/>
            <a:ext cx="8229600" cy="5184576"/>
          </a:xfrm>
        </p:spPr>
        <p:txBody>
          <a:bodyPr>
            <a:normAutofit fontScale="92500" lnSpcReduction="10000"/>
          </a:bodyPr>
          <a:lstStyle/>
          <a:p>
            <a:r>
              <a:rPr lang="el-GR" dirty="0" smtClean="0">
                <a:solidFill>
                  <a:schemeClr val="tx1"/>
                </a:solidFill>
              </a:rPr>
              <a:t>Επιχειρηματική </a:t>
            </a:r>
          </a:p>
          <a:p>
            <a:r>
              <a:rPr lang="el-GR" dirty="0" smtClean="0">
                <a:solidFill>
                  <a:schemeClr val="tx1"/>
                </a:solidFill>
              </a:rPr>
              <a:t>Τεχνική </a:t>
            </a:r>
          </a:p>
          <a:p>
            <a:r>
              <a:rPr lang="el-GR" dirty="0" smtClean="0">
                <a:solidFill>
                  <a:schemeClr val="tx1"/>
                </a:solidFill>
              </a:rPr>
              <a:t>Οικονομική </a:t>
            </a:r>
          </a:p>
          <a:p>
            <a:r>
              <a:rPr lang="el-GR" dirty="0" smtClean="0">
                <a:solidFill>
                  <a:schemeClr val="tx1"/>
                </a:solidFill>
              </a:rPr>
              <a:t>Χρηματοοικονομική </a:t>
            </a:r>
          </a:p>
          <a:p>
            <a:r>
              <a:rPr lang="el-GR" dirty="0" smtClean="0">
                <a:solidFill>
                  <a:schemeClr val="tx1"/>
                </a:solidFill>
              </a:rPr>
              <a:t>Χωροταξική </a:t>
            </a:r>
          </a:p>
          <a:p>
            <a:r>
              <a:rPr lang="el-GR" dirty="0" smtClean="0">
                <a:solidFill>
                  <a:schemeClr val="tx1"/>
                </a:solidFill>
              </a:rPr>
              <a:t>Περιβαλλοντική </a:t>
            </a:r>
          </a:p>
          <a:p>
            <a:r>
              <a:rPr lang="el-GR" dirty="0" smtClean="0">
                <a:solidFill>
                  <a:schemeClr val="tx1"/>
                </a:solidFill>
              </a:rPr>
              <a:t>Οργανωτική </a:t>
            </a:r>
          </a:p>
          <a:p>
            <a:r>
              <a:rPr lang="el-GR" dirty="0" smtClean="0">
                <a:solidFill>
                  <a:schemeClr val="tx1"/>
                </a:solidFill>
              </a:rPr>
              <a:t>Διοικητική </a:t>
            </a:r>
          </a:p>
          <a:p>
            <a:r>
              <a:rPr lang="el-GR" dirty="0" smtClean="0">
                <a:solidFill>
                  <a:schemeClr val="tx1"/>
                </a:solidFill>
              </a:rPr>
              <a:t>Εργασιακή </a:t>
            </a:r>
          </a:p>
          <a:p>
            <a:r>
              <a:rPr lang="el-GR" dirty="0" smtClean="0">
                <a:solidFill>
                  <a:schemeClr val="tx1"/>
                </a:solidFill>
              </a:rPr>
              <a:t>Κοινωνικοπολιτική</a:t>
            </a:r>
            <a:endParaRPr lang="el-GR" dirty="0">
              <a:solidFill>
                <a:schemeClr val="tx1"/>
              </a:solidFill>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chemeClr val="tx1"/>
                </a:solidFill>
              </a:rPr>
              <a:t>ΔιΑκριση ΕπενδυτικΩν ΣχεδΙων</a:t>
            </a:r>
            <a:endParaRPr lang="el-GR" sz="3600" b="1" dirty="0">
              <a:solidFill>
                <a:schemeClr val="tx1"/>
              </a:solidFill>
            </a:endParaRPr>
          </a:p>
        </p:txBody>
      </p:sp>
      <p:sp>
        <p:nvSpPr>
          <p:cNvPr id="3" name="2 - Θέση περιεχομένου"/>
          <p:cNvSpPr>
            <a:spLocks noGrp="1"/>
          </p:cNvSpPr>
          <p:nvPr>
            <p:ph idx="1"/>
          </p:nvPr>
        </p:nvSpPr>
        <p:spPr/>
        <p:txBody>
          <a:bodyPr/>
          <a:lstStyle/>
          <a:p>
            <a:r>
              <a:rPr lang="el-GR" dirty="0" smtClean="0">
                <a:solidFill>
                  <a:schemeClr val="tx1"/>
                </a:solidFill>
              </a:rPr>
              <a:t>Φυσική Διάσταση </a:t>
            </a:r>
          </a:p>
          <a:p>
            <a:r>
              <a:rPr lang="el-GR" dirty="0" smtClean="0">
                <a:solidFill>
                  <a:schemeClr val="tx1"/>
                </a:solidFill>
              </a:rPr>
              <a:t>Ένταξη στους Κλάδους Παραγωγής </a:t>
            </a:r>
          </a:p>
          <a:p>
            <a:r>
              <a:rPr lang="el-GR" dirty="0" smtClean="0">
                <a:solidFill>
                  <a:schemeClr val="tx1"/>
                </a:solidFill>
              </a:rPr>
              <a:t>Μέγεθος </a:t>
            </a:r>
          </a:p>
          <a:p>
            <a:r>
              <a:rPr lang="el-GR" dirty="0" smtClean="0">
                <a:solidFill>
                  <a:schemeClr val="tx1"/>
                </a:solidFill>
              </a:rPr>
              <a:t>Φορέας Προώθησης του Σχεδίου Επένδυσης </a:t>
            </a:r>
          </a:p>
          <a:p>
            <a:r>
              <a:rPr lang="el-GR" dirty="0" smtClean="0">
                <a:solidFill>
                  <a:schemeClr val="tx1"/>
                </a:solidFill>
              </a:rPr>
              <a:t>Επιδιωκόμενοι Σκοποί</a:t>
            </a:r>
          </a:p>
          <a:p>
            <a:r>
              <a:rPr lang="el-GR" dirty="0" smtClean="0">
                <a:solidFill>
                  <a:schemeClr val="tx1"/>
                </a:solidFill>
              </a:rPr>
              <a:t>Γεωγραφική Κάλυψη </a:t>
            </a:r>
          </a:p>
          <a:p>
            <a:r>
              <a:rPr lang="el-GR" dirty="0" smtClean="0">
                <a:solidFill>
                  <a:schemeClr val="tx1"/>
                </a:solidFill>
              </a:rPr>
              <a:t>Κίνδυνος</a:t>
            </a:r>
            <a:endParaRPr lang="el-GR" dirty="0">
              <a:solidFill>
                <a:schemeClr val="tx1"/>
              </a:solidFill>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2"/>
          <p:cNvSpPr>
            <a:spLocks noGrp="1" noChangeArrowheads="1"/>
          </p:cNvSpPr>
          <p:nvPr>
            <p:ph type="title"/>
          </p:nvPr>
        </p:nvSpPr>
        <p:spPr>
          <a:xfrm>
            <a:off x="0" y="-1"/>
            <a:ext cx="9144000" cy="836713"/>
          </a:xfrm>
        </p:spPr>
        <p:txBody>
          <a:bodyPr>
            <a:normAutofit fontScale="90000"/>
          </a:bodyPr>
          <a:lstStyle/>
          <a:p>
            <a:pPr algn="ctr"/>
            <a:r>
              <a:rPr lang="el-GR" sz="3600" b="1" dirty="0" smtClean="0">
                <a:solidFill>
                  <a:schemeClr val="tx1"/>
                </a:solidFill>
              </a:rPr>
              <a:t>Χαρακτηριστικα ΕπενδυτικΩν ΣχεδΙων</a:t>
            </a:r>
          </a:p>
        </p:txBody>
      </p:sp>
      <p:sp>
        <p:nvSpPr>
          <p:cNvPr id="87045" name="Rectangle 3"/>
          <p:cNvSpPr>
            <a:spLocks noGrp="1" noChangeArrowheads="1"/>
          </p:cNvSpPr>
          <p:nvPr>
            <p:ph sz="half" idx="1"/>
          </p:nvPr>
        </p:nvSpPr>
        <p:spPr>
          <a:xfrm>
            <a:off x="0" y="764704"/>
            <a:ext cx="9144000" cy="6093296"/>
          </a:xfrm>
        </p:spPr>
        <p:txBody>
          <a:bodyPr>
            <a:normAutofit/>
          </a:bodyPr>
          <a:lstStyle/>
          <a:p>
            <a:pPr>
              <a:buFont typeface="Wingdings" pitchFamily="2" charset="2"/>
              <a:buNone/>
            </a:pPr>
            <a:r>
              <a:rPr lang="el-GR" sz="2000" dirty="0" smtClean="0"/>
              <a:t>     </a:t>
            </a:r>
          </a:p>
          <a:p>
            <a:pPr>
              <a:buFont typeface="Wingdings" pitchFamily="2" charset="2"/>
              <a:buNone/>
            </a:pPr>
            <a:r>
              <a:rPr lang="el-GR" sz="2400" dirty="0" smtClean="0"/>
              <a:t>1.  </a:t>
            </a:r>
            <a:r>
              <a:rPr lang="el-GR" sz="2400" dirty="0" smtClean="0">
                <a:solidFill>
                  <a:schemeClr val="tx1"/>
                </a:solidFill>
              </a:rPr>
              <a:t>Η διάθεση πόρων (εδαφικών εκτάσεων, κεφαλαίων, ειδικευμένων εργατών, διευθυντικών στελεχών κ.λ.π.). Οι πόροι που χρησιμοποιούνται στο σχέδιο επένδυσης εκφράζονται σε χρηματικές μονάδες. </a:t>
            </a:r>
          </a:p>
          <a:p>
            <a:pPr>
              <a:buFont typeface="Wingdings" pitchFamily="2" charset="2"/>
              <a:buNone/>
            </a:pPr>
            <a:r>
              <a:rPr lang="el-GR" sz="2400" dirty="0" smtClean="0">
                <a:solidFill>
                  <a:schemeClr val="tx1"/>
                </a:solidFill>
              </a:rPr>
              <a:t>2. 	Πραγματοποίηση σε ορισμένο τόπο (θέση εγκατάστασης του σχεδίου επένδυσης).</a:t>
            </a:r>
          </a:p>
          <a:p>
            <a:pPr>
              <a:buFont typeface="Wingdings" pitchFamily="2" charset="2"/>
              <a:buNone/>
            </a:pPr>
            <a:r>
              <a:rPr lang="el-GR" sz="2400" dirty="0" smtClean="0">
                <a:solidFill>
                  <a:schemeClr val="tx1"/>
                </a:solidFill>
              </a:rPr>
              <a:t>3.	Ορισμένος  χρόνος παραγωγικής ζωής (περίοδος παραγωγικής λειτουργίας του σχεδίου επένδυσης). </a:t>
            </a:r>
          </a:p>
          <a:p>
            <a:pPr>
              <a:buFont typeface="Wingdings" pitchFamily="2" charset="2"/>
              <a:buNone/>
            </a:pPr>
            <a:r>
              <a:rPr lang="el-GR" sz="2400" dirty="0" smtClean="0">
                <a:solidFill>
                  <a:schemeClr val="tx1"/>
                </a:solidFill>
              </a:rPr>
              <a:t>4. 	Η επιδίωξη εσόδων και γενικά ωφελειών που θα προέλθουν από τα αγαθά που θα παραχθούν ή τις υπηρεσίες που θα προσφερθούν. </a:t>
            </a:r>
          </a:p>
          <a:p>
            <a:pPr>
              <a:buFont typeface="Wingdings" pitchFamily="2" charset="2"/>
              <a:buChar char="v"/>
            </a:pPr>
            <a:r>
              <a:rPr lang="el-GR" sz="2400" dirty="0" smtClean="0">
                <a:solidFill>
                  <a:schemeClr val="tx1"/>
                </a:solidFill>
              </a:rPr>
              <a:t>Τα δύο βασικά μεγέθη ή ροές του σχεδίου επένδυσης είναι: </a:t>
            </a:r>
          </a:p>
          <a:p>
            <a:r>
              <a:rPr lang="en-US" sz="2400" dirty="0" smtClean="0">
                <a:solidFill>
                  <a:schemeClr val="tx1"/>
                </a:solidFill>
              </a:rPr>
              <a:t>τ</a:t>
            </a:r>
            <a:r>
              <a:rPr lang="el-GR" sz="2400" dirty="0" smtClean="0">
                <a:solidFill>
                  <a:schemeClr val="tx1"/>
                </a:solidFill>
              </a:rPr>
              <a:t>ο κόστος (έξοδα) και </a:t>
            </a:r>
          </a:p>
          <a:p>
            <a:r>
              <a:rPr lang="en-US" sz="2400" dirty="0" smtClean="0">
                <a:solidFill>
                  <a:schemeClr val="tx1"/>
                </a:solidFill>
              </a:rPr>
              <a:t>ο</a:t>
            </a:r>
            <a:r>
              <a:rPr lang="el-GR" sz="2400" dirty="0" smtClean="0">
                <a:solidFill>
                  <a:schemeClr val="tx1"/>
                </a:solidFill>
              </a:rPr>
              <a:t>ι ωφέλειες (έσοδα).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a:xfrm>
            <a:off x="0" y="1"/>
            <a:ext cx="9144000" cy="1052736"/>
          </a:xfrm>
        </p:spPr>
        <p:txBody>
          <a:bodyPr>
            <a:noAutofit/>
          </a:bodyPr>
          <a:lstStyle/>
          <a:p>
            <a:pPr algn="ctr"/>
            <a:r>
              <a:rPr lang="el-GR" sz="3200" b="1" dirty="0" smtClean="0">
                <a:solidFill>
                  <a:schemeClr val="tx1"/>
                </a:solidFill>
              </a:rPr>
              <a:t>ΣκοπΟΣ ΠραγματοποΙησηΣ ΕπενδυτικΩν ΣχεδΙων</a:t>
            </a:r>
          </a:p>
        </p:txBody>
      </p:sp>
      <p:sp>
        <p:nvSpPr>
          <p:cNvPr id="88069" name="Rectangle 3"/>
          <p:cNvSpPr>
            <a:spLocks noGrp="1" noChangeArrowheads="1"/>
          </p:cNvSpPr>
          <p:nvPr>
            <p:ph sz="half" idx="1"/>
          </p:nvPr>
        </p:nvSpPr>
        <p:spPr>
          <a:xfrm>
            <a:off x="107950" y="1124744"/>
            <a:ext cx="8712522" cy="5544616"/>
          </a:xfrm>
        </p:spPr>
        <p:txBody>
          <a:bodyPr>
            <a:normAutofit lnSpcReduction="10000"/>
          </a:bodyPr>
          <a:lstStyle/>
          <a:p>
            <a:pPr marL="457200" indent="-457200" algn="just">
              <a:buFont typeface="+mj-lt"/>
              <a:buAutoNum type="arabicPeriod"/>
            </a:pPr>
            <a:r>
              <a:rPr lang="el-GR" sz="2400" dirty="0" smtClean="0">
                <a:solidFill>
                  <a:schemeClr val="tx1"/>
                </a:solidFill>
              </a:rPr>
              <a:t>Αντικατάσταση του υπάρχοντος μηχανολογικού εξοπλισμού για λόγους φθοράς, ασφάλειας, και βελτίωσης των συνθηκών εργασίας,</a:t>
            </a:r>
          </a:p>
          <a:p>
            <a:pPr marL="457200" indent="-457200" algn="just">
              <a:buFont typeface="+mj-lt"/>
              <a:buAutoNum type="arabicPeriod"/>
            </a:pPr>
            <a:r>
              <a:rPr lang="el-GR" sz="2400" dirty="0" smtClean="0">
                <a:solidFill>
                  <a:schemeClr val="tx1"/>
                </a:solidFill>
              </a:rPr>
              <a:t>Αντικατάσταση εργατικών χεριών λόγω έλλειψης επαρκούς εργατικής δύναμης ή επειδή το κόστος εργασίας είναι πολύ υψηλό,</a:t>
            </a:r>
          </a:p>
          <a:p>
            <a:pPr marL="457200" indent="-457200" algn="just">
              <a:buFont typeface="+mj-lt"/>
              <a:buAutoNum type="arabicPeriod"/>
            </a:pPr>
            <a:r>
              <a:rPr lang="el-GR" sz="2400" dirty="0" smtClean="0">
                <a:solidFill>
                  <a:schemeClr val="tx1"/>
                </a:solidFill>
              </a:rPr>
              <a:t>Βελτίωση της παραγωγικότητας και μείωση του κόστους παραγωγής,</a:t>
            </a:r>
          </a:p>
          <a:p>
            <a:pPr marL="457200" indent="-457200" algn="just">
              <a:buFont typeface="+mj-lt"/>
              <a:buAutoNum type="arabicPeriod"/>
            </a:pPr>
            <a:r>
              <a:rPr lang="el-GR" sz="2400" dirty="0" smtClean="0">
                <a:solidFill>
                  <a:schemeClr val="tx1"/>
                </a:solidFill>
              </a:rPr>
              <a:t>Παραγωγή νέων προϊόντων, που δεν μπορούν να παραχθούν με την υπάρχουσα μηχανολογική υποδομή,</a:t>
            </a:r>
          </a:p>
          <a:p>
            <a:pPr marL="457200" indent="-457200" algn="just">
              <a:buFont typeface="+mj-lt"/>
              <a:buAutoNum type="arabicPeriod"/>
            </a:pPr>
            <a:r>
              <a:rPr lang="el-GR" sz="2400" dirty="0" smtClean="0">
                <a:solidFill>
                  <a:schemeClr val="tx1"/>
                </a:solidFill>
              </a:rPr>
              <a:t>Αυτοματοποίηση μεθόδων παραγωγής λόγω τεχνολογικής εξέλιξης, π.χ. χρησιμοποίηση ρομπότ σε ορισμένες φάσεις της παραγωγικής διαδικασίας, και</a:t>
            </a:r>
          </a:p>
          <a:p>
            <a:pPr marL="457200" indent="-457200" algn="just">
              <a:buFont typeface="+mj-lt"/>
              <a:buAutoNum type="arabicPeriod"/>
            </a:pPr>
            <a:r>
              <a:rPr lang="el-GR" sz="2400" dirty="0" smtClean="0">
                <a:solidFill>
                  <a:schemeClr val="tx1"/>
                </a:solidFill>
              </a:rPr>
              <a:t>Αύξηση της παραγωγικής ικανότητας για την αντιμετώπιση της προβλεπόμενης αύξησης των πωλήσεων. </a:t>
            </a:r>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0" y="1"/>
            <a:ext cx="9144000" cy="548679"/>
          </a:xfrm>
        </p:spPr>
        <p:txBody>
          <a:bodyPr>
            <a:noAutofit/>
          </a:bodyPr>
          <a:lstStyle/>
          <a:p>
            <a:pPr algn="ctr"/>
            <a:r>
              <a:rPr lang="el-GR" sz="3600" b="1" dirty="0" smtClean="0">
                <a:solidFill>
                  <a:schemeClr val="tx1"/>
                </a:solidFill>
              </a:rPr>
              <a:t>ΚατηγορΙεΣ ΕπενδΥσεων </a:t>
            </a:r>
          </a:p>
        </p:txBody>
      </p:sp>
      <p:sp>
        <p:nvSpPr>
          <p:cNvPr id="89093" name="Rectangle 3"/>
          <p:cNvSpPr>
            <a:spLocks noGrp="1" noChangeArrowheads="1"/>
          </p:cNvSpPr>
          <p:nvPr>
            <p:ph sz="half" idx="1"/>
          </p:nvPr>
        </p:nvSpPr>
        <p:spPr>
          <a:xfrm>
            <a:off x="0" y="764704"/>
            <a:ext cx="9144000" cy="6093296"/>
          </a:xfrm>
        </p:spPr>
        <p:txBody>
          <a:bodyPr>
            <a:normAutofit/>
          </a:bodyPr>
          <a:lstStyle/>
          <a:p>
            <a:pPr>
              <a:buFont typeface="Wingdings" pitchFamily="2" charset="2"/>
              <a:buChar char="v"/>
            </a:pPr>
            <a:r>
              <a:rPr lang="el-GR" sz="2400" dirty="0" smtClean="0">
                <a:solidFill>
                  <a:schemeClr val="tx1"/>
                </a:solidFill>
              </a:rPr>
              <a:t>Οι επενδύσεις διακρίνονται σε διάφορες κατηγορίες ανάλογα με τη </a:t>
            </a:r>
            <a:r>
              <a:rPr lang="el-GR" sz="2400" b="1" dirty="0" smtClean="0">
                <a:solidFill>
                  <a:schemeClr val="tx1"/>
                </a:solidFill>
              </a:rPr>
              <a:t>χρονική διάρκεια </a:t>
            </a:r>
            <a:r>
              <a:rPr lang="el-GR" sz="2400" dirty="0" smtClean="0">
                <a:solidFill>
                  <a:schemeClr val="tx1"/>
                </a:solidFill>
              </a:rPr>
              <a:t>πραγματοποίησής τους, </a:t>
            </a:r>
            <a:r>
              <a:rPr lang="el-GR" sz="2400" b="1" dirty="0" smtClean="0">
                <a:solidFill>
                  <a:schemeClr val="tx1"/>
                </a:solidFill>
              </a:rPr>
              <a:t>το είδος της επένδυσης </a:t>
            </a:r>
            <a:r>
              <a:rPr lang="el-GR" sz="2400" dirty="0" smtClean="0">
                <a:solidFill>
                  <a:schemeClr val="tx1"/>
                </a:solidFill>
              </a:rPr>
              <a:t>και </a:t>
            </a:r>
            <a:r>
              <a:rPr lang="el-GR" sz="2400" b="1" dirty="0" smtClean="0">
                <a:solidFill>
                  <a:schemeClr val="tx1"/>
                </a:solidFill>
              </a:rPr>
              <a:t>το βαθμό ανάγκης</a:t>
            </a:r>
            <a:r>
              <a:rPr lang="el-GR" sz="2400" dirty="0" smtClean="0">
                <a:solidFill>
                  <a:schemeClr val="tx1"/>
                </a:solidFill>
              </a:rPr>
              <a:t>. </a:t>
            </a:r>
          </a:p>
          <a:p>
            <a:pPr>
              <a:lnSpc>
                <a:spcPct val="150000"/>
              </a:lnSpc>
              <a:buFont typeface="Wingdings" pitchFamily="2" charset="2"/>
              <a:buNone/>
            </a:pPr>
            <a:r>
              <a:rPr lang="el-GR" sz="2400" dirty="0" smtClean="0">
                <a:solidFill>
                  <a:schemeClr val="tx1"/>
                </a:solidFill>
              </a:rPr>
              <a:t>Οι επενδύσεις ανάλογα με </a:t>
            </a:r>
            <a:r>
              <a:rPr lang="el-GR" sz="2400" b="1" dirty="0" smtClean="0">
                <a:solidFill>
                  <a:schemeClr val="tx1"/>
                </a:solidFill>
              </a:rPr>
              <a:t>τη χρονική διάρκεια</a:t>
            </a:r>
            <a:r>
              <a:rPr lang="el-GR" sz="2400" dirty="0" smtClean="0">
                <a:solidFill>
                  <a:schemeClr val="tx1"/>
                </a:solidFill>
              </a:rPr>
              <a:t>, διακρίνονται σε: </a:t>
            </a:r>
          </a:p>
          <a:p>
            <a:pPr>
              <a:lnSpc>
                <a:spcPct val="150000"/>
              </a:lnSpc>
            </a:pPr>
            <a:r>
              <a:rPr lang="en-US" sz="2400" dirty="0" smtClean="0">
                <a:solidFill>
                  <a:schemeClr val="tx1"/>
                </a:solidFill>
              </a:rPr>
              <a:t>Μ</a:t>
            </a:r>
            <a:r>
              <a:rPr lang="el-GR" sz="2400" dirty="0" smtClean="0">
                <a:solidFill>
                  <a:schemeClr val="tx1"/>
                </a:solidFill>
              </a:rPr>
              <a:t>ακροπρόθεσμες και  </a:t>
            </a:r>
            <a:r>
              <a:rPr lang="en-US" sz="2400" dirty="0" smtClean="0">
                <a:solidFill>
                  <a:schemeClr val="tx1"/>
                </a:solidFill>
              </a:rPr>
              <a:t>Β</a:t>
            </a:r>
            <a:r>
              <a:rPr lang="el-GR" sz="2400" dirty="0" smtClean="0">
                <a:solidFill>
                  <a:schemeClr val="tx1"/>
                </a:solidFill>
              </a:rPr>
              <a:t>ραχυπρόθεσμες </a:t>
            </a:r>
          </a:p>
          <a:p>
            <a:pPr>
              <a:lnSpc>
                <a:spcPct val="150000"/>
              </a:lnSpc>
              <a:buFont typeface="Wingdings" pitchFamily="2" charset="2"/>
              <a:buNone/>
            </a:pPr>
            <a:r>
              <a:rPr lang="el-GR" sz="2400" dirty="0" smtClean="0">
                <a:solidFill>
                  <a:schemeClr val="tx1"/>
                </a:solidFill>
              </a:rPr>
              <a:t>Οι επενδύσεις, ανάλογα με </a:t>
            </a:r>
            <a:r>
              <a:rPr lang="el-GR" sz="2400" b="1" dirty="0" smtClean="0">
                <a:solidFill>
                  <a:schemeClr val="tx1"/>
                </a:solidFill>
              </a:rPr>
              <a:t>το είδος τους</a:t>
            </a:r>
            <a:r>
              <a:rPr lang="el-GR" sz="2400" dirty="0" smtClean="0">
                <a:solidFill>
                  <a:schemeClr val="tx1"/>
                </a:solidFill>
              </a:rPr>
              <a:t>, διακρίνονται σε: </a:t>
            </a:r>
          </a:p>
          <a:p>
            <a:pPr>
              <a:lnSpc>
                <a:spcPct val="150000"/>
              </a:lnSpc>
            </a:pPr>
            <a:r>
              <a:rPr lang="el-GR" sz="2400" dirty="0" smtClean="0">
                <a:solidFill>
                  <a:schemeClr val="tx1"/>
                </a:solidFill>
              </a:rPr>
              <a:t>Άμεσα παραγωγικές (π.χ. μηχανολογικού εξοπλισμού)</a:t>
            </a:r>
          </a:p>
          <a:p>
            <a:pPr>
              <a:lnSpc>
                <a:spcPct val="150000"/>
              </a:lnSpc>
            </a:pPr>
            <a:r>
              <a:rPr lang="el-GR" sz="2400" dirty="0" smtClean="0">
                <a:solidFill>
                  <a:schemeClr val="tx1"/>
                </a:solidFill>
              </a:rPr>
              <a:t>Έμμεσα παραγωγικές (π.χ. κτίρια, εγκαταστάσεις). </a:t>
            </a:r>
          </a:p>
          <a:p>
            <a:pPr>
              <a:lnSpc>
                <a:spcPct val="150000"/>
              </a:lnSpc>
              <a:buNone/>
            </a:pPr>
            <a:r>
              <a:rPr lang="el-GR" sz="2400" dirty="0" smtClean="0">
                <a:solidFill>
                  <a:schemeClr val="tx1"/>
                </a:solidFill>
              </a:rPr>
              <a:t>Οι επενδύσεις, ανάλογα με </a:t>
            </a:r>
            <a:r>
              <a:rPr lang="el-GR" sz="2400" b="1" dirty="0" smtClean="0">
                <a:solidFill>
                  <a:schemeClr val="tx1"/>
                </a:solidFill>
              </a:rPr>
              <a:t>το βαθμό ανάγκης  </a:t>
            </a:r>
            <a:r>
              <a:rPr lang="el-GR" sz="2400" dirty="0" smtClean="0">
                <a:solidFill>
                  <a:schemeClr val="tx1"/>
                </a:solidFill>
              </a:rPr>
              <a:t>τους διακρίνονται σε:  α) Απαραίτητες , β) Αναγκαίες και γ) Χρήσιμες</a:t>
            </a:r>
          </a:p>
          <a:p>
            <a:pPr>
              <a:lnSpc>
                <a:spcPct val="150000"/>
              </a:lnSpc>
            </a:pPr>
            <a:endParaRPr lang="el-GR" sz="2400" dirty="0" smtClean="0"/>
          </a:p>
          <a:p>
            <a:pPr>
              <a:lnSpc>
                <a:spcPct val="150000"/>
              </a:lnSpc>
            </a:pPr>
            <a:endParaRPr lang="el-GR" sz="2400" dirty="0" smtClean="0"/>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a:xfrm>
            <a:off x="0" y="188641"/>
            <a:ext cx="9144000" cy="720080"/>
          </a:xfrm>
        </p:spPr>
        <p:txBody>
          <a:bodyPr>
            <a:normAutofit/>
          </a:bodyPr>
          <a:lstStyle/>
          <a:p>
            <a:pPr algn="ctr"/>
            <a:r>
              <a:rPr lang="el-GR" sz="3600" b="1" dirty="0" smtClean="0">
                <a:solidFill>
                  <a:schemeClr val="tx1"/>
                </a:solidFill>
              </a:rPr>
              <a:t>ΔιακρΙσειΣ ΕπενδΥσεων</a:t>
            </a:r>
            <a:endParaRPr lang="el-GR" sz="3600" dirty="0" smtClean="0">
              <a:solidFill>
                <a:schemeClr val="tx1"/>
              </a:solidFill>
            </a:endParaRPr>
          </a:p>
        </p:txBody>
      </p:sp>
      <p:pic>
        <p:nvPicPr>
          <p:cNvPr id="90117" name="Picture 2"/>
          <p:cNvPicPr>
            <a:picLocks noChangeAspect="1" noChangeArrowheads="1"/>
          </p:cNvPicPr>
          <p:nvPr/>
        </p:nvPicPr>
        <p:blipFill>
          <a:blip r:embed="rId3" cstate="print"/>
          <a:srcRect/>
          <a:stretch>
            <a:fillRect/>
          </a:stretch>
        </p:blipFill>
        <p:spPr bwMode="auto">
          <a:xfrm>
            <a:off x="179512" y="980728"/>
            <a:ext cx="8785101" cy="5544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p:nvPr>
        </p:nvSpPr>
        <p:spPr>
          <a:xfrm>
            <a:off x="0" y="1"/>
            <a:ext cx="9144000" cy="908720"/>
          </a:xfrm>
        </p:spPr>
        <p:txBody>
          <a:bodyPr>
            <a:normAutofit/>
          </a:bodyPr>
          <a:lstStyle/>
          <a:p>
            <a:pPr algn="ctr"/>
            <a:r>
              <a:rPr lang="el-GR" sz="3600" b="1" dirty="0" smtClean="0">
                <a:solidFill>
                  <a:schemeClr val="tx1"/>
                </a:solidFill>
              </a:rPr>
              <a:t>ΑποφΑσειΣ ΕπενδΥσεων  (1)</a:t>
            </a:r>
          </a:p>
        </p:txBody>
      </p:sp>
      <p:sp>
        <p:nvSpPr>
          <p:cNvPr id="91141" name="Rectangle 3"/>
          <p:cNvSpPr>
            <a:spLocks noGrp="1" noChangeArrowheads="1"/>
          </p:cNvSpPr>
          <p:nvPr>
            <p:ph sz="half" idx="1"/>
          </p:nvPr>
        </p:nvSpPr>
        <p:spPr>
          <a:xfrm>
            <a:off x="107950" y="908720"/>
            <a:ext cx="9036050" cy="5688632"/>
          </a:xfrm>
        </p:spPr>
        <p:txBody>
          <a:bodyPr>
            <a:normAutofit/>
          </a:bodyPr>
          <a:lstStyle/>
          <a:p>
            <a:pPr>
              <a:buFont typeface="Wingdings" pitchFamily="2" charset="2"/>
              <a:buNone/>
            </a:pPr>
            <a:r>
              <a:rPr lang="el-GR" sz="2000" dirty="0" smtClean="0"/>
              <a:t>    </a:t>
            </a:r>
            <a:r>
              <a:rPr lang="el-GR" sz="2000" b="1" dirty="0" smtClean="0"/>
              <a:t> </a:t>
            </a:r>
            <a:r>
              <a:rPr lang="el-GR" sz="2400" dirty="0" smtClean="0">
                <a:solidFill>
                  <a:schemeClr val="tx1"/>
                </a:solidFill>
              </a:rPr>
              <a:t>Οι αποφάσεις για την πραγματοποίηση επενδύσεων είναι σημαντικές για τους εξής λόγους: </a:t>
            </a:r>
          </a:p>
          <a:p>
            <a:pPr algn="just">
              <a:lnSpc>
                <a:spcPct val="150000"/>
              </a:lnSpc>
            </a:pPr>
            <a:r>
              <a:rPr lang="el-GR" sz="2400" dirty="0" smtClean="0">
                <a:solidFill>
                  <a:schemeClr val="tx1"/>
                </a:solidFill>
              </a:rPr>
              <a:t>Οι επενδύσεις δεσμεύουν κεφάλαια για ένα μακροχρόνιο διάστημα και επομένως, η απόφαση για επενδύσεις θα έχει συνέπειες για πολλά χρόνια στο μέλλον </a:t>
            </a:r>
          </a:p>
          <a:p>
            <a:pPr algn="just">
              <a:lnSpc>
                <a:spcPct val="150000"/>
              </a:lnSpc>
            </a:pPr>
            <a:r>
              <a:rPr lang="el-GR" sz="2400" dirty="0" smtClean="0">
                <a:solidFill>
                  <a:schemeClr val="tx1"/>
                </a:solidFill>
              </a:rPr>
              <a:t>Υπάρχει κίνδυνος, για τις μακροχρόνιες επενδύσεις, να υποστούν οικονομική απαξίωση λόγω τεχνολογικών εξελίξεων, πριν ακόμη αποσβεσθούν. Οι κίνδυνοι αυτοί μπορεί να ελαττωθούν, εάν μελετηθούν οι τάσεις και οι εξελίξεις που θα επικρατήσουν στο μέλλον. </a:t>
            </a:r>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777875"/>
          </a:xfrm>
        </p:spPr>
        <p:txBody>
          <a:bodyPr/>
          <a:lstStyle/>
          <a:p>
            <a:pPr algn="ctr"/>
            <a:r>
              <a:rPr lang="el-GR" b="1" dirty="0" smtClean="0"/>
              <a:t>ΔΕΥΤΕΡΟ ΣΤΑΔΙΟ</a:t>
            </a:r>
            <a:endParaRPr lang="el-GR" b="1" dirty="0"/>
          </a:p>
        </p:txBody>
      </p:sp>
      <p:sp>
        <p:nvSpPr>
          <p:cNvPr id="13315" name="Rectangle 3"/>
          <p:cNvSpPr>
            <a:spLocks noGrp="1" noChangeArrowheads="1"/>
          </p:cNvSpPr>
          <p:nvPr>
            <p:ph idx="1"/>
          </p:nvPr>
        </p:nvSpPr>
        <p:spPr/>
        <p:txBody>
          <a:bodyPr/>
          <a:lstStyle/>
          <a:p>
            <a:pPr>
              <a:buFontTx/>
              <a:buNone/>
            </a:pPr>
            <a:r>
              <a:rPr lang="el-GR" dirty="0">
                <a:solidFill>
                  <a:schemeClr val="tx1"/>
                </a:solidFill>
              </a:rPr>
              <a:t>Στο </a:t>
            </a:r>
            <a:r>
              <a:rPr lang="el-GR" b="1" dirty="0">
                <a:solidFill>
                  <a:schemeClr val="tx1"/>
                </a:solidFill>
              </a:rPr>
              <a:t>δεύτερο στάδιο</a:t>
            </a:r>
            <a:r>
              <a:rPr lang="el-GR" dirty="0">
                <a:solidFill>
                  <a:schemeClr val="tx1"/>
                </a:solidFill>
              </a:rPr>
              <a:t> παρουσιάζεται: </a:t>
            </a:r>
          </a:p>
          <a:p>
            <a:r>
              <a:rPr lang="el-GR" dirty="0">
                <a:solidFill>
                  <a:schemeClr val="tx1"/>
                </a:solidFill>
              </a:rPr>
              <a:t>Το </a:t>
            </a:r>
            <a:r>
              <a:rPr lang="el-GR" b="1" dirty="0">
                <a:solidFill>
                  <a:schemeClr val="tx1"/>
                </a:solidFill>
              </a:rPr>
              <a:t>οργανόγραμμα</a:t>
            </a:r>
            <a:r>
              <a:rPr lang="el-GR" dirty="0">
                <a:solidFill>
                  <a:schemeClr val="tx1"/>
                </a:solidFill>
              </a:rPr>
              <a:t> λειτουργίας της επιχείρησης και </a:t>
            </a:r>
          </a:p>
          <a:p>
            <a:r>
              <a:rPr lang="el-GR" dirty="0">
                <a:solidFill>
                  <a:schemeClr val="tx1"/>
                </a:solidFill>
              </a:rPr>
              <a:t>Ένα συνοπτικό </a:t>
            </a:r>
            <a:r>
              <a:rPr lang="el-GR" b="1" dirty="0">
                <a:solidFill>
                  <a:schemeClr val="tx1"/>
                </a:solidFill>
              </a:rPr>
              <a:t>βιογραφικό</a:t>
            </a:r>
            <a:r>
              <a:rPr lang="el-GR" dirty="0">
                <a:solidFill>
                  <a:schemeClr val="tx1"/>
                </a:solidFill>
              </a:rPr>
              <a:t> των βασικών στελεχών της διοίκησης της επιχείρησης.</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a:xfrm>
            <a:off x="0" y="1"/>
            <a:ext cx="9144000" cy="836712"/>
          </a:xfrm>
        </p:spPr>
        <p:txBody>
          <a:bodyPr>
            <a:normAutofit/>
          </a:bodyPr>
          <a:lstStyle/>
          <a:p>
            <a:pPr algn="ctr"/>
            <a:r>
              <a:rPr lang="el-GR" sz="3600" b="1" dirty="0" smtClean="0">
                <a:solidFill>
                  <a:schemeClr val="tx1"/>
                </a:solidFill>
              </a:rPr>
              <a:t>ΑποφΑσειΣ ΕπενδΥσεων  (2)</a:t>
            </a:r>
          </a:p>
        </p:txBody>
      </p:sp>
      <p:sp useBgFill="1">
        <p:nvSpPr>
          <p:cNvPr id="81925" name="Rectangle 3"/>
          <p:cNvSpPr>
            <a:spLocks noGrp="1" noChangeArrowheads="1"/>
          </p:cNvSpPr>
          <p:nvPr>
            <p:ph sz="half" idx="1"/>
          </p:nvPr>
        </p:nvSpPr>
        <p:spPr>
          <a:xfrm>
            <a:off x="251520" y="908720"/>
            <a:ext cx="8568952" cy="5760640"/>
          </a:xfrm>
        </p:spPr>
        <p:txBody>
          <a:bodyPr>
            <a:normAutofit lnSpcReduction="10000"/>
          </a:bodyPr>
          <a:lstStyle/>
          <a:p>
            <a:pPr algn="just">
              <a:buFont typeface="Wingdings" pitchFamily="2" charset="2"/>
              <a:buChar char="v"/>
              <a:defRPr/>
            </a:pPr>
            <a:r>
              <a:rPr lang="el-GR" sz="2000" dirty="0" smtClean="0"/>
              <a:t>    </a:t>
            </a:r>
            <a:r>
              <a:rPr lang="el-GR" sz="2200" dirty="0" smtClean="0">
                <a:solidFill>
                  <a:schemeClr val="tx1"/>
                </a:solidFill>
              </a:rPr>
              <a:t>Οι αποφάσεις επένδυσης αναφέρονται στα εξής ερωτήματα: </a:t>
            </a:r>
          </a:p>
          <a:p>
            <a:pPr marL="457200" indent="-457200" algn="just">
              <a:buFont typeface="Wingdings" pitchFamily="2" charset="2"/>
              <a:buChar char="v"/>
              <a:defRPr/>
            </a:pPr>
            <a:r>
              <a:rPr lang="el-GR" sz="2200" dirty="0" smtClean="0">
                <a:solidFill>
                  <a:schemeClr val="tx1"/>
                </a:solidFill>
              </a:rPr>
              <a:t>Ποια είναι η σκοπιμότητα της επένδυσης; Αξίζει δηλαδή να επενδυθούν χρήματα σε ορισμένο έργο ή όχι;</a:t>
            </a:r>
          </a:p>
          <a:p>
            <a:pPr marL="457200" indent="-457200" algn="just">
              <a:buFont typeface="Wingdings" pitchFamily="2" charset="2"/>
              <a:buChar char="v"/>
              <a:defRPr/>
            </a:pPr>
            <a:r>
              <a:rPr lang="el-GR" sz="2200" dirty="0" smtClean="0">
                <a:solidFill>
                  <a:schemeClr val="tx1"/>
                </a:solidFill>
              </a:rPr>
              <a:t>Ποιο είναι το μέγεθος της επένδυσης; Είναι δυνατόν να αξιοποιηθεί το συγκεκριμένο μέγεθος, ή απαιτείται μικρότερη επένδυση σε μηχανήματα;</a:t>
            </a:r>
          </a:p>
          <a:p>
            <a:pPr marL="457200" indent="-457200" algn="just">
              <a:buFont typeface="Wingdings" pitchFamily="2" charset="2"/>
              <a:buChar char="v"/>
              <a:defRPr/>
            </a:pPr>
            <a:r>
              <a:rPr lang="el-GR" sz="2200" dirty="0" smtClean="0">
                <a:solidFill>
                  <a:schemeClr val="tx1"/>
                </a:solidFill>
              </a:rPr>
              <a:t>Στην περίπτωση που υπάρχουν διάφορες εναλλακτικές λύσεις, ποια από όλες συμφέρει περισσότερο για επένδυση των χρημάτων μας;</a:t>
            </a:r>
          </a:p>
          <a:p>
            <a:pPr marL="457200" indent="-457200" algn="just">
              <a:buFont typeface="Wingdings" pitchFamily="2" charset="2"/>
              <a:buChar char="v"/>
              <a:defRPr/>
            </a:pPr>
            <a:r>
              <a:rPr lang="el-GR" sz="2200" dirty="0" smtClean="0">
                <a:solidFill>
                  <a:schemeClr val="tx1"/>
                </a:solidFill>
              </a:rPr>
              <a:t>Συμφέρει περισσότερο να γίνει επένδυση σε μηχανολογικό εξοπλισμό ή μήπως αυτός να ενοικιασθεί;</a:t>
            </a:r>
          </a:p>
          <a:p>
            <a:pPr marL="457200" indent="-457200" algn="just">
              <a:buFont typeface="Wingdings" pitchFamily="2" charset="2"/>
              <a:buChar char="v"/>
              <a:defRPr/>
            </a:pPr>
            <a:r>
              <a:rPr lang="el-GR" sz="2200" dirty="0" smtClean="0">
                <a:solidFill>
                  <a:schemeClr val="tx1"/>
                </a:solidFill>
              </a:rPr>
              <a:t>Τι συμφέρει περισσότερο, να αγορασθεί ένα εργοστάσιο ή να κατασκευασθεί;</a:t>
            </a:r>
          </a:p>
          <a:p>
            <a:pPr marL="457200" indent="-457200" algn="just">
              <a:buFont typeface="Wingdings" pitchFamily="2" charset="2"/>
              <a:buChar char="v"/>
              <a:defRPr/>
            </a:pPr>
            <a:r>
              <a:rPr lang="el-GR" sz="2200" dirty="0" smtClean="0">
                <a:solidFill>
                  <a:schemeClr val="tx1"/>
                </a:solidFill>
              </a:rPr>
              <a:t>Συμφέρει να αποφασισθεί μια επένδυση σήμερα ή είναι προτιμότερο να αναβληθεί η λήψη απόφασης για το μέλλον;</a:t>
            </a:r>
          </a:p>
          <a:p>
            <a:pPr marL="457200" indent="-457200" algn="just">
              <a:buFont typeface="Wingdings" pitchFamily="2" charset="2"/>
              <a:buChar char="v"/>
              <a:defRPr/>
            </a:pPr>
            <a:r>
              <a:rPr lang="el-GR" sz="2200" dirty="0" smtClean="0">
                <a:solidFill>
                  <a:schemeClr val="tx1"/>
                </a:solidFill>
              </a:rPr>
              <a:t>Συμφέρει περισσότερο να γίνει επένδυση στη Βόρεια ή Νότια Ελλάδα ή σε κάποια χώρα του εξωτερικού; </a:t>
            </a:r>
          </a:p>
          <a:p>
            <a:pPr>
              <a:defRPr/>
            </a:pPr>
            <a:endParaRPr lang="el-GR" sz="2000" dirty="0" smtClean="0"/>
          </a:p>
          <a:p>
            <a:pPr>
              <a:lnSpc>
                <a:spcPct val="200000"/>
              </a:lnSpc>
              <a:buFont typeface="Wingdings" pitchFamily="2" charset="2"/>
              <a:buNone/>
              <a:defRPr/>
            </a:pPr>
            <a:endParaRPr lang="el-GR" sz="2000" dirty="0" smtClean="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0" y="1"/>
            <a:ext cx="9144000" cy="836712"/>
          </a:xfrm>
        </p:spPr>
        <p:txBody>
          <a:bodyPr>
            <a:normAutofit fontScale="90000"/>
          </a:bodyPr>
          <a:lstStyle/>
          <a:p>
            <a:r>
              <a:rPr lang="el-GR" sz="3600" b="1" dirty="0" smtClean="0">
                <a:solidFill>
                  <a:schemeClr val="tx1"/>
                </a:solidFill>
              </a:rPr>
              <a:t>ΣτοιχεΙα ΑξιολΟγησηΣ ΕπενδΥσεων (1)</a:t>
            </a:r>
          </a:p>
        </p:txBody>
      </p:sp>
      <p:sp>
        <p:nvSpPr>
          <p:cNvPr id="93189" name="Rectangle 3"/>
          <p:cNvSpPr>
            <a:spLocks noGrp="1" noChangeArrowheads="1"/>
          </p:cNvSpPr>
          <p:nvPr>
            <p:ph sz="half" idx="1"/>
          </p:nvPr>
        </p:nvSpPr>
        <p:spPr>
          <a:xfrm>
            <a:off x="107950" y="908720"/>
            <a:ext cx="9036050" cy="5688632"/>
          </a:xfrm>
        </p:spPr>
        <p:txBody>
          <a:bodyPr>
            <a:normAutofit lnSpcReduction="10000"/>
          </a:bodyPr>
          <a:lstStyle/>
          <a:p>
            <a:pPr>
              <a:buFont typeface="Wingdings" pitchFamily="2" charset="2"/>
              <a:buNone/>
            </a:pPr>
            <a:r>
              <a:rPr lang="el-GR" sz="2000" dirty="0" smtClean="0"/>
              <a:t>     </a:t>
            </a:r>
          </a:p>
          <a:p>
            <a:r>
              <a:rPr lang="el-GR" sz="2400" dirty="0" smtClean="0">
                <a:solidFill>
                  <a:schemeClr val="tx1"/>
                </a:solidFill>
              </a:rPr>
              <a:t>Το καθαρό ποσό που απαιτείται για την επένδυση σήμερα, δηλαδή η εκροή μετρητών που απαιτείται αρχικά για την επένδυση,</a:t>
            </a:r>
          </a:p>
          <a:p>
            <a:r>
              <a:rPr lang="el-GR" sz="2400" dirty="0" smtClean="0">
                <a:solidFill>
                  <a:schemeClr val="tx1"/>
                </a:solidFill>
              </a:rPr>
              <a:t>Τα ποσά που θα απαιτηθούν στο μέλλον για την επένδυση,</a:t>
            </a:r>
          </a:p>
          <a:p>
            <a:r>
              <a:rPr lang="el-GR" sz="2400" dirty="0" smtClean="0">
                <a:solidFill>
                  <a:schemeClr val="tx1"/>
                </a:solidFill>
              </a:rPr>
              <a:t>Το κόστος του κεφαλαίου της επένδυσης (υπολογισμός των τόκων για το κεφάλαιο που επενδύεται με το τρέχον επιτόκιο της αγοράς ),</a:t>
            </a:r>
          </a:p>
          <a:p>
            <a:r>
              <a:rPr lang="el-GR" sz="2400" dirty="0" smtClean="0">
                <a:solidFill>
                  <a:schemeClr val="tx1"/>
                </a:solidFill>
              </a:rPr>
              <a:t>Τα αναμενόμενα καθαρά έσοδα από την επένδυση, δηλαδή η αναμενόμενη εισροή μετρητών,</a:t>
            </a:r>
          </a:p>
          <a:p>
            <a:r>
              <a:rPr lang="el-GR" sz="2400" dirty="0" smtClean="0">
                <a:solidFill>
                  <a:schemeClr val="tx1"/>
                </a:solidFill>
              </a:rPr>
              <a:t>Το ποσοστό του φόρου εισοδήματος, καθώς επίσης και οι τυχόν τοπικοί ή κοινοτικοί φόροι,</a:t>
            </a:r>
          </a:p>
          <a:p>
            <a:r>
              <a:rPr lang="el-GR" sz="2400" dirty="0" smtClean="0">
                <a:solidFill>
                  <a:schemeClr val="tx1"/>
                </a:solidFill>
              </a:rPr>
              <a:t>Το ποσοστό απόσβεσης και η τηρούμενη μέθοδος απόσβεσης, καθώς επίσης και η σκοπιμότητα χρησιμοποίησης κάθε μεθόδου</a:t>
            </a:r>
          </a:p>
          <a:p>
            <a:endParaRPr lang="el-GR" sz="2000" dirty="0" smtClean="0"/>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a:xfrm>
            <a:off x="0" y="1"/>
            <a:ext cx="9144000" cy="908720"/>
          </a:xfrm>
        </p:spPr>
        <p:txBody>
          <a:bodyPr>
            <a:normAutofit/>
          </a:bodyPr>
          <a:lstStyle/>
          <a:p>
            <a:r>
              <a:rPr lang="el-GR" sz="3200" b="1" dirty="0" smtClean="0">
                <a:solidFill>
                  <a:schemeClr val="tx1"/>
                </a:solidFill>
              </a:rPr>
              <a:t>ΣτοιχεΙα ΑξιολΟγησηΣ ΕπενδΥσεων (2)</a:t>
            </a:r>
          </a:p>
        </p:txBody>
      </p:sp>
      <p:sp>
        <p:nvSpPr>
          <p:cNvPr id="94213" name="Rectangle 3"/>
          <p:cNvSpPr>
            <a:spLocks noGrp="1" noChangeArrowheads="1"/>
          </p:cNvSpPr>
          <p:nvPr>
            <p:ph sz="half" idx="1"/>
          </p:nvPr>
        </p:nvSpPr>
        <p:spPr>
          <a:xfrm>
            <a:off x="107950" y="908720"/>
            <a:ext cx="9036050" cy="5688632"/>
          </a:xfrm>
        </p:spPr>
        <p:txBody>
          <a:bodyPr>
            <a:normAutofit lnSpcReduction="10000"/>
          </a:bodyPr>
          <a:lstStyle/>
          <a:p>
            <a:pPr>
              <a:buFont typeface="Wingdings" pitchFamily="2" charset="2"/>
              <a:buNone/>
            </a:pPr>
            <a:r>
              <a:rPr lang="el-GR" sz="2000" dirty="0" smtClean="0"/>
              <a:t>     </a:t>
            </a:r>
          </a:p>
          <a:p>
            <a:r>
              <a:rPr lang="el-GR" sz="2400" dirty="0" smtClean="0">
                <a:solidFill>
                  <a:schemeClr val="tx1"/>
                </a:solidFill>
              </a:rPr>
              <a:t>Ο χρόνος διάρκειας της επένδυσης ή της ωφέλιμης ζωής της επένδυσης,</a:t>
            </a:r>
          </a:p>
          <a:p>
            <a:r>
              <a:rPr lang="el-GR" sz="2400" dirty="0" smtClean="0">
                <a:solidFill>
                  <a:schemeClr val="tx1"/>
                </a:solidFill>
              </a:rPr>
              <a:t>Η υπολειμματική αξία της επένδυσης (αξία επένδυσης μετά την συνολική της απόσβεση),</a:t>
            </a:r>
          </a:p>
          <a:p>
            <a:r>
              <a:rPr lang="el-GR" sz="2400" dirty="0" smtClean="0">
                <a:solidFill>
                  <a:schemeClr val="tx1"/>
                </a:solidFill>
              </a:rPr>
              <a:t>Η αξία εκποίησης μιας παλιάς επένδυσης σε περίπτωση αντικατάστασής της από μια νέα επένδυση,</a:t>
            </a:r>
          </a:p>
          <a:p>
            <a:r>
              <a:rPr lang="el-GR" sz="2400" dirty="0" smtClean="0">
                <a:solidFill>
                  <a:schemeClr val="tx1"/>
                </a:solidFill>
              </a:rPr>
              <a:t>Τα φορολογικά κίνητρα και οι προνομιακές φορολογικές διευκολύνσεις και απαλλαγές για επενδύσεις σε ορισμένες περιοχές, που είναι λιγότερο αναπτυγμένες,</a:t>
            </a:r>
          </a:p>
          <a:p>
            <a:r>
              <a:rPr lang="el-GR" sz="2400" dirty="0" smtClean="0">
                <a:solidFill>
                  <a:schemeClr val="tx1"/>
                </a:solidFill>
              </a:rPr>
              <a:t>Τα διάφορα έξοδα επένδυσης και λειτουργίας,</a:t>
            </a:r>
          </a:p>
          <a:p>
            <a:r>
              <a:rPr lang="el-GR" sz="2400" dirty="0" smtClean="0">
                <a:solidFill>
                  <a:schemeClr val="tx1"/>
                </a:solidFill>
              </a:rPr>
              <a:t>Οι γενικότερες οικονομικές συνθήκες, καθώς και η οικονομική σταθερότητα της χώρας,</a:t>
            </a:r>
          </a:p>
          <a:p>
            <a:r>
              <a:rPr lang="el-GR" sz="2400" dirty="0" smtClean="0">
                <a:solidFill>
                  <a:schemeClr val="tx1"/>
                </a:solidFill>
              </a:rPr>
              <a:t>Τυχόν ποσά επί πλέον, που θα χρειασθούν, λόγω αύξησης των τιμών, για μια παλιά επένδυση.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90066"/>
          </a:xfrm>
        </p:spPr>
        <p:txBody>
          <a:bodyPr>
            <a:noAutofit/>
          </a:bodyPr>
          <a:lstStyle/>
          <a:p>
            <a:pPr algn="ctr"/>
            <a:r>
              <a:rPr lang="el-GR" sz="3500" b="1" dirty="0" smtClean="0">
                <a:solidFill>
                  <a:schemeClr val="tx1"/>
                </a:solidFill>
              </a:rPr>
              <a:t>ΕπιπτΩσειΣ ΕπενδυτικΩν ΣχεδΙων (1)</a:t>
            </a:r>
            <a:endParaRPr lang="el-GR" sz="3500" b="1" dirty="0">
              <a:solidFill>
                <a:schemeClr val="tx1"/>
              </a:solidFill>
            </a:endParaRPr>
          </a:p>
        </p:txBody>
      </p:sp>
      <p:sp>
        <p:nvSpPr>
          <p:cNvPr id="3" name="2 - Θέση περιεχομένου"/>
          <p:cNvSpPr>
            <a:spLocks noGrp="1"/>
          </p:cNvSpPr>
          <p:nvPr>
            <p:ph idx="1"/>
          </p:nvPr>
        </p:nvSpPr>
        <p:spPr>
          <a:xfrm>
            <a:off x="0" y="908720"/>
            <a:ext cx="8964488" cy="5949280"/>
          </a:xfrm>
        </p:spPr>
        <p:txBody>
          <a:bodyPr>
            <a:normAutofit fontScale="92500" lnSpcReduction="20000"/>
          </a:bodyPr>
          <a:lstStyle/>
          <a:p>
            <a:pPr algn="just"/>
            <a:r>
              <a:rPr lang="el-GR" dirty="0" smtClean="0">
                <a:solidFill>
                  <a:schemeClr val="tx1"/>
                </a:solidFill>
              </a:rPr>
              <a:t>Προσφέρουν νέες ευκαιρίες απασχόλησης </a:t>
            </a:r>
          </a:p>
          <a:p>
            <a:pPr algn="just"/>
            <a:r>
              <a:rPr lang="el-GR" dirty="0" smtClean="0">
                <a:solidFill>
                  <a:schemeClr val="tx1"/>
                </a:solidFill>
              </a:rPr>
              <a:t>Αξιοποιούν τους αδρανείς εθνικούς πόρους </a:t>
            </a:r>
          </a:p>
          <a:p>
            <a:pPr algn="just"/>
            <a:r>
              <a:rPr lang="el-GR" dirty="0" smtClean="0">
                <a:solidFill>
                  <a:schemeClr val="tx1"/>
                </a:solidFill>
              </a:rPr>
              <a:t>Επιταχύνουν την οικονομική ανάπτυξη </a:t>
            </a:r>
          </a:p>
          <a:p>
            <a:pPr algn="just"/>
            <a:r>
              <a:rPr lang="el-GR" dirty="0" smtClean="0">
                <a:solidFill>
                  <a:schemeClr val="tx1"/>
                </a:solidFill>
              </a:rPr>
              <a:t>Καταπολεμούν τον πληθωρισμό </a:t>
            </a:r>
          </a:p>
          <a:p>
            <a:pPr algn="just"/>
            <a:r>
              <a:rPr lang="el-GR" dirty="0" smtClean="0">
                <a:solidFill>
                  <a:schemeClr val="tx1"/>
                </a:solidFill>
              </a:rPr>
              <a:t>Προωθούν τον παραγωγικό μηχανισμό της οικονομίας </a:t>
            </a:r>
          </a:p>
          <a:p>
            <a:pPr algn="just"/>
            <a:r>
              <a:rPr lang="el-GR" dirty="0" smtClean="0">
                <a:solidFill>
                  <a:schemeClr val="tx1"/>
                </a:solidFill>
              </a:rPr>
              <a:t>Έχουν σοβαρές αναδιανεμητικές επιπτώσεις τόσο στις παραγωγικές τάξεις όσο και στις διάφορες περιοχές </a:t>
            </a:r>
          </a:p>
          <a:p>
            <a:pPr algn="just"/>
            <a:r>
              <a:rPr lang="el-GR" dirty="0" smtClean="0">
                <a:solidFill>
                  <a:schemeClr val="tx1"/>
                </a:solidFill>
              </a:rPr>
              <a:t>Υποκαθιστούν τις εισαγωγές και διευρύνουν τις εξαγωγές </a:t>
            </a:r>
          </a:p>
          <a:p>
            <a:pPr algn="just"/>
            <a:r>
              <a:rPr lang="el-GR" dirty="0" smtClean="0">
                <a:solidFill>
                  <a:schemeClr val="tx1"/>
                </a:solidFill>
              </a:rPr>
              <a:t>Δημιουργούν πηγές αυξήσεως των δημοσίων εσόδων</a:t>
            </a:r>
            <a:endParaRPr lang="el-GR" dirty="0">
              <a:solidFill>
                <a:schemeClr val="tx1"/>
              </a:solidFill>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chemeClr val="tx1"/>
                </a:solidFill>
              </a:rPr>
              <a:t>ΕπιπτΩσειΣ ΕπενδυτικΩν ΣχεδΙων (2)</a:t>
            </a:r>
            <a:endParaRPr lang="el-GR" sz="3600" dirty="0">
              <a:solidFill>
                <a:schemeClr val="tx1"/>
              </a:solidFill>
            </a:endParaRPr>
          </a:p>
        </p:txBody>
      </p:sp>
      <p:sp>
        <p:nvSpPr>
          <p:cNvPr id="3" name="2 - Θέση περιεχομένου"/>
          <p:cNvSpPr>
            <a:spLocks noGrp="1"/>
          </p:cNvSpPr>
          <p:nvPr>
            <p:ph idx="1"/>
          </p:nvPr>
        </p:nvSpPr>
        <p:spPr>
          <a:xfrm>
            <a:off x="323528" y="1600200"/>
            <a:ext cx="8568952" cy="4997152"/>
          </a:xfrm>
        </p:spPr>
        <p:txBody>
          <a:bodyPr/>
          <a:lstStyle/>
          <a:p>
            <a:pPr algn="just"/>
            <a:r>
              <a:rPr lang="el-GR" dirty="0" smtClean="0">
                <a:solidFill>
                  <a:schemeClr val="tx1"/>
                </a:solidFill>
              </a:rPr>
              <a:t>Ενισχύουν την οικονομική σταθερότητα σε περιόδους υφέσεως. </a:t>
            </a:r>
          </a:p>
          <a:p>
            <a:pPr algn="just"/>
            <a:r>
              <a:rPr lang="el-GR" dirty="0" smtClean="0">
                <a:solidFill>
                  <a:schemeClr val="tx1"/>
                </a:solidFill>
              </a:rPr>
              <a:t>Εδραιώνουν με την καλλιέργεια κλίματος επιχειρηματικής δραστηριότητας την εμπιστοσύνη στο μέλλον της χώρας. </a:t>
            </a:r>
          </a:p>
          <a:p>
            <a:pPr algn="just"/>
            <a:r>
              <a:rPr lang="el-GR" dirty="0" smtClean="0">
                <a:solidFill>
                  <a:schemeClr val="tx1"/>
                </a:solidFill>
              </a:rPr>
              <a:t>Προάγουν την τεχνολογική πρόοδο </a:t>
            </a:r>
          </a:p>
          <a:p>
            <a:pPr algn="just"/>
            <a:r>
              <a:rPr lang="el-GR" dirty="0" smtClean="0">
                <a:solidFill>
                  <a:schemeClr val="tx1"/>
                </a:solidFill>
              </a:rPr>
              <a:t>Προβάλλουν το γόητρο της χώρας διεθνώς, διότι αποτελούν το ισχυρότερο μέσο της ανταγωνιστικότητάς της.</a:t>
            </a:r>
            <a:endParaRPr lang="el-GR" dirty="0">
              <a:solidFill>
                <a:schemeClr val="tx1"/>
              </a:solidFill>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2"/>
          <p:cNvSpPr>
            <a:spLocks noGrp="1" noChangeArrowheads="1"/>
          </p:cNvSpPr>
          <p:nvPr>
            <p:ph type="title"/>
          </p:nvPr>
        </p:nvSpPr>
        <p:spPr>
          <a:xfrm>
            <a:off x="0" y="1"/>
            <a:ext cx="9144000" cy="836712"/>
          </a:xfrm>
        </p:spPr>
        <p:txBody>
          <a:bodyPr>
            <a:normAutofit/>
          </a:bodyPr>
          <a:lstStyle/>
          <a:p>
            <a:pPr algn="ctr"/>
            <a:r>
              <a:rPr lang="el-GR" sz="3600" b="1" dirty="0" smtClean="0">
                <a:solidFill>
                  <a:schemeClr val="tx1"/>
                </a:solidFill>
              </a:rPr>
              <a:t>ΑξιολΟγηση τηΣ ΕπΕνδυσηΣ </a:t>
            </a:r>
            <a:endParaRPr lang="el-GR" sz="3600" b="1" i="1" dirty="0" smtClean="0">
              <a:solidFill>
                <a:schemeClr val="tx1"/>
              </a:solidFill>
            </a:endParaRPr>
          </a:p>
        </p:txBody>
      </p:sp>
      <p:sp>
        <p:nvSpPr>
          <p:cNvPr id="104453" name="Rectangle 3"/>
          <p:cNvSpPr>
            <a:spLocks noGrp="1" noChangeArrowheads="1"/>
          </p:cNvSpPr>
          <p:nvPr>
            <p:ph sz="half" idx="1"/>
          </p:nvPr>
        </p:nvSpPr>
        <p:spPr>
          <a:xfrm>
            <a:off x="107950" y="908720"/>
            <a:ext cx="8856538" cy="5688632"/>
          </a:xfrm>
        </p:spPr>
        <p:txBody>
          <a:bodyPr>
            <a:normAutofit fontScale="92500" lnSpcReduction="20000"/>
          </a:bodyPr>
          <a:lstStyle/>
          <a:p>
            <a:pPr algn="just">
              <a:buFont typeface="Wingdings" pitchFamily="2" charset="2"/>
              <a:buChar char="Ø"/>
            </a:pPr>
            <a:r>
              <a:rPr lang="el-GR" sz="2500" dirty="0" smtClean="0">
                <a:solidFill>
                  <a:schemeClr val="tx1"/>
                </a:solidFill>
              </a:rPr>
              <a:t>Όταν αξιολογείται ένα σχέδιο επένδυσης ενδιαφέρει η αποδοτικότητα, αν δηλαδή είναι κερδοφόρο για την επιχείρηση ή τον επενδυτικό φορέα. Η αξιολόγηση των επενδύσεων διακρίνεται σε: </a:t>
            </a:r>
          </a:p>
          <a:p>
            <a:pPr algn="just">
              <a:lnSpc>
                <a:spcPct val="150000"/>
              </a:lnSpc>
            </a:pPr>
            <a:r>
              <a:rPr lang="el-GR" sz="2500" dirty="0" smtClean="0">
                <a:solidFill>
                  <a:schemeClr val="tx1"/>
                </a:solidFill>
              </a:rPr>
              <a:t>Ιδιωτική (ιδιωτική-χρηματική) και </a:t>
            </a:r>
          </a:p>
          <a:p>
            <a:pPr algn="just">
              <a:lnSpc>
                <a:spcPct val="150000"/>
              </a:lnSpc>
            </a:pPr>
            <a:r>
              <a:rPr lang="el-GR" sz="2500" dirty="0" smtClean="0">
                <a:solidFill>
                  <a:schemeClr val="tx1"/>
                </a:solidFill>
              </a:rPr>
              <a:t>Εθνική (οικονομική – κοινωνική) </a:t>
            </a:r>
          </a:p>
          <a:p>
            <a:pPr algn="just">
              <a:lnSpc>
                <a:spcPct val="150000"/>
              </a:lnSpc>
              <a:buFont typeface="Wingdings" pitchFamily="2" charset="2"/>
              <a:buChar char="v"/>
            </a:pPr>
            <a:r>
              <a:rPr lang="el-GR" sz="2500" dirty="0" smtClean="0">
                <a:solidFill>
                  <a:schemeClr val="tx1"/>
                </a:solidFill>
              </a:rPr>
              <a:t>Οι δύο αυτές αξιολογήσεις, αν και γίνονται με διαφορετική προσέγγιση, ενδιαφέρουν τόσο τον επενδυτικό φορέα, όσο και το φορέα του κοινωνικού συμφέροντος (κρατικούς φορείς, Κεντρική Τράπεζα κτλ.). </a:t>
            </a:r>
          </a:p>
          <a:p>
            <a:pPr algn="just">
              <a:lnSpc>
                <a:spcPct val="150000"/>
              </a:lnSpc>
              <a:buFont typeface="Wingdings" pitchFamily="2" charset="2"/>
              <a:buChar char="v"/>
            </a:pPr>
            <a:r>
              <a:rPr lang="el-GR" sz="2500" dirty="0" smtClean="0">
                <a:solidFill>
                  <a:schemeClr val="tx1"/>
                </a:solidFill>
              </a:rPr>
              <a:t>Κάθε φορέας επένδυσης (ιδιωτικός και δημόσιος) πρέπει να κάνει και τις δύο αξιολογήσεις, εφόσον είναι επιθυμητή η πλήρης αξιολόγηση. </a:t>
            </a: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200" b="1" dirty="0" smtClean="0">
                <a:solidFill>
                  <a:schemeClr val="tx1"/>
                </a:solidFill>
              </a:rPr>
              <a:t>ΚριτΗρια αξιολΟγησηΣ επενδυτικΩν σχεδΙων </a:t>
            </a:r>
            <a:endParaRPr lang="el-GR" sz="3200" b="1" dirty="0">
              <a:solidFill>
                <a:schemeClr val="tx1"/>
              </a:solidFill>
            </a:endParaRPr>
          </a:p>
        </p:txBody>
      </p:sp>
      <p:sp>
        <p:nvSpPr>
          <p:cNvPr id="3" name="2 - Θέση περιεχομένου"/>
          <p:cNvSpPr>
            <a:spLocks noGrp="1"/>
          </p:cNvSpPr>
          <p:nvPr>
            <p:ph idx="1"/>
          </p:nvPr>
        </p:nvSpPr>
        <p:spPr>
          <a:xfrm>
            <a:off x="179512" y="1124744"/>
            <a:ext cx="8712968" cy="5544616"/>
          </a:xfrm>
        </p:spPr>
        <p:txBody>
          <a:bodyPr>
            <a:normAutofit fontScale="92500" lnSpcReduction="20000"/>
          </a:bodyPr>
          <a:lstStyle/>
          <a:p>
            <a:pPr algn="just"/>
            <a:r>
              <a:rPr lang="el-GR" dirty="0" smtClean="0">
                <a:solidFill>
                  <a:schemeClr val="tx1"/>
                </a:solidFill>
              </a:rPr>
              <a:t>Εμπορική βιωσιμότητα του σχεδίου ως δείκτης της συμβολής του στην αύξηση των κοινωνικών ή κρατικών πόρων. </a:t>
            </a:r>
          </a:p>
          <a:p>
            <a:pPr algn="just"/>
            <a:r>
              <a:rPr lang="el-GR" dirty="0" smtClean="0">
                <a:solidFill>
                  <a:schemeClr val="tx1"/>
                </a:solidFill>
              </a:rPr>
              <a:t>Βελτίωση στην κατανομή των εθνικών πόρων από τις δραστηριότητες χαμηλής παραγωγικότητας στις δραστηριότητες υψηλής αποδόσεως. </a:t>
            </a:r>
          </a:p>
          <a:p>
            <a:pPr algn="just"/>
            <a:r>
              <a:rPr lang="el-GR" dirty="0" smtClean="0">
                <a:solidFill>
                  <a:schemeClr val="tx1"/>
                </a:solidFill>
              </a:rPr>
              <a:t>Επιτάχυνση του ρυθμού ανόδου του εθνικού εισοδήματος στον υψηλότερο δυνατό βαθμό. </a:t>
            </a:r>
          </a:p>
          <a:p>
            <a:pPr algn="just"/>
            <a:r>
              <a:rPr lang="el-GR" dirty="0" smtClean="0">
                <a:solidFill>
                  <a:schemeClr val="tx1"/>
                </a:solidFill>
              </a:rPr>
              <a:t>Δικαιότερη κατανομή του εισοδήματος μεταξύ των παραγωγικών ομάδων ή και περιοχών. </a:t>
            </a:r>
          </a:p>
          <a:p>
            <a:pPr algn="just"/>
            <a:r>
              <a:rPr lang="el-GR" dirty="0" smtClean="0">
                <a:solidFill>
                  <a:schemeClr val="tx1"/>
                </a:solidFill>
              </a:rPr>
              <a:t>Παραγωγή κοινωνικά επιθυμητών αγαθών, δηλαδή αγαθών με ιδιαίτερη κοινωνική αξία.</a:t>
            </a:r>
            <a:endParaRPr lang="el-GR" dirty="0">
              <a:solidFill>
                <a:schemeClr val="tx1"/>
              </a:solidFil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Θέση περιεχομένου"/>
          <p:cNvSpPr>
            <a:spLocks noGrp="1"/>
          </p:cNvSpPr>
          <p:nvPr>
            <p:ph idx="1"/>
          </p:nvPr>
        </p:nvSpPr>
        <p:spPr/>
        <p:txBody>
          <a:bodyPr/>
          <a:lstStyle/>
          <a:p>
            <a:pPr algn="just"/>
            <a:r>
              <a:rPr lang="el-GR" sz="2800" dirty="0" smtClean="0">
                <a:solidFill>
                  <a:schemeClr val="tx1"/>
                </a:solidFill>
              </a:rPr>
              <a:t>Οι τρόποι αξιολόγησης επενδυτικών προτάσεων θα πρέπει να λαμβάνουν υπόψη όλες τις Μελλοντικές Καθαρές Ταμειακές Ροές (ΜΚΤΡ) της επενδυτικής πρότασης. </a:t>
            </a:r>
          </a:p>
          <a:p>
            <a:pPr algn="just"/>
            <a:r>
              <a:rPr lang="el-GR" sz="2800" dirty="0" smtClean="0">
                <a:solidFill>
                  <a:schemeClr val="tx1"/>
                </a:solidFill>
              </a:rPr>
              <a:t>Οι ΜΚΤΡ της επενδυτικής πρότασης θα πρέπει να προεξοφλούνται βάσει του κόστους κεφαλαίου (</a:t>
            </a:r>
            <a:r>
              <a:rPr lang="en-US" sz="2800" i="1" dirty="0" smtClean="0">
                <a:solidFill>
                  <a:schemeClr val="tx1"/>
                </a:solidFill>
              </a:rPr>
              <a:t>Cost of Capital</a:t>
            </a:r>
            <a:r>
              <a:rPr lang="el-GR" sz="2800" dirty="0" smtClean="0">
                <a:solidFill>
                  <a:schemeClr val="tx1"/>
                </a:solidFill>
              </a:rPr>
              <a:t>) ή κόστους ευκαιρίας (</a:t>
            </a:r>
            <a:r>
              <a:rPr lang="en-US" sz="2800" i="1" dirty="0" smtClean="0">
                <a:solidFill>
                  <a:schemeClr val="tx1"/>
                </a:solidFill>
              </a:rPr>
              <a:t>Opportunity Cost</a:t>
            </a:r>
            <a:r>
              <a:rPr lang="el-GR" sz="2800" dirty="0" smtClean="0">
                <a:solidFill>
                  <a:schemeClr val="tx1"/>
                </a:solidFill>
              </a:rPr>
              <a:t>) των κεφαλαίων της επιχείρησης.</a:t>
            </a:r>
          </a:p>
          <a:p>
            <a:endParaRPr lang="el-GR" dirty="0" smtClean="0"/>
          </a:p>
        </p:txBody>
      </p:sp>
      <p:sp>
        <p:nvSpPr>
          <p:cNvPr id="3" name="2 - Τίτλος"/>
          <p:cNvSpPr>
            <a:spLocks noGrp="1"/>
          </p:cNvSpPr>
          <p:nvPr>
            <p:ph type="title"/>
          </p:nvPr>
        </p:nvSpPr>
        <p:spPr>
          <a:xfrm>
            <a:off x="323528" y="260648"/>
            <a:ext cx="8686800" cy="838200"/>
          </a:xfrm>
        </p:spPr>
        <p:txBody>
          <a:bodyPr>
            <a:normAutofit fontScale="90000"/>
          </a:bodyPr>
          <a:lstStyle/>
          <a:p>
            <a:pPr algn="ctr">
              <a:defRPr/>
            </a:pPr>
            <a:r>
              <a:rPr lang="el-GR" b="1" dirty="0" smtClean="0">
                <a:solidFill>
                  <a:srgbClr val="002060"/>
                </a:solidFill>
              </a:rPr>
              <a:t>ΒασικΕΣ αρχΕΣ αξιολΟγησηΣ επενδυτικΩν προτΑσεων (1)</a:t>
            </a:r>
            <a:endParaRPr lang="el-GR" b="1" dirty="0">
              <a:solidFill>
                <a:srgbClr val="002060"/>
              </a:solidFill>
            </a:endParaRPr>
          </a:p>
        </p:txBody>
      </p:sp>
      <p:sp>
        <p:nvSpPr>
          <p:cNvPr id="12293" name="4 - Θέση αριθμού διαφάνειας"/>
          <p:cNvSpPr>
            <a:spLocks noGrp="1"/>
          </p:cNvSpPr>
          <p:nvPr>
            <p:ph type="sldNum" sz="quarter" idx="12"/>
          </p:nvPr>
        </p:nvSpPr>
        <p:spPr bwMode="auto">
          <a:noFill/>
          <a:ln>
            <a:miter lim="800000"/>
            <a:headEnd/>
            <a:tailEnd/>
          </a:ln>
        </p:spPr>
        <p:txBody>
          <a:bodyPr/>
          <a:lstStyle/>
          <a:p>
            <a:fld id="{35AD64ED-C933-47AF-89A0-10A2A796F18A}" type="slidenum">
              <a:rPr lang="el-GR" altLang="el-GR" smtClean="0"/>
              <a:pPr/>
              <a:t>237</a:t>
            </a:fld>
            <a:endParaRPr lang="el-GR" altLang="el-GR" dirty="0" smtClean="0"/>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 Θέση περιεχομένου"/>
          <p:cNvSpPr>
            <a:spLocks noGrp="1"/>
          </p:cNvSpPr>
          <p:nvPr>
            <p:ph idx="1"/>
          </p:nvPr>
        </p:nvSpPr>
        <p:spPr/>
        <p:txBody>
          <a:bodyPr/>
          <a:lstStyle/>
          <a:p>
            <a:pPr algn="just"/>
            <a:r>
              <a:rPr lang="el-GR" sz="2000" dirty="0" smtClean="0">
                <a:solidFill>
                  <a:schemeClr val="tx1"/>
                </a:solidFill>
              </a:rPr>
              <a:t>Ο υπολογισμός των ΜΚΤΡ κατά την χρονική περίοδο μια επενδυτικής πρότασης βασίζεται στην διαφορά των εσόδων και των εξόδων που προέρχονται από αυτήν. </a:t>
            </a:r>
          </a:p>
          <a:p>
            <a:pPr algn="just"/>
            <a:r>
              <a:rPr lang="el-GR" sz="2000" dirty="0" smtClean="0">
                <a:solidFill>
                  <a:schemeClr val="tx1"/>
                </a:solidFill>
              </a:rPr>
              <a:t>Οι ΜΚΤΡ, μετά φόρων και αποσβέσεων, προκύπτουν αν από την διαφορά εσόδων εξόδων μιας επενδυτικής πρότασης αφαιρέσουμε τον φόρο επί των κερδών και προσθέσουμε σε αυτό τη φορολογική εξοικονόμηση αποσβέσεων, ήτοι το ποσό μείωσης των φορολογητέων κερδών της επενδυτική πρότασης.</a:t>
            </a:r>
          </a:p>
        </p:txBody>
      </p:sp>
      <p:sp>
        <p:nvSpPr>
          <p:cNvPr id="3" name="2 - Τίτλος"/>
          <p:cNvSpPr>
            <a:spLocks noGrp="1"/>
          </p:cNvSpPr>
          <p:nvPr>
            <p:ph type="title"/>
          </p:nvPr>
        </p:nvSpPr>
        <p:spPr/>
        <p:txBody>
          <a:bodyPr>
            <a:normAutofit fontScale="90000"/>
          </a:bodyPr>
          <a:lstStyle/>
          <a:p>
            <a:pPr algn="ctr">
              <a:defRPr/>
            </a:pPr>
            <a:r>
              <a:rPr lang="el-GR" b="1" dirty="0" smtClean="0">
                <a:solidFill>
                  <a:schemeClr val="tx1"/>
                </a:solidFill>
              </a:rPr>
              <a:t>Υπολογισμοσ ΜΚΤΡ επενδυτικων προτασεων (1)</a:t>
            </a:r>
            <a:endParaRPr lang="el-GR" b="1" dirty="0">
              <a:solidFill>
                <a:schemeClr val="tx1"/>
              </a:solidFill>
            </a:endParaRPr>
          </a:p>
        </p:txBody>
      </p:sp>
      <p:sp>
        <p:nvSpPr>
          <p:cNvPr id="15365" name="4 - Θέση αριθμού διαφάνειας"/>
          <p:cNvSpPr>
            <a:spLocks noGrp="1"/>
          </p:cNvSpPr>
          <p:nvPr>
            <p:ph type="sldNum" sz="quarter" idx="12"/>
          </p:nvPr>
        </p:nvSpPr>
        <p:spPr bwMode="auto">
          <a:noFill/>
          <a:ln>
            <a:miter lim="800000"/>
            <a:headEnd/>
            <a:tailEnd/>
          </a:ln>
        </p:spPr>
        <p:txBody>
          <a:bodyPr/>
          <a:lstStyle/>
          <a:p>
            <a:fld id="{326C9F7E-52AF-4D8A-9D55-0818B4B48FB2}" type="slidenum">
              <a:rPr lang="el-GR" altLang="el-GR" smtClean="0"/>
              <a:pPr/>
              <a:t>238</a:t>
            </a:fld>
            <a:endParaRPr lang="el-GR" altLang="el-GR" dirty="0" smtClean="0"/>
          </a:p>
        </p:txBody>
      </p:sp>
      <p:pic>
        <p:nvPicPr>
          <p:cNvPr id="15366"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4077072"/>
            <a:ext cx="6286500" cy="576263"/>
          </a:xfrm>
          <a:prstGeom prst="rect">
            <a:avLst/>
          </a:prstGeom>
          <a:noFill/>
          <a:ln w="9525">
            <a:noFill/>
            <a:miter lim="800000"/>
            <a:headEnd/>
            <a:tailEnd/>
          </a:ln>
        </p:spPr>
      </p:pic>
      <p:sp>
        <p:nvSpPr>
          <p:cNvPr id="1536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15368"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99592" y="5733256"/>
            <a:ext cx="7143750" cy="638175"/>
          </a:xfrm>
          <a:prstGeom prst="rect">
            <a:avLst/>
          </a:prstGeom>
          <a:noFill/>
          <a:ln w="9525">
            <a:noFill/>
            <a:miter lim="800000"/>
            <a:headEnd/>
            <a:tailEnd/>
          </a:ln>
        </p:spPr>
      </p:pic>
      <p:cxnSp>
        <p:nvCxnSpPr>
          <p:cNvPr id="10" name="9 - Ευθύγραμμο βέλος σύνδεσης"/>
          <p:cNvCxnSpPr/>
          <p:nvPr/>
        </p:nvCxnSpPr>
        <p:spPr>
          <a:xfrm rot="5400000" flipH="1" flipV="1">
            <a:off x="4824884" y="5192340"/>
            <a:ext cx="500063" cy="285750"/>
          </a:xfrm>
          <a:prstGeom prst="straightConnector1">
            <a:avLst/>
          </a:prstGeom>
          <a:ln>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15370" name="10 - TextBox"/>
          <p:cNvSpPr txBox="1">
            <a:spLocks noChangeArrowheads="1"/>
          </p:cNvSpPr>
          <p:nvPr/>
        </p:nvSpPr>
        <p:spPr bwMode="auto">
          <a:xfrm>
            <a:off x="2123728" y="4797152"/>
            <a:ext cx="4430266" cy="369332"/>
          </a:xfrm>
          <a:prstGeom prst="rect">
            <a:avLst/>
          </a:prstGeom>
          <a:noFill/>
          <a:ln w="9525">
            <a:noFill/>
            <a:miter lim="800000"/>
            <a:headEnd/>
            <a:tailEnd/>
          </a:ln>
        </p:spPr>
        <p:txBody>
          <a:bodyPr wrap="square">
            <a:spAutoFit/>
          </a:bodyPr>
          <a:lstStyle/>
          <a:p>
            <a:r>
              <a:rPr lang="el-GR" b="1" u="sng" dirty="0"/>
              <a:t>Με την επίδραση του Πληθωρισμού</a:t>
            </a:r>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Θέση περιεχομένου"/>
          <p:cNvSpPr>
            <a:spLocks noGrp="1"/>
          </p:cNvSpPr>
          <p:nvPr>
            <p:ph idx="1"/>
          </p:nvPr>
        </p:nvSpPr>
        <p:spPr/>
        <p:txBody>
          <a:bodyPr>
            <a:normAutofit lnSpcReduction="10000"/>
          </a:bodyPr>
          <a:lstStyle/>
          <a:p>
            <a:r>
              <a:rPr lang="el-GR" dirty="0" smtClean="0">
                <a:solidFill>
                  <a:schemeClr val="tx1"/>
                </a:solidFill>
              </a:rPr>
              <a:t>Μετά την λήξη ζωής μιας επενδυτικής πρότασης η τελευταία μπορεί να συνεχίζει να έχει κάποια αξία. Η εν λόγω αξία αποτελεί την υπολειμματική αξία (</a:t>
            </a:r>
            <a:r>
              <a:rPr lang="en-US" i="1" dirty="0" smtClean="0">
                <a:solidFill>
                  <a:schemeClr val="tx1"/>
                </a:solidFill>
              </a:rPr>
              <a:t>Residual Value</a:t>
            </a:r>
            <a:r>
              <a:rPr lang="el-GR" dirty="0" smtClean="0">
                <a:solidFill>
                  <a:schemeClr val="tx1"/>
                </a:solidFill>
              </a:rPr>
              <a:t>) της επενδυτικής πρότασης.</a:t>
            </a:r>
          </a:p>
          <a:p>
            <a:r>
              <a:rPr lang="el-GR" dirty="0" smtClean="0">
                <a:solidFill>
                  <a:schemeClr val="tx1"/>
                </a:solidFill>
              </a:rPr>
              <a:t>Η υπολειμματική αξία αυξάνει τις ΜΚΤΡ της επενδυτικής πρότασης και γι’ αυτό θα πρέπει να συνυπολογίζεται κατά τον υπολογισμό των εσόδων εξόδων αυτής.</a:t>
            </a:r>
          </a:p>
        </p:txBody>
      </p:sp>
      <p:sp>
        <p:nvSpPr>
          <p:cNvPr id="3" name="2 - Τίτλος"/>
          <p:cNvSpPr>
            <a:spLocks noGrp="1"/>
          </p:cNvSpPr>
          <p:nvPr>
            <p:ph type="title"/>
          </p:nvPr>
        </p:nvSpPr>
        <p:spPr/>
        <p:txBody>
          <a:bodyPr>
            <a:normAutofit fontScale="90000"/>
          </a:bodyPr>
          <a:lstStyle/>
          <a:p>
            <a:pPr algn="ctr">
              <a:defRPr/>
            </a:pPr>
            <a:r>
              <a:rPr lang="el-GR" b="1" dirty="0" smtClean="0">
                <a:solidFill>
                  <a:schemeClr val="tx1"/>
                </a:solidFill>
              </a:rPr>
              <a:t>Υπολογισμοσ ΜΚΤΡ επενδυτικων προτασεων (2)</a:t>
            </a:r>
            <a:endParaRPr lang="el-GR" b="1" dirty="0">
              <a:solidFill>
                <a:schemeClr val="tx1"/>
              </a:solidFill>
            </a:endParaRPr>
          </a:p>
        </p:txBody>
      </p:sp>
      <p:sp>
        <p:nvSpPr>
          <p:cNvPr id="16389" name="4 - Θέση αριθμού διαφάνειας"/>
          <p:cNvSpPr>
            <a:spLocks noGrp="1"/>
          </p:cNvSpPr>
          <p:nvPr>
            <p:ph type="sldNum" sz="quarter" idx="12"/>
          </p:nvPr>
        </p:nvSpPr>
        <p:spPr bwMode="auto">
          <a:noFill/>
          <a:ln>
            <a:miter lim="800000"/>
            <a:headEnd/>
            <a:tailEnd/>
          </a:ln>
        </p:spPr>
        <p:txBody>
          <a:bodyPr/>
          <a:lstStyle/>
          <a:p>
            <a:fld id="{8A831E85-8205-41FF-B181-558B2BC356E8}" type="slidenum">
              <a:rPr lang="el-GR" altLang="el-GR" smtClean="0"/>
              <a:pPr/>
              <a:t>239</a:t>
            </a:fld>
            <a:endParaRPr lang="el-GR" altLang="el-GR" dirty="0" smtClean="0"/>
          </a:p>
        </p:txBody>
      </p:sp>
      <p:sp>
        <p:nvSpPr>
          <p:cNvPr id="1639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561975"/>
          </a:xfrm>
        </p:spPr>
        <p:txBody>
          <a:bodyPr>
            <a:noAutofit/>
          </a:bodyPr>
          <a:lstStyle/>
          <a:p>
            <a:pPr algn="ctr"/>
            <a:r>
              <a:rPr lang="el-GR" b="1" dirty="0" smtClean="0"/>
              <a:t>ΤΡΙΤΟ ΣΤΑΔΙΟ</a:t>
            </a:r>
            <a:endParaRPr lang="el-GR" b="1" dirty="0"/>
          </a:p>
        </p:txBody>
      </p:sp>
      <p:sp>
        <p:nvSpPr>
          <p:cNvPr id="14339" name="Rectangle 3"/>
          <p:cNvSpPr>
            <a:spLocks noGrp="1" noChangeArrowheads="1"/>
          </p:cNvSpPr>
          <p:nvPr>
            <p:ph idx="1"/>
          </p:nvPr>
        </p:nvSpPr>
        <p:spPr>
          <a:xfrm>
            <a:off x="457200" y="1052513"/>
            <a:ext cx="8229600" cy="5073650"/>
          </a:xfrm>
        </p:spPr>
        <p:txBody>
          <a:bodyPr/>
          <a:lstStyle/>
          <a:p>
            <a:pPr>
              <a:lnSpc>
                <a:spcPct val="80000"/>
              </a:lnSpc>
              <a:buFontTx/>
              <a:buNone/>
            </a:pPr>
            <a:r>
              <a:rPr lang="el-GR" sz="2800" dirty="0">
                <a:solidFill>
                  <a:schemeClr val="tx1"/>
                </a:solidFill>
              </a:rPr>
              <a:t>Το </a:t>
            </a:r>
            <a:r>
              <a:rPr lang="el-GR" sz="2800" b="1" dirty="0">
                <a:solidFill>
                  <a:schemeClr val="tx1"/>
                </a:solidFill>
              </a:rPr>
              <a:t>τρίτο στάδιο</a:t>
            </a:r>
            <a:r>
              <a:rPr lang="el-GR" sz="2800" dirty="0">
                <a:solidFill>
                  <a:schemeClr val="tx1"/>
                </a:solidFill>
              </a:rPr>
              <a:t> του σχεδίου αναφέρονται τα</a:t>
            </a:r>
          </a:p>
          <a:p>
            <a:pPr>
              <a:lnSpc>
                <a:spcPct val="80000"/>
              </a:lnSpc>
              <a:buFontTx/>
              <a:buNone/>
            </a:pPr>
            <a:r>
              <a:rPr lang="el-GR" sz="2800" dirty="0">
                <a:solidFill>
                  <a:schemeClr val="tx1"/>
                </a:solidFill>
              </a:rPr>
              <a:t>Βασικά στοιχεία της </a:t>
            </a:r>
            <a:r>
              <a:rPr lang="el-GR" sz="2800" b="1" dirty="0">
                <a:solidFill>
                  <a:schemeClr val="tx1"/>
                </a:solidFill>
              </a:rPr>
              <a:t>επιχείρησης </a:t>
            </a:r>
            <a:r>
              <a:rPr lang="el-GR" sz="2800" dirty="0">
                <a:solidFill>
                  <a:schemeClr val="tx1"/>
                </a:solidFill>
              </a:rPr>
              <a:t>:</a:t>
            </a:r>
          </a:p>
          <a:p>
            <a:pPr>
              <a:lnSpc>
                <a:spcPct val="80000"/>
              </a:lnSpc>
            </a:pPr>
            <a:r>
              <a:rPr lang="el-GR" sz="2800" dirty="0">
                <a:solidFill>
                  <a:schemeClr val="tx1"/>
                </a:solidFill>
              </a:rPr>
              <a:t>Η </a:t>
            </a:r>
            <a:r>
              <a:rPr lang="el-GR" sz="2800" b="1" dirty="0">
                <a:solidFill>
                  <a:schemeClr val="tx1"/>
                </a:solidFill>
              </a:rPr>
              <a:t>περιοχή</a:t>
            </a:r>
            <a:r>
              <a:rPr lang="el-GR" sz="2800" dirty="0">
                <a:solidFill>
                  <a:schemeClr val="tx1"/>
                </a:solidFill>
              </a:rPr>
              <a:t> που εδρεύει </a:t>
            </a:r>
          </a:p>
          <a:p>
            <a:pPr>
              <a:lnSpc>
                <a:spcPct val="80000"/>
              </a:lnSpc>
            </a:pPr>
            <a:r>
              <a:rPr lang="el-GR" sz="2800" dirty="0">
                <a:solidFill>
                  <a:schemeClr val="tx1"/>
                </a:solidFill>
              </a:rPr>
              <a:t>Οι </a:t>
            </a:r>
            <a:r>
              <a:rPr lang="el-GR" sz="2800" b="1" dirty="0">
                <a:solidFill>
                  <a:schemeClr val="tx1"/>
                </a:solidFill>
              </a:rPr>
              <a:t>κτιριακές εγκαταστάσεις</a:t>
            </a:r>
            <a:r>
              <a:rPr lang="el-GR" sz="2800" dirty="0">
                <a:solidFill>
                  <a:schemeClr val="tx1"/>
                </a:solidFill>
              </a:rPr>
              <a:t> (μέγεθος, κατάσταση)</a:t>
            </a:r>
          </a:p>
          <a:p>
            <a:pPr>
              <a:lnSpc>
                <a:spcPct val="80000"/>
              </a:lnSpc>
            </a:pPr>
            <a:r>
              <a:rPr lang="el-GR" sz="2800" dirty="0">
                <a:solidFill>
                  <a:schemeClr val="tx1"/>
                </a:solidFill>
              </a:rPr>
              <a:t>Το </a:t>
            </a:r>
            <a:r>
              <a:rPr lang="el-GR" sz="2800" b="1" dirty="0">
                <a:solidFill>
                  <a:schemeClr val="tx1"/>
                </a:solidFill>
              </a:rPr>
              <a:t>προϊόν ή αγαθό ή υπηρεσία</a:t>
            </a:r>
            <a:r>
              <a:rPr lang="el-GR" sz="2800" dirty="0">
                <a:solidFill>
                  <a:schemeClr val="tx1"/>
                </a:solidFill>
              </a:rPr>
              <a:t> που παρέχει,</a:t>
            </a:r>
          </a:p>
          <a:p>
            <a:pPr>
              <a:lnSpc>
                <a:spcPct val="80000"/>
              </a:lnSpc>
            </a:pPr>
            <a:r>
              <a:rPr lang="el-GR" sz="2800" dirty="0">
                <a:solidFill>
                  <a:schemeClr val="tx1"/>
                </a:solidFill>
              </a:rPr>
              <a:t>Η </a:t>
            </a:r>
            <a:r>
              <a:rPr lang="el-GR" sz="2800" b="1" dirty="0">
                <a:solidFill>
                  <a:schemeClr val="tx1"/>
                </a:solidFill>
              </a:rPr>
              <a:t>αγορά </a:t>
            </a:r>
            <a:r>
              <a:rPr lang="el-GR" sz="2800" dirty="0">
                <a:solidFill>
                  <a:schemeClr val="tx1"/>
                </a:solidFill>
              </a:rPr>
              <a:t>στην οποία δραστηριοποιείται </a:t>
            </a:r>
          </a:p>
          <a:p>
            <a:pPr>
              <a:lnSpc>
                <a:spcPct val="80000"/>
              </a:lnSpc>
            </a:pPr>
            <a:r>
              <a:rPr lang="el-GR" sz="2800" dirty="0">
                <a:solidFill>
                  <a:schemeClr val="tx1"/>
                </a:solidFill>
              </a:rPr>
              <a:t>Σε </a:t>
            </a:r>
            <a:r>
              <a:rPr lang="el-GR" sz="2800" b="1" dirty="0">
                <a:solidFill>
                  <a:schemeClr val="tx1"/>
                </a:solidFill>
              </a:rPr>
              <a:t>ποιους</a:t>
            </a:r>
            <a:r>
              <a:rPr lang="el-GR" sz="2800" dirty="0">
                <a:solidFill>
                  <a:schemeClr val="tx1"/>
                </a:solidFill>
              </a:rPr>
              <a:t> απευθύνεται και </a:t>
            </a:r>
            <a:r>
              <a:rPr lang="el-GR" sz="2800" b="1" dirty="0">
                <a:solidFill>
                  <a:schemeClr val="tx1"/>
                </a:solidFill>
              </a:rPr>
              <a:t>τι</a:t>
            </a:r>
            <a:r>
              <a:rPr lang="el-GR" sz="2800" dirty="0">
                <a:solidFill>
                  <a:schemeClr val="tx1"/>
                </a:solidFill>
              </a:rPr>
              <a:t> προσφέρει</a:t>
            </a:r>
          </a:p>
          <a:p>
            <a:pPr>
              <a:lnSpc>
                <a:spcPct val="80000"/>
              </a:lnSpc>
            </a:pPr>
            <a:r>
              <a:rPr lang="el-GR" sz="2800" dirty="0">
                <a:solidFill>
                  <a:schemeClr val="tx1"/>
                </a:solidFill>
              </a:rPr>
              <a:t>Οι </a:t>
            </a:r>
            <a:r>
              <a:rPr lang="el-GR" sz="2800" b="1" dirty="0">
                <a:solidFill>
                  <a:schemeClr val="tx1"/>
                </a:solidFill>
              </a:rPr>
              <a:t>μηχανισμοί</a:t>
            </a:r>
            <a:r>
              <a:rPr lang="el-GR" sz="2800" dirty="0">
                <a:solidFill>
                  <a:schemeClr val="tx1"/>
                </a:solidFill>
              </a:rPr>
              <a:t> (προμηθευτές, πελάτες, σημεία πώλησης, διανομή, κ.λπ.) με τους οποίους παράγει το αγαθό και τροφοδοτεί την αγορά.</a:t>
            </a:r>
          </a:p>
          <a:p>
            <a:pPr>
              <a:lnSpc>
                <a:spcPct val="80000"/>
              </a:lnSpc>
            </a:pPr>
            <a:r>
              <a:rPr lang="el-GR" sz="2800" b="1" dirty="0">
                <a:solidFill>
                  <a:schemeClr val="tx1"/>
                </a:solidFill>
              </a:rPr>
              <a:t>Ανταγωνισμός και η θέση</a:t>
            </a:r>
            <a:r>
              <a:rPr lang="el-GR" sz="2800" dirty="0">
                <a:solidFill>
                  <a:schemeClr val="tx1"/>
                </a:solidFill>
              </a:rPr>
              <a:t> της επιχείρησης.</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περιεχομένου"/>
          <p:cNvSpPr>
            <a:spLocks noGrp="1"/>
          </p:cNvSpPr>
          <p:nvPr>
            <p:ph idx="1"/>
          </p:nvPr>
        </p:nvSpPr>
        <p:spPr/>
        <p:txBody>
          <a:bodyPr/>
          <a:lstStyle/>
          <a:p>
            <a:pPr algn="just"/>
            <a:r>
              <a:rPr lang="el-GR" sz="2200" dirty="0" smtClean="0">
                <a:solidFill>
                  <a:schemeClr val="tx1"/>
                </a:solidFill>
              </a:rPr>
              <a:t>Η ωφέλιμη διάρκεια μιας επενδυτικής πρότασης αποτελεί την διάρκεια της από οικονομική σκοπιά. Δείχνει την βαρύτητα της επενδυτικής πρότασης στις βραχυπρόθεσμες παρά στις μακροπρόθεσμες ΜΚΤΡ. Το κριτήριο αξιολόγησης είναι όσο μικρότερη είναι η ωφέλιμη διάρκεια, τόσο μεγαλύτερη είναι η δυνατότητα των επενδυτών να επανεπενδύσουν τις ΜΚΤΡ  στο μέλλον και χρησιμοποιείται αν τα επενδυτικά σχέδια έχουν την ίδια καθαρή παρούσα αξία.</a:t>
            </a:r>
          </a:p>
        </p:txBody>
      </p:sp>
      <p:sp>
        <p:nvSpPr>
          <p:cNvPr id="3" name="2 - Τίτλος"/>
          <p:cNvSpPr>
            <a:spLocks noGrp="1"/>
          </p:cNvSpPr>
          <p:nvPr>
            <p:ph type="title"/>
          </p:nvPr>
        </p:nvSpPr>
        <p:spPr/>
        <p:txBody>
          <a:bodyPr>
            <a:normAutofit fontScale="90000"/>
          </a:bodyPr>
          <a:lstStyle/>
          <a:p>
            <a:pPr algn="ctr">
              <a:defRPr/>
            </a:pPr>
            <a:r>
              <a:rPr lang="el-GR" b="1" dirty="0" smtClean="0">
                <a:solidFill>
                  <a:srgbClr val="0000CC"/>
                </a:solidFill>
              </a:rPr>
              <a:t>ΩφΕλιμη διΑρκεια μιαΣ επενδυτικΗΣ πρΟτασηΣ</a:t>
            </a:r>
            <a:endParaRPr lang="el-GR" b="1" dirty="0">
              <a:solidFill>
                <a:srgbClr val="0000CC"/>
              </a:solidFill>
            </a:endParaRPr>
          </a:p>
        </p:txBody>
      </p:sp>
      <p:sp>
        <p:nvSpPr>
          <p:cNvPr id="31749" name="4 - Θέση αριθμού διαφάνειας"/>
          <p:cNvSpPr>
            <a:spLocks noGrp="1"/>
          </p:cNvSpPr>
          <p:nvPr>
            <p:ph type="sldNum" sz="quarter" idx="12"/>
          </p:nvPr>
        </p:nvSpPr>
        <p:spPr bwMode="auto">
          <a:noFill/>
          <a:ln>
            <a:miter lim="800000"/>
            <a:headEnd/>
            <a:tailEnd/>
          </a:ln>
        </p:spPr>
        <p:txBody>
          <a:bodyPr/>
          <a:lstStyle/>
          <a:p>
            <a:fld id="{6BDBBBDD-28F1-414E-9DCA-E04DCD2E95BE}" type="slidenum">
              <a:rPr lang="el-GR" altLang="el-GR" smtClean="0"/>
              <a:pPr/>
              <a:t>240</a:t>
            </a:fld>
            <a:endParaRPr lang="el-GR" altLang="el-GR" dirty="0" smtClean="0"/>
          </a:p>
        </p:txBody>
      </p:sp>
      <p:sp>
        <p:nvSpPr>
          <p:cNvPr id="3175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3175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643188" y="4572000"/>
            <a:ext cx="3952875" cy="136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Θέση περιεχομένου"/>
          <p:cNvSpPr>
            <a:spLocks noGrp="1"/>
          </p:cNvSpPr>
          <p:nvPr>
            <p:ph idx="1"/>
          </p:nvPr>
        </p:nvSpPr>
        <p:spPr/>
        <p:txBody>
          <a:bodyPr>
            <a:normAutofit fontScale="92500"/>
          </a:bodyPr>
          <a:lstStyle/>
          <a:p>
            <a:pPr algn="just"/>
            <a:r>
              <a:rPr lang="el-GR" dirty="0" smtClean="0">
                <a:solidFill>
                  <a:schemeClr val="tx1"/>
                </a:solidFill>
              </a:rPr>
              <a:t>Η τεχνική αξιολόγησης πρέπει να καταλήγει σε μία επενδυτική πρόταση στο σύνολο αμοιβαίων αποκλειόμενων επενδυτικών προτάσεων υπό αξιολόγηση.</a:t>
            </a:r>
          </a:p>
          <a:p>
            <a:pPr algn="just"/>
            <a:r>
              <a:rPr lang="el-GR" dirty="0" smtClean="0">
                <a:solidFill>
                  <a:schemeClr val="tx1"/>
                </a:solidFill>
              </a:rPr>
              <a:t>Αν οι επενδυτικές προτάσεις είναι ανεξάρτητες μεταξύ τους τότε η αξιολόγηση τους θα πρέπει να γίνεται για κάθε μια ξεχωριστά, ενώ θα πρέπει να υπολογίζεται η αθροιστική αξία όλων των επενδυτικών προτάσεων.</a:t>
            </a:r>
          </a:p>
          <a:p>
            <a:pPr>
              <a:buFont typeface="Wingdings 3" pitchFamily="18" charset="2"/>
              <a:buNone/>
            </a:pPr>
            <a:endParaRPr lang="el-GR" dirty="0" smtClean="0"/>
          </a:p>
        </p:txBody>
      </p:sp>
      <p:sp>
        <p:nvSpPr>
          <p:cNvPr id="3" name="2 - Τίτλος"/>
          <p:cNvSpPr>
            <a:spLocks noGrp="1"/>
          </p:cNvSpPr>
          <p:nvPr>
            <p:ph type="title"/>
          </p:nvPr>
        </p:nvSpPr>
        <p:spPr/>
        <p:txBody>
          <a:bodyPr>
            <a:normAutofit fontScale="90000"/>
          </a:bodyPr>
          <a:lstStyle/>
          <a:p>
            <a:pPr algn="ctr">
              <a:defRPr/>
            </a:pPr>
            <a:r>
              <a:rPr lang="el-GR" b="1" dirty="0" smtClean="0">
                <a:solidFill>
                  <a:srgbClr val="002060"/>
                </a:solidFill>
              </a:rPr>
              <a:t>ΒασικΕΣ αρχΕΣ αξιολΟγησηΣ επενδυτικΩν προτΑσεων (1)</a:t>
            </a:r>
            <a:endParaRPr lang="el-GR" b="1" dirty="0">
              <a:solidFill>
                <a:srgbClr val="002060"/>
              </a:solidFill>
            </a:endParaRPr>
          </a:p>
        </p:txBody>
      </p:sp>
      <p:sp>
        <p:nvSpPr>
          <p:cNvPr id="13317" name="4 - Θέση αριθμού διαφάνειας"/>
          <p:cNvSpPr>
            <a:spLocks noGrp="1"/>
          </p:cNvSpPr>
          <p:nvPr>
            <p:ph type="sldNum" sz="quarter" idx="12"/>
          </p:nvPr>
        </p:nvSpPr>
        <p:spPr bwMode="auto">
          <a:noFill/>
          <a:ln>
            <a:miter lim="800000"/>
            <a:headEnd/>
            <a:tailEnd/>
          </a:ln>
        </p:spPr>
        <p:txBody>
          <a:bodyPr/>
          <a:lstStyle/>
          <a:p>
            <a:fld id="{A8A9818C-6F17-46E6-A1E1-BA817316A65B}" type="slidenum">
              <a:rPr lang="el-GR" altLang="el-GR" smtClean="0"/>
              <a:pPr/>
              <a:t>241</a:t>
            </a:fld>
            <a:endParaRPr lang="el-GR" altLang="el-GR" dirty="0" smtClean="0"/>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Θέση περιεχομένου"/>
          <p:cNvSpPr>
            <a:spLocks noGrp="1"/>
          </p:cNvSpPr>
          <p:nvPr>
            <p:ph idx="1"/>
          </p:nvPr>
        </p:nvSpPr>
        <p:spPr/>
        <p:txBody>
          <a:bodyPr>
            <a:normAutofit fontScale="92500" lnSpcReduction="10000"/>
          </a:bodyPr>
          <a:lstStyle/>
          <a:p>
            <a:pPr algn="just">
              <a:buFont typeface="Wingdings" pitchFamily="2" charset="2"/>
              <a:buChar char="q"/>
            </a:pPr>
            <a:r>
              <a:rPr lang="el-GR" dirty="0" smtClean="0">
                <a:solidFill>
                  <a:schemeClr val="tx1"/>
                </a:solidFill>
              </a:rPr>
              <a:t>Η απόφαση της αγοράς ή της κατασκευής / παραγωγής.</a:t>
            </a:r>
          </a:p>
          <a:p>
            <a:pPr algn="just">
              <a:buFont typeface="Wingdings" pitchFamily="2" charset="2"/>
              <a:buChar char="q"/>
            </a:pPr>
            <a:r>
              <a:rPr lang="el-GR" dirty="0" smtClean="0">
                <a:solidFill>
                  <a:schemeClr val="tx1"/>
                </a:solidFill>
              </a:rPr>
              <a:t>Η απόφαση της αντικατάστασης.</a:t>
            </a:r>
          </a:p>
          <a:p>
            <a:pPr algn="just">
              <a:buFont typeface="Wingdings" pitchFamily="2" charset="2"/>
              <a:buChar char="q"/>
            </a:pPr>
            <a:r>
              <a:rPr lang="el-GR" dirty="0" smtClean="0">
                <a:solidFill>
                  <a:schemeClr val="tx1"/>
                </a:solidFill>
              </a:rPr>
              <a:t>Η απόφαση της αποκατάστασης.</a:t>
            </a:r>
          </a:p>
          <a:p>
            <a:pPr algn="just">
              <a:buFont typeface="Wingdings" pitchFamily="2" charset="2"/>
              <a:buChar char="q"/>
            </a:pPr>
            <a:r>
              <a:rPr lang="el-GR" dirty="0" smtClean="0">
                <a:solidFill>
                  <a:schemeClr val="tx1"/>
                </a:solidFill>
              </a:rPr>
              <a:t>Η απόφαση της επέκτασης.</a:t>
            </a:r>
          </a:p>
          <a:p>
            <a:pPr algn="just">
              <a:buFont typeface="Wingdings" pitchFamily="2" charset="2"/>
              <a:buChar char="q"/>
            </a:pPr>
            <a:r>
              <a:rPr lang="el-GR" dirty="0" smtClean="0">
                <a:solidFill>
                  <a:schemeClr val="tx1"/>
                </a:solidFill>
              </a:rPr>
              <a:t>Η απόφαση της ενοικίασης ή της αγοράς.</a:t>
            </a:r>
          </a:p>
          <a:p>
            <a:pPr algn="just">
              <a:buFont typeface="Wingdings" pitchFamily="2" charset="2"/>
              <a:buChar char="q"/>
            </a:pPr>
            <a:r>
              <a:rPr lang="el-GR" dirty="0" smtClean="0">
                <a:solidFill>
                  <a:schemeClr val="tx1"/>
                </a:solidFill>
              </a:rPr>
              <a:t>Η απόφαση της χρηματοδοτικής ή χρηματοοικονομικής μίσθωσης.</a:t>
            </a:r>
          </a:p>
          <a:p>
            <a:pPr algn="just">
              <a:buFont typeface="Wingdings" pitchFamily="2" charset="2"/>
              <a:buChar char="q"/>
            </a:pPr>
            <a:r>
              <a:rPr lang="el-GR" dirty="0" smtClean="0">
                <a:solidFill>
                  <a:schemeClr val="tx1"/>
                </a:solidFill>
              </a:rPr>
              <a:t>Η απόφαση της εγκατάλειψης μιας επένδυσης.</a:t>
            </a:r>
          </a:p>
          <a:p>
            <a:endParaRPr lang="el-GR" dirty="0" smtClean="0"/>
          </a:p>
          <a:p>
            <a:endParaRPr lang="el-GR" dirty="0" smtClean="0"/>
          </a:p>
        </p:txBody>
      </p:sp>
      <p:sp>
        <p:nvSpPr>
          <p:cNvPr id="3" name="2 - Τίτλος"/>
          <p:cNvSpPr>
            <a:spLocks noGrp="1"/>
          </p:cNvSpPr>
          <p:nvPr>
            <p:ph type="title"/>
          </p:nvPr>
        </p:nvSpPr>
        <p:spPr/>
        <p:txBody>
          <a:bodyPr>
            <a:normAutofit/>
          </a:bodyPr>
          <a:lstStyle/>
          <a:p>
            <a:pPr algn="ctr">
              <a:defRPr/>
            </a:pPr>
            <a:r>
              <a:rPr lang="el-GR" b="1" dirty="0" smtClean="0">
                <a:solidFill>
                  <a:srgbClr val="006600"/>
                </a:solidFill>
              </a:rPr>
              <a:t>ΒασικΕΣ επενδυτικΕΣ προτΑσειΣ</a:t>
            </a:r>
            <a:endParaRPr lang="el-GR" b="1" dirty="0">
              <a:solidFill>
                <a:srgbClr val="006600"/>
              </a:solidFill>
            </a:endParaRPr>
          </a:p>
        </p:txBody>
      </p:sp>
      <p:sp>
        <p:nvSpPr>
          <p:cNvPr id="14341" name="4 - Θέση αριθμού διαφάνειας"/>
          <p:cNvSpPr>
            <a:spLocks noGrp="1"/>
          </p:cNvSpPr>
          <p:nvPr>
            <p:ph type="sldNum" sz="quarter" idx="12"/>
          </p:nvPr>
        </p:nvSpPr>
        <p:spPr bwMode="auto">
          <a:noFill/>
          <a:ln>
            <a:miter lim="800000"/>
            <a:headEnd/>
            <a:tailEnd/>
          </a:ln>
        </p:spPr>
        <p:txBody>
          <a:bodyPr/>
          <a:lstStyle/>
          <a:p>
            <a:fld id="{20E97AF9-05F1-421E-A99F-8110CA8C89DF}" type="slidenum">
              <a:rPr lang="el-GR" altLang="el-GR" smtClean="0"/>
              <a:pPr/>
              <a:t>242</a:t>
            </a:fld>
            <a:endParaRPr lang="el-GR" altLang="el-GR" dirty="0" smtClean="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0" y="0"/>
            <a:ext cx="9144000" cy="1196751"/>
          </a:xfrm>
        </p:spPr>
        <p:txBody>
          <a:bodyPr>
            <a:noAutofit/>
          </a:bodyPr>
          <a:lstStyle/>
          <a:p>
            <a:pPr algn="ctr"/>
            <a:r>
              <a:rPr lang="el-GR" sz="3600" b="1" dirty="0" smtClean="0">
                <a:solidFill>
                  <a:srgbClr val="002060"/>
                </a:solidFill>
              </a:rPr>
              <a:t>ΚριτΗρια ΕπενδυτικΩν ΑποφΑσεων ΔΙχωΣ ΚΙνδυνο </a:t>
            </a:r>
            <a:endParaRPr lang="el-GR" sz="3600" b="1" i="1" dirty="0" smtClean="0">
              <a:solidFill>
                <a:srgbClr val="002060"/>
              </a:solidFill>
            </a:endParaRPr>
          </a:p>
        </p:txBody>
      </p:sp>
      <p:sp>
        <p:nvSpPr>
          <p:cNvPr id="95237" name="Rectangle 3"/>
          <p:cNvSpPr>
            <a:spLocks noGrp="1" noChangeArrowheads="1"/>
          </p:cNvSpPr>
          <p:nvPr>
            <p:ph sz="half" idx="1"/>
          </p:nvPr>
        </p:nvSpPr>
        <p:spPr>
          <a:xfrm>
            <a:off x="107950" y="1125538"/>
            <a:ext cx="8856538" cy="5199062"/>
          </a:xfrm>
        </p:spPr>
        <p:txBody>
          <a:bodyPr>
            <a:normAutofit fontScale="85000" lnSpcReduction="20000"/>
          </a:bodyPr>
          <a:lstStyle/>
          <a:p>
            <a:pPr algn="ctr">
              <a:buNone/>
            </a:pPr>
            <a:r>
              <a:rPr lang="el-GR" sz="2600" dirty="0" smtClean="0">
                <a:solidFill>
                  <a:srgbClr val="7030A0"/>
                </a:solidFill>
              </a:rPr>
              <a:t>Υπό συνθήκες </a:t>
            </a:r>
            <a:r>
              <a:rPr lang="el-GR" sz="2600" b="1" dirty="0" smtClean="0">
                <a:solidFill>
                  <a:srgbClr val="7030A0"/>
                </a:solidFill>
              </a:rPr>
              <a:t>βεβαιότητας</a:t>
            </a:r>
            <a:r>
              <a:rPr lang="el-GR" sz="2600" dirty="0" smtClean="0">
                <a:solidFill>
                  <a:srgbClr val="7030A0"/>
                </a:solidFill>
              </a:rPr>
              <a:t> οι μελλοντικές καθαρές ταμειακές ροές</a:t>
            </a:r>
          </a:p>
          <a:p>
            <a:pPr algn="ctr">
              <a:buNone/>
            </a:pPr>
            <a:r>
              <a:rPr lang="el-GR" sz="2600" dirty="0" smtClean="0">
                <a:solidFill>
                  <a:srgbClr val="7030A0"/>
                </a:solidFill>
              </a:rPr>
              <a:t>της επενδυτικής πρότασης είναι γνωστές, ενώ και ο παράγοντας του</a:t>
            </a:r>
          </a:p>
          <a:p>
            <a:pPr algn="ctr">
              <a:buNone/>
            </a:pPr>
            <a:r>
              <a:rPr lang="el-GR" sz="2600" dirty="0" smtClean="0">
                <a:solidFill>
                  <a:srgbClr val="7030A0"/>
                </a:solidFill>
              </a:rPr>
              <a:t>προεξοφλητικού επιτοκίου που επηρεάζει την απόδοσή τους δεν</a:t>
            </a:r>
          </a:p>
          <a:p>
            <a:pPr algn="ctr">
              <a:buNone/>
            </a:pPr>
            <a:r>
              <a:rPr lang="el-GR" sz="2600" dirty="0" smtClean="0">
                <a:solidFill>
                  <a:srgbClr val="7030A0"/>
                </a:solidFill>
              </a:rPr>
              <a:t>μεταβάλλεται ή δεν επηρεάζεται από άλλες μεταβλητές όπως είναι ο</a:t>
            </a:r>
          </a:p>
          <a:p>
            <a:pPr algn="ctr">
              <a:buNone/>
            </a:pPr>
            <a:r>
              <a:rPr lang="el-GR" sz="2600" dirty="0" smtClean="0">
                <a:solidFill>
                  <a:srgbClr val="7030A0"/>
                </a:solidFill>
              </a:rPr>
              <a:t>πληθωρισμός και γενικότερα η πορεία της οικονομίας. </a:t>
            </a:r>
          </a:p>
          <a:p>
            <a:pPr>
              <a:buFont typeface="Wingdings" pitchFamily="2" charset="2"/>
              <a:buNone/>
            </a:pPr>
            <a:endParaRPr lang="el-GR" sz="2000" dirty="0" smtClean="0"/>
          </a:p>
          <a:p>
            <a:pPr>
              <a:buFont typeface="Wingdings" pitchFamily="2" charset="2"/>
              <a:buNone/>
            </a:pPr>
            <a:r>
              <a:rPr lang="el-GR" sz="2600" dirty="0" smtClean="0">
                <a:solidFill>
                  <a:schemeClr val="tx1"/>
                </a:solidFill>
              </a:rPr>
              <a:t>Τα κυριότερα κριτήρια επενδυτικών αποφάσεων είναι τα εξής: </a:t>
            </a:r>
          </a:p>
          <a:p>
            <a:pPr marL="514350" indent="-514350">
              <a:lnSpc>
                <a:spcPct val="200000"/>
              </a:lnSpc>
              <a:buNone/>
            </a:pPr>
            <a:r>
              <a:rPr lang="el-GR" sz="2600" dirty="0" smtClean="0">
                <a:solidFill>
                  <a:schemeClr val="tx1"/>
                </a:solidFill>
              </a:rPr>
              <a:t>1) το κριτήριο της περιόδου επανάκτησης του κεφαλαίου, </a:t>
            </a:r>
          </a:p>
          <a:p>
            <a:pPr marL="514350" indent="-514350">
              <a:lnSpc>
                <a:spcPct val="200000"/>
              </a:lnSpc>
              <a:buNone/>
            </a:pPr>
            <a:r>
              <a:rPr lang="el-GR" sz="2600" dirty="0" smtClean="0">
                <a:solidFill>
                  <a:schemeClr val="tx1"/>
                </a:solidFill>
              </a:rPr>
              <a:t>2) το κριτήριο της παρούσας αξίας των επανεπενδυμένων κεφαλαίων,</a:t>
            </a:r>
            <a:endParaRPr lang="en-US" sz="2600" dirty="0" smtClean="0">
              <a:solidFill>
                <a:schemeClr val="tx1"/>
              </a:solidFill>
            </a:endParaRPr>
          </a:p>
          <a:p>
            <a:pPr marL="514350" indent="-514350">
              <a:lnSpc>
                <a:spcPct val="200000"/>
              </a:lnSpc>
              <a:buNone/>
            </a:pPr>
            <a:r>
              <a:rPr lang="el-GR" sz="2600" dirty="0" smtClean="0">
                <a:solidFill>
                  <a:schemeClr val="tx1"/>
                </a:solidFill>
              </a:rPr>
              <a:t>3) Το κριτήριο του εσωτερικού βαθμού απόδοσης</a:t>
            </a:r>
          </a:p>
          <a:p>
            <a:pPr marL="514350" indent="-514350">
              <a:lnSpc>
                <a:spcPct val="200000"/>
              </a:lnSpc>
              <a:buNone/>
            </a:pPr>
            <a:r>
              <a:rPr lang="el-GR" sz="2600" dirty="0" smtClean="0">
                <a:solidFill>
                  <a:schemeClr val="tx1"/>
                </a:solidFill>
              </a:rPr>
              <a:t>4) το κριτήριο της αποδοτικότητας των κεφαλαίων.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GB" cap="none" dirty="0" smtClean="0"/>
              <a:t>Μ</a:t>
            </a:r>
            <a:r>
              <a:rPr lang="el-GR" cap="none" dirty="0" smtClean="0"/>
              <a:t>Ε</a:t>
            </a:r>
            <a:r>
              <a:rPr lang="en-GB" cap="none" dirty="0" smtClean="0"/>
              <a:t>ΘΟΔΟΙ ΑΞΙΟΛ</a:t>
            </a:r>
            <a:r>
              <a:rPr lang="el-GR" cap="none" dirty="0" smtClean="0"/>
              <a:t>Ο</a:t>
            </a:r>
            <a:r>
              <a:rPr lang="en-GB" cap="none" dirty="0" smtClean="0"/>
              <a:t>ΓΗΣΗΣ ΕΠΕΝΔΥΤΙΚ</a:t>
            </a:r>
            <a:r>
              <a:rPr lang="el-GR" cap="none" dirty="0" smtClean="0"/>
              <a:t>Ω</a:t>
            </a:r>
            <a:r>
              <a:rPr lang="en-GB" cap="none" dirty="0" smtClean="0"/>
              <a:t>Ν </a:t>
            </a:r>
            <a:r>
              <a:rPr lang="el-GR" cap="none" dirty="0" smtClean="0"/>
              <a:t>Ε</a:t>
            </a:r>
            <a:r>
              <a:rPr lang="en-GB" cap="none" dirty="0" smtClean="0"/>
              <a:t>ΡΓΩΝ</a:t>
            </a:r>
          </a:p>
        </p:txBody>
      </p:sp>
      <p:sp>
        <p:nvSpPr>
          <p:cNvPr id="14339" name="Rectangle 3"/>
          <p:cNvSpPr>
            <a:spLocks noGrp="1" noChangeArrowheads="1"/>
          </p:cNvSpPr>
          <p:nvPr>
            <p:ph type="body" idx="1"/>
          </p:nvPr>
        </p:nvSpPr>
        <p:spPr/>
        <p:txBody>
          <a:bodyPr>
            <a:normAutofit fontScale="92500"/>
          </a:bodyPr>
          <a:lstStyle/>
          <a:p>
            <a:r>
              <a:rPr lang="en-GB" dirty="0" smtClean="0"/>
              <a:t>Ορισμός Επένδυσης</a:t>
            </a:r>
          </a:p>
          <a:p>
            <a:r>
              <a:rPr lang="en-GB" dirty="0" smtClean="0"/>
              <a:t>Μελλοντική Αξία Επένδυσης</a:t>
            </a:r>
          </a:p>
          <a:p>
            <a:r>
              <a:rPr lang="en-GB" dirty="0" smtClean="0"/>
              <a:t>Παρούσα Αξία Επένδυσης</a:t>
            </a:r>
          </a:p>
          <a:p>
            <a:r>
              <a:rPr lang="en-GB" dirty="0" smtClean="0"/>
              <a:t>Αξιολόγηση Επενδυτικών Έργων</a:t>
            </a:r>
          </a:p>
          <a:p>
            <a:pPr lvl="1"/>
            <a:r>
              <a:rPr lang="en-GB" sz="1800" dirty="0" smtClean="0"/>
              <a:t>Ορθολογικά Κριτήρια</a:t>
            </a:r>
          </a:p>
          <a:p>
            <a:pPr lvl="2"/>
            <a:r>
              <a:rPr lang="en-GB" sz="1400" dirty="0" smtClean="0"/>
              <a:t>Μέθοδος της Καθαρής Παρούσας Αξίας (ΚΠΑ)</a:t>
            </a:r>
          </a:p>
          <a:p>
            <a:pPr lvl="2"/>
            <a:r>
              <a:rPr lang="en-GB" sz="1400" dirty="0" smtClean="0"/>
              <a:t>Μέθοδος του Εσωτερικού Βαθμού Απόδοσης (ΕΒΑ)</a:t>
            </a:r>
          </a:p>
          <a:p>
            <a:pPr lvl="1"/>
            <a:r>
              <a:rPr lang="en-GB" sz="1800" dirty="0" smtClean="0"/>
              <a:t>Μη Ορθολογικά Κριτήρια</a:t>
            </a:r>
          </a:p>
          <a:p>
            <a:pPr lvl="2"/>
            <a:r>
              <a:rPr lang="en-GB" sz="1400" dirty="0" smtClean="0"/>
              <a:t>Μέθοδος του Χρόνου Ανάκτησης του Αρχικού Κεφαλαίου</a:t>
            </a:r>
          </a:p>
          <a:p>
            <a:pPr lvl="2"/>
            <a:r>
              <a:rPr lang="en-GB" sz="1400" dirty="0" smtClean="0"/>
              <a:t>Μέθοδος της Μέσης Λογιστικής Απόδοσης</a:t>
            </a:r>
          </a:p>
          <a:p>
            <a:r>
              <a:rPr lang="en-GB" dirty="0" smtClean="0"/>
              <a:t>Σύγκριση Κριτηρίων και Μεθόδων Αξιολόγησης</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050"/>
          <p:cNvSpPr>
            <a:spLocks noGrp="1" noChangeArrowheads="1"/>
          </p:cNvSpPr>
          <p:nvPr>
            <p:ph type="title"/>
          </p:nvPr>
        </p:nvSpPr>
        <p:spPr>
          <a:xfrm>
            <a:off x="0" y="0"/>
            <a:ext cx="9144000" cy="980728"/>
          </a:xfrm>
        </p:spPr>
        <p:txBody>
          <a:bodyPr>
            <a:noAutofit/>
          </a:bodyPr>
          <a:lstStyle/>
          <a:p>
            <a:pPr algn="ctr"/>
            <a:r>
              <a:rPr lang="en-GB" sz="3600" b="1" dirty="0" smtClean="0">
                <a:solidFill>
                  <a:schemeClr val="tx1"/>
                </a:solidFill>
              </a:rPr>
              <a:t>Περ</a:t>
            </a:r>
            <a:r>
              <a:rPr lang="el-GR" sz="3600" b="1" dirty="0" smtClean="0">
                <a:solidFill>
                  <a:schemeClr val="tx1"/>
                </a:solidFill>
              </a:rPr>
              <a:t>Ι</a:t>
            </a:r>
            <a:r>
              <a:rPr lang="en-GB" sz="3600" b="1" dirty="0" smtClean="0">
                <a:solidFill>
                  <a:schemeClr val="tx1"/>
                </a:solidFill>
              </a:rPr>
              <a:t>οδο</a:t>
            </a:r>
            <a:r>
              <a:rPr lang="el-GR" sz="3600" b="1" dirty="0" smtClean="0">
                <a:solidFill>
                  <a:schemeClr val="tx1"/>
                </a:solidFill>
              </a:rPr>
              <a:t>Σ</a:t>
            </a:r>
            <a:r>
              <a:rPr lang="en-GB" sz="3600" b="1" dirty="0" smtClean="0">
                <a:solidFill>
                  <a:schemeClr val="tx1"/>
                </a:solidFill>
              </a:rPr>
              <a:t> Επανε</a:t>
            </a:r>
            <a:r>
              <a:rPr lang="el-GR" sz="3600" b="1" dirty="0" smtClean="0">
                <a:solidFill>
                  <a:schemeClr val="tx1"/>
                </a:solidFill>
              </a:rPr>
              <a:t>Ι</a:t>
            </a:r>
            <a:r>
              <a:rPr lang="en-GB" sz="3600" b="1" dirty="0" smtClean="0">
                <a:solidFill>
                  <a:schemeClr val="tx1"/>
                </a:solidFill>
              </a:rPr>
              <a:t>σπραξη</a:t>
            </a:r>
            <a:r>
              <a:rPr lang="el-GR" sz="3600" b="1" dirty="0" smtClean="0">
                <a:solidFill>
                  <a:schemeClr val="tx1"/>
                </a:solidFill>
              </a:rPr>
              <a:t>Σ</a:t>
            </a:r>
            <a:r>
              <a:rPr lang="en-GB" sz="3600" b="1" dirty="0" smtClean="0">
                <a:solidFill>
                  <a:schemeClr val="tx1"/>
                </a:solidFill>
              </a:rPr>
              <a:t> Κεφαλα</a:t>
            </a:r>
            <a:r>
              <a:rPr lang="el-GR" sz="3600" b="1" dirty="0" smtClean="0">
                <a:solidFill>
                  <a:schemeClr val="tx1"/>
                </a:solidFill>
              </a:rPr>
              <a:t>Ι</a:t>
            </a:r>
            <a:r>
              <a:rPr lang="en-GB" sz="3600" b="1" dirty="0" smtClean="0">
                <a:solidFill>
                  <a:schemeClr val="tx1"/>
                </a:solidFill>
              </a:rPr>
              <a:t>ου</a:t>
            </a:r>
            <a:r>
              <a:rPr lang="el-GR" sz="3600" b="1" dirty="0" smtClean="0">
                <a:solidFill>
                  <a:schemeClr val="tx1"/>
                </a:solidFill>
              </a:rPr>
              <a:t> (ΠΕΚ)</a:t>
            </a:r>
            <a:endParaRPr lang="en-GB" sz="3600" b="1" dirty="0" smtClean="0">
              <a:solidFill>
                <a:schemeClr val="tx1"/>
              </a:solidFill>
            </a:endParaRPr>
          </a:p>
        </p:txBody>
      </p:sp>
      <p:sp>
        <p:nvSpPr>
          <p:cNvPr id="18435" name="Rectangle 2051"/>
          <p:cNvSpPr>
            <a:spLocks noGrp="1" noChangeArrowheads="1"/>
          </p:cNvSpPr>
          <p:nvPr>
            <p:ph idx="1"/>
          </p:nvPr>
        </p:nvSpPr>
        <p:spPr>
          <a:xfrm>
            <a:off x="0" y="1268760"/>
            <a:ext cx="9144000" cy="5589240"/>
          </a:xfrm>
        </p:spPr>
        <p:txBody>
          <a:bodyPr>
            <a:normAutofit/>
          </a:bodyPr>
          <a:lstStyle/>
          <a:p>
            <a:pPr algn="just"/>
            <a:r>
              <a:rPr lang="en-GB" sz="2200" dirty="0" smtClean="0">
                <a:solidFill>
                  <a:schemeClr val="tx1"/>
                </a:solidFill>
              </a:rPr>
              <a:t>Η περίοδος επανείσπραξης (ΠΕΚ) είναι ο αριθμός των ετών που απαιτούνται για να ανακτήσουμε τα κεφάλαια που καταβάλαμε για την πραγματοποίηση της επένδυσης π.χ. απόκτηση μηχανημάτων</a:t>
            </a:r>
            <a:r>
              <a:rPr lang="el-GR" sz="2200" dirty="0" smtClean="0">
                <a:solidFill>
                  <a:schemeClr val="tx1"/>
                </a:solidFill>
              </a:rPr>
              <a:t>.</a:t>
            </a:r>
            <a:endParaRPr lang="en-GB" sz="2200" dirty="0" smtClean="0">
              <a:solidFill>
                <a:schemeClr val="tx1"/>
              </a:solidFill>
            </a:endParaRPr>
          </a:p>
          <a:p>
            <a:r>
              <a:rPr lang="en-GB" sz="2200" dirty="0" smtClean="0">
                <a:solidFill>
                  <a:schemeClr val="tx1"/>
                </a:solidFill>
              </a:rPr>
              <a:t>Η διαδικασία που ακολουθείται για την επενδυτική απόφαση με το κριτήριο της ΠΕΚ είναι:</a:t>
            </a:r>
          </a:p>
          <a:p>
            <a:pPr lvl="1"/>
            <a:r>
              <a:rPr lang="en-GB" sz="2200" dirty="0" smtClean="0">
                <a:solidFill>
                  <a:schemeClr val="tx1"/>
                </a:solidFill>
              </a:rPr>
              <a:t>Καθορίζουμε το μέγιστο επιθυμητό χρονικό όριο ανάκτησης του κεφαλαίου</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Εκτιμούμε τον πραγματικό χρόνο ανάκτησης του κεφαλαίου</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Εάν η τιμή στο δεύτερο στάδιο είναι μικρότερη από την τιμή στο πρώτο στάδιο, η επένδυση εγκρίνεται</a:t>
            </a:r>
            <a:r>
              <a:rPr lang="el-GR" sz="2200" dirty="0" smtClean="0">
                <a:solidFill>
                  <a:schemeClr val="tx1"/>
                </a:solidFill>
              </a:rPr>
              <a:t>.</a:t>
            </a:r>
            <a:endParaRPr lang="en-GB" sz="2200" dirty="0" smtClean="0">
              <a:solidFill>
                <a:schemeClr val="tx1"/>
              </a:solidFill>
            </a:endParaRPr>
          </a:p>
          <a:p>
            <a:pPr algn="just"/>
            <a:r>
              <a:rPr lang="en-GB" sz="2200" dirty="0" smtClean="0">
                <a:solidFill>
                  <a:schemeClr val="tx1"/>
                </a:solidFill>
              </a:rPr>
              <a:t>Είναι απλή μέθοδος, που όμως </a:t>
            </a:r>
            <a:r>
              <a:rPr lang="en-GB" sz="2200" u="sng" dirty="0" smtClean="0">
                <a:solidFill>
                  <a:schemeClr val="tx1"/>
                </a:solidFill>
              </a:rPr>
              <a:t>δεν λαμβάνει υπόψη</a:t>
            </a:r>
            <a:r>
              <a:rPr lang="en-GB" sz="2200" dirty="0" smtClean="0">
                <a:solidFill>
                  <a:schemeClr val="tx1"/>
                </a:solidFill>
              </a:rPr>
              <a:t> τη </a:t>
            </a:r>
            <a:r>
              <a:rPr lang="en-GB" sz="2200" dirty="0" smtClean="0">
                <a:solidFill>
                  <a:srgbClr val="CC3300"/>
                </a:solidFill>
              </a:rPr>
              <a:t>χρονική αξία του χρήματος</a:t>
            </a:r>
            <a:r>
              <a:rPr lang="en-GB" sz="2200" dirty="0" smtClean="0"/>
              <a:t> </a:t>
            </a:r>
            <a:r>
              <a:rPr lang="en-GB" sz="2200" dirty="0" smtClean="0">
                <a:solidFill>
                  <a:schemeClr val="tx1"/>
                </a:solidFill>
              </a:rPr>
              <a:t>και τις </a:t>
            </a:r>
            <a:r>
              <a:rPr lang="en-GB" sz="2200" dirty="0" smtClean="0">
                <a:solidFill>
                  <a:srgbClr val="CC3300"/>
                </a:solidFill>
              </a:rPr>
              <a:t>χρηματικές </a:t>
            </a:r>
            <a:r>
              <a:rPr lang="el-GR" sz="2200" dirty="0" smtClean="0">
                <a:solidFill>
                  <a:srgbClr val="CC3300"/>
                </a:solidFill>
              </a:rPr>
              <a:t> </a:t>
            </a:r>
            <a:r>
              <a:rPr lang="en-GB" sz="2200" dirty="0" smtClean="0">
                <a:solidFill>
                  <a:srgbClr val="CC3300"/>
                </a:solidFill>
              </a:rPr>
              <a:t>ροές που πραγματοποιούνται μετά την ημερομηνία ανάκτησης του επενδεδυμένου κεφαλαίου</a:t>
            </a:r>
            <a:endParaRPr lang="en-GB" sz="2200" dirty="0" smtClean="0"/>
          </a:p>
          <a:p>
            <a:pPr algn="just"/>
            <a:r>
              <a:rPr lang="en-GB" sz="2200" dirty="0" smtClean="0">
                <a:solidFill>
                  <a:schemeClr val="tx1"/>
                </a:solidFill>
              </a:rPr>
              <a:t>Εφαρμόζεται συνήθως για επενδυτικές αποφάσεις μικρής χρηματικής αξίας</a:t>
            </a:r>
            <a:r>
              <a:rPr lang="el-GR" sz="2200" dirty="0" smtClean="0">
                <a:solidFill>
                  <a:schemeClr val="tx1"/>
                </a:solidFill>
              </a:rPr>
              <a:t>.</a:t>
            </a:r>
            <a:endParaRPr lang="en-GB" sz="2200" dirty="0" smtClean="0">
              <a:solidFill>
                <a:schemeClr val="tx1"/>
              </a:solidFill>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562074"/>
          </a:xfrm>
        </p:spPr>
        <p:txBody>
          <a:bodyPr>
            <a:normAutofit fontScale="90000"/>
          </a:bodyPr>
          <a:lstStyle/>
          <a:p>
            <a:r>
              <a:rPr lang="en-GB" b="1" dirty="0" smtClean="0"/>
              <a:t>Παρ</a:t>
            </a:r>
            <a:r>
              <a:rPr lang="el-GR" b="1" dirty="0" smtClean="0"/>
              <a:t>Α</a:t>
            </a:r>
            <a:r>
              <a:rPr lang="en-GB" b="1" dirty="0" smtClean="0"/>
              <a:t>δειγμα</a:t>
            </a:r>
          </a:p>
        </p:txBody>
      </p:sp>
      <p:sp>
        <p:nvSpPr>
          <p:cNvPr id="111619" name="Rectangle 3"/>
          <p:cNvSpPr>
            <a:spLocks noGrp="1" noChangeArrowheads="1"/>
          </p:cNvSpPr>
          <p:nvPr>
            <p:ph idx="1"/>
          </p:nvPr>
        </p:nvSpPr>
        <p:spPr>
          <a:xfrm>
            <a:off x="457200" y="980728"/>
            <a:ext cx="8229600" cy="5688632"/>
          </a:xfrm>
        </p:spPr>
        <p:txBody>
          <a:bodyPr>
            <a:normAutofit lnSpcReduction="10000"/>
          </a:bodyPr>
          <a:lstStyle/>
          <a:p>
            <a:pPr algn="just">
              <a:defRPr/>
            </a:pPr>
            <a:r>
              <a:rPr lang="el-GR" sz="2400" dirty="0" smtClean="0">
                <a:solidFill>
                  <a:schemeClr val="tx1"/>
                </a:solidFill>
              </a:rPr>
              <a:t>Έστω ότι η αρχική δαπάνη για την απόκτηση ενός μηχανήματος είναι € 175. Έστω ότι οι ΚΤΡ για τα επόμενα τέσσερα χρόνια είναι αντίστοιχα € 50, € 40, € 60 και € 50. Υποθέτουμε ότι τα έσοδα από πωλήσεις και τα έξοδα πραγματοποιούνται στο τέλος κάθε χρόνου. Ποια η ΠΑΚ;</a:t>
            </a:r>
            <a:endParaRPr lang="en-GB" sz="2400" dirty="0" smtClean="0">
              <a:solidFill>
                <a:schemeClr val="tx1"/>
              </a:solidFill>
            </a:endParaRPr>
          </a:p>
          <a:p>
            <a:pPr>
              <a:defRPr/>
            </a:pPr>
            <a:endParaRPr lang="en-GB" sz="1800" dirty="0" smtClean="0">
              <a:solidFill>
                <a:srgbClr val="CC3300"/>
              </a:solidFill>
            </a:endParaRPr>
          </a:p>
          <a:p>
            <a:pPr>
              <a:defRPr/>
            </a:pPr>
            <a:endParaRPr lang="en-GB" sz="1800" dirty="0" smtClean="0">
              <a:solidFill>
                <a:srgbClr val="CC3300"/>
              </a:solidFill>
            </a:endParaRPr>
          </a:p>
          <a:p>
            <a:pPr>
              <a:defRPr/>
            </a:pPr>
            <a:endParaRPr lang="en-GB" sz="1800" dirty="0" smtClean="0">
              <a:solidFill>
                <a:srgbClr val="CC3300"/>
              </a:solidFill>
            </a:endParaRPr>
          </a:p>
          <a:p>
            <a:pPr>
              <a:defRPr/>
            </a:pPr>
            <a:endParaRPr lang="el-GR" sz="1800" dirty="0" smtClean="0">
              <a:solidFill>
                <a:schemeClr val="tx1"/>
              </a:solidFill>
            </a:endParaRPr>
          </a:p>
          <a:p>
            <a:pPr>
              <a:defRPr/>
            </a:pPr>
            <a:r>
              <a:rPr lang="el-GR" sz="2000" dirty="0" smtClean="0">
                <a:solidFill>
                  <a:schemeClr val="tx1"/>
                </a:solidFill>
              </a:rPr>
              <a:t>Η περίοδος ανάκτησης του αρχικού κεφαλαίου είναι 3,5 χρόνια</a:t>
            </a:r>
          </a:p>
          <a:p>
            <a:pPr>
              <a:buFontTx/>
              <a:buNone/>
              <a:defRPr/>
            </a:pPr>
            <a:r>
              <a:rPr lang="el-GR" sz="2000" dirty="0" smtClean="0">
                <a:solidFill>
                  <a:schemeClr val="tx1"/>
                </a:solidFill>
              </a:rPr>
              <a:t>		</a:t>
            </a:r>
            <a:r>
              <a:rPr lang="el-GR" sz="2000" b="1" u="sng" dirty="0" smtClean="0">
                <a:solidFill>
                  <a:schemeClr val="tx1"/>
                </a:solidFill>
                <a:effectLst>
                  <a:outerShdw blurRad="38100" dist="38100" dir="2700000" algn="tl">
                    <a:srgbClr val="C0C0C0"/>
                  </a:outerShdw>
                </a:effectLst>
              </a:rPr>
              <a:t>Έτη</a:t>
            </a:r>
            <a:r>
              <a:rPr lang="el-GR" sz="2000" dirty="0" smtClean="0">
                <a:solidFill>
                  <a:schemeClr val="tx1"/>
                </a:solidFill>
              </a:rPr>
              <a:t>		</a:t>
            </a:r>
            <a:r>
              <a:rPr lang="el-GR" sz="2000" b="1" u="sng" dirty="0" smtClean="0">
                <a:solidFill>
                  <a:schemeClr val="tx1"/>
                </a:solidFill>
                <a:effectLst>
                  <a:outerShdw blurRad="38100" dist="38100" dir="2700000" algn="tl">
                    <a:srgbClr val="C0C0C0"/>
                  </a:outerShdw>
                </a:effectLst>
              </a:rPr>
              <a:t>ΚΤΡ</a:t>
            </a:r>
            <a:r>
              <a:rPr lang="el-GR" sz="2000" b="1" dirty="0" smtClean="0">
                <a:solidFill>
                  <a:schemeClr val="tx1"/>
                </a:solidFill>
              </a:rPr>
              <a:t>	ΥΠΟΛΟΙΠΟ		</a:t>
            </a:r>
            <a:r>
              <a:rPr lang="el-GR" sz="2000" b="1" u="sng" dirty="0" smtClean="0">
                <a:solidFill>
                  <a:schemeClr val="tx1"/>
                </a:solidFill>
                <a:effectLst>
                  <a:outerShdw blurRad="38100" dist="38100" dir="2700000" algn="tl">
                    <a:srgbClr val="C0C0C0"/>
                  </a:outerShdw>
                </a:effectLst>
              </a:rPr>
              <a:t>ΠΕΚ</a:t>
            </a:r>
            <a:endParaRPr lang="el-GR" sz="2000" dirty="0" smtClean="0">
              <a:solidFill>
                <a:schemeClr val="tx1"/>
              </a:solidFill>
            </a:endParaRPr>
          </a:p>
          <a:p>
            <a:pPr lvl="1">
              <a:buFontTx/>
              <a:buNone/>
              <a:defRPr/>
            </a:pPr>
            <a:r>
              <a:rPr lang="el-GR" sz="2000" dirty="0" smtClean="0">
                <a:solidFill>
                  <a:schemeClr val="tx1"/>
                </a:solidFill>
              </a:rPr>
              <a:t>		   0		-175</a:t>
            </a:r>
          </a:p>
          <a:p>
            <a:pPr lvl="1">
              <a:buFontTx/>
              <a:buNone/>
              <a:defRPr/>
            </a:pPr>
            <a:r>
              <a:rPr lang="el-GR" sz="2000" dirty="0" smtClean="0">
                <a:solidFill>
                  <a:schemeClr val="tx1"/>
                </a:solidFill>
              </a:rPr>
              <a:t>		   1		  50	      -125		  	 1</a:t>
            </a:r>
          </a:p>
          <a:p>
            <a:pPr lvl="1">
              <a:buFontTx/>
              <a:buNone/>
              <a:defRPr/>
            </a:pPr>
            <a:r>
              <a:rPr lang="el-GR" sz="2000" dirty="0" smtClean="0">
                <a:solidFill>
                  <a:schemeClr val="tx1"/>
                </a:solidFill>
              </a:rPr>
              <a:t>		   2		  40	        -85		   	 1</a:t>
            </a:r>
          </a:p>
          <a:p>
            <a:pPr lvl="1">
              <a:buFontTx/>
              <a:buNone/>
              <a:defRPr/>
            </a:pPr>
            <a:r>
              <a:rPr lang="el-GR" sz="2000" dirty="0" smtClean="0">
                <a:solidFill>
                  <a:schemeClr val="tx1"/>
                </a:solidFill>
              </a:rPr>
              <a:t>		   3		  60	        -25		     	 1</a:t>
            </a:r>
          </a:p>
          <a:p>
            <a:pPr lvl="1">
              <a:buFontTx/>
              <a:buNone/>
              <a:defRPr/>
            </a:pPr>
            <a:r>
              <a:rPr lang="el-GR" sz="2000" dirty="0" smtClean="0">
                <a:solidFill>
                  <a:schemeClr val="tx1"/>
                </a:solidFill>
              </a:rPr>
              <a:t>		   4		  50	       +25			 0,5</a:t>
            </a:r>
          </a:p>
          <a:p>
            <a:pPr>
              <a:defRPr/>
            </a:pPr>
            <a:endParaRPr lang="en-GB" sz="1800" dirty="0" smtClean="0"/>
          </a:p>
        </p:txBody>
      </p:sp>
      <p:sp>
        <p:nvSpPr>
          <p:cNvPr id="19460" name="Line 5"/>
          <p:cNvSpPr>
            <a:spLocks noChangeShapeType="1"/>
          </p:cNvSpPr>
          <p:nvPr/>
        </p:nvSpPr>
        <p:spPr bwMode="auto">
          <a:xfrm>
            <a:off x="1524000" y="3429000"/>
            <a:ext cx="6400800" cy="0"/>
          </a:xfrm>
          <a:prstGeom prst="line">
            <a:avLst/>
          </a:prstGeom>
          <a:noFill/>
          <a:ln w="9525">
            <a:solidFill>
              <a:schemeClr val="tx1"/>
            </a:solidFill>
            <a:round/>
            <a:headEnd/>
            <a:tailEnd/>
          </a:ln>
        </p:spPr>
        <p:txBody>
          <a:bodyPr anchor="ctr">
            <a:spAutoFit/>
          </a:bodyPr>
          <a:lstStyle/>
          <a:p>
            <a:endParaRPr lang="el-GR" dirty="0"/>
          </a:p>
        </p:txBody>
      </p:sp>
      <p:sp>
        <p:nvSpPr>
          <p:cNvPr id="19461" name="Line 6"/>
          <p:cNvSpPr>
            <a:spLocks noChangeShapeType="1"/>
          </p:cNvSpPr>
          <p:nvPr/>
        </p:nvSpPr>
        <p:spPr bwMode="auto">
          <a:xfrm>
            <a:off x="1524000" y="34290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9462" name="Line 7"/>
          <p:cNvSpPr>
            <a:spLocks noChangeShapeType="1"/>
          </p:cNvSpPr>
          <p:nvPr/>
        </p:nvSpPr>
        <p:spPr bwMode="auto">
          <a:xfrm flipV="1">
            <a:off x="7924800" y="3048000"/>
            <a:ext cx="0" cy="3810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63" name="Text Box 8"/>
          <p:cNvSpPr txBox="1">
            <a:spLocks noChangeArrowheads="1"/>
          </p:cNvSpPr>
          <p:nvPr/>
        </p:nvSpPr>
        <p:spPr bwMode="auto">
          <a:xfrm>
            <a:off x="1600200" y="3521075"/>
            <a:ext cx="641350" cy="336550"/>
          </a:xfrm>
          <a:prstGeom prst="rect">
            <a:avLst/>
          </a:prstGeom>
          <a:noFill/>
          <a:ln w="9525">
            <a:noFill/>
            <a:miter lim="800000"/>
            <a:headEnd/>
            <a:tailEnd/>
          </a:ln>
        </p:spPr>
        <p:txBody>
          <a:bodyPr wrap="none" anchor="ctr">
            <a:spAutoFit/>
          </a:bodyPr>
          <a:lstStyle/>
          <a:p>
            <a:r>
              <a:rPr lang="en-GB" dirty="0"/>
              <a:t>€ 175</a:t>
            </a:r>
          </a:p>
        </p:txBody>
      </p:sp>
      <p:sp>
        <p:nvSpPr>
          <p:cNvPr id="19464" name="Text Box 9"/>
          <p:cNvSpPr txBox="1">
            <a:spLocks noChangeArrowheads="1"/>
          </p:cNvSpPr>
          <p:nvPr/>
        </p:nvSpPr>
        <p:spPr bwMode="auto">
          <a:xfrm>
            <a:off x="7975600" y="3092450"/>
            <a:ext cx="539750" cy="336550"/>
          </a:xfrm>
          <a:prstGeom prst="rect">
            <a:avLst/>
          </a:prstGeom>
          <a:noFill/>
          <a:ln w="9525">
            <a:noFill/>
            <a:miter lim="800000"/>
            <a:headEnd/>
            <a:tailEnd/>
          </a:ln>
        </p:spPr>
        <p:txBody>
          <a:bodyPr wrap="none" anchor="ctr">
            <a:spAutoFit/>
          </a:bodyPr>
          <a:lstStyle/>
          <a:p>
            <a:r>
              <a:rPr lang="en-GB" dirty="0"/>
              <a:t>€ 50</a:t>
            </a:r>
          </a:p>
        </p:txBody>
      </p:sp>
      <p:sp>
        <p:nvSpPr>
          <p:cNvPr id="19465" name="Line 11"/>
          <p:cNvSpPr>
            <a:spLocks noChangeShapeType="1"/>
          </p:cNvSpPr>
          <p:nvPr/>
        </p:nvSpPr>
        <p:spPr bwMode="auto">
          <a:xfrm>
            <a:off x="755576" y="2996952"/>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19466" name="Text Box 13"/>
          <p:cNvSpPr txBox="1">
            <a:spLocks noChangeArrowheads="1"/>
          </p:cNvSpPr>
          <p:nvPr/>
        </p:nvSpPr>
        <p:spPr bwMode="auto">
          <a:xfrm>
            <a:off x="3124200" y="3092450"/>
            <a:ext cx="539750" cy="336550"/>
          </a:xfrm>
          <a:prstGeom prst="rect">
            <a:avLst/>
          </a:prstGeom>
          <a:noFill/>
          <a:ln w="9525">
            <a:noFill/>
            <a:miter lim="800000"/>
            <a:headEnd/>
            <a:tailEnd/>
          </a:ln>
        </p:spPr>
        <p:txBody>
          <a:bodyPr wrap="none" anchor="ctr">
            <a:spAutoFit/>
          </a:bodyPr>
          <a:lstStyle/>
          <a:p>
            <a:r>
              <a:rPr lang="en-GB" dirty="0"/>
              <a:t>€ 50</a:t>
            </a:r>
          </a:p>
        </p:txBody>
      </p:sp>
      <p:sp>
        <p:nvSpPr>
          <p:cNvPr id="19467" name="Line 14"/>
          <p:cNvSpPr>
            <a:spLocks noChangeShapeType="1"/>
          </p:cNvSpPr>
          <p:nvPr/>
        </p:nvSpPr>
        <p:spPr bwMode="auto">
          <a:xfrm flipV="1">
            <a:off x="4800600" y="3200400"/>
            <a:ext cx="0" cy="2286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68" name="Line 15"/>
          <p:cNvSpPr>
            <a:spLocks noChangeShapeType="1"/>
          </p:cNvSpPr>
          <p:nvPr/>
        </p:nvSpPr>
        <p:spPr bwMode="auto">
          <a:xfrm flipV="1">
            <a:off x="3124200" y="3048000"/>
            <a:ext cx="0" cy="3810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69" name="Line 16"/>
          <p:cNvSpPr>
            <a:spLocks noChangeShapeType="1"/>
          </p:cNvSpPr>
          <p:nvPr/>
        </p:nvSpPr>
        <p:spPr bwMode="auto">
          <a:xfrm flipV="1">
            <a:off x="6400800" y="2971800"/>
            <a:ext cx="0" cy="457200"/>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19470" name="Text Box 17"/>
          <p:cNvSpPr txBox="1">
            <a:spLocks noChangeArrowheads="1"/>
          </p:cNvSpPr>
          <p:nvPr/>
        </p:nvSpPr>
        <p:spPr bwMode="auto">
          <a:xfrm>
            <a:off x="4870450" y="3092450"/>
            <a:ext cx="539750" cy="336550"/>
          </a:xfrm>
          <a:prstGeom prst="rect">
            <a:avLst/>
          </a:prstGeom>
          <a:noFill/>
          <a:ln w="9525">
            <a:noFill/>
            <a:miter lim="800000"/>
            <a:headEnd/>
            <a:tailEnd/>
          </a:ln>
        </p:spPr>
        <p:txBody>
          <a:bodyPr wrap="none" anchor="ctr">
            <a:spAutoFit/>
          </a:bodyPr>
          <a:lstStyle/>
          <a:p>
            <a:r>
              <a:rPr lang="en-GB" dirty="0"/>
              <a:t>€ 40</a:t>
            </a:r>
          </a:p>
        </p:txBody>
      </p:sp>
      <p:sp>
        <p:nvSpPr>
          <p:cNvPr id="19471" name="Text Box 18"/>
          <p:cNvSpPr txBox="1">
            <a:spLocks noChangeArrowheads="1"/>
          </p:cNvSpPr>
          <p:nvPr/>
        </p:nvSpPr>
        <p:spPr bwMode="auto">
          <a:xfrm>
            <a:off x="6470650" y="3092450"/>
            <a:ext cx="539750" cy="336550"/>
          </a:xfrm>
          <a:prstGeom prst="rect">
            <a:avLst/>
          </a:prstGeom>
          <a:noFill/>
          <a:ln w="9525">
            <a:noFill/>
            <a:miter lim="800000"/>
            <a:headEnd/>
            <a:tailEnd/>
          </a:ln>
        </p:spPr>
        <p:txBody>
          <a:bodyPr wrap="none" anchor="ctr">
            <a:spAutoFit/>
          </a:bodyPr>
          <a:lstStyle/>
          <a:p>
            <a:r>
              <a:rPr lang="en-GB" dirty="0"/>
              <a:t>€ 60</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t>Το κριτΗριο του ΧρΟνου ΕπανΑκτησηΣ</a:t>
            </a:r>
          </a:p>
        </p:txBody>
      </p:sp>
      <p:graphicFrame>
        <p:nvGraphicFramePr>
          <p:cNvPr id="7" name="6 - Πίνακας"/>
          <p:cNvGraphicFramePr>
            <a:graphicFrameLocks noGrp="1"/>
          </p:cNvGraphicFramePr>
          <p:nvPr/>
        </p:nvGraphicFramePr>
        <p:xfrm>
          <a:off x="323850" y="1124744"/>
          <a:ext cx="8424863" cy="4104456"/>
        </p:xfrm>
        <a:graphic>
          <a:graphicData uri="http://schemas.openxmlformats.org/drawingml/2006/table">
            <a:tbl>
              <a:tblPr/>
              <a:tblGrid>
                <a:gridCol w="2012950"/>
                <a:gridCol w="2012950"/>
                <a:gridCol w="2012950"/>
                <a:gridCol w="2386013"/>
              </a:tblGrid>
              <a:tr h="18943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Αρχική δαπάνη</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Ετήσια                           προβλεπόμενα  </a:t>
                      </a:r>
                      <a:endParaRPr kumimoji="0" lang="el-GR" sz="2000" b="0" i="0" u="none" strike="noStrike" cap="none" normalizeH="0" baseline="0" dirty="0" smtClean="0">
                        <a:ln>
                          <a:noFill/>
                        </a:ln>
                        <a:solidFill>
                          <a:schemeClr val="tx1"/>
                        </a:solidFill>
                        <a:effectLst/>
                        <a:latin typeface="+mn-lt"/>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 έσοδα</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Έτη επανάκτησης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 κεφαλαίου</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4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cs typeface="Times New Roman" pitchFamily="18" charset="0"/>
                        </a:rPr>
                        <a:t>Επένδυση 1        </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600.0</a:t>
                      </a:r>
                      <a:r>
                        <a:rPr kumimoji="0" lang="en-US" sz="2000" b="0" i="0" u="none" strike="noStrike" cap="none" normalizeH="0" baseline="0" dirty="0" smtClean="0">
                          <a:ln>
                            <a:noFill/>
                          </a:ln>
                          <a:solidFill>
                            <a:schemeClr val="tx1"/>
                          </a:solidFill>
                          <a:effectLst/>
                          <a:latin typeface="+mn-lt"/>
                          <a:cs typeface="Times New Roman" pitchFamily="18" charset="0"/>
                        </a:rPr>
                        <a:t>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100</a:t>
                      </a:r>
                      <a:r>
                        <a:rPr kumimoji="0" lang="en-US" sz="2000" b="0" i="0" u="none" strike="noStrike" cap="none" normalizeH="0" baseline="0" dirty="0" smtClean="0">
                          <a:ln>
                            <a:noFill/>
                          </a:ln>
                          <a:solidFill>
                            <a:schemeClr val="tx1"/>
                          </a:solidFill>
                          <a:effectLst/>
                          <a:latin typeface="+mn-lt"/>
                          <a:cs typeface="Times New Roman" pitchFamily="18" charset="0"/>
                        </a:rPr>
                        <a:t>.000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6</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47182">
                <a:tc>
                  <a:txBody>
                    <a:bodyPr/>
                    <a:lstStyle/>
                    <a:p>
                      <a:pPr marL="0" marR="0" lvl="0" indent="0" algn="l" defTabSz="914400" rtl="0" eaLnBrk="1" fontAlgn="base" latinLnBrk="0" hangingPunct="0">
                        <a:lnSpc>
                          <a:spcPct val="150000"/>
                        </a:lnSpc>
                        <a:spcBef>
                          <a:spcPts val="1200"/>
                        </a:spcBef>
                        <a:spcAft>
                          <a:spcPct val="0"/>
                        </a:spcAft>
                        <a:buClrTx/>
                        <a:buSzTx/>
                        <a:buFontTx/>
                        <a:buNone/>
                        <a:tabLst/>
                      </a:pPr>
                      <a:r>
                        <a:rPr kumimoji="0" lang="el-GR" sz="2000" b="1" i="0" u="none" strike="noStrike" cap="none" normalizeH="0" baseline="0" dirty="0" smtClean="0">
                          <a:ln>
                            <a:noFill/>
                          </a:ln>
                          <a:solidFill>
                            <a:schemeClr val="tx1"/>
                          </a:solidFill>
                          <a:effectLst/>
                          <a:latin typeface="+mn-lt"/>
                        </a:rPr>
                        <a:t>Επένδυση 2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5</a:t>
                      </a:r>
                      <a:r>
                        <a:rPr kumimoji="0" lang="en-US" sz="2000" b="0" i="0" u="none" strike="noStrike" cap="none" normalizeH="0" baseline="0" dirty="0" smtClean="0">
                          <a:ln>
                            <a:noFill/>
                          </a:ln>
                          <a:solidFill>
                            <a:schemeClr val="tx1"/>
                          </a:solidFill>
                          <a:effectLst/>
                          <a:latin typeface="+mn-lt"/>
                          <a:cs typeface="Times New Roman" pitchFamily="18" charset="0"/>
                        </a:rPr>
                        <a:t>00.000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5</a:t>
                      </a:r>
                      <a:r>
                        <a:rPr kumimoji="0" lang="en-US" sz="2000" b="0" i="0" u="none" strike="noStrike" cap="none" normalizeH="0" baseline="0" dirty="0" smtClean="0">
                          <a:ln>
                            <a:noFill/>
                          </a:ln>
                          <a:solidFill>
                            <a:schemeClr val="tx1"/>
                          </a:solidFill>
                          <a:effectLst/>
                          <a:latin typeface="+mn-lt"/>
                          <a:cs typeface="Times New Roman" pitchFamily="18" charset="0"/>
                        </a:rPr>
                        <a:t>0.000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a:t>
                      </a:r>
                      <a:r>
                        <a:rPr kumimoji="0" lang="en-US" sz="2000" b="0" i="0" u="none" strike="noStrike" cap="none" normalizeH="0" baseline="0" dirty="0" smtClean="0">
                          <a:ln>
                            <a:noFill/>
                          </a:ln>
                          <a:solidFill>
                            <a:schemeClr val="tx1"/>
                          </a:solidFill>
                          <a:effectLst/>
                          <a:latin typeface="+mn-lt"/>
                          <a:cs typeface="Times New Roman" pitchFamily="18" charset="0"/>
                        </a:rPr>
                        <a:t>10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14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n-lt"/>
                          <a:cs typeface="Times New Roman" pitchFamily="18" charset="0"/>
                        </a:rPr>
                        <a:t>Επένδυση 3        </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525</a:t>
                      </a:r>
                      <a:r>
                        <a:rPr kumimoji="0" lang="en-US" sz="2000" b="0" i="0" u="none" strike="noStrike" cap="none" normalizeH="0" baseline="0" dirty="0" smtClean="0">
                          <a:ln>
                            <a:noFill/>
                          </a:ln>
                          <a:solidFill>
                            <a:schemeClr val="tx1"/>
                          </a:solidFill>
                          <a:effectLst/>
                          <a:latin typeface="+mn-lt"/>
                          <a:cs typeface="Times New Roman" pitchFamily="18" charset="0"/>
                        </a:rPr>
                        <a:t>.000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75</a:t>
                      </a:r>
                      <a:r>
                        <a:rPr kumimoji="0" lang="en-US" sz="2000" b="0" i="0" u="none" strike="noStrike" cap="none" normalizeH="0" baseline="0" dirty="0" smtClean="0">
                          <a:ln>
                            <a:noFill/>
                          </a:ln>
                          <a:solidFill>
                            <a:schemeClr val="tx1"/>
                          </a:solidFill>
                          <a:effectLst/>
                          <a:latin typeface="+mn-lt"/>
                          <a:cs typeface="Times New Roman" pitchFamily="18" charset="0"/>
                        </a:rPr>
                        <a:t>.000</a:t>
                      </a:r>
                      <a:endParaRPr kumimoji="0" lang="el-GR" sz="2000" b="0" i="0" u="none" strike="noStrike" cap="none" normalizeH="0" baseline="0" dirty="0" smtClean="0">
                        <a:ln>
                          <a:noFill/>
                        </a:ln>
                        <a:solidFill>
                          <a:schemeClr val="tx1"/>
                        </a:solidFill>
                        <a:effectLst/>
                        <a:latin typeface="+mn-lt"/>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cs typeface="Times New Roman" pitchFamily="18" charset="0"/>
                        </a:rPr>
                        <a:t>                 7</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6288" name="Rectangle 1"/>
          <p:cNvSpPr>
            <a:spLocks noChangeArrowheads="1"/>
          </p:cNvSpPr>
          <p:nvPr/>
        </p:nvSpPr>
        <p:spPr bwMode="auto">
          <a:xfrm>
            <a:off x="0" y="5623430"/>
            <a:ext cx="9144000" cy="830997"/>
          </a:xfrm>
          <a:prstGeom prst="rect">
            <a:avLst/>
          </a:prstGeom>
          <a:noFill/>
          <a:ln w="9525">
            <a:noFill/>
            <a:miter lim="800000"/>
            <a:headEnd/>
            <a:tailEnd/>
          </a:ln>
        </p:spPr>
        <p:txBody>
          <a:bodyPr wrap="square" anchor="ctr">
            <a:spAutoFit/>
          </a:bodyPr>
          <a:lstStyle/>
          <a:p>
            <a:pPr indent="304800" algn="just" eaLnBrk="0" hangingPunct="0"/>
            <a:r>
              <a:rPr lang="el-GR" sz="2400" dirty="0">
                <a:cs typeface="Times New Roman" pitchFamily="18" charset="0"/>
              </a:rPr>
              <a:t>Η επιχείρηση, </a:t>
            </a:r>
            <a:r>
              <a:rPr lang="el-GR" sz="2400" dirty="0" smtClean="0">
                <a:cs typeface="Times New Roman" pitchFamily="18" charset="0"/>
              </a:rPr>
              <a:t>στηριζόμενη μόνο στο </a:t>
            </a:r>
            <a:r>
              <a:rPr lang="el-GR" sz="2400" dirty="0">
                <a:cs typeface="Times New Roman" pitchFamily="18" charset="0"/>
              </a:rPr>
              <a:t>κριτήριο του χρόνου επανάκτησης του κεφαλαίου, επιλέγει </a:t>
            </a:r>
            <a:r>
              <a:rPr lang="el-GR" sz="2400" dirty="0" smtClean="0">
                <a:cs typeface="Times New Roman" pitchFamily="18" charset="0"/>
              </a:rPr>
              <a:t> την </a:t>
            </a:r>
            <a:r>
              <a:rPr lang="el-GR" sz="2400" dirty="0">
                <a:cs typeface="Times New Roman" pitchFamily="18" charset="0"/>
              </a:rPr>
              <a:t>επένδυση 1. </a:t>
            </a:r>
            <a:endParaRPr lang="el-GR" sz="2400" dirty="0"/>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b="1" dirty="0" smtClean="0"/>
              <a:t>Ασκηση</a:t>
            </a:r>
            <a:endParaRPr lang="el-GR" b="1" dirty="0"/>
          </a:p>
        </p:txBody>
      </p:sp>
      <p:pic>
        <p:nvPicPr>
          <p:cNvPr id="951298" name="Picture 2"/>
          <p:cNvPicPr>
            <a:picLocks noGrp="1" noChangeAspect="1" noChangeArrowheads="1"/>
          </p:cNvPicPr>
          <p:nvPr>
            <p:ph idx="1"/>
          </p:nvPr>
        </p:nvPicPr>
        <p:blipFill>
          <a:blip r:embed="rId2" cstate="print"/>
          <a:stretch>
            <a:fillRect/>
          </a:stretch>
        </p:blipFill>
        <p:spPr bwMode="auto">
          <a:xfrm>
            <a:off x="251520" y="1196753"/>
            <a:ext cx="8640960" cy="5472608"/>
          </a:xfrm>
          <a:prstGeom prst="rect">
            <a:avLst/>
          </a:prstGeom>
          <a:noFill/>
          <a:ln w="9525">
            <a:noFill/>
            <a:miter lim="800000"/>
            <a:headEnd/>
            <a:tailEnd/>
          </a:ln>
        </p:spPr>
      </p:pic>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ΛΥση</a:t>
            </a:r>
            <a:endParaRPr lang="el-GR" b="1" dirty="0"/>
          </a:p>
        </p:txBody>
      </p:sp>
      <p:pic>
        <p:nvPicPr>
          <p:cNvPr id="952322" name="Picture 2"/>
          <p:cNvPicPr>
            <a:picLocks noGrp="1" noChangeAspect="1" noChangeArrowheads="1"/>
          </p:cNvPicPr>
          <p:nvPr>
            <p:ph idx="1"/>
          </p:nvPr>
        </p:nvPicPr>
        <p:blipFill>
          <a:blip r:embed="rId2" cstate="print"/>
          <a:stretch>
            <a:fillRect/>
          </a:stretch>
        </p:blipFill>
        <p:spPr bwMode="auto">
          <a:xfrm>
            <a:off x="395536" y="1196752"/>
            <a:ext cx="8424936" cy="540059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9"/>
            <a:ext cx="8229600" cy="562074"/>
          </a:xfrm>
        </p:spPr>
        <p:txBody>
          <a:bodyPr>
            <a:noAutofit/>
          </a:bodyPr>
          <a:lstStyle/>
          <a:p>
            <a:pPr algn="ctr"/>
            <a:r>
              <a:rPr lang="el-GR" b="1" dirty="0" smtClean="0"/>
              <a:t>ΤΕΤΑΡΤΟ ΣΤΑΔΙΟ</a:t>
            </a:r>
            <a:endParaRPr lang="el-GR" b="1" dirty="0"/>
          </a:p>
        </p:txBody>
      </p:sp>
      <p:sp>
        <p:nvSpPr>
          <p:cNvPr id="15363" name="Rectangle 3"/>
          <p:cNvSpPr>
            <a:spLocks noGrp="1" noChangeArrowheads="1"/>
          </p:cNvSpPr>
          <p:nvPr>
            <p:ph idx="1"/>
          </p:nvPr>
        </p:nvSpPr>
        <p:spPr>
          <a:xfrm>
            <a:off x="0" y="1124744"/>
            <a:ext cx="9144000" cy="5544615"/>
          </a:xfrm>
        </p:spPr>
        <p:txBody>
          <a:bodyPr>
            <a:normAutofit/>
          </a:bodyPr>
          <a:lstStyle/>
          <a:p>
            <a:pPr algn="just">
              <a:lnSpc>
                <a:spcPct val="80000"/>
              </a:lnSpc>
            </a:pPr>
            <a:r>
              <a:rPr lang="el-GR" sz="2800" dirty="0">
                <a:solidFill>
                  <a:schemeClr val="tx1"/>
                </a:solidFill>
              </a:rPr>
              <a:t>Στο </a:t>
            </a:r>
            <a:r>
              <a:rPr lang="el-GR" sz="2800" b="1" dirty="0">
                <a:solidFill>
                  <a:schemeClr val="tx1"/>
                </a:solidFill>
              </a:rPr>
              <a:t>τέταρτο στάδιο</a:t>
            </a:r>
            <a:r>
              <a:rPr lang="el-GR" sz="2800" dirty="0">
                <a:solidFill>
                  <a:schemeClr val="tx1"/>
                </a:solidFill>
              </a:rPr>
              <a:t> ακολουθεί η </a:t>
            </a:r>
            <a:r>
              <a:rPr lang="el-GR" sz="2800" b="1" dirty="0" smtClean="0">
                <a:solidFill>
                  <a:schemeClr val="tx1"/>
                </a:solidFill>
              </a:rPr>
              <a:t>εμφάνιση των οικονομικών και </a:t>
            </a:r>
            <a:r>
              <a:rPr lang="el-GR" sz="2800" b="1" dirty="0">
                <a:solidFill>
                  <a:schemeClr val="tx1"/>
                </a:solidFill>
              </a:rPr>
              <a:t>επιχειρηματικών </a:t>
            </a:r>
            <a:r>
              <a:rPr lang="el-GR" sz="2800" b="1" dirty="0" smtClean="0">
                <a:solidFill>
                  <a:schemeClr val="tx1"/>
                </a:solidFill>
              </a:rPr>
              <a:t>και εμπορικών στοιχείων</a:t>
            </a:r>
            <a:r>
              <a:rPr lang="el-GR" sz="2800" dirty="0">
                <a:solidFill>
                  <a:schemeClr val="tx1"/>
                </a:solidFill>
              </a:rPr>
              <a:t>, όπως:</a:t>
            </a:r>
          </a:p>
          <a:p>
            <a:pPr>
              <a:lnSpc>
                <a:spcPct val="80000"/>
              </a:lnSpc>
            </a:pPr>
            <a:r>
              <a:rPr lang="el-GR" sz="2800" dirty="0">
                <a:solidFill>
                  <a:schemeClr val="tx1"/>
                </a:solidFill>
              </a:rPr>
              <a:t>Ο αριθμός καταστημάτων και υποκαταστημάτων</a:t>
            </a:r>
          </a:p>
          <a:p>
            <a:pPr>
              <a:lnSpc>
                <a:spcPct val="80000"/>
              </a:lnSpc>
            </a:pPr>
            <a:r>
              <a:rPr lang="el-GR" sz="2800" dirty="0">
                <a:solidFill>
                  <a:schemeClr val="tx1"/>
                </a:solidFill>
              </a:rPr>
              <a:t>Η συνολική και επιμέρους επιφάνεια σε τμ.</a:t>
            </a:r>
          </a:p>
          <a:p>
            <a:pPr>
              <a:lnSpc>
                <a:spcPct val="80000"/>
              </a:lnSpc>
            </a:pPr>
            <a:r>
              <a:rPr lang="el-GR" sz="2800" dirty="0">
                <a:solidFill>
                  <a:schemeClr val="tx1"/>
                </a:solidFill>
              </a:rPr>
              <a:t>Προβλέψεις</a:t>
            </a:r>
          </a:p>
          <a:p>
            <a:pPr>
              <a:lnSpc>
                <a:spcPct val="80000"/>
              </a:lnSpc>
            </a:pPr>
            <a:r>
              <a:rPr lang="el-GR" sz="2800" dirty="0">
                <a:solidFill>
                  <a:schemeClr val="tx1"/>
                </a:solidFill>
              </a:rPr>
              <a:t>Ο κύκλος Εργασιών (τζίρος)</a:t>
            </a:r>
          </a:p>
          <a:p>
            <a:pPr>
              <a:lnSpc>
                <a:spcPct val="80000"/>
              </a:lnSpc>
            </a:pPr>
            <a:r>
              <a:rPr lang="el-GR" sz="2800" dirty="0">
                <a:solidFill>
                  <a:schemeClr val="tx1"/>
                </a:solidFill>
              </a:rPr>
              <a:t>Τα Μικτά αποτελέσματα Χρήσης </a:t>
            </a:r>
          </a:p>
          <a:p>
            <a:pPr>
              <a:lnSpc>
                <a:spcPct val="80000"/>
              </a:lnSpc>
            </a:pPr>
            <a:r>
              <a:rPr lang="el-GR" sz="2800" dirty="0">
                <a:solidFill>
                  <a:schemeClr val="tx1"/>
                </a:solidFill>
              </a:rPr>
              <a:t>Τα κέρδη προ φόρων και τόκων</a:t>
            </a:r>
          </a:p>
          <a:p>
            <a:pPr>
              <a:lnSpc>
                <a:spcPct val="80000"/>
              </a:lnSpc>
            </a:pPr>
            <a:r>
              <a:rPr lang="el-GR" sz="2800" dirty="0">
                <a:solidFill>
                  <a:schemeClr val="tx1"/>
                </a:solidFill>
              </a:rPr>
              <a:t>Τα κέρδη μετά τους φόρους και τους τόκους</a:t>
            </a:r>
          </a:p>
          <a:p>
            <a:pPr>
              <a:lnSpc>
                <a:spcPct val="80000"/>
              </a:lnSpc>
            </a:pPr>
            <a:r>
              <a:rPr lang="el-GR" sz="2800" dirty="0">
                <a:solidFill>
                  <a:schemeClr val="tx1"/>
                </a:solidFill>
              </a:rPr>
              <a:t>Τα γενικά και λειτουργικά έξοδα</a:t>
            </a:r>
          </a:p>
          <a:p>
            <a:pPr>
              <a:lnSpc>
                <a:spcPct val="80000"/>
              </a:lnSpc>
            </a:pPr>
            <a:r>
              <a:rPr lang="el-GR" sz="2800" dirty="0">
                <a:solidFill>
                  <a:schemeClr val="tx1"/>
                </a:solidFill>
              </a:rPr>
              <a:t>Χρηματοροές</a:t>
            </a:r>
          </a:p>
          <a:p>
            <a:pPr>
              <a:lnSpc>
                <a:spcPct val="80000"/>
              </a:lnSpc>
            </a:pPr>
            <a:r>
              <a:rPr lang="el-GR" sz="2800" dirty="0">
                <a:solidFill>
                  <a:schemeClr val="tx1"/>
                </a:solidFill>
              </a:rPr>
              <a:t>Ισολογισμούς</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περιεχομένου"/>
          <p:cNvSpPr>
            <a:spLocks noGrp="1"/>
          </p:cNvSpPr>
          <p:nvPr>
            <p:ph idx="1"/>
          </p:nvPr>
        </p:nvSpPr>
        <p:spPr/>
        <p:txBody>
          <a:bodyPr/>
          <a:lstStyle/>
          <a:p>
            <a:pPr algn="just"/>
            <a:r>
              <a:rPr lang="el-GR" dirty="0" smtClean="0">
                <a:solidFill>
                  <a:schemeClr val="tx1"/>
                </a:solidFill>
              </a:rPr>
              <a:t>Η προεξοφλημένη περίοδος επανείσπραξης (</a:t>
            </a:r>
            <a:r>
              <a:rPr lang="en-US" i="1" dirty="0" smtClean="0">
                <a:solidFill>
                  <a:schemeClr val="tx1"/>
                </a:solidFill>
              </a:rPr>
              <a:t>Discounted Payback Period</a:t>
            </a:r>
            <a:r>
              <a:rPr lang="el-GR" i="1" dirty="0" smtClean="0">
                <a:solidFill>
                  <a:schemeClr val="tx1"/>
                </a:solidFill>
              </a:rPr>
              <a:t> - </a:t>
            </a:r>
            <a:r>
              <a:rPr lang="en-US" i="1" dirty="0" smtClean="0">
                <a:solidFill>
                  <a:schemeClr val="tx1"/>
                </a:solidFill>
              </a:rPr>
              <a:t>DPP</a:t>
            </a:r>
            <a:r>
              <a:rPr lang="el-GR" dirty="0" smtClean="0">
                <a:solidFill>
                  <a:schemeClr val="tx1"/>
                </a:solidFill>
              </a:rPr>
              <a:t>) μιας επενδυτικής πρότασης υπολογίζει την περίοδο μιας επενδυτικής πρότασης κατά την οποία η επιχείρηση θα αποκτήσει το αρχικό κόστος της. Με άλλα λόγια, η περίοδος επανείσπραξης είναι η περίοδος κατά την οποία ο επενδυτής αποσβαίνει το αρχικό κόστος της επενδυτικής πρότασης. </a:t>
            </a:r>
          </a:p>
          <a:p>
            <a:endParaRPr lang="el-GR" dirty="0" smtClean="0"/>
          </a:p>
        </p:txBody>
      </p:sp>
      <p:sp>
        <p:nvSpPr>
          <p:cNvPr id="3" name="2 - Τίτλος"/>
          <p:cNvSpPr>
            <a:spLocks noGrp="1"/>
          </p:cNvSpPr>
          <p:nvPr>
            <p:ph type="title"/>
          </p:nvPr>
        </p:nvSpPr>
        <p:spPr/>
        <p:txBody>
          <a:bodyPr>
            <a:normAutofit fontScale="90000"/>
          </a:bodyPr>
          <a:lstStyle/>
          <a:p>
            <a:pPr algn="ctr">
              <a:defRPr/>
            </a:pPr>
            <a:r>
              <a:rPr lang="el-GR" b="1" dirty="0" smtClean="0">
                <a:solidFill>
                  <a:schemeClr val="tx1"/>
                </a:solidFill>
              </a:rPr>
              <a:t>ΠροεξοφλημΕνη περΙοδοΣ επανεΙσπραξηΣ </a:t>
            </a:r>
            <a:endParaRPr lang="el-GR" b="1" dirty="0">
              <a:solidFill>
                <a:schemeClr val="tx1"/>
              </a:solidFill>
            </a:endParaRPr>
          </a:p>
        </p:txBody>
      </p:sp>
      <p:sp>
        <p:nvSpPr>
          <p:cNvPr id="45061" name="4 - Θέση αριθμού διαφάνειας"/>
          <p:cNvSpPr>
            <a:spLocks noGrp="1"/>
          </p:cNvSpPr>
          <p:nvPr>
            <p:ph type="sldNum" sz="quarter" idx="12"/>
          </p:nvPr>
        </p:nvSpPr>
        <p:spPr bwMode="auto">
          <a:noFill/>
          <a:ln>
            <a:miter lim="800000"/>
            <a:headEnd/>
            <a:tailEnd/>
          </a:ln>
        </p:spPr>
        <p:txBody>
          <a:bodyPr/>
          <a:lstStyle/>
          <a:p>
            <a:fld id="{7256AF56-8AB9-4C63-9C75-0ABFF60885F2}" type="slidenum">
              <a:rPr lang="el-GR" altLang="el-GR" smtClean="0"/>
              <a:pPr/>
              <a:t>250</a:t>
            </a:fld>
            <a:endParaRPr lang="el-GR" altLang="el-GR" dirty="0" smtClean="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περιεχομένου"/>
          <p:cNvSpPr>
            <a:spLocks noGrp="1"/>
          </p:cNvSpPr>
          <p:nvPr>
            <p:ph idx="1"/>
          </p:nvPr>
        </p:nvSpPr>
        <p:spPr/>
        <p:txBody>
          <a:bodyPr/>
          <a:lstStyle/>
          <a:p>
            <a:r>
              <a:rPr lang="el-GR" dirty="0" smtClean="0">
                <a:solidFill>
                  <a:schemeClr val="tx1"/>
                </a:solidFill>
              </a:rPr>
              <a:t>Για την εύρεση της περιόδου επανείσπραξης με προεξοφλημένες ΜΚΤΡ χρησιμοποιούμε τον κάτωθι τύπο</a:t>
            </a:r>
          </a:p>
        </p:txBody>
      </p:sp>
      <p:sp>
        <p:nvSpPr>
          <p:cNvPr id="3" name="2 - Τίτλος"/>
          <p:cNvSpPr>
            <a:spLocks noGrp="1"/>
          </p:cNvSpPr>
          <p:nvPr>
            <p:ph type="title"/>
          </p:nvPr>
        </p:nvSpPr>
        <p:spPr/>
        <p:txBody>
          <a:bodyPr>
            <a:normAutofit fontScale="90000"/>
          </a:bodyPr>
          <a:lstStyle/>
          <a:p>
            <a:pPr algn="ctr">
              <a:defRPr/>
            </a:pPr>
            <a:r>
              <a:rPr lang="el-GR" b="1" dirty="0" smtClean="0">
                <a:solidFill>
                  <a:schemeClr val="tx1"/>
                </a:solidFill>
              </a:rPr>
              <a:t>ΠροεξοφλημΕνη περΙοδοΣ επανεΙσπραξηΣ ΤΥΠΟΛΟΓΙΟ </a:t>
            </a:r>
            <a:endParaRPr lang="el-GR" b="1" dirty="0">
              <a:solidFill>
                <a:schemeClr val="tx1"/>
              </a:solidFill>
            </a:endParaRPr>
          </a:p>
        </p:txBody>
      </p:sp>
      <p:sp>
        <p:nvSpPr>
          <p:cNvPr id="46084" name="3 - Θέση υποσέλιδου"/>
          <p:cNvSpPr>
            <a:spLocks noGrp="1"/>
          </p:cNvSpPr>
          <p:nvPr>
            <p:ph type="ftr" sz="quarter" idx="11"/>
          </p:nvPr>
        </p:nvSpPr>
        <p:spPr bwMode="auto">
          <a:noFill/>
          <a:ln>
            <a:miter lim="800000"/>
            <a:headEnd/>
            <a:tailEnd/>
          </a:ln>
        </p:spPr>
        <p:txBody>
          <a:bodyPr wrap="square" lIns="91440" tIns="45720" rIns="91440" bIns="45720" numCol="1" anchorCtr="0" compatLnSpc="1">
            <a:prstTxWarp prst="textNoShape">
              <a:avLst/>
            </a:prstTxWarp>
          </a:bodyPr>
          <a:lstStyle/>
          <a:p>
            <a:r>
              <a:rPr lang="el-GR" dirty="0"/>
              <a:t>Αξιολόγηση μεμονομένων επενδυτικών προτάσεων υπό βεβαιότητα</a:t>
            </a:r>
          </a:p>
        </p:txBody>
      </p:sp>
      <p:sp>
        <p:nvSpPr>
          <p:cNvPr id="46085" name="4 - Θέση αριθμού διαφάνειας"/>
          <p:cNvSpPr>
            <a:spLocks noGrp="1"/>
          </p:cNvSpPr>
          <p:nvPr>
            <p:ph type="sldNum" sz="quarter" idx="12"/>
          </p:nvPr>
        </p:nvSpPr>
        <p:spPr bwMode="auto">
          <a:noFill/>
          <a:ln>
            <a:miter lim="800000"/>
            <a:headEnd/>
            <a:tailEnd/>
          </a:ln>
        </p:spPr>
        <p:txBody>
          <a:bodyPr/>
          <a:lstStyle/>
          <a:p>
            <a:fld id="{7E51495B-74B6-4455-8B7B-2086955C63C5}" type="slidenum">
              <a:rPr lang="el-GR" altLang="el-GR" smtClean="0"/>
              <a:pPr/>
              <a:t>251</a:t>
            </a:fld>
            <a:endParaRPr lang="el-GR" altLang="el-GR" dirty="0" smtClean="0"/>
          </a:p>
        </p:txBody>
      </p:sp>
      <p:sp>
        <p:nvSpPr>
          <p:cNvPr id="4608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46087"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843808" y="3501008"/>
            <a:ext cx="3744416"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περιεχομένου"/>
          <p:cNvSpPr>
            <a:spLocks noGrp="1"/>
          </p:cNvSpPr>
          <p:nvPr>
            <p:ph idx="1"/>
          </p:nvPr>
        </p:nvSpPr>
        <p:spPr/>
        <p:txBody>
          <a:bodyPr/>
          <a:lstStyle/>
          <a:p>
            <a:r>
              <a:rPr lang="el-GR" dirty="0" smtClean="0">
                <a:solidFill>
                  <a:schemeClr val="tx1"/>
                </a:solidFill>
              </a:rPr>
              <a:t>Ο τύπος της περιόδου επανείσπραξης δίνεται ως εξής:</a:t>
            </a:r>
          </a:p>
          <a:p>
            <a:endParaRPr lang="el-GR" dirty="0" smtClean="0"/>
          </a:p>
          <a:p>
            <a:endParaRPr lang="el-GR" dirty="0" smtClean="0"/>
          </a:p>
          <a:p>
            <a:endParaRPr lang="el-GR" dirty="0" smtClean="0"/>
          </a:p>
          <a:p>
            <a:r>
              <a:rPr lang="el-GR" dirty="0" smtClean="0">
                <a:solidFill>
                  <a:schemeClr val="tx1"/>
                </a:solidFill>
              </a:rPr>
              <a:t>όπου (</a:t>
            </a:r>
            <a:r>
              <a:rPr lang="en-US" dirty="0" smtClean="0">
                <a:solidFill>
                  <a:schemeClr val="tx1"/>
                </a:solidFill>
              </a:rPr>
              <a:t>t</a:t>
            </a:r>
            <a:r>
              <a:rPr lang="el-GR" dirty="0" smtClean="0">
                <a:solidFill>
                  <a:schemeClr val="tx1"/>
                </a:solidFill>
              </a:rPr>
              <a:t>)</a:t>
            </a:r>
            <a:r>
              <a:rPr lang="en-US" dirty="0" smtClean="0">
                <a:solidFill>
                  <a:schemeClr val="tx1"/>
                </a:solidFill>
              </a:rPr>
              <a:t> </a:t>
            </a:r>
            <a:r>
              <a:rPr lang="el-GR" dirty="0" smtClean="0">
                <a:solidFill>
                  <a:schemeClr val="tx1"/>
                </a:solidFill>
              </a:rPr>
              <a:t>είναι έτη, μήνες και ημέρες</a:t>
            </a:r>
            <a:r>
              <a:rPr lang="el-GR" dirty="0" smtClean="0"/>
              <a:t>.</a:t>
            </a:r>
          </a:p>
          <a:p>
            <a:endParaRPr lang="el-GR" dirty="0" smtClean="0"/>
          </a:p>
        </p:txBody>
      </p:sp>
      <p:sp>
        <p:nvSpPr>
          <p:cNvPr id="3" name="2 - Τίτλος"/>
          <p:cNvSpPr>
            <a:spLocks noGrp="1"/>
          </p:cNvSpPr>
          <p:nvPr>
            <p:ph type="title"/>
          </p:nvPr>
        </p:nvSpPr>
        <p:spPr/>
        <p:txBody>
          <a:bodyPr>
            <a:normAutofit fontScale="90000"/>
          </a:bodyPr>
          <a:lstStyle/>
          <a:p>
            <a:pPr algn="ctr">
              <a:defRPr/>
            </a:pPr>
            <a:r>
              <a:rPr lang="el-GR" sz="3100" b="1" dirty="0" smtClean="0">
                <a:solidFill>
                  <a:schemeClr val="tx1"/>
                </a:solidFill>
              </a:rPr>
              <a:t>ΠΕΡΙΟΔΟΣ ΕΠΑΝΕΙΣΠΡΑΞΗΣ ΜΕ μη προεξοφλημΕνεΣ μελλοντικΕΣ καθαρΕΣ ταμειακΕΣ ροΕΣ</a:t>
            </a:r>
            <a:endParaRPr lang="el-GR" b="1" dirty="0">
              <a:solidFill>
                <a:schemeClr val="tx1"/>
              </a:solidFill>
            </a:endParaRPr>
          </a:p>
        </p:txBody>
      </p:sp>
      <p:sp>
        <p:nvSpPr>
          <p:cNvPr id="47109" name="4 - Θέση αριθμού διαφάνειας"/>
          <p:cNvSpPr>
            <a:spLocks noGrp="1"/>
          </p:cNvSpPr>
          <p:nvPr>
            <p:ph type="sldNum" sz="quarter" idx="12"/>
          </p:nvPr>
        </p:nvSpPr>
        <p:spPr bwMode="auto">
          <a:noFill/>
          <a:ln>
            <a:miter lim="800000"/>
            <a:headEnd/>
            <a:tailEnd/>
          </a:ln>
        </p:spPr>
        <p:txBody>
          <a:bodyPr/>
          <a:lstStyle/>
          <a:p>
            <a:fld id="{5EAA59E0-E8CB-4C1C-8AAF-42B3E5185678}" type="slidenum">
              <a:rPr lang="el-GR" altLang="el-GR" smtClean="0"/>
              <a:pPr/>
              <a:t>252</a:t>
            </a:fld>
            <a:endParaRPr lang="el-GR" altLang="el-GR" dirty="0" smtClean="0"/>
          </a:p>
        </p:txBody>
      </p:sp>
      <p:sp>
        <p:nvSpPr>
          <p:cNvPr id="4711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4711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643313" y="2780928"/>
            <a:ext cx="2656879" cy="13084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περιεχομένου"/>
          <p:cNvSpPr>
            <a:spLocks noGrp="1"/>
          </p:cNvSpPr>
          <p:nvPr>
            <p:ph idx="1"/>
          </p:nvPr>
        </p:nvSpPr>
        <p:spPr/>
        <p:txBody>
          <a:bodyPr/>
          <a:lstStyle/>
          <a:p>
            <a:endParaRPr lang="el-GR" dirty="0" smtClean="0"/>
          </a:p>
          <a:p>
            <a:endParaRPr lang="el-GR" dirty="0" smtClean="0"/>
          </a:p>
          <a:p>
            <a:endParaRPr lang="el-GR" dirty="0" smtClean="0"/>
          </a:p>
          <a:p>
            <a:endParaRPr lang="el-GR" dirty="0" smtClean="0"/>
          </a:p>
          <a:p>
            <a:r>
              <a:rPr lang="el-GR" dirty="0" smtClean="0">
                <a:solidFill>
                  <a:srgbClr val="0000CC"/>
                </a:solidFill>
              </a:rPr>
              <a:t>Η επενδυτική πρόταση θεωρείται βιώσιμη ή σκόπιμη αν ισχύει:</a:t>
            </a:r>
          </a:p>
        </p:txBody>
      </p:sp>
      <p:sp>
        <p:nvSpPr>
          <p:cNvPr id="3" name="2 - Τίτλος"/>
          <p:cNvSpPr>
            <a:spLocks noGrp="1"/>
          </p:cNvSpPr>
          <p:nvPr>
            <p:ph type="title"/>
          </p:nvPr>
        </p:nvSpPr>
        <p:spPr>
          <a:xfrm>
            <a:off x="179512" y="188640"/>
            <a:ext cx="8812088" cy="1106760"/>
          </a:xfrm>
        </p:spPr>
        <p:txBody>
          <a:bodyPr>
            <a:normAutofit fontScale="90000"/>
          </a:bodyPr>
          <a:lstStyle/>
          <a:p>
            <a:pPr algn="ctr">
              <a:defRPr/>
            </a:pPr>
            <a:r>
              <a:rPr lang="el-GR" sz="3100" b="1" dirty="0" smtClean="0">
                <a:solidFill>
                  <a:schemeClr val="tx1"/>
                </a:solidFill>
              </a:rPr>
              <a:t>ΔεΙκτηΣ μη προεξοφλημΕνων καθαρΩν ταμειακΩν ροΩν μιαΣ  επενδυτικΗΣ πρΟτασηΣ</a:t>
            </a:r>
            <a:endParaRPr lang="el-GR" b="1" dirty="0">
              <a:solidFill>
                <a:schemeClr val="tx1"/>
              </a:solidFill>
            </a:endParaRPr>
          </a:p>
        </p:txBody>
      </p:sp>
      <p:sp>
        <p:nvSpPr>
          <p:cNvPr id="55301" name="4 - Θέση αριθμού διαφάνειας"/>
          <p:cNvSpPr>
            <a:spLocks noGrp="1"/>
          </p:cNvSpPr>
          <p:nvPr>
            <p:ph type="sldNum" sz="quarter" idx="12"/>
          </p:nvPr>
        </p:nvSpPr>
        <p:spPr bwMode="auto">
          <a:noFill/>
          <a:ln>
            <a:miter lim="800000"/>
            <a:headEnd/>
            <a:tailEnd/>
          </a:ln>
        </p:spPr>
        <p:txBody>
          <a:bodyPr/>
          <a:lstStyle/>
          <a:p>
            <a:fld id="{1AE09659-AFDD-4C1E-BBE8-03CF10A29659}" type="slidenum">
              <a:rPr lang="el-GR" altLang="el-GR" smtClean="0"/>
              <a:pPr/>
              <a:t>253</a:t>
            </a:fld>
            <a:endParaRPr lang="el-GR" altLang="el-GR" dirty="0" smtClean="0"/>
          </a:p>
        </p:txBody>
      </p:sp>
      <p:sp>
        <p:nvSpPr>
          <p:cNvPr id="553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5530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71563" y="1785938"/>
            <a:ext cx="7202487" cy="904875"/>
          </a:xfrm>
          <a:prstGeom prst="rect">
            <a:avLst/>
          </a:prstGeom>
          <a:noFill/>
          <a:ln w="9525">
            <a:noFill/>
            <a:miter lim="800000"/>
            <a:headEnd/>
            <a:tailEnd/>
          </a:ln>
        </p:spPr>
      </p:pic>
      <p:sp>
        <p:nvSpPr>
          <p:cNvPr id="5530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5530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364088" y="4581128"/>
            <a:ext cx="2448272" cy="768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 Θέση περιεχομένου"/>
          <p:cNvSpPr>
            <a:spLocks noGrp="1"/>
          </p:cNvSpPr>
          <p:nvPr>
            <p:ph idx="1"/>
          </p:nvPr>
        </p:nvSpPr>
        <p:spPr/>
        <p:txBody>
          <a:bodyPr/>
          <a:lstStyle/>
          <a:p>
            <a:pPr algn="just"/>
            <a:r>
              <a:rPr lang="el-GR" dirty="0" smtClean="0">
                <a:solidFill>
                  <a:srgbClr val="0000CC"/>
                </a:solidFill>
              </a:rPr>
              <a:t>Στην περίπτωση που η χρηματοδότηση της επενδυτικής πρότασης υπόκειται σε περιορισμούς, η μέθοδος είναι πολύ χρήσιμη διότι ο επενδυτής απαιτεί γρήγορη επιστροφή του επενδυόμενου κεφαλαίου. Η μέθοδος είναι πολύ χρήσιμη επίσης σε επενδυτικές προτάσεις με γρήγορη τεχνολογική απαξίωση.</a:t>
            </a:r>
          </a:p>
          <a:p>
            <a:endParaRPr lang="el-GR" dirty="0" smtClean="0"/>
          </a:p>
        </p:txBody>
      </p:sp>
      <p:sp>
        <p:nvSpPr>
          <p:cNvPr id="3" name="2 - Τίτλος"/>
          <p:cNvSpPr>
            <a:spLocks noGrp="1"/>
          </p:cNvSpPr>
          <p:nvPr>
            <p:ph type="title"/>
          </p:nvPr>
        </p:nvSpPr>
        <p:spPr/>
        <p:txBody>
          <a:bodyPr>
            <a:normAutofit/>
          </a:bodyPr>
          <a:lstStyle/>
          <a:p>
            <a:pPr algn="ctr">
              <a:defRPr/>
            </a:pPr>
            <a:r>
              <a:rPr lang="el-GR" b="1" dirty="0" smtClean="0">
                <a:solidFill>
                  <a:schemeClr val="tx1"/>
                </a:solidFill>
              </a:rPr>
              <a:t>ΠΕΚ (1)</a:t>
            </a:r>
            <a:endParaRPr lang="el-GR" b="1" dirty="0">
              <a:solidFill>
                <a:schemeClr val="tx1"/>
              </a:solidFill>
            </a:endParaRPr>
          </a:p>
        </p:txBody>
      </p:sp>
      <p:sp>
        <p:nvSpPr>
          <p:cNvPr id="48133" name="4 - Θέση αριθμού διαφάνειας"/>
          <p:cNvSpPr>
            <a:spLocks noGrp="1"/>
          </p:cNvSpPr>
          <p:nvPr>
            <p:ph type="sldNum" sz="quarter" idx="12"/>
          </p:nvPr>
        </p:nvSpPr>
        <p:spPr bwMode="auto">
          <a:noFill/>
          <a:ln>
            <a:miter lim="800000"/>
            <a:headEnd/>
            <a:tailEnd/>
          </a:ln>
        </p:spPr>
        <p:txBody>
          <a:bodyPr/>
          <a:lstStyle/>
          <a:p>
            <a:fld id="{E97C1F00-6212-4992-B0C0-954EC4E53DD7}" type="slidenum">
              <a:rPr lang="el-GR" altLang="el-GR" smtClean="0"/>
              <a:pPr/>
              <a:t>254</a:t>
            </a:fld>
            <a:endParaRPr lang="el-GR" altLang="el-GR" dirty="0" smtClean="0"/>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0" y="0"/>
            <a:ext cx="9144000" cy="6858000"/>
          </a:xfrm>
        </p:spPr>
        <p:txBody>
          <a:bodyPr>
            <a:normAutofit fontScale="92500" lnSpcReduction="10000"/>
          </a:bodyPr>
          <a:lstStyle/>
          <a:p>
            <a:pPr algn="ctr" eaLnBrk="1" hangingPunct="1">
              <a:buNone/>
            </a:pPr>
            <a:r>
              <a:rPr lang="el-GR" sz="4000" b="1" u="sng" dirty="0" smtClean="0"/>
              <a:t>ΠΕΚ (2)</a:t>
            </a:r>
          </a:p>
          <a:p>
            <a:pPr algn="just" eaLnBrk="1" hangingPunct="1"/>
            <a:r>
              <a:rPr lang="el-GR" dirty="0" smtClean="0">
                <a:solidFill>
                  <a:schemeClr val="tx1"/>
                </a:solidFill>
              </a:rPr>
              <a:t>Η μέθοδος αυτή προσδιορίζει</a:t>
            </a:r>
            <a:r>
              <a:rPr lang="el-GR" dirty="0" smtClean="0">
                <a:solidFill>
                  <a:schemeClr val="tx1"/>
                </a:solidFill>
                <a:cs typeface="Times New Roman" pitchFamily="18" charset="0"/>
              </a:rPr>
              <a:t> μόνο τη χρονική περίοδο λειτουργίας της επενδύσεως κατά την οποία αναμένεται να ανακτηθεί το αρχικό κόστος της</a:t>
            </a:r>
            <a:endParaRPr lang="el-GR" dirty="0" smtClean="0">
              <a:solidFill>
                <a:schemeClr val="tx1"/>
              </a:solidFill>
            </a:endParaRPr>
          </a:p>
          <a:p>
            <a:pPr lvl="1" algn="just" eaLnBrk="1" hangingPunct="1"/>
            <a:r>
              <a:rPr lang="el-GR" b="1" dirty="0" smtClean="0">
                <a:solidFill>
                  <a:srgbClr val="FF0000"/>
                </a:solidFill>
                <a:cs typeface="Times New Roman" pitchFamily="18" charset="0"/>
              </a:rPr>
              <a:t>δίνει τον αναμενόμενο βαθμό ρευστοποιήσεως και όχι το βαθμό οικονομικής αποδόσεως της επενδύσεως.</a:t>
            </a:r>
            <a:r>
              <a:rPr lang="el-GR" dirty="0" smtClean="0">
                <a:cs typeface="Times New Roman" pitchFamily="18" charset="0"/>
              </a:rPr>
              <a:t> </a:t>
            </a:r>
            <a:endParaRPr lang="el-GR" dirty="0" smtClean="0"/>
          </a:p>
          <a:p>
            <a:pPr algn="just" eaLnBrk="1" hangingPunct="1">
              <a:buFont typeface="Wingdings" pitchFamily="2" charset="2"/>
              <a:buChar char="Ø"/>
            </a:pPr>
            <a:r>
              <a:rPr lang="el-GR" b="1" dirty="0" smtClean="0">
                <a:solidFill>
                  <a:schemeClr val="tx1"/>
                </a:solidFill>
                <a:cs typeface="Times New Roman" pitchFamily="18" charset="0"/>
              </a:rPr>
              <a:t>Για το λόγο αυτό </a:t>
            </a:r>
            <a:endParaRPr lang="el-GR" b="1" dirty="0" smtClean="0">
              <a:solidFill>
                <a:schemeClr val="tx1"/>
              </a:solidFill>
            </a:endParaRPr>
          </a:p>
          <a:p>
            <a:pPr lvl="1" algn="just" eaLnBrk="1" hangingPunct="1"/>
            <a:r>
              <a:rPr lang="el-GR" b="1" dirty="0" smtClean="0">
                <a:solidFill>
                  <a:schemeClr val="tx1"/>
                </a:solidFill>
              </a:rPr>
              <a:t>Η μέθοδος αυτή</a:t>
            </a:r>
            <a:r>
              <a:rPr lang="el-GR" b="1" dirty="0" smtClean="0">
                <a:solidFill>
                  <a:schemeClr val="tx1"/>
                </a:solidFill>
                <a:cs typeface="Times New Roman" pitchFamily="18" charset="0"/>
              </a:rPr>
              <a:t> πρέπει να χρησιμοποιείται σε συνδυασμό με </a:t>
            </a:r>
            <a:r>
              <a:rPr lang="el-GR" b="1" dirty="0" smtClean="0">
                <a:solidFill>
                  <a:schemeClr val="tx1"/>
                </a:solidFill>
              </a:rPr>
              <a:t>τους</a:t>
            </a:r>
            <a:r>
              <a:rPr lang="el-GR" b="1" dirty="0" smtClean="0">
                <a:solidFill>
                  <a:schemeClr val="tx1"/>
                </a:solidFill>
                <a:cs typeface="Times New Roman" pitchFamily="18" charset="0"/>
              </a:rPr>
              <a:t> κανόνες προεξοφλημένων χρηματορροών</a:t>
            </a:r>
            <a:endParaRPr lang="el-GR" b="1" dirty="0" smtClean="0">
              <a:solidFill>
                <a:schemeClr val="tx1"/>
              </a:solidFill>
            </a:endParaRPr>
          </a:p>
          <a:p>
            <a:pPr lvl="1" algn="just" eaLnBrk="1" hangingPunct="1"/>
            <a:r>
              <a:rPr lang="el-GR" dirty="0" smtClean="0">
                <a:solidFill>
                  <a:schemeClr val="tx1"/>
                </a:solidFill>
                <a:cs typeface="Times New Roman" pitchFamily="18" charset="0"/>
              </a:rPr>
              <a:t> </a:t>
            </a:r>
            <a:r>
              <a:rPr lang="el-GR" b="1" dirty="0" smtClean="0">
                <a:solidFill>
                  <a:schemeClr val="tx1"/>
                </a:solidFill>
                <a:cs typeface="Times New Roman" pitchFamily="18" charset="0"/>
              </a:rPr>
              <a:t>εφόσον η επιχείρηση θεωρεί ότι ο βαθμός ρευστοποιήσεως της επενδύσεως αποτελεί επίσης σημαντικό παράγοντα για τη λήψη της σχετικής επενδυτικής αποφάσεως.</a:t>
            </a:r>
            <a:r>
              <a:rPr lang="el-GR" dirty="0" smtClean="0">
                <a:cs typeface="Times New Roman" pitchFamily="18" charset="0"/>
              </a:rPr>
              <a:t>	</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p:nvPr>
        </p:nvSpPr>
        <p:spPr>
          <a:xfrm>
            <a:off x="0" y="0"/>
            <a:ext cx="9144000" cy="6858000"/>
          </a:xfrm>
        </p:spPr>
        <p:txBody>
          <a:bodyPr>
            <a:normAutofit fontScale="92500"/>
          </a:bodyPr>
          <a:lstStyle/>
          <a:p>
            <a:pPr algn="ctr" eaLnBrk="1" hangingPunct="1">
              <a:lnSpc>
                <a:spcPct val="95000"/>
              </a:lnSpc>
              <a:spcBef>
                <a:spcPct val="10000"/>
              </a:spcBef>
              <a:buNone/>
            </a:pPr>
            <a:r>
              <a:rPr lang="el-GR" sz="3600" b="1" u="sng" dirty="0" smtClean="0">
                <a:cs typeface="Times New Roman" pitchFamily="18" charset="0"/>
              </a:rPr>
              <a:t>ΠΕΚ (3)</a:t>
            </a:r>
          </a:p>
          <a:p>
            <a:pPr algn="just" eaLnBrk="1" hangingPunct="1">
              <a:lnSpc>
                <a:spcPct val="95000"/>
              </a:lnSpc>
              <a:spcBef>
                <a:spcPct val="10000"/>
              </a:spcBef>
            </a:pPr>
            <a:r>
              <a:rPr lang="el-GR" dirty="0" smtClean="0">
                <a:solidFill>
                  <a:schemeClr val="tx1"/>
                </a:solidFill>
                <a:cs typeface="Times New Roman" pitchFamily="18" charset="0"/>
              </a:rPr>
              <a:t>Σε ορισμένες περιπτώσεις ο κανόνας της περιόδου επανείσπραξης χρησιμοποιείται </a:t>
            </a:r>
            <a:r>
              <a:rPr lang="el-GR" b="1" dirty="0" smtClean="0">
                <a:solidFill>
                  <a:schemeClr val="tx1"/>
                </a:solidFill>
                <a:cs typeface="Times New Roman" pitchFamily="18" charset="0"/>
              </a:rPr>
              <a:t>ως περιορισμός</a:t>
            </a:r>
            <a:r>
              <a:rPr lang="el-GR" dirty="0" smtClean="0">
                <a:solidFill>
                  <a:schemeClr val="tx1"/>
                </a:solidFill>
                <a:cs typeface="Times New Roman" pitchFamily="18" charset="0"/>
              </a:rPr>
              <a:t> στη διαδικασία λήψεως επενδυτικών αποφάσεων, </a:t>
            </a:r>
            <a:endParaRPr lang="el-GR" dirty="0" smtClean="0">
              <a:solidFill>
                <a:schemeClr val="tx1"/>
              </a:solidFill>
            </a:endParaRPr>
          </a:p>
          <a:p>
            <a:pPr lvl="1" algn="just" eaLnBrk="1" hangingPunct="1">
              <a:lnSpc>
                <a:spcPct val="95000"/>
              </a:lnSpc>
              <a:spcBef>
                <a:spcPct val="10000"/>
              </a:spcBef>
            </a:pPr>
            <a:r>
              <a:rPr lang="el-GR" b="1" dirty="0" smtClean="0">
                <a:solidFill>
                  <a:schemeClr val="tx1"/>
                </a:solidFill>
              </a:rPr>
              <a:t>εξαιρούνται</a:t>
            </a:r>
            <a:r>
              <a:rPr lang="el-GR" dirty="0" smtClean="0">
                <a:solidFill>
                  <a:schemeClr val="tx1"/>
                </a:solidFill>
                <a:cs typeface="Times New Roman" pitchFamily="18" charset="0"/>
              </a:rPr>
              <a:t> από περαιτέρω αξιολόγηση </a:t>
            </a:r>
            <a:r>
              <a:rPr lang="el-GR" dirty="0" smtClean="0">
                <a:solidFill>
                  <a:schemeClr val="tx1"/>
                </a:solidFill>
              </a:rPr>
              <a:t>οι</a:t>
            </a:r>
            <a:r>
              <a:rPr lang="el-GR" dirty="0" smtClean="0">
                <a:solidFill>
                  <a:schemeClr val="tx1"/>
                </a:solidFill>
                <a:cs typeface="Times New Roman" pitchFamily="18" charset="0"/>
              </a:rPr>
              <a:t> προτάσεις των οποίων </a:t>
            </a:r>
            <a:r>
              <a:rPr lang="el-GR" b="1" dirty="0" smtClean="0">
                <a:solidFill>
                  <a:schemeClr val="tx1"/>
                </a:solidFill>
                <a:cs typeface="Times New Roman" pitchFamily="18" charset="0"/>
              </a:rPr>
              <a:t>η περίοδος</a:t>
            </a:r>
            <a:r>
              <a:rPr lang="el-GR" dirty="0" smtClean="0">
                <a:solidFill>
                  <a:schemeClr val="tx1"/>
                </a:solidFill>
                <a:cs typeface="Times New Roman" pitchFamily="18" charset="0"/>
              </a:rPr>
              <a:t> επανείσπραξης είναι </a:t>
            </a:r>
            <a:r>
              <a:rPr lang="el-GR" b="1" dirty="0" smtClean="0">
                <a:solidFill>
                  <a:schemeClr val="tx1"/>
                </a:solidFill>
                <a:cs typeface="Times New Roman" pitchFamily="18" charset="0"/>
              </a:rPr>
              <a:t>μεγαλύτερη</a:t>
            </a:r>
            <a:r>
              <a:rPr lang="el-GR" dirty="0" smtClean="0">
                <a:solidFill>
                  <a:schemeClr val="tx1"/>
                </a:solidFill>
                <a:cs typeface="Times New Roman" pitchFamily="18" charset="0"/>
              </a:rPr>
              <a:t> από την </a:t>
            </a:r>
            <a:r>
              <a:rPr lang="el-GR" b="1" dirty="0" smtClean="0">
                <a:solidFill>
                  <a:schemeClr val="tx1"/>
                </a:solidFill>
                <a:cs typeface="Times New Roman" pitchFamily="18" charset="0"/>
              </a:rPr>
              <a:t>απαιτούμενη</a:t>
            </a:r>
            <a:endParaRPr lang="el-GR" dirty="0" smtClean="0">
              <a:solidFill>
                <a:schemeClr val="tx1"/>
              </a:solidFill>
            </a:endParaRPr>
          </a:p>
          <a:p>
            <a:pPr algn="just" eaLnBrk="1" hangingPunct="1">
              <a:lnSpc>
                <a:spcPct val="95000"/>
              </a:lnSpc>
              <a:spcBef>
                <a:spcPct val="10000"/>
              </a:spcBef>
            </a:pPr>
            <a:r>
              <a:rPr lang="el-GR" dirty="0" smtClean="0">
                <a:solidFill>
                  <a:schemeClr val="tx1"/>
                </a:solidFill>
                <a:cs typeface="Times New Roman" pitchFamily="18" charset="0"/>
              </a:rPr>
              <a:t>Στις περιπτώσεις αυτές, </a:t>
            </a:r>
            <a:r>
              <a:rPr lang="el-GR" b="1" dirty="0" smtClean="0">
                <a:solidFill>
                  <a:schemeClr val="tx1"/>
                </a:solidFill>
                <a:cs typeface="Times New Roman" pitchFamily="18" charset="0"/>
              </a:rPr>
              <a:t>η απαιτουμένη περίοδος πρέπει</a:t>
            </a:r>
            <a:r>
              <a:rPr lang="en-US" b="1" dirty="0" smtClean="0">
                <a:solidFill>
                  <a:schemeClr val="tx1"/>
                </a:solidFill>
                <a:cs typeface="Times New Roman" pitchFamily="18" charset="0"/>
              </a:rPr>
              <a:t> </a:t>
            </a:r>
            <a:r>
              <a:rPr lang="el-GR" b="1" dirty="0" smtClean="0">
                <a:solidFill>
                  <a:schemeClr val="tx1"/>
                </a:solidFill>
              </a:rPr>
              <a:t>να</a:t>
            </a:r>
            <a:r>
              <a:rPr lang="el-GR" b="1" dirty="0" smtClean="0">
                <a:solidFill>
                  <a:schemeClr val="tx1"/>
                </a:solidFill>
                <a:cs typeface="Times New Roman" pitchFamily="18" charset="0"/>
              </a:rPr>
              <a:t> </a:t>
            </a:r>
            <a:r>
              <a:rPr lang="el-GR" b="1" dirty="0" smtClean="0">
                <a:solidFill>
                  <a:schemeClr val="tx1"/>
                </a:solidFill>
              </a:rPr>
              <a:t>βασίζεται</a:t>
            </a:r>
            <a:r>
              <a:rPr lang="el-GR" dirty="0" smtClean="0">
                <a:solidFill>
                  <a:schemeClr val="tx1"/>
                </a:solidFill>
                <a:cs typeface="Times New Roman" pitchFamily="18" charset="0"/>
              </a:rPr>
              <a:t> </a:t>
            </a:r>
            <a:r>
              <a:rPr lang="el-GR" dirty="0" smtClean="0">
                <a:solidFill>
                  <a:schemeClr val="tx1"/>
                </a:solidFill>
              </a:rPr>
              <a:t>στη</a:t>
            </a:r>
            <a:r>
              <a:rPr lang="el-GR" dirty="0" smtClean="0">
                <a:solidFill>
                  <a:schemeClr val="tx1"/>
                </a:solidFill>
                <a:cs typeface="Times New Roman" pitchFamily="18" charset="0"/>
              </a:rPr>
              <a:t> διάρκεια λειτουργικής ζωής της επένδυσης, </a:t>
            </a:r>
            <a:endParaRPr lang="el-GR" dirty="0" smtClean="0">
              <a:solidFill>
                <a:schemeClr val="tx1"/>
              </a:solidFill>
            </a:endParaRPr>
          </a:p>
          <a:p>
            <a:pPr lvl="1" algn="just" eaLnBrk="1" hangingPunct="1">
              <a:lnSpc>
                <a:spcPct val="95000"/>
              </a:lnSpc>
              <a:spcBef>
                <a:spcPct val="10000"/>
              </a:spcBef>
            </a:pPr>
            <a:r>
              <a:rPr lang="el-GR" b="1" dirty="0" smtClean="0">
                <a:solidFill>
                  <a:schemeClr val="tx1"/>
                </a:solidFill>
              </a:rPr>
              <a:t>Ο</a:t>
            </a:r>
            <a:r>
              <a:rPr lang="el-GR" b="1" dirty="0" smtClean="0">
                <a:solidFill>
                  <a:schemeClr val="tx1"/>
                </a:solidFill>
                <a:cs typeface="Times New Roman" pitchFamily="18" charset="0"/>
              </a:rPr>
              <a:t> κύκλος ζωής του προϊόντος που θα παραχθεί από την επένδυση, </a:t>
            </a:r>
            <a:endParaRPr lang="el-GR" b="1" dirty="0" smtClean="0">
              <a:solidFill>
                <a:schemeClr val="tx1"/>
              </a:solidFill>
            </a:endParaRPr>
          </a:p>
          <a:p>
            <a:pPr lvl="1" algn="just" eaLnBrk="1" hangingPunct="1">
              <a:lnSpc>
                <a:spcPct val="95000"/>
              </a:lnSpc>
              <a:spcBef>
                <a:spcPct val="10000"/>
              </a:spcBef>
            </a:pPr>
            <a:r>
              <a:rPr lang="el-GR" b="1" dirty="0" smtClean="0">
                <a:solidFill>
                  <a:schemeClr val="tx1"/>
                </a:solidFill>
                <a:cs typeface="Times New Roman" pitchFamily="18" charset="0"/>
              </a:rPr>
              <a:t>ο κίνδυνος οικονομικής απαξιώσεως λόγω τεχνολογικών εξελίξεων</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lnSpc>
                <a:spcPct val="95000"/>
              </a:lnSpc>
              <a:spcBef>
                <a:spcPct val="10000"/>
              </a:spcBef>
            </a:pPr>
            <a:r>
              <a:rPr lang="el-GR" b="1" dirty="0" smtClean="0">
                <a:solidFill>
                  <a:schemeClr val="tx1"/>
                </a:solidFill>
              </a:rPr>
              <a:t>Ο κίνδυνος</a:t>
            </a:r>
            <a:r>
              <a:rPr lang="el-GR" b="1" dirty="0" smtClean="0">
                <a:solidFill>
                  <a:schemeClr val="tx1"/>
                </a:solidFill>
                <a:cs typeface="Times New Roman" pitchFamily="18" charset="0"/>
              </a:rPr>
              <a:t> αλλα</a:t>
            </a:r>
            <a:r>
              <a:rPr lang="el-GR" b="1" dirty="0" smtClean="0">
                <a:solidFill>
                  <a:schemeClr val="tx1"/>
                </a:solidFill>
              </a:rPr>
              <a:t>γής</a:t>
            </a:r>
            <a:r>
              <a:rPr lang="el-GR" b="1" dirty="0" smtClean="0">
                <a:solidFill>
                  <a:schemeClr val="tx1"/>
                </a:solidFill>
                <a:cs typeface="Times New Roman" pitchFamily="18" charset="0"/>
              </a:rPr>
              <a:t> </a:t>
            </a:r>
            <a:r>
              <a:rPr lang="el-GR" b="1" dirty="0" smtClean="0">
                <a:solidFill>
                  <a:schemeClr val="tx1"/>
                </a:solidFill>
              </a:rPr>
              <a:t>των</a:t>
            </a:r>
            <a:r>
              <a:rPr lang="el-GR" b="1" dirty="0" smtClean="0">
                <a:solidFill>
                  <a:schemeClr val="tx1"/>
                </a:solidFill>
                <a:cs typeface="Times New Roman" pitchFamily="18" charset="0"/>
              </a:rPr>
              <a:t> προτιμήσεις των καταναλωτών</a:t>
            </a:r>
            <a:r>
              <a:rPr lang="el-GR" dirty="0" smtClean="0">
                <a:solidFill>
                  <a:schemeClr val="tx1"/>
                </a:solidFill>
                <a:cs typeface="Times New Roman" pitchFamily="18" charset="0"/>
              </a:rPr>
              <a:t>  </a:t>
            </a:r>
            <a:endParaRPr lang="el-GR" dirty="0" smtClean="0">
              <a:solidFill>
                <a:schemeClr val="tx1"/>
              </a:solidFill>
            </a:endParaRPr>
          </a:p>
        </p:txBody>
      </p:sp>
      <p:sp>
        <p:nvSpPr>
          <p:cNvPr id="88067" name="AutoShape 3"/>
          <p:cNvSpPr>
            <a:spLocks noChangeArrowheads="1"/>
          </p:cNvSpPr>
          <p:nvPr/>
        </p:nvSpPr>
        <p:spPr bwMode="auto">
          <a:xfrm>
            <a:off x="7772400" y="6553200"/>
            <a:ext cx="976313" cy="304800"/>
          </a:xfrm>
          <a:prstGeom prst="rightArrow">
            <a:avLst>
              <a:gd name="adj1" fmla="val 50000"/>
              <a:gd name="adj2" fmla="val 80078"/>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p:nvPr>
        </p:nvSpPr>
        <p:spPr>
          <a:xfrm>
            <a:off x="395536" y="0"/>
            <a:ext cx="8424936" cy="6453336"/>
          </a:xfrm>
        </p:spPr>
        <p:txBody>
          <a:bodyPr/>
          <a:lstStyle/>
          <a:p>
            <a:pPr algn="ctr" eaLnBrk="1" hangingPunct="1">
              <a:buNone/>
            </a:pPr>
            <a:r>
              <a:rPr lang="el-GR" sz="3600" b="1" dirty="0" smtClean="0"/>
              <a:t>ΠΕΚ (4)</a:t>
            </a:r>
          </a:p>
          <a:p>
            <a:pPr algn="just" eaLnBrk="1" hangingPunct="1"/>
            <a:endParaRPr lang="el-GR" dirty="0" smtClean="0"/>
          </a:p>
          <a:p>
            <a:pPr algn="just" eaLnBrk="1" hangingPunct="1"/>
            <a:r>
              <a:rPr lang="el-GR" dirty="0" smtClean="0">
                <a:solidFill>
                  <a:schemeClr val="tx1"/>
                </a:solidFill>
              </a:rPr>
              <a:t>Η</a:t>
            </a:r>
            <a:r>
              <a:rPr lang="el-GR" dirty="0" smtClean="0">
                <a:solidFill>
                  <a:schemeClr val="tx1"/>
                </a:solidFill>
                <a:cs typeface="Times New Roman" pitchFamily="18" charset="0"/>
              </a:rPr>
              <a:t> επιχείρηση πρέπει να καθορίζει για κάθε επένδυση και την απαιτούμενη γι' αυτήν περίοδο επανείσπραξης, </a:t>
            </a:r>
            <a:endParaRPr lang="el-GR" dirty="0" smtClean="0">
              <a:solidFill>
                <a:schemeClr val="tx1"/>
              </a:solidFill>
            </a:endParaRPr>
          </a:p>
          <a:p>
            <a:pPr lvl="1" algn="just" eaLnBrk="1" hangingPunct="1"/>
            <a:r>
              <a:rPr lang="el-GR" b="1" dirty="0" smtClean="0">
                <a:solidFill>
                  <a:schemeClr val="tx1"/>
                </a:solidFill>
                <a:cs typeface="Times New Roman" pitchFamily="18" charset="0"/>
              </a:rPr>
              <a:t>ανάλογα με τη φύση και τους κινδύνους που συνεπάγεται η επένδυση αυτή για την επιχείρηση.</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idx="1"/>
          </p:nvPr>
        </p:nvSpPr>
        <p:spPr>
          <a:xfrm>
            <a:off x="0" y="0"/>
            <a:ext cx="9144000" cy="1143000"/>
          </a:xfrm>
        </p:spPr>
        <p:txBody>
          <a:bodyPr/>
          <a:lstStyle/>
          <a:p>
            <a:pPr algn="just" eaLnBrk="1" hangingPunct="1"/>
            <a:r>
              <a:rPr lang="el-GR" b="1" u="sng" dirty="0" smtClean="0">
                <a:solidFill>
                  <a:schemeClr val="tx1"/>
                </a:solidFill>
              </a:rPr>
              <a:t>Παράδειγμα</a:t>
            </a:r>
            <a:r>
              <a:rPr lang="en-US" b="1" u="sng" dirty="0" smtClean="0">
                <a:solidFill>
                  <a:schemeClr val="tx1"/>
                </a:solidFill>
              </a:rPr>
              <a:t>:</a:t>
            </a:r>
            <a:r>
              <a:rPr lang="el-GR" dirty="0" smtClean="0">
                <a:solidFill>
                  <a:schemeClr val="tx1"/>
                </a:solidFill>
                <a:cs typeface="Times New Roman" pitchFamily="18" charset="0"/>
              </a:rPr>
              <a:t> </a:t>
            </a:r>
            <a:r>
              <a:rPr lang="el-GR" dirty="0" smtClean="0">
                <a:solidFill>
                  <a:schemeClr val="tx1"/>
                </a:solidFill>
              </a:rPr>
              <a:t>Έστω </a:t>
            </a:r>
            <a:r>
              <a:rPr lang="el-GR" dirty="0" smtClean="0">
                <a:solidFill>
                  <a:schemeClr val="tx1"/>
                </a:solidFill>
                <a:cs typeface="Times New Roman" pitchFamily="18" charset="0"/>
              </a:rPr>
              <a:t>οι καθαρές χρηματορροές (μετά από φόρους) είναι:</a:t>
            </a:r>
          </a:p>
        </p:txBody>
      </p:sp>
      <p:graphicFrame>
        <p:nvGraphicFramePr>
          <p:cNvPr id="10242" name="Object 3"/>
          <p:cNvGraphicFramePr>
            <a:graphicFrameLocks noChangeAspect="1"/>
          </p:cNvGraphicFramePr>
          <p:nvPr/>
        </p:nvGraphicFramePr>
        <p:xfrm>
          <a:off x="1043608" y="1066800"/>
          <a:ext cx="6696744" cy="5029200"/>
        </p:xfrm>
        <a:graphic>
          <a:graphicData uri="http://schemas.openxmlformats.org/presentationml/2006/ole">
            <p:oleObj spid="_x0000_s953346" name="Φύλλο εργασίας" r:id="rId3" imgW="1575720" imgH="1950840" progId="Excel.Sheet.8">
              <p:embed/>
            </p:oleObj>
          </a:graphicData>
        </a:graphic>
      </p:graphicFrame>
      <p:sp>
        <p:nvSpPr>
          <p:cNvPr id="10244" name="AutoShape 4"/>
          <p:cNvSpPr>
            <a:spLocks noChangeArrowheads="1"/>
          </p:cNvSpPr>
          <p:nvPr/>
        </p:nvSpPr>
        <p:spPr bwMode="auto">
          <a:xfrm>
            <a:off x="7848600" y="62484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idx="1"/>
          </p:nvPr>
        </p:nvSpPr>
        <p:spPr>
          <a:xfrm>
            <a:off x="0" y="4724400"/>
            <a:ext cx="9144000" cy="2133600"/>
          </a:xfrm>
        </p:spPr>
        <p:txBody>
          <a:bodyPr>
            <a:normAutofit fontScale="92500" lnSpcReduction="20000"/>
          </a:bodyPr>
          <a:lstStyle/>
          <a:p>
            <a:pPr algn="just" eaLnBrk="1" hangingPunct="1"/>
            <a:r>
              <a:rPr lang="el-GR" dirty="0" smtClean="0">
                <a:solidFill>
                  <a:schemeClr val="tx1"/>
                </a:solidFill>
                <a:cs typeface="Times New Roman" pitchFamily="18" charset="0"/>
              </a:rPr>
              <a:t>Επομένως, η περίοδος επανείσπραξης του αρχικού κόστους της επενδύσεως είναι μεταξύ 5 και 6 έτη. </a:t>
            </a:r>
            <a:endParaRPr lang="el-GR" dirty="0" smtClean="0">
              <a:solidFill>
                <a:schemeClr val="tx1"/>
              </a:solidFill>
            </a:endParaRPr>
          </a:p>
          <a:p>
            <a:pPr algn="just" eaLnBrk="1" hangingPunct="1"/>
            <a:r>
              <a:rPr lang="el-GR" dirty="0" smtClean="0">
                <a:solidFill>
                  <a:schemeClr val="tx1"/>
                </a:solidFill>
                <a:cs typeface="Times New Roman" pitchFamily="18" charset="0"/>
              </a:rPr>
              <a:t>Για την ακρίβεια είναι 5 + 5/20 = 5 &amp; (1/4) έτη, δηλαδή 5 έτη και 3 μήνες</a:t>
            </a:r>
            <a:r>
              <a:rPr lang="el-GR" dirty="0" smtClean="0">
                <a:solidFill>
                  <a:schemeClr val="tx1"/>
                </a:solidFill>
              </a:rPr>
              <a:t> ή 0,25 *12 = 3 μήνες</a:t>
            </a:r>
          </a:p>
        </p:txBody>
      </p:sp>
      <p:graphicFrame>
        <p:nvGraphicFramePr>
          <p:cNvPr id="11266" name="Object 5"/>
          <p:cNvGraphicFramePr>
            <a:graphicFrameLocks noChangeAspect="1"/>
          </p:cNvGraphicFramePr>
          <p:nvPr/>
        </p:nvGraphicFramePr>
        <p:xfrm>
          <a:off x="251520" y="0"/>
          <a:ext cx="8712968" cy="4572000"/>
        </p:xfrm>
        <a:graphic>
          <a:graphicData uri="http://schemas.openxmlformats.org/presentationml/2006/ole">
            <p:oleObj spid="_x0000_s954370" name="Φύλλο εργασίας" r:id="rId3" imgW="2942640" imgH="1950840" progId="Excel.Sheet.8">
              <p:embed/>
            </p:oleObj>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b="1" dirty="0" smtClean="0"/>
              <a:t>ΣΗΜΑΝΤΙΚΟ ΓΙΑΤΙ</a:t>
            </a:r>
            <a:endParaRPr lang="el-GR" b="1" dirty="0"/>
          </a:p>
        </p:txBody>
      </p:sp>
      <p:sp>
        <p:nvSpPr>
          <p:cNvPr id="3" name="2 - Θέση περιεχομένου"/>
          <p:cNvSpPr>
            <a:spLocks noGrp="1"/>
          </p:cNvSpPr>
          <p:nvPr>
            <p:ph idx="1"/>
          </p:nvPr>
        </p:nvSpPr>
        <p:spPr>
          <a:xfrm>
            <a:off x="323528" y="1052736"/>
            <a:ext cx="8280920" cy="5544616"/>
          </a:xfrm>
        </p:spPr>
        <p:txBody>
          <a:bodyPr>
            <a:normAutofit fontScale="92500" lnSpcReduction="10000"/>
          </a:bodyPr>
          <a:lstStyle/>
          <a:p>
            <a:pPr algn="just">
              <a:lnSpc>
                <a:spcPct val="80000"/>
              </a:lnSpc>
            </a:pPr>
            <a:r>
              <a:rPr lang="el-GR" dirty="0" smtClean="0">
                <a:solidFill>
                  <a:schemeClr val="tx1"/>
                </a:solidFill>
              </a:rPr>
              <a:t>Περιγράφει την </a:t>
            </a:r>
            <a:r>
              <a:rPr lang="el-GR" b="1" dirty="0" smtClean="0">
                <a:solidFill>
                  <a:schemeClr val="tx1"/>
                </a:solidFill>
              </a:rPr>
              <a:t>ετήσια επιχειρησιακή δράση</a:t>
            </a:r>
            <a:r>
              <a:rPr lang="el-GR" dirty="0" smtClean="0">
                <a:solidFill>
                  <a:schemeClr val="tx1"/>
                </a:solidFill>
              </a:rPr>
              <a:t> της επιχείρησης,</a:t>
            </a:r>
          </a:p>
          <a:p>
            <a:pPr algn="just">
              <a:lnSpc>
                <a:spcPct val="80000"/>
              </a:lnSpc>
            </a:pPr>
            <a:r>
              <a:rPr lang="el-GR" dirty="0" smtClean="0">
                <a:solidFill>
                  <a:schemeClr val="tx1"/>
                </a:solidFill>
              </a:rPr>
              <a:t>Εντοπίζει το </a:t>
            </a:r>
            <a:r>
              <a:rPr lang="el-GR" b="1" dirty="0" smtClean="0">
                <a:solidFill>
                  <a:schemeClr val="tx1"/>
                </a:solidFill>
              </a:rPr>
              <a:t>ύψος της απαιτούμενης εσωτερικής </a:t>
            </a:r>
            <a:r>
              <a:rPr lang="el-GR" dirty="0" smtClean="0">
                <a:solidFill>
                  <a:schemeClr val="tx1"/>
                </a:solidFill>
              </a:rPr>
              <a:t>και εξωτερικής </a:t>
            </a:r>
            <a:r>
              <a:rPr lang="el-GR" b="1" dirty="0" smtClean="0">
                <a:solidFill>
                  <a:schemeClr val="tx1"/>
                </a:solidFill>
              </a:rPr>
              <a:t>χρηματοδότησης,</a:t>
            </a:r>
            <a:endParaRPr lang="el-GR" dirty="0" smtClean="0">
              <a:solidFill>
                <a:schemeClr val="tx1"/>
              </a:solidFill>
            </a:endParaRPr>
          </a:p>
          <a:p>
            <a:pPr algn="just">
              <a:lnSpc>
                <a:spcPct val="80000"/>
              </a:lnSpc>
            </a:pPr>
            <a:r>
              <a:rPr lang="el-GR" dirty="0" smtClean="0">
                <a:solidFill>
                  <a:schemeClr val="tx1"/>
                </a:solidFill>
              </a:rPr>
              <a:t>Επιτρέπει τους </a:t>
            </a:r>
            <a:r>
              <a:rPr lang="el-GR" b="1" dirty="0" smtClean="0">
                <a:solidFill>
                  <a:schemeClr val="tx1"/>
                </a:solidFill>
              </a:rPr>
              <a:t>εξωτερικούς επενδυτές εφόσον η επιχείρηση είναι εισηγμένη στο ΧΑΑ να εκτιμήσουν</a:t>
            </a:r>
            <a:r>
              <a:rPr lang="el-GR" dirty="0" smtClean="0">
                <a:solidFill>
                  <a:schemeClr val="tx1"/>
                </a:solidFill>
              </a:rPr>
              <a:t> το μέγεθος και την αξία της συνολικής επένδυσης,</a:t>
            </a:r>
          </a:p>
          <a:p>
            <a:pPr algn="just">
              <a:lnSpc>
                <a:spcPct val="80000"/>
              </a:lnSpc>
            </a:pPr>
            <a:r>
              <a:rPr lang="el-GR" dirty="0" smtClean="0">
                <a:solidFill>
                  <a:schemeClr val="tx1"/>
                </a:solidFill>
              </a:rPr>
              <a:t>Παρέχει τη δυνατότητα </a:t>
            </a:r>
            <a:r>
              <a:rPr lang="el-GR" b="1" dirty="0" smtClean="0">
                <a:solidFill>
                  <a:schemeClr val="tx1"/>
                </a:solidFill>
              </a:rPr>
              <a:t>ορθολογικότερου σχεδιασμού της συνολικής  στρατηγικής</a:t>
            </a:r>
            <a:r>
              <a:rPr lang="el-GR" dirty="0" smtClean="0">
                <a:solidFill>
                  <a:schemeClr val="tx1"/>
                </a:solidFill>
              </a:rPr>
              <a:t> της επιχείρησης και των επιμέρους στρατηγικών αποφάσεων αυτής,</a:t>
            </a:r>
          </a:p>
          <a:p>
            <a:pPr algn="just">
              <a:lnSpc>
                <a:spcPct val="80000"/>
              </a:lnSpc>
            </a:pPr>
            <a:r>
              <a:rPr lang="el-GR" dirty="0" smtClean="0">
                <a:solidFill>
                  <a:schemeClr val="tx1"/>
                </a:solidFill>
              </a:rPr>
              <a:t>Αυξάνει τη </a:t>
            </a:r>
            <a:r>
              <a:rPr lang="el-GR" b="1" dirty="0" smtClean="0">
                <a:solidFill>
                  <a:schemeClr val="tx1"/>
                </a:solidFill>
              </a:rPr>
              <a:t>ή ικανότητα</a:t>
            </a:r>
            <a:r>
              <a:rPr lang="el-GR" dirty="0" smtClean="0">
                <a:solidFill>
                  <a:schemeClr val="tx1"/>
                </a:solidFill>
              </a:rPr>
              <a:t> της διοίκησης της επιχείρησης.</a:t>
            </a:r>
            <a:endParaRPr lang="el-GR" dirty="0">
              <a:solidFill>
                <a:schemeClr val="tx1"/>
              </a:solidFill>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idx="1"/>
          </p:nvPr>
        </p:nvSpPr>
        <p:spPr>
          <a:xfrm>
            <a:off x="0" y="4005064"/>
            <a:ext cx="9144000" cy="2852936"/>
          </a:xfrm>
        </p:spPr>
        <p:txBody>
          <a:bodyPr/>
          <a:lstStyle/>
          <a:p>
            <a:pPr algn="just" eaLnBrk="1" hangingPunct="1"/>
            <a:r>
              <a:rPr lang="el-GR" sz="2400" dirty="0" smtClean="0">
                <a:solidFill>
                  <a:schemeClr val="tx1"/>
                </a:solidFill>
              </a:rPr>
              <a:t>Μ</a:t>
            </a:r>
            <a:r>
              <a:rPr lang="el-GR" sz="2400" dirty="0" smtClean="0">
                <a:solidFill>
                  <a:schemeClr val="tx1"/>
                </a:solidFill>
                <a:cs typeface="Times New Roman" pitchFamily="18" charset="0"/>
              </a:rPr>
              <a:t>ια επενδυτική πρόταση γίνεται αποδεκτή, αν η αναμενόμενη περίοδος επανείσπραξης είναι μικρότερη από την </a:t>
            </a:r>
            <a:r>
              <a:rPr lang="el-GR" sz="2400" b="1" dirty="0" smtClean="0">
                <a:solidFill>
                  <a:srgbClr val="FF0000"/>
                </a:solidFill>
                <a:cs typeface="Times New Roman" pitchFamily="18" charset="0"/>
              </a:rPr>
              <a:t>απαιτούμενη</a:t>
            </a:r>
            <a:r>
              <a:rPr lang="el-GR" sz="2400" dirty="0" smtClean="0">
                <a:cs typeface="Times New Roman" pitchFamily="18" charset="0"/>
              </a:rPr>
              <a:t> </a:t>
            </a:r>
            <a:r>
              <a:rPr lang="el-GR" sz="2400" dirty="0" smtClean="0">
                <a:solidFill>
                  <a:schemeClr val="tx1"/>
                </a:solidFill>
                <a:cs typeface="Times New Roman" pitchFamily="18" charset="0"/>
              </a:rPr>
              <a:t>περίοδο επανείσπραξης. </a:t>
            </a:r>
            <a:endParaRPr lang="el-GR" sz="2400" dirty="0" smtClean="0">
              <a:solidFill>
                <a:schemeClr val="tx1"/>
              </a:solidFill>
            </a:endParaRPr>
          </a:p>
          <a:p>
            <a:pPr algn="just" eaLnBrk="1" hangingPunct="1"/>
            <a:r>
              <a:rPr lang="el-GR" sz="2400" dirty="0" smtClean="0">
                <a:solidFill>
                  <a:schemeClr val="tx1"/>
                </a:solidFill>
                <a:cs typeface="Times New Roman" pitchFamily="18" charset="0"/>
              </a:rPr>
              <a:t>π.χ. αν η παραπάνω επιχείρηση έχει </a:t>
            </a:r>
            <a:r>
              <a:rPr lang="el-GR" sz="2400" b="1" dirty="0" smtClean="0">
                <a:solidFill>
                  <a:schemeClr val="tx1"/>
                </a:solidFill>
                <a:cs typeface="Times New Roman" pitchFamily="18" charset="0"/>
              </a:rPr>
              <a:t>καθορίσει</a:t>
            </a:r>
            <a:r>
              <a:rPr lang="el-GR" sz="2400" dirty="0" smtClean="0">
                <a:solidFill>
                  <a:schemeClr val="tx1"/>
                </a:solidFill>
                <a:cs typeface="Times New Roman" pitchFamily="18" charset="0"/>
              </a:rPr>
              <a:t> ως απαιτούμενη περίοδο επανείσπραξης την περίοδο των 4 ετών, </a:t>
            </a:r>
            <a:endParaRPr lang="el-GR" sz="2400" dirty="0" smtClean="0">
              <a:solidFill>
                <a:schemeClr val="tx1"/>
              </a:solidFill>
            </a:endParaRPr>
          </a:p>
          <a:p>
            <a:pPr lvl="1" algn="just" eaLnBrk="1" hangingPunct="1"/>
            <a:r>
              <a:rPr lang="el-GR" sz="2400" b="1" dirty="0" smtClean="0">
                <a:solidFill>
                  <a:srgbClr val="FF0000"/>
                </a:solidFill>
                <a:cs typeface="Times New Roman" pitchFamily="18" charset="0"/>
              </a:rPr>
              <a:t>τότε θα απορρίψει την πρόταση</a:t>
            </a:r>
            <a:r>
              <a:rPr lang="el-GR" sz="2400" b="1" dirty="0" smtClean="0">
                <a:solidFill>
                  <a:srgbClr val="FF0000"/>
                </a:solidFill>
              </a:rPr>
              <a:t> </a:t>
            </a:r>
          </a:p>
        </p:txBody>
      </p:sp>
      <p:graphicFrame>
        <p:nvGraphicFramePr>
          <p:cNvPr id="12290" name="Object 3"/>
          <p:cNvGraphicFramePr>
            <a:graphicFrameLocks noChangeAspect="1"/>
          </p:cNvGraphicFramePr>
          <p:nvPr/>
        </p:nvGraphicFramePr>
        <p:xfrm>
          <a:off x="179512" y="260648"/>
          <a:ext cx="8784976" cy="3672408"/>
        </p:xfrm>
        <a:graphic>
          <a:graphicData uri="http://schemas.openxmlformats.org/presentationml/2006/ole">
            <p:oleObj spid="_x0000_s955394" name="Φύλλο εργασίας" r:id="rId3" imgW="2942640" imgH="1950840" progId="Excel.Sheet.8">
              <p:embed/>
            </p:oleObj>
          </a:graphicData>
        </a:graphic>
      </p:graphicFrame>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p:nvPr>
        </p:nvSpPr>
        <p:spPr>
          <a:xfrm>
            <a:off x="0" y="1196752"/>
            <a:ext cx="9144000" cy="5661248"/>
          </a:xfrm>
        </p:spPr>
        <p:txBody>
          <a:bodyPr>
            <a:normAutofit/>
          </a:bodyPr>
          <a:lstStyle/>
          <a:p>
            <a:pPr algn="just" eaLnBrk="1" hangingPunct="1">
              <a:lnSpc>
                <a:spcPct val="95000"/>
              </a:lnSpc>
            </a:pPr>
            <a:r>
              <a:rPr lang="el-GR" sz="2600" b="1" dirty="0" smtClean="0">
                <a:solidFill>
                  <a:schemeClr val="tx1"/>
                </a:solidFill>
                <a:cs typeface="Times New Roman" pitchFamily="18" charset="0"/>
              </a:rPr>
              <a:t>α) Δεν εξετάζει τις ετήσιες καθαρές λειτουργικές χρηματορροές που αναμένονται μετά την περίοδο επανείσπραξης</a:t>
            </a:r>
            <a:endParaRPr lang="el-GR" sz="2600" b="1" dirty="0" smtClean="0">
              <a:solidFill>
                <a:schemeClr val="tx1"/>
              </a:solidFill>
            </a:endParaRPr>
          </a:p>
          <a:p>
            <a:pPr algn="just" eaLnBrk="1" hangingPunct="1"/>
            <a:r>
              <a:rPr lang="el-GR" sz="2600" dirty="0" smtClean="0">
                <a:solidFill>
                  <a:schemeClr val="tx1"/>
                </a:solidFill>
              </a:rPr>
              <a:t>έτος              0        1     2      3        4      5        6  </a:t>
            </a:r>
          </a:p>
          <a:p>
            <a:pPr algn="just" eaLnBrk="1" hangingPunct="1"/>
            <a:r>
              <a:rPr lang="el-GR" sz="2600" dirty="0" smtClean="0">
                <a:solidFill>
                  <a:schemeClr val="tx1"/>
                </a:solidFill>
              </a:rPr>
              <a:t>1ή Επ.        -100    20   30    </a:t>
            </a:r>
            <a:r>
              <a:rPr lang="el-GR" sz="2600" b="1" dirty="0" smtClean="0">
                <a:solidFill>
                  <a:srgbClr val="FF0000"/>
                </a:solidFill>
              </a:rPr>
              <a:t>50 </a:t>
            </a:r>
            <a:r>
              <a:rPr lang="el-GR" sz="2600" dirty="0" smtClean="0"/>
              <a:t>    </a:t>
            </a:r>
            <a:r>
              <a:rPr lang="el-GR" sz="2600" dirty="0" smtClean="0">
                <a:solidFill>
                  <a:schemeClr val="tx1"/>
                </a:solidFill>
              </a:rPr>
              <a:t>30    20      10</a:t>
            </a:r>
          </a:p>
          <a:p>
            <a:pPr algn="just" eaLnBrk="1" hangingPunct="1"/>
            <a:r>
              <a:rPr lang="el-GR" sz="2600" dirty="0" smtClean="0">
                <a:solidFill>
                  <a:schemeClr val="tx1"/>
                </a:solidFill>
              </a:rPr>
              <a:t>2ή Επ         -100     5    20    40     80   160   320  </a:t>
            </a:r>
          </a:p>
          <a:p>
            <a:pPr algn="just" eaLnBrk="1" hangingPunct="1">
              <a:lnSpc>
                <a:spcPct val="95000"/>
              </a:lnSpc>
              <a:spcBef>
                <a:spcPct val="10000"/>
              </a:spcBef>
            </a:pPr>
            <a:r>
              <a:rPr lang="el-GR" sz="2600" dirty="0" smtClean="0">
                <a:solidFill>
                  <a:schemeClr val="tx1"/>
                </a:solidFill>
              </a:rPr>
              <a:t>Αν η απαιτούμενη περίοδος είναι τα 3 έτη επιλέγουμε την 1 </a:t>
            </a:r>
          </a:p>
          <a:p>
            <a:pPr algn="just" eaLnBrk="1" hangingPunct="1">
              <a:lnSpc>
                <a:spcPct val="95000"/>
              </a:lnSpc>
              <a:spcBef>
                <a:spcPct val="10000"/>
              </a:spcBef>
            </a:pPr>
            <a:r>
              <a:rPr lang="el-GR" sz="2600" dirty="0" smtClean="0">
                <a:solidFill>
                  <a:schemeClr val="tx1"/>
                </a:solidFill>
                <a:cs typeface="Times New Roman" pitchFamily="18" charset="0"/>
              </a:rPr>
              <a:t>Το μειονέκτημα αυτό είναι σημαντικό, </a:t>
            </a:r>
            <a:endParaRPr lang="el-GR" sz="2600" dirty="0" smtClean="0">
              <a:solidFill>
                <a:schemeClr val="tx1"/>
              </a:solidFill>
            </a:endParaRPr>
          </a:p>
          <a:p>
            <a:pPr lvl="1" algn="just" eaLnBrk="1" hangingPunct="1">
              <a:lnSpc>
                <a:spcPct val="95000"/>
              </a:lnSpc>
              <a:spcBef>
                <a:spcPct val="10000"/>
              </a:spcBef>
            </a:pPr>
            <a:r>
              <a:rPr lang="el-GR" sz="2600" dirty="0" smtClean="0">
                <a:solidFill>
                  <a:schemeClr val="tx1"/>
                </a:solidFill>
                <a:cs typeface="Times New Roman" pitchFamily="18" charset="0"/>
              </a:rPr>
              <a:t>ο καθορισμός της απαιτούμενης περιόδου επανείσπραξης δεν βασίζεται συνήθως σε οικονομικούς παράγοντες </a:t>
            </a:r>
            <a:endParaRPr lang="el-GR" sz="2600" dirty="0" smtClean="0">
              <a:solidFill>
                <a:schemeClr val="tx1"/>
              </a:solidFill>
            </a:endParaRPr>
          </a:p>
          <a:p>
            <a:pPr lvl="1" algn="just" eaLnBrk="1" hangingPunct="1">
              <a:lnSpc>
                <a:spcPct val="95000"/>
              </a:lnSpc>
              <a:spcBef>
                <a:spcPct val="10000"/>
              </a:spcBef>
            </a:pPr>
            <a:r>
              <a:rPr lang="el-GR" sz="2600" dirty="0" smtClean="0">
                <a:solidFill>
                  <a:schemeClr val="tx1"/>
                </a:solidFill>
                <a:cs typeface="Times New Roman" pitchFamily="18" charset="0"/>
              </a:rPr>
              <a:t>μάλλον εκφράζει την προτίμηση κινδύνου </a:t>
            </a:r>
            <a:r>
              <a:rPr lang="el-GR" sz="2600" dirty="0" smtClean="0">
                <a:solidFill>
                  <a:schemeClr val="tx1"/>
                </a:solidFill>
              </a:rPr>
              <a:t>αναφορικά με την</a:t>
            </a:r>
            <a:r>
              <a:rPr lang="el-GR" sz="2600" dirty="0" smtClean="0">
                <a:solidFill>
                  <a:schemeClr val="tx1"/>
                </a:solidFill>
                <a:cs typeface="Times New Roman" pitchFamily="18" charset="0"/>
              </a:rPr>
              <a:t> ρευστότητα της επένδυσης.</a:t>
            </a:r>
          </a:p>
        </p:txBody>
      </p:sp>
      <p:sp>
        <p:nvSpPr>
          <p:cNvPr id="90115" name="Rectangle 4"/>
          <p:cNvSpPr>
            <a:spLocks noChangeArrowheads="1"/>
          </p:cNvSpPr>
          <p:nvPr/>
        </p:nvSpPr>
        <p:spPr bwMode="auto">
          <a:xfrm>
            <a:off x="0" y="0"/>
            <a:ext cx="9144000" cy="990600"/>
          </a:xfrm>
          <a:prstGeom prst="rect">
            <a:avLst/>
          </a:prstGeom>
          <a:solidFill>
            <a:srgbClr val="FFCC99"/>
          </a:solidFill>
          <a:ln w="38100" cmpd="dbl">
            <a:solidFill>
              <a:schemeClr val="tx1"/>
            </a:solidFill>
            <a:miter lim="800000"/>
            <a:headEnd/>
            <a:tailEnd/>
          </a:ln>
        </p:spPr>
        <p:txBody>
          <a:bodyPr anchor="ctr"/>
          <a:lstStyle/>
          <a:p>
            <a:pPr algn="ctr"/>
            <a:r>
              <a:rPr lang="el-GR" sz="3200" b="1" dirty="0" smtClean="0">
                <a:cs typeface="Times New Roman" pitchFamily="18" charset="0"/>
              </a:rPr>
              <a:t>Μειονεκτήματα </a:t>
            </a:r>
            <a:r>
              <a:rPr lang="el-GR" sz="3200" b="1" dirty="0">
                <a:cs typeface="Times New Roman" pitchFamily="18" charset="0"/>
              </a:rPr>
              <a:t>της μεθόδου της </a:t>
            </a:r>
            <a:r>
              <a:rPr lang="el-GR" sz="3200" b="1" dirty="0" smtClean="0">
                <a:cs typeface="Times New Roman" pitchFamily="18" charset="0"/>
              </a:rPr>
              <a:t>Περιόδου Επανείσπραξης</a:t>
            </a:r>
            <a:r>
              <a:rPr lang="el-GR" sz="3200" b="1" dirty="0" smtClean="0"/>
              <a:t> </a:t>
            </a:r>
            <a:r>
              <a:rPr lang="el-GR" sz="3200" b="1" dirty="0" smtClean="0">
                <a:cs typeface="Times New Roman" pitchFamily="18" charset="0"/>
              </a:rPr>
              <a:t>του Κεφαλαίου</a:t>
            </a:r>
            <a:endParaRPr lang="el-GR" sz="4400" dirty="0">
              <a:solidFill>
                <a:schemeClr val="tx2"/>
              </a:solidFill>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p:nvPr>
        </p:nvSpPr>
        <p:spPr>
          <a:xfrm>
            <a:off x="0" y="1371600"/>
            <a:ext cx="9144000" cy="5486400"/>
          </a:xfrm>
        </p:spPr>
        <p:txBody>
          <a:bodyPr/>
          <a:lstStyle/>
          <a:p>
            <a:pPr algn="just" eaLnBrk="1" hangingPunct="1"/>
            <a:r>
              <a:rPr lang="el-GR" b="1" dirty="0" smtClean="0">
                <a:solidFill>
                  <a:schemeClr val="tx1"/>
                </a:solidFill>
                <a:cs typeface="Times New Roman" pitchFamily="18" charset="0"/>
              </a:rPr>
              <a:t>β)</a:t>
            </a:r>
            <a:r>
              <a:rPr lang="el-GR" dirty="0" smtClean="0">
                <a:solidFill>
                  <a:schemeClr val="tx1"/>
                </a:solidFill>
                <a:cs typeface="Times New Roman" pitchFamily="18" charset="0"/>
              </a:rPr>
              <a:t> </a:t>
            </a:r>
            <a:r>
              <a:rPr lang="el-GR" b="1" dirty="0" smtClean="0">
                <a:solidFill>
                  <a:schemeClr val="tx1"/>
                </a:solidFill>
                <a:cs typeface="Times New Roman" pitchFamily="18" charset="0"/>
              </a:rPr>
              <a:t>Δεν εξετάζει τη χρονική αξία του χρήματος.</a:t>
            </a:r>
            <a:endParaRPr lang="el-GR" b="1" dirty="0" smtClean="0">
              <a:solidFill>
                <a:schemeClr val="tx1"/>
              </a:solidFill>
            </a:endParaRPr>
          </a:p>
          <a:p>
            <a:pPr lvl="1" algn="just" eaLnBrk="1" hangingPunct="1"/>
            <a:r>
              <a:rPr lang="el-GR" dirty="0" smtClean="0">
                <a:solidFill>
                  <a:schemeClr val="tx1"/>
                </a:solidFill>
                <a:cs typeface="Times New Roman" pitchFamily="18" charset="0"/>
              </a:rPr>
              <a:t> Όλες οι καθαρές λειτουργικές χρηματορροές σήμερα την ίδια αξία ανεξάρτητα από τον χρόνο στο οποίο αναμένεται η πραγματοποίηση τους.</a:t>
            </a:r>
          </a:p>
          <a:p>
            <a:pPr algn="just" eaLnBrk="1" hangingPunct="1"/>
            <a:r>
              <a:rPr lang="el-GR" b="1" dirty="0" smtClean="0">
                <a:solidFill>
                  <a:schemeClr val="tx1"/>
                </a:solidFill>
                <a:cs typeface="Times New Roman" pitchFamily="18" charset="0"/>
              </a:rPr>
              <a:t>γ)</a:t>
            </a:r>
            <a:r>
              <a:rPr lang="el-GR" dirty="0" smtClean="0">
                <a:solidFill>
                  <a:schemeClr val="tx1"/>
                </a:solidFill>
                <a:cs typeface="Times New Roman" pitchFamily="18" charset="0"/>
              </a:rPr>
              <a:t> </a:t>
            </a:r>
            <a:r>
              <a:rPr lang="el-GR" b="1" dirty="0" smtClean="0">
                <a:solidFill>
                  <a:schemeClr val="tx1"/>
                </a:solidFill>
                <a:cs typeface="Times New Roman" pitchFamily="18" charset="0"/>
              </a:rPr>
              <a:t>Δεν λαμβάνει υπόψη ούτε και κατά την περίοδο επανείσπραξης,</a:t>
            </a:r>
            <a:r>
              <a:rPr lang="el-GR" b="1" dirty="0" smtClean="0">
                <a:solidFill>
                  <a:schemeClr val="tx1"/>
                </a:solidFill>
              </a:rPr>
              <a:t> το</a:t>
            </a:r>
            <a:r>
              <a:rPr lang="el-GR" b="1" dirty="0" smtClean="0">
                <a:solidFill>
                  <a:schemeClr val="tx1"/>
                </a:solidFill>
                <a:cs typeface="Times New Roman" pitchFamily="18" charset="0"/>
              </a:rPr>
              <a:t> κόστος των δεσμευόμενων στην επένδυση κεφαλαίων </a:t>
            </a:r>
            <a:endParaRPr lang="el-GR" b="1" dirty="0" smtClean="0">
              <a:solidFill>
                <a:schemeClr val="tx1"/>
              </a:solidFill>
            </a:endParaRPr>
          </a:p>
          <a:p>
            <a:pPr lvl="1" algn="just" eaLnBrk="1" hangingPunct="1"/>
            <a:r>
              <a:rPr lang="el-GR" dirty="0" smtClean="0">
                <a:solidFill>
                  <a:schemeClr val="tx1"/>
                </a:solidFill>
                <a:cs typeface="Times New Roman" pitchFamily="18" charset="0"/>
              </a:rPr>
              <a:t>επομένως δεν εξετάζει ένα σημαντικό στοιχείο κόστους της επένδυσης</a:t>
            </a:r>
          </a:p>
        </p:txBody>
      </p:sp>
      <p:sp>
        <p:nvSpPr>
          <p:cNvPr id="91139" name="Rectangle 3"/>
          <p:cNvSpPr>
            <a:spLocks noChangeArrowheads="1"/>
          </p:cNvSpPr>
          <p:nvPr/>
        </p:nvSpPr>
        <p:spPr bwMode="auto">
          <a:xfrm>
            <a:off x="0" y="0"/>
            <a:ext cx="9144000" cy="1371600"/>
          </a:xfrm>
          <a:prstGeom prst="rect">
            <a:avLst/>
          </a:prstGeom>
          <a:solidFill>
            <a:srgbClr val="FFCC99"/>
          </a:solidFill>
          <a:ln w="38100" cmpd="dbl">
            <a:solidFill>
              <a:schemeClr val="tx1"/>
            </a:solidFill>
            <a:miter lim="800000"/>
            <a:headEnd/>
            <a:tailEnd/>
          </a:ln>
        </p:spPr>
        <p:txBody>
          <a:bodyPr anchor="ctr"/>
          <a:lstStyle/>
          <a:p>
            <a:pPr algn="ctr"/>
            <a:r>
              <a:rPr lang="el-GR" sz="3600" b="1" dirty="0" smtClean="0">
                <a:cs typeface="Times New Roman" pitchFamily="18" charset="0"/>
              </a:rPr>
              <a:t>Μειονεκτήματα της μεθόδου της Περιόδου Επανείσπραξης</a:t>
            </a:r>
            <a:r>
              <a:rPr lang="el-GR" sz="3600" b="1" dirty="0" smtClean="0"/>
              <a:t> </a:t>
            </a:r>
            <a:r>
              <a:rPr lang="el-GR" sz="3600" b="1" dirty="0" smtClean="0">
                <a:cs typeface="Times New Roman" pitchFamily="18" charset="0"/>
              </a:rPr>
              <a:t>του Κεφαλαίου</a:t>
            </a:r>
            <a:endParaRPr lang="el-GR" sz="4800" dirty="0">
              <a:solidFill>
                <a:schemeClr val="tx2"/>
              </a:solidFill>
            </a:endParaRPr>
          </a:p>
        </p:txBody>
      </p:sp>
      <p:sp>
        <p:nvSpPr>
          <p:cNvPr id="91140" name="AutoShape 4"/>
          <p:cNvSpPr>
            <a:spLocks noChangeArrowheads="1"/>
          </p:cNvSpPr>
          <p:nvPr/>
        </p:nvSpPr>
        <p:spPr bwMode="auto">
          <a:xfrm>
            <a:off x="6781800" y="60960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0242"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 Θέση περιεχομένου"/>
          <p:cNvSpPr>
            <a:spLocks noGrp="1"/>
          </p:cNvSpPr>
          <p:nvPr>
            <p:ph idx="1"/>
          </p:nvPr>
        </p:nvSpPr>
        <p:spPr/>
        <p:txBody>
          <a:bodyPr/>
          <a:lstStyle/>
          <a:p>
            <a:pPr algn="just"/>
            <a:r>
              <a:rPr lang="el-GR" sz="2800" dirty="0" smtClean="0">
                <a:solidFill>
                  <a:schemeClr val="tx1"/>
                </a:solidFill>
              </a:rPr>
              <a:t>Ο λογιστικός συντελεστής απόδοσης (</a:t>
            </a:r>
            <a:r>
              <a:rPr lang="en-US" sz="2800" i="1" dirty="0" smtClean="0">
                <a:solidFill>
                  <a:schemeClr val="tx1"/>
                </a:solidFill>
              </a:rPr>
              <a:t>Average</a:t>
            </a:r>
            <a:r>
              <a:rPr lang="el-GR" sz="2800" i="1" dirty="0" smtClean="0">
                <a:solidFill>
                  <a:schemeClr val="tx1"/>
                </a:solidFill>
              </a:rPr>
              <a:t> ή </a:t>
            </a:r>
            <a:r>
              <a:rPr lang="en-US" sz="2800" i="1" dirty="0" smtClean="0">
                <a:solidFill>
                  <a:schemeClr val="tx1"/>
                </a:solidFill>
              </a:rPr>
              <a:t>Accounting Rate of Return</a:t>
            </a:r>
            <a:r>
              <a:rPr lang="el-GR" sz="2800" i="1" dirty="0" smtClean="0">
                <a:solidFill>
                  <a:schemeClr val="tx1"/>
                </a:solidFill>
              </a:rPr>
              <a:t> - </a:t>
            </a:r>
            <a:r>
              <a:rPr lang="en-US" sz="2800" i="1" dirty="0" smtClean="0">
                <a:solidFill>
                  <a:schemeClr val="tx1"/>
                </a:solidFill>
              </a:rPr>
              <a:t>ARR</a:t>
            </a:r>
            <a:r>
              <a:rPr lang="el-GR" sz="2800" dirty="0" smtClean="0">
                <a:solidFill>
                  <a:schemeClr val="tx1"/>
                </a:solidFill>
              </a:rPr>
              <a:t>) υπολογίζει την απόδοση της επενδυτικής πρότασης εξετάζοντας το ετήσιο λογιστικό κέρδος και το αρχικό κόστος ή το μέσο επενδυτικό κόστος της επενδυτικής πρότασης. Διαφορετικά, ο εν λόγω συντελεστής συγκρίνει το κέρδος που δημιουργείται από την επενδυτική πρόταση με το κόστος αυτής.</a:t>
            </a:r>
          </a:p>
        </p:txBody>
      </p:sp>
      <p:sp>
        <p:nvSpPr>
          <p:cNvPr id="3" name="2 - Τίτλος"/>
          <p:cNvSpPr>
            <a:spLocks noGrp="1"/>
          </p:cNvSpPr>
          <p:nvPr>
            <p:ph type="title"/>
          </p:nvPr>
        </p:nvSpPr>
        <p:spPr/>
        <p:txBody>
          <a:bodyPr>
            <a:normAutofit fontScale="90000"/>
          </a:bodyPr>
          <a:lstStyle/>
          <a:p>
            <a:pPr algn="ctr">
              <a:defRPr/>
            </a:pPr>
            <a:r>
              <a:rPr lang="el-GR" sz="3200" b="1" dirty="0" smtClean="0">
                <a:solidFill>
                  <a:schemeClr val="tx1"/>
                </a:solidFill>
              </a:rPr>
              <a:t>ΛογιστικΟΣ συντελεστΗΣ απΟδοσηΣ μιαΣ επενδυτικΗΣ πρΟτασηΣ</a:t>
            </a:r>
            <a:endParaRPr lang="el-GR" sz="3200" b="1" dirty="0">
              <a:solidFill>
                <a:schemeClr val="tx1"/>
              </a:solidFill>
            </a:endParaRPr>
          </a:p>
        </p:txBody>
      </p:sp>
      <p:sp>
        <p:nvSpPr>
          <p:cNvPr id="51205" name="4 - Θέση αριθμού διαφάνειας"/>
          <p:cNvSpPr>
            <a:spLocks noGrp="1"/>
          </p:cNvSpPr>
          <p:nvPr>
            <p:ph type="sldNum" sz="quarter" idx="12"/>
          </p:nvPr>
        </p:nvSpPr>
        <p:spPr bwMode="auto">
          <a:noFill/>
          <a:ln>
            <a:miter lim="800000"/>
            <a:headEnd/>
            <a:tailEnd/>
          </a:ln>
        </p:spPr>
        <p:txBody>
          <a:bodyPr/>
          <a:lstStyle/>
          <a:p>
            <a:fld id="{0E499B22-5A93-48E6-9FB9-F051EDF95926}" type="slidenum">
              <a:rPr lang="el-GR" altLang="el-GR" smtClean="0"/>
              <a:pPr/>
              <a:t>264</a:t>
            </a:fld>
            <a:endParaRPr lang="el-GR" altLang="el-GR" dirty="0" smtClean="0"/>
          </a:p>
        </p:txBody>
      </p:sp>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 Θέση περιεχομένου"/>
          <p:cNvSpPr>
            <a:spLocks noGrp="1"/>
          </p:cNvSpPr>
          <p:nvPr>
            <p:ph idx="1"/>
          </p:nvPr>
        </p:nvSpPr>
        <p:spPr>
          <a:xfrm>
            <a:off x="304800" y="1554162"/>
            <a:ext cx="8686800" cy="4899174"/>
          </a:xfrm>
        </p:spPr>
        <p:txBody>
          <a:bodyPr>
            <a:normAutofit fontScale="92500" lnSpcReduction="10000"/>
          </a:bodyPr>
          <a:lstStyle/>
          <a:p>
            <a:endParaRPr lang="el-GR" dirty="0" smtClean="0"/>
          </a:p>
          <a:p>
            <a:endParaRPr lang="el-GR" dirty="0" smtClean="0"/>
          </a:p>
          <a:p>
            <a:endParaRPr lang="el-GR" dirty="0" smtClean="0"/>
          </a:p>
          <a:p>
            <a:r>
              <a:rPr lang="el-GR" dirty="0" smtClean="0">
                <a:solidFill>
                  <a:srgbClr val="0000CC"/>
                </a:solidFill>
              </a:rPr>
              <a:t>όπου </a:t>
            </a:r>
            <a:r>
              <a:rPr lang="el-GR" dirty="0" smtClean="0"/>
              <a:t> </a:t>
            </a:r>
          </a:p>
          <a:p>
            <a:endParaRPr lang="el-GR" dirty="0" smtClean="0"/>
          </a:p>
          <a:p>
            <a:pPr algn="just"/>
            <a:r>
              <a:rPr lang="el-GR" dirty="0" smtClean="0">
                <a:solidFill>
                  <a:srgbClr val="0000CC"/>
                </a:solidFill>
              </a:rPr>
              <a:t>είναι το μέσο επενδυτικό κόστος της επενδυτικής πρότασης. </a:t>
            </a:r>
          </a:p>
          <a:p>
            <a:r>
              <a:rPr lang="el-GR" sz="2600" dirty="0" smtClean="0">
                <a:solidFill>
                  <a:schemeClr val="tx1"/>
                </a:solidFill>
              </a:rPr>
              <a:t>Συνήθως ως λογιστικό κέρδος χρησιμοποιούμε τις ταμειακές ροές μείον απόσβεση, ενώ στο μέσο επενδυτικό κόστος της επενδυτικής πρότασης υπολογίζουμε και την υπολειμματική αξία. </a:t>
            </a:r>
          </a:p>
        </p:txBody>
      </p:sp>
      <p:sp>
        <p:nvSpPr>
          <p:cNvPr id="3" name="2 - Τίτλος"/>
          <p:cNvSpPr>
            <a:spLocks noGrp="1"/>
          </p:cNvSpPr>
          <p:nvPr>
            <p:ph type="title"/>
          </p:nvPr>
        </p:nvSpPr>
        <p:spPr/>
        <p:txBody>
          <a:bodyPr>
            <a:noAutofit/>
          </a:bodyPr>
          <a:lstStyle/>
          <a:p>
            <a:pPr algn="ctr">
              <a:defRPr/>
            </a:pPr>
            <a:r>
              <a:rPr lang="el-GR" sz="3200" b="1" dirty="0" smtClean="0">
                <a:solidFill>
                  <a:schemeClr val="tx1"/>
                </a:solidFill>
              </a:rPr>
              <a:t>ΛογιστικΟΣ συντελεστΗΣ απΟδοσηΣ μιαΣ επενδυτικΗΣ πρΟτασηΣ</a:t>
            </a:r>
            <a:endParaRPr lang="el-GR" sz="3200" b="1" dirty="0">
              <a:solidFill>
                <a:schemeClr val="tx1"/>
              </a:solidFill>
            </a:endParaRPr>
          </a:p>
        </p:txBody>
      </p:sp>
      <p:sp>
        <p:nvSpPr>
          <p:cNvPr id="52229" name="4 - Θέση αριθμού διαφάνειας"/>
          <p:cNvSpPr>
            <a:spLocks noGrp="1"/>
          </p:cNvSpPr>
          <p:nvPr>
            <p:ph type="sldNum" sz="quarter" idx="12"/>
          </p:nvPr>
        </p:nvSpPr>
        <p:spPr bwMode="auto">
          <a:noFill/>
          <a:ln>
            <a:miter lim="800000"/>
            <a:headEnd/>
            <a:tailEnd/>
          </a:ln>
        </p:spPr>
        <p:txBody>
          <a:bodyPr/>
          <a:lstStyle/>
          <a:p>
            <a:fld id="{EA69894A-26FD-414D-8D72-E6436E6F3519}" type="slidenum">
              <a:rPr lang="el-GR" altLang="el-GR" smtClean="0"/>
              <a:pPr/>
              <a:t>265</a:t>
            </a:fld>
            <a:endParaRPr lang="el-GR" altLang="el-GR" dirty="0" smtClean="0"/>
          </a:p>
        </p:txBody>
      </p:sp>
      <p:sp>
        <p:nvSpPr>
          <p:cNvPr id="52230"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52231"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71688" y="1700808"/>
            <a:ext cx="3857625" cy="1134467"/>
          </a:xfrm>
          <a:prstGeom prst="rect">
            <a:avLst/>
          </a:prstGeom>
          <a:noFill/>
          <a:ln w="9525">
            <a:noFill/>
            <a:miter lim="800000"/>
            <a:headEnd/>
            <a:tailEnd/>
          </a:ln>
        </p:spPr>
      </p:pic>
      <p:sp>
        <p:nvSpPr>
          <p:cNvPr id="52232"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pic>
        <p:nvPicPr>
          <p:cNvPr id="52233"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286000" y="2928938"/>
            <a:ext cx="629816"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Rectangle 2"/>
          <p:cNvSpPr>
            <a:spLocks noGrp="1" noChangeArrowheads="1"/>
          </p:cNvSpPr>
          <p:nvPr>
            <p:ph type="title"/>
          </p:nvPr>
        </p:nvSpPr>
        <p:spPr>
          <a:xfrm>
            <a:off x="0" y="0"/>
            <a:ext cx="9144000" cy="1141413"/>
          </a:xfrm>
        </p:spPr>
        <p:txBody>
          <a:bodyPr>
            <a:normAutofit fontScale="90000"/>
          </a:bodyPr>
          <a:lstStyle/>
          <a:p>
            <a:pPr algn="ctr"/>
            <a:r>
              <a:rPr lang="el-GR" sz="3600" b="1" dirty="0" smtClean="0"/>
              <a:t>Το κριτΗριο τηΣ ΚαθαρΗΣ ΠαροΥσαΣ ΑξΙαΣ  </a:t>
            </a:r>
          </a:p>
        </p:txBody>
      </p:sp>
      <p:sp>
        <p:nvSpPr>
          <p:cNvPr id="97285" name="Rectangle 3"/>
          <p:cNvSpPr>
            <a:spLocks noGrp="1" noChangeArrowheads="1"/>
          </p:cNvSpPr>
          <p:nvPr>
            <p:ph sz="half" idx="1"/>
          </p:nvPr>
        </p:nvSpPr>
        <p:spPr>
          <a:xfrm>
            <a:off x="107950" y="1125538"/>
            <a:ext cx="8856538" cy="5471814"/>
          </a:xfrm>
        </p:spPr>
        <p:txBody>
          <a:bodyPr>
            <a:normAutofit/>
          </a:bodyPr>
          <a:lstStyle/>
          <a:p>
            <a:pPr>
              <a:buFont typeface="Wingdings" pitchFamily="2" charset="2"/>
              <a:buNone/>
            </a:pPr>
            <a:r>
              <a:rPr lang="el-GR" sz="2000" dirty="0" smtClean="0"/>
              <a:t>     </a:t>
            </a:r>
            <a:r>
              <a:rPr lang="el-GR" sz="2400" dirty="0" smtClean="0">
                <a:solidFill>
                  <a:schemeClr val="tx1"/>
                </a:solidFill>
              </a:rPr>
              <a:t>Για την εφαρμογή του κριτηρίου αυτού χρειάζεται να υπολογισθούν τα εξής:</a:t>
            </a:r>
          </a:p>
          <a:p>
            <a:pPr marL="457200" indent="-457200">
              <a:lnSpc>
                <a:spcPct val="200000"/>
              </a:lnSpc>
              <a:buFont typeface="+mj-lt"/>
              <a:buAutoNum type="arabicPeriod"/>
            </a:pPr>
            <a:r>
              <a:rPr lang="el-GR" sz="2400" dirty="0" smtClean="0">
                <a:solidFill>
                  <a:schemeClr val="tx1"/>
                </a:solidFill>
              </a:rPr>
              <a:t>Το ύψος της παρούσας αξίας των μελλοντικών αποδόσεων (εισροών) κεφαλαίου,</a:t>
            </a:r>
          </a:p>
          <a:p>
            <a:pPr marL="457200" indent="-457200">
              <a:lnSpc>
                <a:spcPct val="200000"/>
              </a:lnSpc>
              <a:buFont typeface="+mj-lt"/>
              <a:buAutoNum type="arabicPeriod"/>
            </a:pPr>
            <a:r>
              <a:rPr lang="el-GR" sz="2400" dirty="0" smtClean="0">
                <a:solidFill>
                  <a:schemeClr val="tx1"/>
                </a:solidFill>
              </a:rPr>
              <a:t>Το χρονικό διάστημα που συνεχίζει η επένδυση να αποφέρει έσοδα στην επιχείρηση και</a:t>
            </a:r>
          </a:p>
          <a:p>
            <a:pPr marL="457200" indent="-457200">
              <a:lnSpc>
                <a:spcPct val="200000"/>
              </a:lnSpc>
              <a:buFont typeface="+mj-lt"/>
              <a:buAutoNum type="arabicPeriod"/>
            </a:pPr>
            <a:r>
              <a:rPr lang="el-GR" sz="2400" dirty="0" smtClean="0">
                <a:solidFill>
                  <a:schemeClr val="tx1"/>
                </a:solidFill>
              </a:rPr>
              <a:t>Το επιτόκιο που προεξοφλεί την παρούσα αξία του χρήματος σε σχέση με τη μελλοντική του αξία. </a:t>
            </a:r>
          </a:p>
          <a:p>
            <a:pPr>
              <a:lnSpc>
                <a:spcPct val="200000"/>
              </a:lnSpc>
              <a:buFont typeface="Wingdings" pitchFamily="2" charset="2"/>
              <a:buNone/>
            </a:pPr>
            <a:endParaRPr lang="el-GR" sz="2000" dirty="0" smtClean="0"/>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0" y="0"/>
            <a:ext cx="9144000" cy="1141413"/>
          </a:xfrm>
        </p:spPr>
        <p:txBody>
          <a:bodyPr>
            <a:normAutofit/>
          </a:bodyPr>
          <a:lstStyle/>
          <a:p>
            <a:pPr algn="ctr"/>
            <a:r>
              <a:rPr lang="el-GR" sz="3600" b="1" dirty="0" smtClean="0">
                <a:solidFill>
                  <a:schemeClr val="tx1"/>
                </a:solidFill>
              </a:rPr>
              <a:t>Το κριτΗριο τηΣ ΠαροΥσαΣ ΑξΙαΣ  </a:t>
            </a:r>
          </a:p>
        </p:txBody>
      </p:sp>
      <p:sp>
        <p:nvSpPr>
          <p:cNvPr id="9222" name="Rectangle 3"/>
          <p:cNvSpPr>
            <a:spLocks noGrp="1" noChangeArrowheads="1"/>
          </p:cNvSpPr>
          <p:nvPr>
            <p:ph sz="half" idx="1"/>
          </p:nvPr>
        </p:nvSpPr>
        <p:spPr>
          <a:xfrm>
            <a:off x="107950" y="1125538"/>
            <a:ext cx="9036050" cy="5471814"/>
          </a:xfrm>
        </p:spPr>
        <p:txBody>
          <a:bodyPr/>
          <a:lstStyle/>
          <a:p>
            <a:pPr>
              <a:buFont typeface="Wingdings" pitchFamily="2" charset="2"/>
              <a:buNone/>
            </a:pPr>
            <a:r>
              <a:rPr lang="el-GR" sz="2000" dirty="0" smtClean="0"/>
              <a:t>     </a:t>
            </a:r>
          </a:p>
          <a:p>
            <a:pPr>
              <a:buFont typeface="Wingdings" pitchFamily="2" charset="2"/>
              <a:buNone/>
            </a:pPr>
            <a:r>
              <a:rPr lang="el-GR" sz="2000" dirty="0" smtClean="0">
                <a:solidFill>
                  <a:schemeClr val="tx1"/>
                </a:solidFill>
              </a:rPr>
              <a:t>Η παρούσα αξία των μελλοντικών αποδόσεων του κεφαλαίου δίνεται από τον παρακάτω τύπο:</a:t>
            </a:r>
            <a:r>
              <a:rPr lang="el-GR" sz="2000" b="1" dirty="0" smtClean="0">
                <a:solidFill>
                  <a:schemeClr val="tx1"/>
                </a:solidFill>
              </a:rPr>
              <a:t> </a:t>
            </a:r>
            <a:endParaRPr lang="el-GR" sz="2000" dirty="0" smtClean="0">
              <a:solidFill>
                <a:schemeClr val="tx1"/>
              </a:solidFill>
            </a:endParaRPr>
          </a:p>
          <a:p>
            <a:pPr>
              <a:buFont typeface="Wingdings" pitchFamily="2" charset="2"/>
              <a:buNone/>
            </a:pPr>
            <a:r>
              <a:rPr lang="el-GR" sz="2000" b="1" dirty="0" smtClean="0">
                <a:solidFill>
                  <a:schemeClr val="tx1"/>
                </a:solidFill>
              </a:rPr>
              <a:t>                                                                                        </a:t>
            </a:r>
            <a:endParaRPr lang="el-GR" sz="2000" dirty="0" smtClean="0">
              <a:solidFill>
                <a:schemeClr val="tx1"/>
              </a:solidFill>
            </a:endParaRPr>
          </a:p>
          <a:p>
            <a:endParaRPr lang="el-GR" sz="2000" dirty="0" smtClean="0">
              <a:solidFill>
                <a:schemeClr val="tx1"/>
              </a:solidFill>
            </a:endParaRPr>
          </a:p>
          <a:p>
            <a:pPr>
              <a:buFont typeface="Wingdings" pitchFamily="2" charset="2"/>
              <a:buNone/>
            </a:pPr>
            <a:r>
              <a:rPr lang="el-GR" sz="2000" dirty="0" smtClean="0">
                <a:solidFill>
                  <a:schemeClr val="tx1"/>
                </a:solidFill>
              </a:rPr>
              <a:t>όπου: </a:t>
            </a:r>
          </a:p>
          <a:p>
            <a:r>
              <a:rPr lang="en-US" sz="2000" b="1" dirty="0" smtClean="0">
                <a:solidFill>
                  <a:schemeClr val="tx1"/>
                </a:solidFill>
              </a:rPr>
              <a:t>R</a:t>
            </a:r>
            <a:r>
              <a:rPr lang="el-GR" sz="2000" dirty="0" smtClean="0">
                <a:solidFill>
                  <a:schemeClr val="tx1"/>
                </a:solidFill>
              </a:rPr>
              <a:t> = οι ετήσιες αποδόσεις (ή οι καθαρές ταμιακές ροές κάθε χρόνο) </a:t>
            </a:r>
          </a:p>
          <a:p>
            <a:r>
              <a:rPr lang="en-US" sz="2000" b="1" dirty="0" smtClean="0">
                <a:solidFill>
                  <a:schemeClr val="tx1"/>
                </a:solidFill>
              </a:rPr>
              <a:t>i</a:t>
            </a:r>
            <a:r>
              <a:rPr lang="el-GR" sz="2000" dirty="0" smtClean="0">
                <a:solidFill>
                  <a:schemeClr val="tx1"/>
                </a:solidFill>
              </a:rPr>
              <a:t> = επιτόκιο προεξόφλησης,  </a:t>
            </a:r>
          </a:p>
          <a:p>
            <a:r>
              <a:rPr lang="en-US" sz="2000" b="1" dirty="0" smtClean="0">
                <a:solidFill>
                  <a:schemeClr val="tx1"/>
                </a:solidFill>
              </a:rPr>
              <a:t>n</a:t>
            </a:r>
            <a:r>
              <a:rPr lang="el-GR" sz="2000" dirty="0" smtClean="0">
                <a:solidFill>
                  <a:schemeClr val="tx1"/>
                </a:solidFill>
              </a:rPr>
              <a:t> = χρονική περίοδος </a:t>
            </a:r>
          </a:p>
          <a:p>
            <a:r>
              <a:rPr lang="el-GR" sz="2000" dirty="0" smtClean="0">
                <a:solidFill>
                  <a:schemeClr val="tx1"/>
                </a:solidFill>
              </a:rPr>
              <a:t>Συγκρίνεται το ύψος της παρούσας αξίας (Π.Α.) των μελλοντικών αποδόσεων, που βρίσκεται από τον προηγούμενο τύπο, με το πραγματικό κόστος κεφαλαίου της επένδυσης (Κ). </a:t>
            </a:r>
          </a:p>
          <a:p>
            <a:r>
              <a:rPr lang="el-GR" sz="2000" dirty="0" smtClean="0">
                <a:solidFill>
                  <a:schemeClr val="tx1"/>
                </a:solidFill>
              </a:rPr>
              <a:t>Εάν </a:t>
            </a:r>
            <a:r>
              <a:rPr lang="el-GR" sz="2000" b="1" dirty="0" smtClean="0">
                <a:solidFill>
                  <a:schemeClr val="tx1"/>
                </a:solidFill>
              </a:rPr>
              <a:t>Π.Α. &gt; Κ, τότε προκρίνεται η επένδυση αυτή, </a:t>
            </a:r>
            <a:r>
              <a:rPr lang="el-GR" sz="2000" dirty="0" smtClean="0">
                <a:solidFill>
                  <a:schemeClr val="tx1"/>
                </a:solidFill>
              </a:rPr>
              <a:t>αντίθετα,</a:t>
            </a:r>
          </a:p>
          <a:p>
            <a:r>
              <a:rPr lang="el-GR" sz="2000" dirty="0" smtClean="0">
                <a:solidFill>
                  <a:schemeClr val="tx1"/>
                </a:solidFill>
              </a:rPr>
              <a:t> </a:t>
            </a:r>
            <a:r>
              <a:rPr lang="el-GR" sz="2000" b="1" dirty="0" smtClean="0">
                <a:solidFill>
                  <a:schemeClr val="tx1"/>
                </a:solidFill>
              </a:rPr>
              <a:t>Απορρίπτεται η επένδυση εάν Π.Α. &lt; Κ, ως ασύμφορη και ζημιογόνος.</a:t>
            </a:r>
          </a:p>
          <a:p>
            <a:pPr>
              <a:lnSpc>
                <a:spcPct val="200000"/>
              </a:lnSpc>
              <a:buFont typeface="Wingdings" pitchFamily="2" charset="2"/>
              <a:buNone/>
            </a:pPr>
            <a:endParaRPr lang="el-GR" sz="2000" dirty="0" smtClean="0"/>
          </a:p>
        </p:txBody>
      </p:sp>
      <p:graphicFrame>
        <p:nvGraphicFramePr>
          <p:cNvPr id="9218" name="Object 2"/>
          <p:cNvGraphicFramePr>
            <a:graphicFrameLocks noChangeAspect="1"/>
          </p:cNvGraphicFramePr>
          <p:nvPr/>
        </p:nvGraphicFramePr>
        <p:xfrm>
          <a:off x="1403350" y="2133600"/>
          <a:ext cx="5400675" cy="790575"/>
        </p:xfrm>
        <a:graphic>
          <a:graphicData uri="http://schemas.openxmlformats.org/presentationml/2006/ole">
            <p:oleObj spid="_x0000_s1026" name="Equation" r:id="rId4" imgW="3111480" imgH="431640" progId="">
              <p:embed/>
            </p:oleObj>
          </a:graphicData>
        </a:graphic>
      </p:graphicFrame>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normAutofit fontScale="90000"/>
          </a:bodyPr>
          <a:lstStyle/>
          <a:p>
            <a:r>
              <a:rPr lang="en-GB" cap="none" dirty="0" smtClean="0"/>
              <a:t>ΜΕΛΛΟΝΤΙΚ</a:t>
            </a:r>
            <a:r>
              <a:rPr lang="el-GR" cap="none" dirty="0" smtClean="0"/>
              <a:t>Η</a:t>
            </a:r>
            <a:r>
              <a:rPr lang="en-GB" cap="none" dirty="0" smtClean="0"/>
              <a:t> ΚΑΙ ΠΑΡΟ</a:t>
            </a:r>
            <a:r>
              <a:rPr lang="el-GR" cap="none" dirty="0" smtClean="0"/>
              <a:t>Υ</a:t>
            </a:r>
            <a:r>
              <a:rPr lang="en-GB" cap="none" dirty="0" smtClean="0"/>
              <a:t>ΣΑ ΑΞ</a:t>
            </a:r>
            <a:r>
              <a:rPr lang="el-GR" cap="none" dirty="0" smtClean="0"/>
              <a:t>Ι</a:t>
            </a:r>
            <a:r>
              <a:rPr lang="en-GB" cap="none" dirty="0" smtClean="0"/>
              <a:t>Α ΕΠ</a:t>
            </a:r>
            <a:r>
              <a:rPr lang="el-GR" cap="none" dirty="0" smtClean="0"/>
              <a:t>Ε</a:t>
            </a:r>
            <a:r>
              <a:rPr lang="en-GB" cap="none" dirty="0" smtClean="0"/>
              <a:t>ΝΔΥΣΗΣ </a:t>
            </a:r>
          </a:p>
        </p:txBody>
      </p:sp>
      <p:sp>
        <p:nvSpPr>
          <p:cNvPr id="2054" name="Rectangle 3"/>
          <p:cNvSpPr>
            <a:spLocks noGrp="1" noChangeArrowheads="1"/>
          </p:cNvSpPr>
          <p:nvPr>
            <p:ph type="body" idx="1"/>
          </p:nvPr>
        </p:nvSpPr>
        <p:spPr>
          <a:xfrm>
            <a:off x="304800" y="1554162"/>
            <a:ext cx="8686800" cy="5043190"/>
          </a:xfrm>
        </p:spPr>
        <p:txBody>
          <a:bodyPr/>
          <a:lstStyle/>
          <a:p>
            <a:r>
              <a:rPr lang="en-GB" sz="2000" dirty="0" smtClean="0"/>
              <a:t>Ράντα είναι μια σειρά ίσων ετήσιων χρηματικών καταβολών (ροών) (Annuity)</a:t>
            </a:r>
          </a:p>
          <a:p>
            <a:endParaRPr lang="en-GB" sz="2000" dirty="0" smtClean="0"/>
          </a:p>
          <a:p>
            <a:endParaRPr lang="en-GB" sz="2000" dirty="0" smtClean="0"/>
          </a:p>
          <a:p>
            <a:r>
              <a:rPr lang="en-GB" sz="2000" dirty="0" smtClean="0"/>
              <a:t>Όταν η κεφαλαιοποίηση του τόκου (ανατοκισμός) γίνεται σε χρονικές περιόδους μικρότερες του ενός έτους, η εξίσωση γίνεται </a:t>
            </a:r>
          </a:p>
          <a:p>
            <a:pPr algn="ctr">
              <a:spcBef>
                <a:spcPct val="20000"/>
              </a:spcBef>
            </a:pPr>
            <a:endParaRPr lang="en-GB" sz="1500" i="1" dirty="0" smtClean="0"/>
          </a:p>
          <a:p>
            <a:endParaRPr lang="en-GB" sz="2000" dirty="0" smtClean="0"/>
          </a:p>
          <a:p>
            <a:endParaRPr lang="el-GR" sz="2000" dirty="0" smtClean="0"/>
          </a:p>
          <a:p>
            <a:r>
              <a:rPr lang="en-GB" sz="2000" dirty="0" smtClean="0"/>
              <a:t>Η παρούσα αξία ίσων ετήσιων χρηματικών ροών που καταβάλλονται στο διηνεκές (</a:t>
            </a:r>
            <a:r>
              <a:rPr lang="en-US" sz="2000" dirty="0" smtClean="0"/>
              <a:t>Perpetuity) διαμορφώνεται σε</a:t>
            </a:r>
            <a:endParaRPr lang="en-GB" sz="2000" dirty="0" smtClean="0"/>
          </a:p>
        </p:txBody>
      </p:sp>
      <p:graphicFrame>
        <p:nvGraphicFramePr>
          <p:cNvPr id="2050" name="Object 4"/>
          <p:cNvGraphicFramePr>
            <a:graphicFrameLocks noChangeAspect="1"/>
          </p:cNvGraphicFramePr>
          <p:nvPr/>
        </p:nvGraphicFramePr>
        <p:xfrm>
          <a:off x="1259632" y="2204864"/>
          <a:ext cx="3251200" cy="787400"/>
        </p:xfrm>
        <a:graphic>
          <a:graphicData uri="http://schemas.openxmlformats.org/presentationml/2006/ole">
            <p:oleObj spid="_x0000_s2025474" name="Equation" r:id="rId4" imgW="3251160" imgH="787320" progId="Equation.3">
              <p:embed/>
            </p:oleObj>
          </a:graphicData>
        </a:graphic>
      </p:graphicFrame>
      <p:graphicFrame>
        <p:nvGraphicFramePr>
          <p:cNvPr id="2051" name="Object 5"/>
          <p:cNvGraphicFramePr>
            <a:graphicFrameLocks noChangeAspect="1"/>
          </p:cNvGraphicFramePr>
          <p:nvPr/>
        </p:nvGraphicFramePr>
        <p:xfrm>
          <a:off x="2771800" y="3573016"/>
          <a:ext cx="2095500" cy="736600"/>
        </p:xfrm>
        <a:graphic>
          <a:graphicData uri="http://schemas.openxmlformats.org/presentationml/2006/ole">
            <p:oleObj spid="_x0000_s2025475" name="Equation" r:id="rId5" imgW="2095200" imgH="736560" progId="Equation.3">
              <p:embed/>
            </p:oleObj>
          </a:graphicData>
        </a:graphic>
      </p:graphicFrame>
      <p:sp>
        <p:nvSpPr>
          <p:cNvPr id="2055" name="Text Box 6"/>
          <p:cNvSpPr txBox="1">
            <a:spLocks noChangeArrowheads="1"/>
          </p:cNvSpPr>
          <p:nvPr/>
        </p:nvSpPr>
        <p:spPr bwMode="auto">
          <a:xfrm>
            <a:off x="5076056" y="3717032"/>
            <a:ext cx="2973388" cy="630238"/>
          </a:xfrm>
          <a:prstGeom prst="rect">
            <a:avLst/>
          </a:prstGeom>
          <a:noFill/>
          <a:ln w="9525">
            <a:noFill/>
            <a:miter lim="800000"/>
            <a:headEnd/>
            <a:tailEnd/>
          </a:ln>
        </p:spPr>
        <p:txBody>
          <a:bodyPr wrap="none" anchor="ctr">
            <a:spAutoFit/>
          </a:bodyPr>
          <a:lstStyle/>
          <a:p>
            <a:pPr algn="l"/>
            <a:r>
              <a:rPr lang="el-GR" i="1" dirty="0"/>
              <a:t>μ</a:t>
            </a:r>
            <a:r>
              <a:rPr lang="en-US" i="1" dirty="0"/>
              <a:t> = αριθμός ανατοκισμών ετησίως</a:t>
            </a:r>
          </a:p>
          <a:p>
            <a:pPr algn="l"/>
            <a:r>
              <a:rPr lang="el-GR" i="1" dirty="0"/>
              <a:t>ν = διάρκεια επένδυσης (έτη)</a:t>
            </a:r>
            <a:endParaRPr lang="en-GB" i="1" dirty="0"/>
          </a:p>
        </p:txBody>
      </p:sp>
      <p:graphicFrame>
        <p:nvGraphicFramePr>
          <p:cNvPr id="2052" name="Object 7"/>
          <p:cNvGraphicFramePr>
            <a:graphicFrameLocks noChangeAspect="1"/>
          </p:cNvGraphicFramePr>
          <p:nvPr/>
        </p:nvGraphicFramePr>
        <p:xfrm>
          <a:off x="4032250" y="5486400"/>
          <a:ext cx="965200" cy="660400"/>
        </p:xfrm>
        <a:graphic>
          <a:graphicData uri="http://schemas.openxmlformats.org/presentationml/2006/ole">
            <p:oleObj spid="_x0000_s2025476" name="Equation" r:id="rId6" imgW="965160" imgH="660240" progId="Equation.3">
              <p:embed/>
            </p:oleObj>
          </a:graphicData>
        </a:graphic>
      </p:graphicFrame>
      <p:sp>
        <p:nvSpPr>
          <p:cNvPr id="2056" name="Text Box 8"/>
          <p:cNvSpPr txBox="1">
            <a:spLocks noChangeArrowheads="1"/>
          </p:cNvSpPr>
          <p:nvPr/>
        </p:nvSpPr>
        <p:spPr bwMode="auto">
          <a:xfrm>
            <a:off x="5364088" y="5434350"/>
            <a:ext cx="3168352" cy="646331"/>
          </a:xfrm>
          <a:prstGeom prst="rect">
            <a:avLst/>
          </a:prstGeom>
          <a:noFill/>
          <a:ln w="9525">
            <a:noFill/>
            <a:miter lim="800000"/>
            <a:headEnd/>
            <a:tailEnd/>
          </a:ln>
        </p:spPr>
        <p:txBody>
          <a:bodyPr wrap="square" anchor="ctr">
            <a:spAutoFit/>
          </a:bodyPr>
          <a:lstStyle/>
          <a:p>
            <a:pPr algn="l"/>
            <a:r>
              <a:rPr lang="el-GR" i="1" dirty="0"/>
              <a:t>Α</a:t>
            </a:r>
            <a:r>
              <a:rPr lang="en-US" i="1" dirty="0"/>
              <a:t> = </a:t>
            </a:r>
            <a:r>
              <a:rPr lang="el-GR" i="1" dirty="0"/>
              <a:t> ίση ετήσια χρηματική ροή</a:t>
            </a:r>
            <a:endParaRPr lang="en-GB" i="1" dirty="0"/>
          </a:p>
        </p:txBody>
      </p:sp>
      <p:sp>
        <p:nvSpPr>
          <p:cNvPr id="2057" name="Text Box 9"/>
          <p:cNvSpPr txBox="1">
            <a:spLocks noChangeArrowheads="1"/>
          </p:cNvSpPr>
          <p:nvPr/>
        </p:nvSpPr>
        <p:spPr bwMode="auto">
          <a:xfrm>
            <a:off x="4716016" y="2564904"/>
            <a:ext cx="2695575" cy="336550"/>
          </a:xfrm>
          <a:prstGeom prst="rect">
            <a:avLst/>
          </a:prstGeom>
          <a:noFill/>
          <a:ln w="9525">
            <a:noFill/>
            <a:miter lim="800000"/>
            <a:headEnd/>
            <a:tailEnd/>
          </a:ln>
        </p:spPr>
        <p:txBody>
          <a:bodyPr wrap="none" anchor="ctr">
            <a:spAutoFit/>
          </a:bodyPr>
          <a:lstStyle/>
          <a:p>
            <a:pPr algn="l"/>
            <a:r>
              <a:rPr lang="el-GR" i="1" dirty="0"/>
              <a:t>Α</a:t>
            </a:r>
            <a:r>
              <a:rPr lang="en-US" i="1" dirty="0"/>
              <a:t> = το ποσό της κάθε περιόδου</a:t>
            </a:r>
            <a:endParaRPr lang="en-GB" i="1" dirty="0"/>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GB" cap="none" dirty="0" smtClean="0"/>
              <a:t>ΓΕΝΙΚ</a:t>
            </a:r>
            <a:r>
              <a:rPr lang="el-GR" cap="none" dirty="0" smtClean="0"/>
              <a:t>Ο</a:t>
            </a:r>
            <a:r>
              <a:rPr lang="en-GB" cap="none" dirty="0" smtClean="0"/>
              <a:t>Σ Τ</a:t>
            </a:r>
            <a:r>
              <a:rPr lang="el-GR" cap="none" dirty="0" smtClean="0"/>
              <a:t>Υ</a:t>
            </a:r>
            <a:r>
              <a:rPr lang="en-GB" cap="none" dirty="0" smtClean="0"/>
              <a:t>ΠΟΣ ΠΑΡΟ</a:t>
            </a:r>
            <a:r>
              <a:rPr lang="el-GR" cap="none" dirty="0" smtClean="0"/>
              <a:t>Υ</a:t>
            </a:r>
            <a:r>
              <a:rPr lang="en-GB" cap="none" dirty="0" smtClean="0"/>
              <a:t>ΣΑΣ ΑΞ</a:t>
            </a:r>
            <a:r>
              <a:rPr lang="el-GR" cap="none" dirty="0" smtClean="0"/>
              <a:t>Ι</a:t>
            </a:r>
            <a:r>
              <a:rPr lang="en-GB" cap="none" dirty="0" smtClean="0"/>
              <a:t>ΑΣ</a:t>
            </a:r>
          </a:p>
        </p:txBody>
      </p:sp>
      <p:sp>
        <p:nvSpPr>
          <p:cNvPr id="3076" name="Rectangle 3"/>
          <p:cNvSpPr>
            <a:spLocks noGrp="1" noChangeArrowheads="1"/>
          </p:cNvSpPr>
          <p:nvPr>
            <p:ph type="body" idx="1"/>
          </p:nvPr>
        </p:nvSpPr>
        <p:spPr/>
        <p:txBody>
          <a:bodyPr/>
          <a:lstStyle/>
          <a:p>
            <a:r>
              <a:rPr lang="en-GB" sz="2000" dirty="0" smtClean="0"/>
              <a:t>Ο τύπος για τον προσδιορισμό της ΠΑ για οποιαδήποτε χρονική διάρθρωση καθαρών ταμειακών ροών (ΚΤΡ) διαμορφώνεται σε</a:t>
            </a:r>
          </a:p>
          <a:p>
            <a:endParaRPr lang="en-GB" sz="2000" dirty="0" smtClean="0"/>
          </a:p>
          <a:p>
            <a:endParaRPr lang="en-GB" sz="2000" dirty="0" smtClean="0"/>
          </a:p>
          <a:p>
            <a:endParaRPr lang="en-GB" sz="2000" dirty="0" smtClean="0"/>
          </a:p>
          <a:p>
            <a:endParaRPr lang="el-GR" sz="2000" dirty="0" smtClean="0"/>
          </a:p>
          <a:p>
            <a:r>
              <a:rPr lang="en-GB" sz="2000" dirty="0" smtClean="0"/>
              <a:t>Με τη μέθοδο της παρούσας αξίας μπορούμε να εκφράσουμε μελλοντικές ΚΤΡ σε ισοδύναμες παρούσες αξίες. Κατά συνέπεια μπορούμε να συγκρίνουμε την ΠΑ των εσόδων (ΚΤΡ) από την επένδυση με το κεφάλαιο (τιμή της επένδυσης) που απαιτείται σήμερα για να την αποκτήσουμε</a:t>
            </a:r>
          </a:p>
        </p:txBody>
      </p:sp>
      <p:graphicFrame>
        <p:nvGraphicFramePr>
          <p:cNvPr id="3074" name="Object 4"/>
          <p:cNvGraphicFramePr>
            <a:graphicFrameLocks noChangeAspect="1"/>
          </p:cNvGraphicFramePr>
          <p:nvPr/>
        </p:nvGraphicFramePr>
        <p:xfrm>
          <a:off x="3644900" y="2559050"/>
          <a:ext cx="1854200" cy="952500"/>
        </p:xfrm>
        <a:graphic>
          <a:graphicData uri="http://schemas.openxmlformats.org/presentationml/2006/ole">
            <p:oleObj spid="_x0000_s2020354" name="Equation" r:id="rId4" imgW="1854000" imgH="952200" progId="Equation.3">
              <p:embed/>
            </p:oleObj>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Autofit/>
          </a:bodyPr>
          <a:lstStyle/>
          <a:p>
            <a:pPr algn="ctr"/>
            <a:r>
              <a:rPr lang="el-GR" b="1" dirty="0" smtClean="0"/>
              <a:t>ΟφΕλη ΕπιχειρηματικοΥ ΣχεδΙου</a:t>
            </a:r>
            <a:endParaRPr lang="el-GR" b="1" dirty="0"/>
          </a:p>
        </p:txBody>
      </p:sp>
      <p:sp>
        <p:nvSpPr>
          <p:cNvPr id="3" name="2 - Θέση περιεχομένου"/>
          <p:cNvSpPr>
            <a:spLocks noGrp="1"/>
          </p:cNvSpPr>
          <p:nvPr>
            <p:ph idx="1"/>
          </p:nvPr>
        </p:nvSpPr>
        <p:spPr>
          <a:xfrm>
            <a:off x="457200" y="1124744"/>
            <a:ext cx="8229600" cy="5544616"/>
          </a:xfrm>
        </p:spPr>
        <p:txBody>
          <a:bodyPr>
            <a:normAutofit fontScale="92500" lnSpcReduction="20000"/>
          </a:bodyPr>
          <a:lstStyle/>
          <a:p>
            <a:pPr algn="just"/>
            <a:r>
              <a:rPr lang="el-GR" b="1" dirty="0" smtClean="0">
                <a:solidFill>
                  <a:schemeClr val="tx1"/>
                </a:solidFill>
              </a:rPr>
              <a:t>Αποτελεί εργαλείο για τη χρηματοδότηση. </a:t>
            </a:r>
            <a:r>
              <a:rPr lang="el-GR" dirty="0" smtClean="0">
                <a:solidFill>
                  <a:schemeClr val="tx1"/>
                </a:solidFill>
              </a:rPr>
              <a:t>Όταν γίνονται διαπραγματεύσεις με επενδυτές, συνεταίρους και χρηματοπιστωτικά ιδρύματα, το επιχειρηματικό σχέδιο είναι το τεκμήριο που απαιτείται για την αξιολόγηση της επενδυτικής ευκαιρίας </a:t>
            </a:r>
          </a:p>
          <a:p>
            <a:pPr algn="just"/>
            <a:r>
              <a:rPr lang="el-GR" b="1" dirty="0" smtClean="0">
                <a:solidFill>
                  <a:schemeClr val="tx1"/>
                </a:solidFill>
              </a:rPr>
              <a:t>Αποτελεί χρήσιμο διαχειριστικό εργαλείο </a:t>
            </a:r>
            <a:r>
              <a:rPr lang="el-GR" dirty="0" smtClean="0">
                <a:solidFill>
                  <a:schemeClr val="tx1"/>
                </a:solidFill>
              </a:rPr>
              <a:t>και δίνει τη δυνατότητα για ρεαλιστικές προβλέψεις και σχεδιασμό των επιχειρηματικών δραστηριοτήτων. </a:t>
            </a:r>
          </a:p>
          <a:p>
            <a:pPr algn="just"/>
            <a:r>
              <a:rPr lang="el-GR" b="1" dirty="0" smtClean="0">
                <a:solidFill>
                  <a:schemeClr val="tx1"/>
                </a:solidFill>
              </a:rPr>
              <a:t>Αποτελεί ένα είδος μελέτης σκοπιμότητας.</a:t>
            </a:r>
            <a:r>
              <a:rPr lang="el-GR" dirty="0" smtClean="0">
                <a:solidFill>
                  <a:schemeClr val="tx1"/>
                </a:solidFill>
              </a:rPr>
              <a:t> Η μελέτη σκοπιμότητας γίνεται πριν από την επένδυση και το επιχειρηματικό σχέδιο μετά.</a:t>
            </a:r>
            <a:endParaRPr lang="el-GR" dirty="0">
              <a:solidFill>
                <a:schemeClr val="tx1"/>
              </a:solidFil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GB" dirty="0" err="1" smtClean="0"/>
              <a:t>Καθαρ</a:t>
            </a:r>
            <a:r>
              <a:rPr lang="el-GR" dirty="0" smtClean="0"/>
              <a:t>Η</a:t>
            </a:r>
            <a:r>
              <a:rPr lang="en-GB" dirty="0" smtClean="0"/>
              <a:t> </a:t>
            </a:r>
            <a:r>
              <a:rPr lang="en-GB" dirty="0" err="1" smtClean="0"/>
              <a:t>Παρο</a:t>
            </a:r>
            <a:r>
              <a:rPr lang="el-GR" dirty="0" smtClean="0"/>
              <a:t>Υ</a:t>
            </a:r>
            <a:r>
              <a:rPr lang="en-GB" dirty="0" smtClean="0"/>
              <a:t>σα </a:t>
            </a:r>
            <a:r>
              <a:rPr lang="en-GB" dirty="0" err="1" smtClean="0"/>
              <a:t>Αξ</a:t>
            </a:r>
            <a:r>
              <a:rPr lang="el-GR" dirty="0" smtClean="0"/>
              <a:t>Ι</a:t>
            </a:r>
            <a:r>
              <a:rPr lang="en-GB" dirty="0" smtClean="0"/>
              <a:t>α (ΚΠΑ)</a:t>
            </a:r>
          </a:p>
        </p:txBody>
      </p:sp>
      <p:sp>
        <p:nvSpPr>
          <p:cNvPr id="4100" name="Rectangle 3"/>
          <p:cNvSpPr>
            <a:spLocks noGrp="1" noChangeArrowheads="1"/>
          </p:cNvSpPr>
          <p:nvPr>
            <p:ph type="body" idx="1"/>
          </p:nvPr>
        </p:nvSpPr>
        <p:spPr/>
        <p:txBody>
          <a:bodyPr/>
          <a:lstStyle/>
          <a:p>
            <a:r>
              <a:rPr lang="en-GB" sz="2000" dirty="0" smtClean="0"/>
              <a:t>Η Καθαρή Παρούσα Αξία (ΚΠΑ) είναι η διαφορά μεταξύ της παρούσας αξίας των καθαρών ταμειακών ροών (ΚΤΡ) της επένδυσης και του κεφαλαίου που απαιτείται για την απόκτησή του (Κο)</a:t>
            </a:r>
          </a:p>
          <a:p>
            <a:endParaRPr lang="en-GB" sz="2000" dirty="0" smtClean="0"/>
          </a:p>
          <a:p>
            <a:endParaRPr lang="en-GB" sz="2000" dirty="0" smtClean="0"/>
          </a:p>
          <a:p>
            <a:endParaRPr lang="en-GB" sz="2000" dirty="0" smtClean="0"/>
          </a:p>
          <a:p>
            <a:endParaRPr lang="el-GR" sz="2000" dirty="0" smtClean="0"/>
          </a:p>
          <a:p>
            <a:endParaRPr lang="el-GR" sz="2000" dirty="0" smtClean="0"/>
          </a:p>
          <a:p>
            <a:r>
              <a:rPr lang="en-GB" sz="2000" dirty="0" smtClean="0"/>
              <a:t>Απόφαση με βάση αυτό το κριτήριο αξιολόγησης της επένδυσης</a:t>
            </a:r>
          </a:p>
          <a:p>
            <a:pPr lvl="1"/>
            <a:r>
              <a:rPr lang="en-GB" sz="1600" b="1" dirty="0" smtClean="0">
                <a:solidFill>
                  <a:srgbClr val="32406E"/>
                </a:solidFill>
              </a:rPr>
              <a:t>ΚΠΑ &gt; 0</a:t>
            </a:r>
            <a:r>
              <a:rPr lang="en-GB" sz="1600" dirty="0" smtClean="0"/>
              <a:t>	Η επένδυση γίνεται αποδεκτή</a:t>
            </a:r>
          </a:p>
          <a:p>
            <a:pPr lvl="1"/>
            <a:r>
              <a:rPr lang="en-GB" sz="1600" b="1" dirty="0" smtClean="0">
                <a:solidFill>
                  <a:srgbClr val="32406E"/>
                </a:solidFill>
              </a:rPr>
              <a:t>ΚΠΑ = 0</a:t>
            </a:r>
            <a:r>
              <a:rPr lang="en-GB" sz="1600" dirty="0" smtClean="0"/>
              <a:t>	Η επένδυση θεωρείται οριακή (αδιάφορος επενδυτής)</a:t>
            </a:r>
          </a:p>
          <a:p>
            <a:pPr lvl="1"/>
            <a:r>
              <a:rPr lang="en-GB" sz="1600" b="1" dirty="0" smtClean="0">
                <a:solidFill>
                  <a:srgbClr val="32406E"/>
                </a:solidFill>
              </a:rPr>
              <a:t>ΚΠΑ &lt; 0</a:t>
            </a:r>
            <a:r>
              <a:rPr lang="en-GB" sz="1600" dirty="0" smtClean="0"/>
              <a:t>	Η επένδυση δεν πρέπει να γίνει αποδεκτή</a:t>
            </a:r>
          </a:p>
        </p:txBody>
      </p:sp>
      <p:graphicFrame>
        <p:nvGraphicFramePr>
          <p:cNvPr id="4098" name="Object 4"/>
          <p:cNvGraphicFramePr>
            <a:graphicFrameLocks noChangeAspect="1"/>
          </p:cNvGraphicFramePr>
          <p:nvPr/>
        </p:nvGraphicFramePr>
        <p:xfrm>
          <a:off x="3289300" y="3009900"/>
          <a:ext cx="2565400" cy="952500"/>
        </p:xfrm>
        <a:graphic>
          <a:graphicData uri="http://schemas.openxmlformats.org/presentationml/2006/ole">
            <p:oleObj spid="_x0000_s2021378" name="Equation" r:id="rId4" imgW="2565360" imgH="952200" progId="Equation.3">
              <p:embed/>
            </p:oleObj>
          </a:graphicData>
        </a:graphic>
      </p:graphicFrame>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a:t>
            </a:r>
          </a:p>
        </p:txBody>
      </p:sp>
      <p:sp>
        <p:nvSpPr>
          <p:cNvPr id="5125" name="Rectangle 3"/>
          <p:cNvSpPr>
            <a:spLocks noGrp="1" noChangeArrowheads="1"/>
          </p:cNvSpPr>
          <p:nvPr>
            <p:ph type="body" idx="1"/>
          </p:nvPr>
        </p:nvSpPr>
        <p:spPr>
          <a:xfrm>
            <a:off x="304800" y="1124744"/>
            <a:ext cx="8686800" cy="5616624"/>
          </a:xfrm>
        </p:spPr>
        <p:txBody>
          <a:bodyPr>
            <a:normAutofit/>
          </a:bodyPr>
          <a:lstStyle/>
          <a:p>
            <a:r>
              <a:rPr lang="en-GB" sz="1800" i="1" dirty="0" smtClean="0">
                <a:solidFill>
                  <a:schemeClr val="tx1"/>
                </a:solidFill>
              </a:rPr>
              <a:t>Ένας επενδυτής εξετάζει την περίπτωση επένδυσης για την οποία απαιτείται άμεση εκταμίευση ποσού της τάξεως των € 1.000. Αν η επένδυση δεν γίνει αποδεκτή το ποσό των € 1.000 μπορεί να επενδυθεί για ένα έτος (όση και η διάρκεια της επένδυσης) με επιτόκιο 10%. Από την επένδυση αναμένονται στο τέλος του έτους καθαρές ταμειακές ροές ύψους € 1.200. Να αξιολογηθεί η επένδυση</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Η ΚΠΑ είναι: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Επειδή η ΚΠΑ &gt; 0 η επένδυση γίνεται αποδεκτή. Εναλλακτικά θα μπορούσαμε να αξιολογήσουμε την επένδυση με χρήση μελλοντικών αξιών</a:t>
            </a:r>
            <a:endParaRPr lang="en-GB" sz="1800" dirty="0" smtClean="0"/>
          </a:p>
        </p:txBody>
      </p:sp>
      <p:graphicFrame>
        <p:nvGraphicFramePr>
          <p:cNvPr id="5122" name="Object 4"/>
          <p:cNvGraphicFramePr>
            <a:graphicFrameLocks noChangeAspect="1"/>
          </p:cNvGraphicFramePr>
          <p:nvPr/>
        </p:nvGraphicFramePr>
        <p:xfrm>
          <a:off x="1016000" y="3467100"/>
          <a:ext cx="2565400" cy="952500"/>
        </p:xfrm>
        <a:graphic>
          <a:graphicData uri="http://schemas.openxmlformats.org/presentationml/2006/ole">
            <p:oleObj spid="_x0000_s2022402" name="Equation" r:id="rId4" imgW="2565360" imgH="952200" progId="Equation.3">
              <p:embed/>
            </p:oleObj>
          </a:graphicData>
        </a:graphic>
      </p:graphicFrame>
      <p:sp>
        <p:nvSpPr>
          <p:cNvPr id="5126" name="Line 5"/>
          <p:cNvSpPr>
            <a:spLocks noChangeShapeType="1"/>
          </p:cNvSpPr>
          <p:nvPr/>
        </p:nvSpPr>
        <p:spPr bwMode="auto">
          <a:xfrm>
            <a:off x="4038600" y="3946525"/>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5127" name="Line 6"/>
          <p:cNvSpPr>
            <a:spLocks noChangeShapeType="1"/>
          </p:cNvSpPr>
          <p:nvPr/>
        </p:nvSpPr>
        <p:spPr bwMode="auto">
          <a:xfrm>
            <a:off x="4038600" y="39465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5128" name="Line 7"/>
          <p:cNvSpPr>
            <a:spLocks noChangeShapeType="1"/>
          </p:cNvSpPr>
          <p:nvPr/>
        </p:nvSpPr>
        <p:spPr bwMode="auto">
          <a:xfrm flipV="1">
            <a:off x="7924800" y="34131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5129" name="Text Box 8"/>
          <p:cNvSpPr txBox="1">
            <a:spLocks noChangeArrowheads="1"/>
          </p:cNvSpPr>
          <p:nvPr/>
        </p:nvSpPr>
        <p:spPr bwMode="auto">
          <a:xfrm>
            <a:off x="4159250" y="4038600"/>
            <a:ext cx="793750" cy="336550"/>
          </a:xfrm>
          <a:prstGeom prst="rect">
            <a:avLst/>
          </a:prstGeom>
          <a:noFill/>
          <a:ln w="9525">
            <a:noFill/>
            <a:miter lim="800000"/>
            <a:headEnd/>
            <a:tailEnd/>
          </a:ln>
        </p:spPr>
        <p:txBody>
          <a:bodyPr wrap="none" anchor="ctr">
            <a:spAutoFit/>
          </a:bodyPr>
          <a:lstStyle/>
          <a:p>
            <a:r>
              <a:rPr lang="en-GB" dirty="0"/>
              <a:t>€ 1.000</a:t>
            </a:r>
          </a:p>
        </p:txBody>
      </p:sp>
      <p:sp>
        <p:nvSpPr>
          <p:cNvPr id="5130" name="Text Box 9"/>
          <p:cNvSpPr txBox="1">
            <a:spLocks noChangeArrowheads="1"/>
          </p:cNvSpPr>
          <p:nvPr/>
        </p:nvSpPr>
        <p:spPr bwMode="auto">
          <a:xfrm>
            <a:off x="8045450" y="3505200"/>
            <a:ext cx="793750" cy="336550"/>
          </a:xfrm>
          <a:prstGeom prst="rect">
            <a:avLst/>
          </a:prstGeom>
          <a:noFill/>
          <a:ln w="9525">
            <a:noFill/>
            <a:miter lim="800000"/>
            <a:headEnd/>
            <a:tailEnd/>
          </a:ln>
        </p:spPr>
        <p:txBody>
          <a:bodyPr wrap="none" anchor="ctr">
            <a:spAutoFit/>
          </a:bodyPr>
          <a:lstStyle/>
          <a:p>
            <a:r>
              <a:rPr lang="en-GB" dirty="0"/>
              <a:t>€ 1.200</a:t>
            </a:r>
          </a:p>
        </p:txBody>
      </p:sp>
      <p:graphicFrame>
        <p:nvGraphicFramePr>
          <p:cNvPr id="5123" name="Object 10"/>
          <p:cNvGraphicFramePr>
            <a:graphicFrameLocks noChangeAspect="1"/>
          </p:cNvGraphicFramePr>
          <p:nvPr/>
        </p:nvGraphicFramePr>
        <p:xfrm>
          <a:off x="1003300" y="4876800"/>
          <a:ext cx="4025900" cy="722313"/>
        </p:xfrm>
        <a:graphic>
          <a:graphicData uri="http://schemas.openxmlformats.org/presentationml/2006/ole">
            <p:oleObj spid="_x0000_s2022403" name="Equation" r:id="rId5" imgW="4025880" imgH="723600" progId="Equation.3">
              <p:embed/>
            </p:oleObj>
          </a:graphicData>
        </a:graphic>
      </p:graphicFrame>
      <p:sp>
        <p:nvSpPr>
          <p:cNvPr id="5131" name="Line 11"/>
          <p:cNvSpPr>
            <a:spLocks noChangeShapeType="1"/>
          </p:cNvSpPr>
          <p:nvPr/>
        </p:nvSpPr>
        <p:spPr bwMode="auto">
          <a:xfrm>
            <a:off x="762000" y="3352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a:t>
            </a:r>
          </a:p>
        </p:txBody>
      </p:sp>
      <p:sp>
        <p:nvSpPr>
          <p:cNvPr id="6149" name="Rectangle 3"/>
          <p:cNvSpPr>
            <a:spLocks noGrp="1" noChangeArrowheads="1"/>
          </p:cNvSpPr>
          <p:nvPr>
            <p:ph type="body" idx="1"/>
          </p:nvPr>
        </p:nvSpPr>
        <p:spPr>
          <a:xfrm>
            <a:off x="251520" y="1484784"/>
            <a:ext cx="8712968" cy="5005536"/>
          </a:xfrm>
        </p:spPr>
        <p:txBody>
          <a:bodyPr>
            <a:normAutofit/>
          </a:bodyPr>
          <a:lstStyle/>
          <a:p>
            <a:r>
              <a:rPr lang="en-GB" sz="1800" i="1" dirty="0" smtClean="0">
                <a:solidFill>
                  <a:schemeClr val="tx1"/>
                </a:solidFill>
              </a:rPr>
              <a:t>Εξετάζεται επένδυση διάρκειας δύο ετών. Για την απόκτηση της επένδυσης θα απαιτηθεί κεφάλαιο ύψους € 5.000. Από την επένδυση αναμένονται ΚΤΡ ύψους € 3.200 κάθε έτος, για 2 έτη. Εάν δεν υπήρχε η επένδυση θα μπορούσαμε να επενδύσουμε τα κεφάλαιά μας με επιτόκιο ίσο με 10%. Να αξιολογηθεί η επένδυση.</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r>
              <a:rPr lang="el-GR" sz="1800" dirty="0" smtClean="0">
                <a:solidFill>
                  <a:schemeClr val="tx1"/>
                </a:solidFill>
              </a:rPr>
              <a:t>Η ΚΠΑ είναι: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Επειδή η ΚΠΑ &gt; 0 η επένδυση γίνεται αποδεκτή. Εναλλακτικά θα μπορούσαμε να αξιολογήσουμε την επένδυση με χρήση μελλοντικών αξιών</a:t>
            </a:r>
            <a:endParaRPr lang="en-GB" sz="1800" dirty="0" smtClean="0">
              <a:solidFill>
                <a:schemeClr val="tx1"/>
              </a:solidFill>
            </a:endParaRPr>
          </a:p>
        </p:txBody>
      </p:sp>
      <p:graphicFrame>
        <p:nvGraphicFramePr>
          <p:cNvPr id="6146" name="Object 4"/>
          <p:cNvGraphicFramePr>
            <a:graphicFrameLocks noChangeAspect="1"/>
          </p:cNvGraphicFramePr>
          <p:nvPr/>
        </p:nvGraphicFramePr>
        <p:xfrm>
          <a:off x="914400" y="3276600"/>
          <a:ext cx="2565400" cy="952500"/>
        </p:xfrm>
        <a:graphic>
          <a:graphicData uri="http://schemas.openxmlformats.org/presentationml/2006/ole">
            <p:oleObj spid="_x0000_s2023426" name="Equation" r:id="rId4" imgW="2565360" imgH="952200" progId="Equation.3">
              <p:embed/>
            </p:oleObj>
          </a:graphicData>
        </a:graphic>
      </p:graphicFrame>
      <p:sp>
        <p:nvSpPr>
          <p:cNvPr id="6150" name="Line 5"/>
          <p:cNvSpPr>
            <a:spLocks noChangeShapeType="1"/>
          </p:cNvSpPr>
          <p:nvPr/>
        </p:nvSpPr>
        <p:spPr bwMode="auto">
          <a:xfrm>
            <a:off x="4038600" y="3946525"/>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6151" name="Line 6"/>
          <p:cNvSpPr>
            <a:spLocks noChangeShapeType="1"/>
          </p:cNvSpPr>
          <p:nvPr/>
        </p:nvSpPr>
        <p:spPr bwMode="auto">
          <a:xfrm>
            <a:off x="4038600" y="39465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6152" name="Line 7"/>
          <p:cNvSpPr>
            <a:spLocks noChangeShapeType="1"/>
          </p:cNvSpPr>
          <p:nvPr/>
        </p:nvSpPr>
        <p:spPr bwMode="auto">
          <a:xfrm flipV="1">
            <a:off x="7924800" y="341312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6153" name="Text Box 8"/>
          <p:cNvSpPr txBox="1">
            <a:spLocks noChangeArrowheads="1"/>
          </p:cNvSpPr>
          <p:nvPr/>
        </p:nvSpPr>
        <p:spPr bwMode="auto">
          <a:xfrm>
            <a:off x="4038600" y="4038600"/>
            <a:ext cx="793750" cy="336550"/>
          </a:xfrm>
          <a:prstGeom prst="rect">
            <a:avLst/>
          </a:prstGeom>
          <a:noFill/>
          <a:ln w="9525">
            <a:noFill/>
            <a:miter lim="800000"/>
            <a:headEnd/>
            <a:tailEnd/>
          </a:ln>
        </p:spPr>
        <p:txBody>
          <a:bodyPr wrap="none" anchor="ctr">
            <a:spAutoFit/>
          </a:bodyPr>
          <a:lstStyle/>
          <a:p>
            <a:r>
              <a:rPr lang="en-GB" dirty="0"/>
              <a:t>€ 5.000</a:t>
            </a:r>
          </a:p>
        </p:txBody>
      </p:sp>
      <p:sp>
        <p:nvSpPr>
          <p:cNvPr id="6154" name="Text Box 9"/>
          <p:cNvSpPr txBox="1">
            <a:spLocks noChangeArrowheads="1"/>
          </p:cNvSpPr>
          <p:nvPr/>
        </p:nvSpPr>
        <p:spPr bwMode="auto">
          <a:xfrm>
            <a:off x="7924800" y="3505200"/>
            <a:ext cx="793750" cy="336550"/>
          </a:xfrm>
          <a:prstGeom prst="rect">
            <a:avLst/>
          </a:prstGeom>
          <a:noFill/>
          <a:ln w="9525">
            <a:noFill/>
            <a:miter lim="800000"/>
            <a:headEnd/>
            <a:tailEnd/>
          </a:ln>
        </p:spPr>
        <p:txBody>
          <a:bodyPr wrap="none" anchor="ctr">
            <a:spAutoFit/>
          </a:bodyPr>
          <a:lstStyle/>
          <a:p>
            <a:r>
              <a:rPr lang="en-GB" dirty="0"/>
              <a:t>€ 3.200</a:t>
            </a:r>
          </a:p>
        </p:txBody>
      </p:sp>
      <p:graphicFrame>
        <p:nvGraphicFramePr>
          <p:cNvPr id="6147" name="Object 10"/>
          <p:cNvGraphicFramePr>
            <a:graphicFrameLocks noChangeAspect="1"/>
          </p:cNvGraphicFramePr>
          <p:nvPr/>
        </p:nvGraphicFramePr>
        <p:xfrm>
          <a:off x="1259632" y="4725144"/>
          <a:ext cx="5640387" cy="811212"/>
        </p:xfrm>
        <a:graphic>
          <a:graphicData uri="http://schemas.openxmlformats.org/presentationml/2006/ole">
            <p:oleObj spid="_x0000_s2023427" name="Equation" r:id="rId5" imgW="5638680" imgH="812520" progId="Equation.3">
              <p:embed/>
            </p:oleObj>
          </a:graphicData>
        </a:graphic>
      </p:graphicFrame>
      <p:sp>
        <p:nvSpPr>
          <p:cNvPr id="6155" name="Line 11"/>
          <p:cNvSpPr>
            <a:spLocks noChangeShapeType="1"/>
          </p:cNvSpPr>
          <p:nvPr/>
        </p:nvSpPr>
        <p:spPr bwMode="auto">
          <a:xfrm>
            <a:off x="762000" y="30480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6156" name="Line 12"/>
          <p:cNvSpPr>
            <a:spLocks noChangeShapeType="1"/>
          </p:cNvSpPr>
          <p:nvPr/>
        </p:nvSpPr>
        <p:spPr bwMode="auto">
          <a:xfrm flipV="1">
            <a:off x="6019800" y="34290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6157" name="Text Box 13"/>
          <p:cNvSpPr txBox="1">
            <a:spLocks noChangeArrowheads="1"/>
          </p:cNvSpPr>
          <p:nvPr/>
        </p:nvSpPr>
        <p:spPr bwMode="auto">
          <a:xfrm>
            <a:off x="6019800" y="3505200"/>
            <a:ext cx="793750" cy="336550"/>
          </a:xfrm>
          <a:prstGeom prst="rect">
            <a:avLst/>
          </a:prstGeom>
          <a:noFill/>
          <a:ln w="9525">
            <a:noFill/>
            <a:miter lim="800000"/>
            <a:headEnd/>
            <a:tailEnd/>
          </a:ln>
        </p:spPr>
        <p:txBody>
          <a:bodyPr wrap="none" anchor="ctr">
            <a:spAutoFit/>
          </a:bodyPr>
          <a:lstStyle/>
          <a:p>
            <a:r>
              <a:rPr lang="en-GB" dirty="0"/>
              <a:t>€ 3.200</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a:t>
            </a:r>
          </a:p>
        </p:txBody>
      </p:sp>
      <p:sp>
        <p:nvSpPr>
          <p:cNvPr id="7173" name="Rectangle 3"/>
          <p:cNvSpPr>
            <a:spLocks noGrp="1" noChangeArrowheads="1"/>
          </p:cNvSpPr>
          <p:nvPr>
            <p:ph type="body" idx="1"/>
          </p:nvPr>
        </p:nvSpPr>
        <p:spPr>
          <a:xfrm>
            <a:off x="304800" y="1554162"/>
            <a:ext cx="8686800" cy="5115198"/>
          </a:xfrm>
        </p:spPr>
        <p:txBody>
          <a:bodyPr/>
          <a:lstStyle/>
          <a:p>
            <a:r>
              <a:rPr lang="en-GB" sz="1800" i="1" dirty="0" smtClean="0">
                <a:solidFill>
                  <a:schemeClr val="tx1"/>
                </a:solidFill>
              </a:rPr>
              <a:t>Να υποθέσετε ότι είστε υπεύθυνοι για την αξιολόγηση μιας επένδυσης διάρκειας 2 ετών, με εισπράξεις € 10.000 και € 12.000 τα δύο πρώτα έτη αντίστοιχα, και πληρωμές € 5.000 και € 6.000 αντίστοιχα. Για την παρούσα αγορά του επενδυτικού στοιχείου θα απαιτηθούν € 8.000, καταβλητέα την παρούσα χρονική στιγμή. Το ποσό αυτό θα αντληθεί από χρηματοπιστωτικό οργανισμό με επιτόκιο 20%. Να αξιολογηθεί η επένδυση.</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r>
              <a:rPr lang="el-GR" sz="1800" dirty="0" smtClean="0">
                <a:solidFill>
                  <a:schemeClr val="tx1"/>
                </a:solidFill>
              </a:rPr>
              <a:t>Η ΚΠΑ είναι: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Επειδή η ΚΠΑ &gt; 0 η επένδυση γίνεται αποδεκτή</a:t>
            </a:r>
            <a:endParaRPr lang="en-GB" sz="1800" dirty="0" smtClean="0"/>
          </a:p>
        </p:txBody>
      </p:sp>
      <p:graphicFrame>
        <p:nvGraphicFramePr>
          <p:cNvPr id="7170" name="Object 4"/>
          <p:cNvGraphicFramePr>
            <a:graphicFrameLocks noChangeAspect="1"/>
          </p:cNvGraphicFramePr>
          <p:nvPr/>
        </p:nvGraphicFramePr>
        <p:xfrm>
          <a:off x="914400" y="3543300"/>
          <a:ext cx="2565400" cy="952500"/>
        </p:xfrm>
        <a:graphic>
          <a:graphicData uri="http://schemas.openxmlformats.org/presentationml/2006/ole">
            <p:oleObj spid="_x0000_s2024450" name="Equation" r:id="rId4" imgW="2565360" imgH="952200" progId="Equation.3">
              <p:embed/>
            </p:oleObj>
          </a:graphicData>
        </a:graphic>
      </p:graphicFrame>
      <p:sp>
        <p:nvSpPr>
          <p:cNvPr id="7174" name="Line 5"/>
          <p:cNvSpPr>
            <a:spLocks noChangeShapeType="1"/>
          </p:cNvSpPr>
          <p:nvPr/>
        </p:nvSpPr>
        <p:spPr bwMode="auto">
          <a:xfrm>
            <a:off x="4038600" y="4114800"/>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7175" name="Line 6"/>
          <p:cNvSpPr>
            <a:spLocks noChangeShapeType="1"/>
          </p:cNvSpPr>
          <p:nvPr/>
        </p:nvSpPr>
        <p:spPr bwMode="auto">
          <a:xfrm>
            <a:off x="4038600" y="41148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7176" name="Line 7"/>
          <p:cNvSpPr>
            <a:spLocks noChangeShapeType="1"/>
          </p:cNvSpPr>
          <p:nvPr/>
        </p:nvSpPr>
        <p:spPr bwMode="auto">
          <a:xfrm flipV="1">
            <a:off x="7924800" y="3413125"/>
            <a:ext cx="0" cy="701675"/>
          </a:xfrm>
          <a:prstGeom prst="line">
            <a:avLst/>
          </a:prstGeom>
          <a:noFill/>
          <a:ln w="9525">
            <a:solidFill>
              <a:schemeClr val="tx1"/>
            </a:solidFill>
            <a:round/>
            <a:headEnd/>
            <a:tailEnd type="triangle" w="med" len="med"/>
          </a:ln>
        </p:spPr>
        <p:txBody>
          <a:bodyPr anchor="ctr">
            <a:spAutoFit/>
          </a:bodyPr>
          <a:lstStyle/>
          <a:p>
            <a:endParaRPr lang="el-GR" dirty="0"/>
          </a:p>
        </p:txBody>
      </p:sp>
      <p:sp>
        <p:nvSpPr>
          <p:cNvPr id="7177" name="Text Box 8"/>
          <p:cNvSpPr txBox="1">
            <a:spLocks noChangeArrowheads="1"/>
          </p:cNvSpPr>
          <p:nvPr/>
        </p:nvSpPr>
        <p:spPr bwMode="auto">
          <a:xfrm>
            <a:off x="4083050" y="4235450"/>
            <a:ext cx="793750" cy="336550"/>
          </a:xfrm>
          <a:prstGeom prst="rect">
            <a:avLst/>
          </a:prstGeom>
          <a:noFill/>
          <a:ln w="9525">
            <a:noFill/>
            <a:miter lim="800000"/>
            <a:headEnd/>
            <a:tailEnd/>
          </a:ln>
        </p:spPr>
        <p:txBody>
          <a:bodyPr wrap="none" anchor="ctr">
            <a:spAutoFit/>
          </a:bodyPr>
          <a:lstStyle/>
          <a:p>
            <a:r>
              <a:rPr lang="en-GB" dirty="0"/>
              <a:t>€ 8.000</a:t>
            </a:r>
          </a:p>
        </p:txBody>
      </p:sp>
      <p:sp>
        <p:nvSpPr>
          <p:cNvPr id="7178" name="Text Box 9"/>
          <p:cNvSpPr txBox="1">
            <a:spLocks noChangeArrowheads="1"/>
          </p:cNvSpPr>
          <p:nvPr/>
        </p:nvSpPr>
        <p:spPr bwMode="auto">
          <a:xfrm>
            <a:off x="7943850" y="3625850"/>
            <a:ext cx="895350" cy="336550"/>
          </a:xfrm>
          <a:prstGeom prst="rect">
            <a:avLst/>
          </a:prstGeom>
          <a:noFill/>
          <a:ln w="9525">
            <a:noFill/>
            <a:miter lim="800000"/>
            <a:headEnd/>
            <a:tailEnd/>
          </a:ln>
        </p:spPr>
        <p:txBody>
          <a:bodyPr wrap="none" anchor="ctr">
            <a:spAutoFit/>
          </a:bodyPr>
          <a:lstStyle/>
          <a:p>
            <a:r>
              <a:rPr lang="en-GB" dirty="0"/>
              <a:t>€ 12.000</a:t>
            </a:r>
          </a:p>
        </p:txBody>
      </p:sp>
      <p:graphicFrame>
        <p:nvGraphicFramePr>
          <p:cNvPr id="7171" name="Object 10"/>
          <p:cNvGraphicFramePr>
            <a:graphicFrameLocks noChangeAspect="1"/>
          </p:cNvGraphicFramePr>
          <p:nvPr/>
        </p:nvGraphicFramePr>
        <p:xfrm>
          <a:off x="925513" y="4876800"/>
          <a:ext cx="5613400" cy="811213"/>
        </p:xfrm>
        <a:graphic>
          <a:graphicData uri="http://schemas.openxmlformats.org/presentationml/2006/ole">
            <p:oleObj spid="_x0000_s2024451" name="Equation" r:id="rId5" imgW="5613120" imgH="812520" progId="Equation.3">
              <p:embed/>
            </p:oleObj>
          </a:graphicData>
        </a:graphic>
      </p:graphicFrame>
      <p:sp>
        <p:nvSpPr>
          <p:cNvPr id="7179" name="Line 11"/>
          <p:cNvSpPr>
            <a:spLocks noChangeShapeType="1"/>
          </p:cNvSpPr>
          <p:nvPr/>
        </p:nvSpPr>
        <p:spPr bwMode="auto">
          <a:xfrm>
            <a:off x="762000" y="3352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7180" name="Line 12"/>
          <p:cNvSpPr>
            <a:spLocks noChangeShapeType="1"/>
          </p:cNvSpPr>
          <p:nvPr/>
        </p:nvSpPr>
        <p:spPr bwMode="auto">
          <a:xfrm flipV="1">
            <a:off x="6019800" y="3581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7181" name="Text Box 13"/>
          <p:cNvSpPr txBox="1">
            <a:spLocks noChangeArrowheads="1"/>
          </p:cNvSpPr>
          <p:nvPr/>
        </p:nvSpPr>
        <p:spPr bwMode="auto">
          <a:xfrm>
            <a:off x="6038850" y="3702050"/>
            <a:ext cx="895350" cy="336550"/>
          </a:xfrm>
          <a:prstGeom prst="rect">
            <a:avLst/>
          </a:prstGeom>
          <a:noFill/>
          <a:ln w="9525">
            <a:noFill/>
            <a:miter lim="800000"/>
            <a:headEnd/>
            <a:tailEnd/>
          </a:ln>
        </p:spPr>
        <p:txBody>
          <a:bodyPr wrap="none" anchor="ctr">
            <a:spAutoFit/>
          </a:bodyPr>
          <a:lstStyle/>
          <a:p>
            <a:r>
              <a:rPr lang="en-GB" dirty="0"/>
              <a:t>€ 10.000</a:t>
            </a:r>
          </a:p>
        </p:txBody>
      </p:sp>
      <p:sp>
        <p:nvSpPr>
          <p:cNvPr id="7182" name="Line 14"/>
          <p:cNvSpPr>
            <a:spLocks noChangeShapeType="1"/>
          </p:cNvSpPr>
          <p:nvPr/>
        </p:nvSpPr>
        <p:spPr bwMode="auto">
          <a:xfrm>
            <a:off x="6019800" y="4114800"/>
            <a:ext cx="0" cy="3048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7183" name="Line 15"/>
          <p:cNvSpPr>
            <a:spLocks noChangeShapeType="1"/>
          </p:cNvSpPr>
          <p:nvPr/>
        </p:nvSpPr>
        <p:spPr bwMode="auto">
          <a:xfrm>
            <a:off x="7924800" y="4114800"/>
            <a:ext cx="0" cy="3810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7184" name="Text Box 16"/>
          <p:cNvSpPr txBox="1">
            <a:spLocks noChangeArrowheads="1"/>
          </p:cNvSpPr>
          <p:nvPr/>
        </p:nvSpPr>
        <p:spPr bwMode="auto">
          <a:xfrm>
            <a:off x="6089650" y="4083050"/>
            <a:ext cx="793750" cy="336550"/>
          </a:xfrm>
          <a:prstGeom prst="rect">
            <a:avLst/>
          </a:prstGeom>
          <a:noFill/>
          <a:ln w="9525">
            <a:noFill/>
            <a:miter lim="800000"/>
            <a:headEnd/>
            <a:tailEnd/>
          </a:ln>
        </p:spPr>
        <p:txBody>
          <a:bodyPr wrap="none" anchor="ctr">
            <a:spAutoFit/>
          </a:bodyPr>
          <a:lstStyle/>
          <a:p>
            <a:r>
              <a:rPr lang="en-GB" dirty="0"/>
              <a:t>€ 5.000</a:t>
            </a:r>
          </a:p>
        </p:txBody>
      </p:sp>
      <p:sp>
        <p:nvSpPr>
          <p:cNvPr id="7185" name="Text Box 17"/>
          <p:cNvSpPr txBox="1">
            <a:spLocks noChangeArrowheads="1"/>
          </p:cNvSpPr>
          <p:nvPr/>
        </p:nvSpPr>
        <p:spPr bwMode="auto">
          <a:xfrm>
            <a:off x="7994650" y="4159250"/>
            <a:ext cx="793750" cy="336550"/>
          </a:xfrm>
          <a:prstGeom prst="rect">
            <a:avLst/>
          </a:prstGeom>
          <a:noFill/>
          <a:ln w="9525">
            <a:noFill/>
            <a:miter lim="800000"/>
            <a:headEnd/>
            <a:tailEnd/>
          </a:ln>
        </p:spPr>
        <p:txBody>
          <a:bodyPr wrap="none" anchor="ctr">
            <a:spAutoFit/>
          </a:bodyPr>
          <a:lstStyle/>
          <a:p>
            <a:r>
              <a:rPr lang="en-GB" dirty="0"/>
              <a:t>€ 6.000</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126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229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4819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49218"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(ΚΠΑ)</a:t>
            </a:r>
            <a:endParaRPr lang="el-GR" sz="3600" b="1" dirty="0"/>
          </a:p>
        </p:txBody>
      </p:sp>
      <p:sp>
        <p:nvSpPr>
          <p:cNvPr id="3" name="2 - Θέση περιεχομένου"/>
          <p:cNvSpPr>
            <a:spLocks noGrp="1"/>
          </p:cNvSpPr>
          <p:nvPr>
            <p:ph idx="1"/>
          </p:nvPr>
        </p:nvSpPr>
        <p:spPr>
          <a:xfrm>
            <a:off x="323528" y="908720"/>
            <a:ext cx="8424936" cy="5760640"/>
          </a:xfrm>
        </p:spPr>
        <p:txBody>
          <a:bodyPr>
            <a:normAutofit fontScale="77500" lnSpcReduction="20000"/>
          </a:bodyPr>
          <a:lstStyle/>
          <a:p>
            <a:pPr algn="just"/>
            <a:r>
              <a:rPr lang="el-GR" dirty="0" smtClean="0">
                <a:solidFill>
                  <a:schemeClr val="tx1"/>
                </a:solidFill>
              </a:rPr>
              <a:t>Είναι το άθροισμα των παρουσών αξιών των εισερχόμενων και εξερχόμενων ταμειακών ροών κατά τη διάρκεια μιας χρονικής περιόδου.</a:t>
            </a:r>
          </a:p>
          <a:p>
            <a:pPr algn="just"/>
            <a:r>
              <a:rPr lang="el-GR" dirty="0" smtClean="0">
                <a:solidFill>
                  <a:schemeClr val="tx1"/>
                </a:solidFill>
              </a:rPr>
              <a:t>Μετράει το πλεόνασμα ή την έλλειψη ταμειακών ροών, σε όρους παρούσας αξίας, σε σχέση με το</a:t>
            </a:r>
            <a:r>
              <a:rPr lang="el-GR" dirty="0" smtClean="0"/>
              <a:t> </a:t>
            </a:r>
            <a:r>
              <a:rPr lang="el-GR" b="1" dirty="0" smtClean="0">
                <a:hlinkClick r:id="rId2"/>
              </a:rPr>
              <a:t>κόστος</a:t>
            </a:r>
            <a:r>
              <a:rPr lang="el-GR" dirty="0" smtClean="0"/>
              <a:t> </a:t>
            </a:r>
            <a:r>
              <a:rPr lang="el-GR" dirty="0" smtClean="0">
                <a:solidFill>
                  <a:schemeClr val="tx1"/>
                </a:solidFill>
              </a:rPr>
              <a:t>κεφαλαίων (cost of funds) που χρησιμοποιήθηκαν για μια</a:t>
            </a:r>
            <a:r>
              <a:rPr lang="el-GR" dirty="0" smtClean="0"/>
              <a:t> </a:t>
            </a:r>
            <a:r>
              <a:rPr lang="el-GR" b="1" dirty="0" smtClean="0">
                <a:hlinkClick r:id="rId3"/>
              </a:rPr>
              <a:t>επένδυση</a:t>
            </a:r>
            <a:r>
              <a:rPr lang="el-GR" dirty="0" smtClean="0"/>
              <a:t>.</a:t>
            </a:r>
          </a:p>
          <a:p>
            <a:pPr algn="just"/>
            <a:r>
              <a:rPr lang="el-GR" dirty="0" smtClean="0">
                <a:solidFill>
                  <a:schemeClr val="tx1"/>
                </a:solidFill>
              </a:rPr>
              <a:t>Η ΚΠΑ είναι ένα χρήσιμο εργαλείο που χρησιμοποιείται στην</a:t>
            </a:r>
            <a:r>
              <a:rPr lang="el-GR" dirty="0" smtClean="0"/>
              <a:t> </a:t>
            </a:r>
            <a:r>
              <a:rPr lang="el-GR" b="1" dirty="0" smtClean="0">
                <a:hlinkClick r:id="rId4"/>
              </a:rPr>
              <a:t>οικονομική επιστήμη</a:t>
            </a:r>
            <a:r>
              <a:rPr lang="el-GR" dirty="0" smtClean="0"/>
              <a:t> </a:t>
            </a:r>
            <a:r>
              <a:rPr lang="el-GR" dirty="0" smtClean="0">
                <a:solidFill>
                  <a:schemeClr val="tx1"/>
                </a:solidFill>
              </a:rPr>
              <a:t>(economics), στα χρηματοοικονομικά (finance) και στη</a:t>
            </a:r>
            <a:r>
              <a:rPr lang="el-GR" dirty="0" smtClean="0"/>
              <a:t> </a:t>
            </a:r>
            <a:r>
              <a:rPr lang="el-GR" b="1" dirty="0" smtClean="0">
                <a:hlinkClick r:id="rId5"/>
              </a:rPr>
              <a:t>λογιστική</a:t>
            </a:r>
            <a:r>
              <a:rPr lang="el-GR" dirty="0" smtClean="0"/>
              <a:t> </a:t>
            </a:r>
            <a:r>
              <a:rPr lang="el-GR" dirty="0" smtClean="0">
                <a:solidFill>
                  <a:schemeClr val="tx1"/>
                </a:solidFill>
              </a:rPr>
              <a:t>(Accounting) για να καθοριστεί αν μια επένδυση ή ένα έργο κρίνεται συμφέρον για να χρηματοδοτηθεί ή όχι.</a:t>
            </a:r>
          </a:p>
          <a:p>
            <a:pPr algn="just"/>
            <a:r>
              <a:rPr lang="el-GR" dirty="0" smtClean="0">
                <a:solidFill>
                  <a:schemeClr val="tx1"/>
                </a:solidFill>
              </a:rPr>
              <a:t>Η παρούσα αξία των αναμενόμενων ταμειακών ροών υπολογίζεται με την προεξόφληση τους χρησιμοποιώντας το κατάλληλο</a:t>
            </a:r>
            <a:r>
              <a:rPr lang="el-GR" dirty="0" smtClean="0"/>
              <a:t> </a:t>
            </a:r>
            <a:r>
              <a:rPr lang="el-GR" b="1" dirty="0" smtClean="0">
                <a:hlinkClick r:id="rId6"/>
              </a:rPr>
              <a:t>προεξοφλητικό επιτόκιο</a:t>
            </a:r>
            <a:r>
              <a:rPr lang="el-GR" dirty="0" smtClean="0"/>
              <a:t> </a:t>
            </a:r>
            <a:r>
              <a:rPr lang="el-GR" dirty="0" smtClean="0">
                <a:solidFill>
                  <a:schemeClr val="tx1"/>
                </a:solidFill>
              </a:rPr>
              <a:t>(discount rate)</a:t>
            </a:r>
          </a:p>
          <a:p>
            <a:endParaRPr lang="el-GR" dirty="0"/>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Κ.Π.Α.</a:t>
            </a:r>
            <a:endParaRPr lang="el-GR" dirty="0"/>
          </a:p>
        </p:txBody>
      </p:sp>
      <p:sp>
        <p:nvSpPr>
          <p:cNvPr id="3" name="2 - Θέση περιεχομένου"/>
          <p:cNvSpPr>
            <a:spLocks noGrp="1"/>
          </p:cNvSpPr>
          <p:nvPr>
            <p:ph idx="1"/>
          </p:nvPr>
        </p:nvSpPr>
        <p:spPr>
          <a:xfrm>
            <a:off x="0" y="1124744"/>
            <a:ext cx="9144000" cy="5400600"/>
          </a:xfrm>
        </p:spPr>
        <p:txBody>
          <a:bodyPr>
            <a:normAutofit/>
          </a:bodyPr>
          <a:lstStyle/>
          <a:p>
            <a:r>
              <a:rPr lang="el-GR" sz="3000" i="1" u="sng" dirty="0" smtClean="0">
                <a:solidFill>
                  <a:schemeClr val="tx1"/>
                </a:solidFill>
              </a:rPr>
              <a:t>Παράδειγμα:</a:t>
            </a:r>
            <a:r>
              <a:rPr lang="el-GR" sz="3000" dirty="0" smtClean="0">
                <a:solidFill>
                  <a:schemeClr val="tx1"/>
                </a:solidFill>
              </a:rPr>
              <a:t/>
            </a:r>
            <a:br>
              <a:rPr lang="el-GR" sz="3000" dirty="0" smtClean="0">
                <a:solidFill>
                  <a:schemeClr val="tx1"/>
                </a:solidFill>
              </a:rPr>
            </a:br>
            <a:r>
              <a:rPr lang="el-GR" sz="3000" i="1" dirty="0" smtClean="0">
                <a:solidFill>
                  <a:schemeClr val="tx1"/>
                </a:solidFill>
              </a:rPr>
              <a:t>Μια επένδυση 10.000 ευρώ, με απόδοση 20% θα αποδώσει 12.000€ στο τέλος του έτους. Αντίστροφα, η παρούσα αξία των 12.000 ευρώ χρησιμοποιώντας το προεξοφλητικό επιτόκιο του 20% είναι 10.000.</a:t>
            </a:r>
            <a:endParaRPr lang="el-GR" sz="3000" dirty="0" smtClean="0">
              <a:solidFill>
                <a:schemeClr val="tx1"/>
              </a:solidFill>
            </a:endParaRPr>
          </a:p>
          <a:p>
            <a:r>
              <a:rPr lang="el-GR" sz="3000" i="1" dirty="0" smtClean="0">
                <a:solidFill>
                  <a:schemeClr val="tx1"/>
                </a:solidFill>
              </a:rPr>
              <a:t>Το ύψος του ποσού της επένδυσης (10.000€) αφαιρείται από το ποσό της παρούσας αξίας για να υπολογιστεί η Καθαρή Παρούσα Αξία, η οποία εδώ είναι μηδέν (10.000€ – 10.000€ = 0€)</a:t>
            </a:r>
            <a:endParaRPr lang="el-GR" sz="3000" dirty="0" smtClean="0">
              <a:solidFill>
                <a:schemeClr val="tx1"/>
              </a:solidFill>
            </a:endParaRPr>
          </a:p>
          <a:p>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0" y="274638"/>
            <a:ext cx="9144000" cy="778098"/>
          </a:xfrm>
        </p:spPr>
        <p:txBody>
          <a:bodyPr>
            <a:normAutofit fontScale="90000"/>
          </a:bodyPr>
          <a:lstStyle/>
          <a:p>
            <a:pPr algn="ctr"/>
            <a:r>
              <a:rPr lang="el-GR" sz="4000" b="1" dirty="0" smtClean="0"/>
              <a:t/>
            </a:r>
            <a:br>
              <a:rPr lang="el-GR" sz="4000" b="1" dirty="0" smtClean="0"/>
            </a:br>
            <a:r>
              <a:rPr lang="el-GR" sz="4000" b="1" dirty="0" smtClean="0"/>
              <a:t>Η ΑναγκαιΟτητα ενΟΣ ΕπιχειρηματικΟΥ ΣχεδΙου</a:t>
            </a:r>
            <a:r>
              <a:rPr lang="el-GR" sz="4000" dirty="0"/>
              <a:t/>
            </a:r>
            <a:br>
              <a:rPr lang="el-GR" sz="4000" dirty="0"/>
            </a:br>
            <a:endParaRPr lang="el-GR" sz="4000" dirty="0"/>
          </a:p>
        </p:txBody>
      </p:sp>
      <p:sp>
        <p:nvSpPr>
          <p:cNvPr id="37891" name="Rectangle 3"/>
          <p:cNvSpPr>
            <a:spLocks noGrp="1" noChangeArrowheads="1"/>
          </p:cNvSpPr>
          <p:nvPr>
            <p:ph idx="1"/>
          </p:nvPr>
        </p:nvSpPr>
        <p:spPr>
          <a:xfrm>
            <a:off x="251520" y="1412776"/>
            <a:ext cx="8352928" cy="5256584"/>
          </a:xfrm>
        </p:spPr>
        <p:txBody>
          <a:bodyPr>
            <a:normAutofit lnSpcReduction="10000"/>
          </a:bodyPr>
          <a:lstStyle/>
          <a:p>
            <a:pPr algn="just"/>
            <a:r>
              <a:rPr lang="el-GR" dirty="0">
                <a:solidFill>
                  <a:schemeClr val="tx1"/>
                </a:solidFill>
              </a:rPr>
              <a:t>Ένα καλό Επιχειρηματικό Σχέδιο είναι </a:t>
            </a:r>
            <a:r>
              <a:rPr lang="el-GR" dirty="0" smtClean="0">
                <a:solidFill>
                  <a:schemeClr val="tx1"/>
                </a:solidFill>
              </a:rPr>
              <a:t>ένα εξαιρετικά </a:t>
            </a:r>
            <a:r>
              <a:rPr lang="el-GR" dirty="0">
                <a:solidFill>
                  <a:schemeClr val="tx1"/>
                </a:solidFill>
              </a:rPr>
              <a:t>χρήσιμο εργαλείο για τη </a:t>
            </a:r>
            <a:r>
              <a:rPr lang="el-GR" dirty="0" smtClean="0">
                <a:solidFill>
                  <a:schemeClr val="tx1"/>
                </a:solidFill>
              </a:rPr>
              <a:t>Διοίκηση μίας </a:t>
            </a:r>
            <a:r>
              <a:rPr lang="el-GR" dirty="0">
                <a:solidFill>
                  <a:schemeClr val="tx1"/>
                </a:solidFill>
              </a:rPr>
              <a:t>επιχείρησης γιατί:</a:t>
            </a:r>
            <a:br>
              <a:rPr lang="el-GR" dirty="0">
                <a:solidFill>
                  <a:schemeClr val="tx1"/>
                </a:solidFill>
              </a:rPr>
            </a:br>
            <a:r>
              <a:rPr lang="el-GR" dirty="0">
                <a:solidFill>
                  <a:schemeClr val="tx1"/>
                </a:solidFill>
              </a:rPr>
              <a:t>• </a:t>
            </a:r>
            <a:r>
              <a:rPr lang="el-GR" dirty="0" smtClean="0">
                <a:solidFill>
                  <a:schemeClr val="tx1"/>
                </a:solidFill>
              </a:rPr>
              <a:t>Δίνει </a:t>
            </a:r>
            <a:r>
              <a:rPr lang="el-GR" dirty="0">
                <a:solidFill>
                  <a:schemeClr val="tx1"/>
                </a:solidFill>
              </a:rPr>
              <a:t>μία ξεκάθαρη εικόνα για την αγορά, τους ανταγωνιστές και τους πελάτες της</a:t>
            </a:r>
            <a:br>
              <a:rPr lang="el-GR" dirty="0">
                <a:solidFill>
                  <a:schemeClr val="tx1"/>
                </a:solidFill>
              </a:rPr>
            </a:br>
            <a:r>
              <a:rPr lang="el-GR" dirty="0">
                <a:solidFill>
                  <a:schemeClr val="tx1"/>
                </a:solidFill>
              </a:rPr>
              <a:t>• </a:t>
            </a:r>
            <a:r>
              <a:rPr lang="el-GR" dirty="0" smtClean="0">
                <a:solidFill>
                  <a:schemeClr val="tx1"/>
                </a:solidFill>
              </a:rPr>
              <a:t>Δείχνει </a:t>
            </a:r>
            <a:r>
              <a:rPr lang="el-GR" dirty="0">
                <a:solidFill>
                  <a:schemeClr val="tx1"/>
                </a:solidFill>
              </a:rPr>
              <a:t>τις αδυναμίες, τα δυνατά σημεία και τους στόχους της επιχείρησης</a:t>
            </a:r>
            <a:br>
              <a:rPr lang="el-GR" dirty="0">
                <a:solidFill>
                  <a:schemeClr val="tx1"/>
                </a:solidFill>
              </a:rPr>
            </a:br>
            <a:r>
              <a:rPr lang="el-GR" dirty="0">
                <a:solidFill>
                  <a:schemeClr val="tx1"/>
                </a:solidFill>
              </a:rPr>
              <a:t>• </a:t>
            </a:r>
            <a:r>
              <a:rPr lang="el-GR" dirty="0" smtClean="0">
                <a:solidFill>
                  <a:schemeClr val="tx1"/>
                </a:solidFill>
              </a:rPr>
              <a:t>Αποτελεί </a:t>
            </a:r>
            <a:r>
              <a:rPr lang="el-GR" dirty="0">
                <a:solidFill>
                  <a:schemeClr val="tx1"/>
                </a:solidFill>
              </a:rPr>
              <a:t>τη βάση με την οποία θα συγκριθούν τα πραγματοποιηθέντα αποτελέσματα και γενικότερα η πορεία της επιχείρησης. </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1143000"/>
          </a:xfrm>
        </p:spPr>
        <p:txBody>
          <a:bodyPr>
            <a:noAutofit/>
          </a:bodyPr>
          <a:lstStyle/>
          <a:p>
            <a:r>
              <a:rPr lang="el-GR" sz="3600" b="1" dirty="0" smtClean="0"/>
              <a:t>ΚαθαρΗ ΠαροΥσα ΑξΙα = ΠαροΥσα ΑξΙα – ΚΟστος ΕπΕνδυσηΣ</a:t>
            </a:r>
            <a:endParaRPr lang="el-GR" sz="3600" dirty="0"/>
          </a:p>
        </p:txBody>
      </p:sp>
      <p:sp>
        <p:nvSpPr>
          <p:cNvPr id="3" name="2 - Θέση περιεχομένου"/>
          <p:cNvSpPr>
            <a:spLocks noGrp="1"/>
          </p:cNvSpPr>
          <p:nvPr>
            <p:ph idx="1"/>
          </p:nvPr>
        </p:nvSpPr>
        <p:spPr>
          <a:xfrm>
            <a:off x="457200" y="1600200"/>
            <a:ext cx="8229600" cy="4853136"/>
          </a:xfrm>
        </p:spPr>
        <p:txBody>
          <a:bodyPr>
            <a:normAutofit/>
          </a:bodyPr>
          <a:lstStyle/>
          <a:p>
            <a:r>
              <a:rPr lang="el-GR" b="1" dirty="0" smtClean="0">
                <a:solidFill>
                  <a:schemeClr val="tx1"/>
                </a:solidFill>
              </a:rPr>
              <a:t>μηδενική</a:t>
            </a:r>
            <a:r>
              <a:rPr lang="el-GR" dirty="0" smtClean="0">
                <a:solidFill>
                  <a:schemeClr val="tx1"/>
                </a:solidFill>
              </a:rPr>
              <a:t> καθαρή παρούσα αξία (ΚΠΑ = 0) σημαίνει ότι τα</a:t>
            </a:r>
            <a:r>
              <a:rPr lang="el-GR" dirty="0" smtClean="0"/>
              <a:t> </a:t>
            </a:r>
            <a:r>
              <a:rPr lang="el-GR" dirty="0" smtClean="0">
                <a:hlinkClick r:id="rId2"/>
              </a:rPr>
              <a:t>έσοδα</a:t>
            </a:r>
            <a:r>
              <a:rPr lang="el-GR" dirty="0" smtClean="0"/>
              <a:t> </a:t>
            </a:r>
            <a:r>
              <a:rPr lang="el-GR" dirty="0" smtClean="0">
                <a:solidFill>
                  <a:schemeClr val="tx1"/>
                </a:solidFill>
              </a:rPr>
              <a:t>από το έργο αποπληρώνουν την αρχική επένδυση, χωρίς</a:t>
            </a:r>
            <a:r>
              <a:rPr lang="el-GR" dirty="0" smtClean="0"/>
              <a:t> </a:t>
            </a:r>
            <a:r>
              <a:rPr lang="el-GR" b="1" dirty="0" smtClean="0">
                <a:solidFill>
                  <a:srgbClr val="7030A0"/>
                </a:solidFill>
              </a:rPr>
              <a:t>όφελος ή ζημιά </a:t>
            </a:r>
            <a:r>
              <a:rPr lang="el-GR" dirty="0" smtClean="0">
                <a:solidFill>
                  <a:schemeClr val="tx1"/>
                </a:solidFill>
              </a:rPr>
              <a:t>για τον επενδυτή</a:t>
            </a:r>
          </a:p>
          <a:p>
            <a:r>
              <a:rPr lang="el-GR" b="1" dirty="0" smtClean="0">
                <a:solidFill>
                  <a:schemeClr val="tx1"/>
                </a:solidFill>
              </a:rPr>
              <a:t>θετική</a:t>
            </a:r>
            <a:r>
              <a:rPr lang="el-GR" dirty="0" smtClean="0">
                <a:solidFill>
                  <a:schemeClr val="tx1"/>
                </a:solidFill>
              </a:rPr>
              <a:t> καθαρή παρούσα αξία (ΚΠΑ&gt;0) σημαίνει ότι η επένδυση είναι</a:t>
            </a:r>
            <a:r>
              <a:rPr lang="el-GR" dirty="0" smtClean="0"/>
              <a:t> </a:t>
            </a:r>
            <a:r>
              <a:rPr lang="el-GR" b="1" dirty="0" smtClean="0">
                <a:hlinkClick r:id="rId3"/>
              </a:rPr>
              <a:t>κερδοφόρα</a:t>
            </a:r>
            <a:endParaRPr lang="el-GR" b="1" dirty="0" smtClean="0"/>
          </a:p>
          <a:p>
            <a:r>
              <a:rPr lang="el-GR" b="1" dirty="0" smtClean="0">
                <a:solidFill>
                  <a:schemeClr val="tx1"/>
                </a:solidFill>
              </a:rPr>
              <a:t>αρνητική</a:t>
            </a:r>
            <a:r>
              <a:rPr lang="el-GR" dirty="0" smtClean="0">
                <a:solidFill>
                  <a:schemeClr val="tx1"/>
                </a:solidFill>
              </a:rPr>
              <a:t> καθαρή παρούσα αξία (ΚΠΑ&lt;0)  σημαίνει ότι η επένδυση καταλήγει </a:t>
            </a:r>
            <a:r>
              <a:rPr lang="el-GR" b="1" dirty="0" smtClean="0">
                <a:solidFill>
                  <a:srgbClr val="C00000"/>
                </a:solidFill>
              </a:rPr>
              <a:t>σε ζημία.</a:t>
            </a:r>
          </a:p>
          <a:p>
            <a:endParaRPr lang="el-GR" dirty="0"/>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92696"/>
          </a:xfrm>
        </p:spPr>
        <p:txBody>
          <a:bodyPr>
            <a:normAutofit/>
          </a:bodyPr>
          <a:lstStyle/>
          <a:p>
            <a:r>
              <a:rPr lang="el-GR" sz="3600" b="1" dirty="0" smtClean="0"/>
              <a:t>ΚΠΑ ΕΠΕΞΗΓΗΣΗ</a:t>
            </a:r>
            <a:endParaRPr lang="el-GR" sz="3600" b="1" dirty="0"/>
          </a:p>
        </p:txBody>
      </p:sp>
      <p:sp>
        <p:nvSpPr>
          <p:cNvPr id="3" name="2 - Θέση περιεχομένου"/>
          <p:cNvSpPr>
            <a:spLocks noGrp="1"/>
          </p:cNvSpPr>
          <p:nvPr>
            <p:ph idx="1"/>
          </p:nvPr>
        </p:nvSpPr>
        <p:spPr>
          <a:xfrm>
            <a:off x="0" y="692696"/>
            <a:ext cx="9144000" cy="6165304"/>
          </a:xfrm>
        </p:spPr>
        <p:txBody>
          <a:bodyPr>
            <a:noAutofit/>
          </a:bodyPr>
          <a:lstStyle/>
          <a:p>
            <a:r>
              <a:rPr lang="el-GR" sz="2200" dirty="0" smtClean="0">
                <a:solidFill>
                  <a:schemeClr val="tx1"/>
                </a:solidFill>
              </a:rPr>
              <a:t>Αποτελεί μια τυποποιημένη μέθοδο που χρησιμοποιεί την έννοια της χρονικής αξίας του</a:t>
            </a:r>
            <a:r>
              <a:rPr lang="el-GR" sz="2200" dirty="0" smtClean="0"/>
              <a:t> </a:t>
            </a:r>
            <a:r>
              <a:rPr lang="el-GR" sz="2200" b="1" dirty="0" smtClean="0">
                <a:hlinkClick r:id="rId2"/>
              </a:rPr>
              <a:t>χρήματος</a:t>
            </a:r>
            <a:r>
              <a:rPr lang="el-GR" sz="2200" dirty="0" smtClean="0"/>
              <a:t> </a:t>
            </a:r>
            <a:r>
              <a:rPr lang="el-GR" sz="2200" dirty="0" smtClean="0">
                <a:solidFill>
                  <a:schemeClr val="tx1"/>
                </a:solidFill>
              </a:rPr>
              <a:t>για την εκτίμηση μακροπρόθεσμων επενδύσεων. Η χρονική αξία του χρήματος στα χρηματοοικονομικά, υπαγορεύει ότι ο χρόνος έχει επιπτώσεις στην αξία των ταμειακών ροών.</a:t>
            </a:r>
          </a:p>
          <a:p>
            <a:r>
              <a:rPr lang="el-GR" sz="2200" dirty="0" smtClean="0">
                <a:solidFill>
                  <a:schemeClr val="tx1"/>
                </a:solidFill>
              </a:rPr>
              <a:t>Αν, για παράδειγμα, υπάρχει μία χρονική περίοδος πανομοιότυπων ταμειακών ροών ίσης</a:t>
            </a:r>
            <a:r>
              <a:rPr lang="el-GR" sz="2200" dirty="0" smtClean="0"/>
              <a:t> </a:t>
            </a:r>
            <a:r>
              <a:rPr lang="el-GR" sz="2200" b="1" dirty="0" smtClean="0">
                <a:hlinkClick r:id="rId3"/>
              </a:rPr>
              <a:t>ονομαστικής αξίας</a:t>
            </a:r>
            <a:r>
              <a:rPr lang="el-GR" sz="2200" dirty="0" smtClean="0"/>
              <a:t>, </a:t>
            </a:r>
            <a:r>
              <a:rPr lang="el-GR" sz="2200" dirty="0" smtClean="0">
                <a:solidFill>
                  <a:schemeClr val="tx1"/>
                </a:solidFill>
              </a:rPr>
              <a:t>οι ταμειακές ροές στο παρόν έχουν μεγαλύτερη</a:t>
            </a:r>
            <a:r>
              <a:rPr lang="el-GR" sz="2200" dirty="0" smtClean="0"/>
              <a:t> </a:t>
            </a:r>
            <a:r>
              <a:rPr lang="el-GR" sz="2200" b="1" dirty="0" smtClean="0">
                <a:hlinkClick r:id="rId4"/>
              </a:rPr>
              <a:t>πραγματική</a:t>
            </a:r>
            <a:r>
              <a:rPr lang="el-GR" sz="2200" dirty="0" smtClean="0">
                <a:hlinkClick r:id="rId4"/>
              </a:rPr>
              <a:t> </a:t>
            </a:r>
            <a:r>
              <a:rPr lang="el-GR" sz="2200" b="1" dirty="0" smtClean="0">
                <a:hlinkClick r:id="rId4"/>
              </a:rPr>
              <a:t>αξία</a:t>
            </a:r>
            <a:r>
              <a:rPr lang="el-GR" sz="2200" dirty="0" smtClean="0"/>
              <a:t> </a:t>
            </a:r>
            <a:r>
              <a:rPr lang="el-GR" sz="2200" dirty="0" smtClean="0">
                <a:solidFill>
                  <a:schemeClr val="tx1"/>
                </a:solidFill>
              </a:rPr>
              <a:t>από ταμειακές ροές ίσης ονομαστικής στο μέλλον, με κάθε μελλοντική ταμειακή ροή να γίνεται όλο και λιγότερο πολύτιμη από τις προηγούμενες.</a:t>
            </a:r>
          </a:p>
          <a:p>
            <a:r>
              <a:rPr lang="el-GR" sz="2200" dirty="0" smtClean="0">
                <a:solidFill>
                  <a:schemeClr val="tx1"/>
                </a:solidFill>
              </a:rPr>
              <a:t>Συνεπώς, μεταξύ δυο όμοιων επενδύσεων</a:t>
            </a:r>
            <a:r>
              <a:rPr lang="el-GR" sz="2200" dirty="0" smtClean="0"/>
              <a:t>, </a:t>
            </a:r>
            <a:r>
              <a:rPr lang="el-GR" sz="2200" b="1" dirty="0" smtClean="0">
                <a:solidFill>
                  <a:srgbClr val="7030A0"/>
                </a:solidFill>
              </a:rPr>
              <a:t>υψηλότερο</a:t>
            </a:r>
            <a:r>
              <a:rPr lang="el-GR" sz="2200" dirty="0" smtClean="0"/>
              <a:t> </a:t>
            </a:r>
            <a:r>
              <a:rPr lang="el-GR" sz="2200" b="1" dirty="0" smtClean="0">
                <a:solidFill>
                  <a:srgbClr val="C00000"/>
                </a:solidFill>
                <a:hlinkClick r:id="rId5"/>
              </a:rPr>
              <a:t>κίνδυνο</a:t>
            </a:r>
            <a:r>
              <a:rPr lang="el-GR" sz="2200" b="1" dirty="0" smtClean="0"/>
              <a:t> </a:t>
            </a:r>
            <a:r>
              <a:rPr lang="el-GR" sz="2200" dirty="0" smtClean="0">
                <a:solidFill>
                  <a:schemeClr val="tx1"/>
                </a:solidFill>
              </a:rPr>
              <a:t>έχει αυτή με την μεγαλύτερη διάρκεια. Για κάθε επιπλέον χρονική περίοδο, η Π.Α. των μεταγενέστερων μελλοντικών ταμειακών ροών μειώνεται, καθώς ο κίνδυνος αυτής της επένδυσης αυξάνεται, ως αποτέλεσμα της μεγαλύτερης αβεβαιότητας και</a:t>
            </a:r>
            <a:r>
              <a:rPr lang="el-GR" sz="2200" dirty="0" smtClean="0"/>
              <a:t> </a:t>
            </a:r>
            <a:r>
              <a:rPr lang="el-GR" sz="2200" b="1" dirty="0" smtClean="0">
                <a:hlinkClick r:id="rId6"/>
              </a:rPr>
              <a:t>κινδύνου</a:t>
            </a:r>
            <a:r>
              <a:rPr lang="el-GR" sz="2200" b="1" dirty="0" smtClean="0"/>
              <a:t> </a:t>
            </a:r>
            <a:r>
              <a:rPr lang="el-GR" sz="2200" dirty="0" smtClean="0">
                <a:solidFill>
                  <a:schemeClr val="tx1"/>
                </a:solidFill>
              </a:rPr>
              <a:t>που υπάρχει για την τελική ολοκλήρωση του έργου/επένδυσης.</a:t>
            </a:r>
          </a:p>
          <a:p>
            <a:endParaRPr lang="el-GR" sz="2400" dirty="0"/>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ΥπολογισμΟΣ ΚΠΑ (1)</a:t>
            </a:r>
            <a:endParaRPr lang="el-GR" b="1" dirty="0"/>
          </a:p>
        </p:txBody>
      </p:sp>
      <p:sp>
        <p:nvSpPr>
          <p:cNvPr id="3" name="2 - Θέση περιεχομένου"/>
          <p:cNvSpPr>
            <a:spLocks noGrp="1"/>
          </p:cNvSpPr>
          <p:nvPr>
            <p:ph idx="1"/>
          </p:nvPr>
        </p:nvSpPr>
        <p:spPr>
          <a:xfrm>
            <a:off x="0" y="836712"/>
            <a:ext cx="8820472" cy="6021288"/>
          </a:xfrm>
        </p:spPr>
        <p:txBody>
          <a:bodyPr>
            <a:normAutofit fontScale="85000" lnSpcReduction="20000"/>
          </a:bodyPr>
          <a:lstStyle/>
          <a:p>
            <a:pPr algn="just"/>
            <a:r>
              <a:rPr lang="el-GR" dirty="0" smtClean="0">
                <a:solidFill>
                  <a:schemeClr val="tx1"/>
                </a:solidFill>
              </a:rPr>
              <a:t>Ο προσδιορισμός της αξίας ενός σχεδίου είναι δύσκολη, επειδή υπάρχουν διάφοροι τρόποι για τη μέτρηση της αξίας των μελλοντικών ταμειακών ροών. Λόγω της χρονικής αξίας του χρήματος, ένα ευρώ στο μέλλον αξίζει λιγότερο από όσο ένα ευρώ σήμερα. Το προεξοφλητικό </a:t>
            </a:r>
            <a:r>
              <a:rPr lang="el-GR" dirty="0" smtClean="0">
                <a:solidFill>
                  <a:schemeClr val="tx1"/>
                </a:solidFill>
                <a:hlinkClick r:id="rId2"/>
              </a:rPr>
              <a:t>επιτόκιο</a:t>
            </a:r>
            <a:r>
              <a:rPr lang="el-GR" dirty="0" smtClean="0">
                <a:solidFill>
                  <a:schemeClr val="tx1"/>
                </a:solidFill>
              </a:rPr>
              <a:t> στον τύπο ΚΠΑ είναι ένας τρόπος για να μετρηθεί ακριβώς αυτό.</a:t>
            </a:r>
          </a:p>
          <a:p>
            <a:pPr algn="just"/>
            <a:r>
              <a:rPr lang="el-GR" dirty="0" smtClean="0">
                <a:solidFill>
                  <a:schemeClr val="tx1"/>
                </a:solidFill>
              </a:rPr>
              <a:t>Ο τύπος υπολογισμού της Καθαρής Παρούσας Αξίας μιας σειράς ταμειακών ροών, δέχεται ως μεταβλητές τις ταμειακές ροές και ένα προεξοφλητικό επιτόκιο και έχει ως αποτέλεσμα μια τιμή.</a:t>
            </a:r>
          </a:p>
          <a:p>
            <a:pPr algn="just"/>
            <a:r>
              <a:rPr lang="el-GR" dirty="0" smtClean="0">
                <a:solidFill>
                  <a:schemeClr val="tx1"/>
                </a:solidFill>
              </a:rPr>
              <a:t>Η αντίστροφη διαδικασία, που δέχεται ως μεταβλητές μια σειρά ταμειακών ροών και την ΚΠΑ και βγάζει ως αποτέλεσμα το προεξοφλητικό επιτόκιο, ονομάζεται απόδοση και χρησιμοποιείται ευρέως στις συναλλαγές ομολόγων.</a:t>
            </a:r>
          </a:p>
          <a:p>
            <a:endParaRPr lang="el-GR" dirty="0"/>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rmAutofit fontScale="90000"/>
          </a:bodyPr>
          <a:lstStyle/>
          <a:p>
            <a:r>
              <a:rPr lang="el-GR" b="1" dirty="0" smtClean="0"/>
              <a:t>ΥπολογισμΟΣ ΚΠΑ (2)</a:t>
            </a:r>
            <a:endParaRPr lang="el-GR" dirty="0"/>
          </a:p>
        </p:txBody>
      </p:sp>
      <p:sp>
        <p:nvSpPr>
          <p:cNvPr id="3" name="2 - Θέση περιεχομένου"/>
          <p:cNvSpPr>
            <a:spLocks noGrp="1"/>
          </p:cNvSpPr>
          <p:nvPr>
            <p:ph idx="1"/>
          </p:nvPr>
        </p:nvSpPr>
        <p:spPr>
          <a:xfrm>
            <a:off x="0" y="908720"/>
            <a:ext cx="9144000" cy="5949280"/>
          </a:xfrm>
        </p:spPr>
        <p:txBody>
          <a:bodyPr>
            <a:normAutofit fontScale="92500" lnSpcReduction="20000"/>
          </a:bodyPr>
          <a:lstStyle/>
          <a:p>
            <a:r>
              <a:rPr lang="el-GR" u="sng" dirty="0" smtClean="0">
                <a:solidFill>
                  <a:schemeClr val="tx1"/>
                </a:solidFill>
              </a:rPr>
              <a:t>Τα βήματα για τον υπολογισμό της ΚΠΑ είναι:</a:t>
            </a:r>
          </a:p>
          <a:p>
            <a:pPr marL="514350" indent="-514350" algn="just">
              <a:buFont typeface="+mj-lt"/>
              <a:buAutoNum type="arabicPeriod"/>
            </a:pPr>
            <a:r>
              <a:rPr lang="el-GR" dirty="0" smtClean="0">
                <a:solidFill>
                  <a:schemeClr val="tx1"/>
                </a:solidFill>
              </a:rPr>
              <a:t>Καθορισμός όλων των ταμειακών ροών που συνδέονται με ένα έργο ή μια επένδυση καθώς και το χρονικό διάστημα κατά το οποίο αυτές θα προκύψουν. Οι ταμειακές ροές μπορεί να είναι είτε θετικές (εισροή χρημάτων), είτε αρνητικές (εκροές χρημάτων/δαπάνες).</a:t>
            </a:r>
          </a:p>
          <a:p>
            <a:pPr marL="514350" indent="-514350" algn="just">
              <a:buFont typeface="+mj-lt"/>
              <a:buAutoNum type="arabicPeriod"/>
            </a:pPr>
            <a:r>
              <a:rPr lang="el-GR" dirty="0" smtClean="0">
                <a:solidFill>
                  <a:schemeClr val="tx1"/>
                </a:solidFill>
              </a:rPr>
              <a:t>Καθορισμός του κατάλληλου προεξοφλητικού επιτοκίου, το οποίο θα χρησιμοποιηθεί για τον υπολογισμό της Παρούσας Αξίας των μελλοντικών ταμειακών ροών.</a:t>
            </a:r>
          </a:p>
          <a:p>
            <a:pPr marL="514350" indent="-514350" algn="just">
              <a:buFont typeface="+mj-lt"/>
              <a:buAutoNum type="arabicPeriod"/>
            </a:pPr>
            <a:r>
              <a:rPr lang="el-GR" dirty="0" smtClean="0">
                <a:solidFill>
                  <a:schemeClr val="tx1"/>
                </a:solidFill>
              </a:rPr>
              <a:t>Άθροισμα της Παρούσας Αξίας όλων των ταμειακών ροών, τόσο θετικών όσο και αρνητικών για τον υπολογισμό της ΚΠΑ και κατ’ επέκταση της </a:t>
            </a:r>
            <a:r>
              <a:rPr lang="el-GR" dirty="0" smtClean="0">
                <a:solidFill>
                  <a:schemeClr val="tx1"/>
                </a:solidFill>
                <a:hlinkClick r:id="rId2"/>
              </a:rPr>
              <a:t>κερδοφορίας</a:t>
            </a:r>
            <a:r>
              <a:rPr lang="el-GR" dirty="0" smtClean="0">
                <a:solidFill>
                  <a:schemeClr val="tx1"/>
                </a:solidFill>
              </a:rPr>
              <a:t> της επένδυσης.</a:t>
            </a:r>
          </a:p>
          <a:p>
            <a:endParaRPr lang="el-GR" dirty="0"/>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ΤΥποΣ ΚΠΑ</a:t>
            </a:r>
            <a:endParaRPr lang="el-GR" b="1" dirty="0"/>
          </a:p>
        </p:txBody>
      </p:sp>
      <p:pic>
        <p:nvPicPr>
          <p:cNvPr id="284674" name="Picture 2"/>
          <p:cNvPicPr>
            <a:picLocks noGrp="1" noChangeAspect="1" noChangeArrowheads="1"/>
          </p:cNvPicPr>
          <p:nvPr>
            <p:ph idx="1"/>
          </p:nvPr>
        </p:nvPicPr>
        <p:blipFill>
          <a:blip r:embed="rId2" cstate="print"/>
          <a:srcRect/>
          <a:stretch>
            <a:fillRect/>
          </a:stretch>
        </p:blipFill>
        <p:spPr bwMode="auto">
          <a:xfrm>
            <a:off x="755576" y="2204864"/>
            <a:ext cx="7848872" cy="2880320"/>
          </a:xfrm>
          <a:prstGeom prst="rect">
            <a:avLst/>
          </a:prstGeom>
          <a:noFill/>
          <a:ln w="9525">
            <a:noFill/>
            <a:miter lim="800000"/>
            <a:headEnd/>
            <a:tailEnd/>
          </a:ln>
        </p:spPr>
      </p:pic>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p:nvPr>
        </p:nvSpPr>
        <p:spPr>
          <a:xfrm>
            <a:off x="0" y="0"/>
            <a:ext cx="9144000" cy="6858000"/>
          </a:xfrm>
        </p:spPr>
        <p:txBody>
          <a:bodyPr>
            <a:normAutofit/>
          </a:bodyPr>
          <a:lstStyle/>
          <a:p>
            <a:pPr algn="ctr" eaLnBrk="1" hangingPunct="1">
              <a:buNone/>
            </a:pPr>
            <a:r>
              <a:rPr lang="el-GR" sz="3600" b="1" u="sng" dirty="0" smtClean="0">
                <a:solidFill>
                  <a:srgbClr val="000000"/>
                </a:solidFill>
              </a:rPr>
              <a:t>Προεξοφλητικό Επιτόκιο ΚΠΑ</a:t>
            </a:r>
          </a:p>
          <a:p>
            <a:pPr algn="just" eaLnBrk="1" hangingPunct="1"/>
            <a:r>
              <a:rPr lang="el-GR" sz="2800" dirty="0" smtClean="0">
                <a:solidFill>
                  <a:srgbClr val="000000"/>
                </a:solidFill>
              </a:rPr>
              <a:t>Το επιτόκιο αναγωγής, που χρησιμοποιείται στην  ΚΠΑ, απεικονίζει </a:t>
            </a:r>
          </a:p>
          <a:p>
            <a:pPr lvl="1" algn="just" eaLnBrk="1" hangingPunct="1"/>
            <a:r>
              <a:rPr lang="el-GR" dirty="0" smtClean="0">
                <a:solidFill>
                  <a:srgbClr val="000000"/>
                </a:solidFill>
              </a:rPr>
              <a:t>το κόστος ευκαιρίας των κεφαλαίων που θα επενδυθούν στο έργο, </a:t>
            </a:r>
          </a:p>
          <a:p>
            <a:pPr lvl="1" algn="just" eaLnBrk="1" hangingPunct="1"/>
            <a:r>
              <a:rPr lang="el-GR" dirty="0" smtClean="0">
                <a:solidFill>
                  <a:srgbClr val="000000"/>
                </a:solidFill>
              </a:rPr>
              <a:t>δείχνει τη θυσία που υφίσταται η επιχείρηση, προκειμένου να επενδύσει τα κεφάλαια αυτά στο συγκεκριμένο έργο. </a:t>
            </a:r>
          </a:p>
          <a:p>
            <a:pPr lvl="1" algn="just" eaLnBrk="1" hangingPunct="1"/>
            <a:r>
              <a:rPr lang="el-GR" dirty="0" smtClean="0">
                <a:solidFill>
                  <a:srgbClr val="000000"/>
                </a:solidFill>
              </a:rPr>
              <a:t>Στην περίπτωση που η επιχείρηση δεν αντιμετωπίζει οποιονδήποτε περιορισμό στο μακροπρόθεσμο επενδυτικό της πρόγραμμα, </a:t>
            </a:r>
          </a:p>
          <a:p>
            <a:pPr lvl="2" algn="just" eaLnBrk="1" hangingPunct="1"/>
            <a:r>
              <a:rPr lang="el-GR" sz="2800" b="1" dirty="0" smtClean="0">
                <a:solidFill>
                  <a:schemeClr val="accent2"/>
                </a:solidFill>
              </a:rPr>
              <a:t>το κόστος κεφαλαίου της επιχείρησης αποτελεί το κατ' ελάχιστο απαιτούμενο επιτόκιο απόδοσης από το έργο.</a:t>
            </a:r>
          </a:p>
          <a:p>
            <a:pPr algn="just" eaLnBrk="1" hangingPunct="1"/>
            <a:endParaRPr lang="el-GR" sz="2800" b="1" dirty="0" smtClean="0">
              <a:solidFill>
                <a:schemeClr val="accent2"/>
              </a:solidFill>
              <a:latin typeface="Tahoma" pitchFamily="34" charset="0"/>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ΠροεξοφλητικΟ ΕπιτΟκιο</a:t>
            </a:r>
            <a:endParaRPr lang="el-GR" b="1" dirty="0"/>
          </a:p>
        </p:txBody>
      </p:sp>
      <p:sp>
        <p:nvSpPr>
          <p:cNvPr id="3" name="2 - Θέση περιεχομένου"/>
          <p:cNvSpPr>
            <a:spLocks noGrp="1"/>
          </p:cNvSpPr>
          <p:nvPr>
            <p:ph idx="1"/>
          </p:nvPr>
        </p:nvSpPr>
        <p:spPr>
          <a:xfrm>
            <a:off x="457200" y="1340768"/>
            <a:ext cx="8229600" cy="4785395"/>
          </a:xfrm>
        </p:spPr>
        <p:txBody>
          <a:bodyPr/>
          <a:lstStyle/>
          <a:p>
            <a:r>
              <a:rPr lang="el-GR" dirty="0" smtClean="0">
                <a:solidFill>
                  <a:schemeClr val="tx1"/>
                </a:solidFill>
              </a:rPr>
              <a:t>Προεξοφλητικό επιτόκιο είναι το </a:t>
            </a:r>
            <a:r>
              <a:rPr lang="el-GR" b="1" dirty="0" smtClean="0">
                <a:hlinkClick r:id="rId2"/>
              </a:rPr>
              <a:t>επιτόκιο</a:t>
            </a:r>
            <a:r>
              <a:rPr lang="el-GR" dirty="0" smtClean="0"/>
              <a:t> </a:t>
            </a:r>
            <a:r>
              <a:rPr lang="el-GR" dirty="0" smtClean="0">
                <a:solidFill>
                  <a:schemeClr val="tx1"/>
                </a:solidFill>
              </a:rPr>
              <a:t>που η</a:t>
            </a:r>
            <a:r>
              <a:rPr lang="el-GR" dirty="0" smtClean="0"/>
              <a:t> </a:t>
            </a:r>
            <a:r>
              <a:rPr lang="el-GR" b="1" dirty="0" smtClean="0">
                <a:hlinkClick r:id="rId3"/>
              </a:rPr>
              <a:t>Κεντρική</a:t>
            </a:r>
            <a:r>
              <a:rPr lang="el-GR" dirty="0" smtClean="0">
                <a:hlinkClick r:id="rId3"/>
              </a:rPr>
              <a:t> </a:t>
            </a:r>
            <a:r>
              <a:rPr lang="el-GR" b="1" dirty="0" smtClean="0">
                <a:hlinkClick r:id="rId3"/>
              </a:rPr>
              <a:t>Τράπεζα</a:t>
            </a:r>
            <a:r>
              <a:rPr lang="el-GR" dirty="0" smtClean="0"/>
              <a:t> </a:t>
            </a:r>
            <a:r>
              <a:rPr lang="el-GR" dirty="0" smtClean="0">
                <a:solidFill>
                  <a:schemeClr val="tx1"/>
                </a:solidFill>
              </a:rPr>
              <a:t>χρεώνει τις τράπεζες για δάνεια.</a:t>
            </a:r>
          </a:p>
          <a:p>
            <a:r>
              <a:rPr lang="el-GR" dirty="0" smtClean="0">
                <a:solidFill>
                  <a:schemeClr val="tx1"/>
                </a:solidFill>
              </a:rPr>
              <a:t>Μια αύξηση του προεξοφλητικού επιτοκίου </a:t>
            </a:r>
            <a:r>
              <a:rPr lang="el-GR" b="1" dirty="0" smtClean="0">
                <a:solidFill>
                  <a:srgbClr val="C00000"/>
                </a:solidFill>
              </a:rPr>
              <a:t>μειώνει</a:t>
            </a:r>
            <a:r>
              <a:rPr lang="el-GR" dirty="0" smtClean="0"/>
              <a:t> </a:t>
            </a:r>
            <a:r>
              <a:rPr lang="el-GR" dirty="0" smtClean="0">
                <a:solidFill>
                  <a:schemeClr val="tx1"/>
                </a:solidFill>
              </a:rPr>
              <a:t>την </a:t>
            </a:r>
            <a:r>
              <a:rPr lang="el-GR" b="1" dirty="0" smtClean="0">
                <a:solidFill>
                  <a:schemeClr val="tx1"/>
                </a:solidFill>
                <a:hlinkClick r:id="rId4"/>
              </a:rPr>
              <a:t>προσφορά</a:t>
            </a:r>
            <a:r>
              <a:rPr lang="el-GR" b="1" dirty="0" smtClean="0">
                <a:solidFill>
                  <a:schemeClr val="tx1"/>
                </a:solidFill>
              </a:rPr>
              <a:t> </a:t>
            </a:r>
            <a:r>
              <a:rPr lang="el-GR" b="1" dirty="0" smtClean="0">
                <a:solidFill>
                  <a:schemeClr val="tx1"/>
                </a:solidFill>
                <a:hlinkClick r:id="rId5"/>
              </a:rPr>
              <a:t>χρήματος</a:t>
            </a:r>
            <a:r>
              <a:rPr lang="el-GR" dirty="0" smtClean="0">
                <a:solidFill>
                  <a:schemeClr val="tx1"/>
                </a:solidFill>
              </a:rPr>
              <a:t>.</a:t>
            </a:r>
          </a:p>
          <a:p>
            <a:r>
              <a:rPr lang="el-GR" dirty="0" smtClean="0">
                <a:solidFill>
                  <a:schemeClr val="tx1"/>
                </a:solidFill>
              </a:rPr>
              <a:t>Μια μείωση του προεξοφλητικού επιτοκίου </a:t>
            </a:r>
            <a:r>
              <a:rPr lang="el-GR" b="1" dirty="0" smtClean="0">
                <a:solidFill>
                  <a:srgbClr val="002060"/>
                </a:solidFill>
              </a:rPr>
              <a:t>αυξάνει</a:t>
            </a:r>
            <a:r>
              <a:rPr lang="el-GR" dirty="0" smtClean="0"/>
              <a:t> </a:t>
            </a:r>
            <a:r>
              <a:rPr lang="el-GR" dirty="0" smtClean="0">
                <a:solidFill>
                  <a:schemeClr val="tx1"/>
                </a:solidFill>
              </a:rPr>
              <a:t>την</a:t>
            </a:r>
            <a:r>
              <a:rPr lang="el-GR" dirty="0" smtClean="0"/>
              <a:t> </a:t>
            </a:r>
            <a:r>
              <a:rPr lang="el-GR" b="1" dirty="0" smtClean="0">
                <a:hlinkClick r:id="rId6"/>
              </a:rPr>
              <a:t>προσφορά χρήματος</a:t>
            </a:r>
            <a:r>
              <a:rPr lang="el-GR" b="1" dirty="0" smtClean="0"/>
              <a:t>.</a:t>
            </a:r>
          </a:p>
          <a:p>
            <a:endParaRPr lang="el-GR" dirty="0"/>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ΕπιτΟκιο ΑναφορΑΣ</a:t>
            </a:r>
            <a:endParaRPr lang="el-GR" sz="3600" b="1" dirty="0"/>
          </a:p>
        </p:txBody>
      </p:sp>
      <p:sp>
        <p:nvSpPr>
          <p:cNvPr id="3" name="2 - Θέση περιεχομένου"/>
          <p:cNvSpPr>
            <a:spLocks noGrp="1"/>
          </p:cNvSpPr>
          <p:nvPr>
            <p:ph idx="1"/>
          </p:nvPr>
        </p:nvSpPr>
        <p:spPr>
          <a:xfrm>
            <a:off x="0" y="908720"/>
            <a:ext cx="9144000" cy="5949280"/>
          </a:xfrm>
        </p:spPr>
        <p:txBody>
          <a:bodyPr>
            <a:normAutofit fontScale="77500" lnSpcReduction="20000"/>
          </a:bodyPr>
          <a:lstStyle/>
          <a:p>
            <a:pPr algn="just"/>
            <a:r>
              <a:rPr lang="el-GR" dirty="0" smtClean="0">
                <a:solidFill>
                  <a:schemeClr val="tx1"/>
                </a:solidFill>
              </a:rPr>
              <a:t>Είναι ένα </a:t>
            </a:r>
            <a:r>
              <a:rPr lang="el-GR" b="1" dirty="0" smtClean="0">
                <a:solidFill>
                  <a:schemeClr val="tx1"/>
                </a:solidFill>
                <a:hlinkClick r:id="rId2"/>
              </a:rPr>
              <a:t>επιτόκιο</a:t>
            </a:r>
            <a:r>
              <a:rPr lang="el-GR" dirty="0" smtClean="0">
                <a:solidFill>
                  <a:schemeClr val="tx1"/>
                </a:solidFill>
              </a:rPr>
              <a:t> που χρησιμοποιείται ως βάση για να καθοριστούν άλλα επιτόκια της αγοράς όπως π.χ. </a:t>
            </a:r>
            <a:r>
              <a:rPr lang="el-GR" b="1" dirty="0" smtClean="0">
                <a:solidFill>
                  <a:schemeClr val="tx1"/>
                </a:solidFill>
                <a:hlinkClick r:id="rId3"/>
              </a:rPr>
              <a:t>ομολόγων</a:t>
            </a:r>
            <a:r>
              <a:rPr lang="el-GR" dirty="0" smtClean="0">
                <a:solidFill>
                  <a:schemeClr val="tx1"/>
                </a:solidFill>
              </a:rPr>
              <a:t> ή επιτοκιακών swaps. Το επιτόκιο αναφοράς είναι συνήθως κι ένας δείκτης που δείχνει το ελάχιστο επιτόκιο δανεισμού.</a:t>
            </a:r>
          </a:p>
          <a:p>
            <a:pPr algn="just"/>
            <a:r>
              <a:rPr lang="el-GR" dirty="0" smtClean="0">
                <a:solidFill>
                  <a:schemeClr val="tx1"/>
                </a:solidFill>
              </a:rPr>
              <a:t>Χρησιμοποιούνται επίσης ως βάση για τον καθορισμό της </a:t>
            </a:r>
            <a:r>
              <a:rPr lang="el-GR" b="1" dirty="0" smtClean="0">
                <a:solidFill>
                  <a:schemeClr val="tx1"/>
                </a:solidFill>
                <a:hlinkClick r:id="rId4"/>
              </a:rPr>
              <a:t>απόδοσης</a:t>
            </a:r>
            <a:r>
              <a:rPr lang="el-GR" dirty="0" smtClean="0">
                <a:solidFill>
                  <a:schemeClr val="tx1"/>
                </a:solidFill>
              </a:rPr>
              <a:t> ενός δανείου με </a:t>
            </a:r>
            <a:r>
              <a:rPr lang="el-GR" b="1" dirty="0" smtClean="0">
                <a:solidFill>
                  <a:schemeClr val="tx1"/>
                </a:solidFill>
                <a:hlinkClick r:id="rId5"/>
              </a:rPr>
              <a:t>κυμαινόμενο επιτόκιο</a:t>
            </a:r>
            <a:r>
              <a:rPr lang="el-GR" dirty="0" smtClean="0">
                <a:solidFill>
                  <a:schemeClr val="tx1"/>
                </a:solidFill>
              </a:rPr>
              <a:t>. Σε αυτή την περίπτωση το επιτόκιο που θα πρέπει να αποπληρώσει ο οφειλέτης είναι το επιτόκιο αναφοράς π.χ. </a:t>
            </a:r>
            <a:r>
              <a:rPr lang="el-GR" b="1" dirty="0" smtClean="0">
                <a:solidFill>
                  <a:schemeClr val="tx1"/>
                </a:solidFill>
                <a:hlinkClick r:id="rId6"/>
              </a:rPr>
              <a:t>LIBOR</a:t>
            </a:r>
            <a:r>
              <a:rPr lang="el-GR" dirty="0" smtClean="0">
                <a:solidFill>
                  <a:schemeClr val="tx1"/>
                </a:solidFill>
              </a:rPr>
              <a:t>, συν ένα </a:t>
            </a:r>
            <a:r>
              <a:rPr lang="el-GR" b="1" dirty="0" smtClean="0">
                <a:solidFill>
                  <a:schemeClr val="tx1"/>
                </a:solidFill>
                <a:hlinkClick r:id="rId7"/>
              </a:rPr>
              <a:t>σταθερό επιτόκιο</a:t>
            </a:r>
            <a:r>
              <a:rPr lang="el-GR" dirty="0" smtClean="0">
                <a:solidFill>
                  <a:schemeClr val="tx1"/>
                </a:solidFill>
              </a:rPr>
              <a:t>.</a:t>
            </a:r>
          </a:p>
          <a:p>
            <a:pPr algn="just"/>
            <a:r>
              <a:rPr lang="el-GR" dirty="0" smtClean="0">
                <a:solidFill>
                  <a:schemeClr val="tx1"/>
                </a:solidFill>
              </a:rPr>
              <a:t>Η διαφορά μεταξύ του επιτοκίου αναφοράς και του επιτοκίου που καλείται να αποπληρώσει ο οφειλέτης ονομάζεται </a:t>
            </a:r>
            <a:r>
              <a:rPr lang="el-GR" b="1" dirty="0" smtClean="0">
                <a:solidFill>
                  <a:schemeClr val="tx1"/>
                </a:solidFill>
              </a:rPr>
              <a:t>spread.</a:t>
            </a:r>
            <a:r>
              <a:rPr lang="el-GR" dirty="0" smtClean="0">
                <a:solidFill>
                  <a:schemeClr val="tx1"/>
                </a:solidFill>
              </a:rPr>
              <a:t> Από την άποψη του δανειστή, επειδή το επιτόκιο αναφοράς είναι η κατώτατη εγγυημένη απόδοση, το </a:t>
            </a:r>
            <a:r>
              <a:rPr lang="el-GR" b="1" dirty="0" smtClean="0">
                <a:solidFill>
                  <a:schemeClr val="tx1"/>
                </a:solidFill>
                <a:hlinkClick r:id="rId8"/>
              </a:rPr>
              <a:t>καθαρό κέρδος</a:t>
            </a:r>
            <a:r>
              <a:rPr lang="el-GR" b="1" dirty="0" smtClean="0">
                <a:solidFill>
                  <a:schemeClr val="tx1"/>
                </a:solidFill>
              </a:rPr>
              <a:t> </a:t>
            </a:r>
            <a:r>
              <a:rPr lang="el-GR" dirty="0" smtClean="0">
                <a:solidFill>
                  <a:schemeClr val="tx1"/>
                </a:solidFill>
              </a:rPr>
              <a:t>γι’ αυτόν αποτελεί το </a:t>
            </a:r>
            <a:r>
              <a:rPr lang="el-GR" b="1" dirty="0" smtClean="0">
                <a:solidFill>
                  <a:schemeClr val="tx1"/>
                </a:solidFill>
              </a:rPr>
              <a:t>spread</a:t>
            </a:r>
            <a:r>
              <a:rPr lang="el-GR" dirty="0" smtClean="0">
                <a:solidFill>
                  <a:schemeClr val="tx1"/>
                </a:solidFill>
              </a:rPr>
              <a:t>.</a:t>
            </a:r>
          </a:p>
          <a:p>
            <a:pPr algn="just"/>
            <a:r>
              <a:rPr lang="el-GR" dirty="0" smtClean="0">
                <a:solidFill>
                  <a:schemeClr val="tx1"/>
                </a:solidFill>
              </a:rPr>
              <a:t>Αν το επιτόκιο αναφοράς ανέβει δραματικά, οι οφειλέτες που έχουν συμφωνήσει σε αποπληρωμή σε κυμαινόμενο επιτόκιο θα δουν τις οφειλές τους να αυξάνονται δραματικά.</a:t>
            </a:r>
          </a:p>
          <a:p>
            <a:endParaRPr lang="el-GR" dirty="0"/>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ΕπιτΟκιο ΕκδοσηΣ</a:t>
            </a:r>
            <a:endParaRPr lang="el-GR" sz="3600" b="1" dirty="0"/>
          </a:p>
        </p:txBody>
      </p:sp>
      <p:sp>
        <p:nvSpPr>
          <p:cNvPr id="3" name="2 - Θέση περιεχομένου"/>
          <p:cNvSpPr>
            <a:spLocks noGrp="1"/>
          </p:cNvSpPr>
          <p:nvPr>
            <p:ph idx="1"/>
          </p:nvPr>
        </p:nvSpPr>
        <p:spPr>
          <a:xfrm>
            <a:off x="457200" y="980728"/>
            <a:ext cx="8229600" cy="5616624"/>
          </a:xfrm>
        </p:spPr>
        <p:txBody>
          <a:bodyPr>
            <a:normAutofit fontScale="85000" lnSpcReduction="20000"/>
          </a:bodyPr>
          <a:lstStyle/>
          <a:p>
            <a:r>
              <a:rPr lang="el-GR" dirty="0" smtClean="0">
                <a:solidFill>
                  <a:schemeClr val="tx1"/>
                </a:solidFill>
              </a:rPr>
              <a:t>είναι το </a:t>
            </a:r>
            <a:r>
              <a:rPr lang="el-GR" b="1" dirty="0" smtClean="0">
                <a:solidFill>
                  <a:schemeClr val="tx1"/>
                </a:solidFill>
                <a:hlinkClick r:id="rId2"/>
              </a:rPr>
              <a:t>επιτόκιο</a:t>
            </a:r>
            <a:r>
              <a:rPr lang="el-GR" dirty="0" smtClean="0">
                <a:solidFill>
                  <a:schemeClr val="tx1"/>
                </a:solidFill>
              </a:rPr>
              <a:t> με το οποίο δανείζεται ο εκδότης ενός </a:t>
            </a:r>
            <a:r>
              <a:rPr lang="el-GR" b="1" dirty="0" smtClean="0">
                <a:solidFill>
                  <a:schemeClr val="tx1"/>
                </a:solidFill>
                <a:hlinkClick r:id="rId3"/>
              </a:rPr>
              <a:t>χρεογράφου</a:t>
            </a:r>
            <a:r>
              <a:rPr lang="el-GR" dirty="0" smtClean="0">
                <a:solidFill>
                  <a:schemeClr val="tx1"/>
                </a:solidFill>
              </a:rPr>
              <a:t> (π.χ. </a:t>
            </a:r>
            <a:r>
              <a:rPr lang="el-GR" b="1" dirty="0" smtClean="0">
                <a:solidFill>
                  <a:schemeClr val="tx1"/>
                </a:solidFill>
                <a:hlinkClick r:id="rId4"/>
              </a:rPr>
              <a:t>ομόλογο</a:t>
            </a:r>
            <a:r>
              <a:rPr lang="el-GR" dirty="0" smtClean="0">
                <a:solidFill>
                  <a:schemeClr val="tx1"/>
                </a:solidFill>
              </a:rPr>
              <a:t>).</a:t>
            </a:r>
          </a:p>
          <a:p>
            <a:r>
              <a:rPr lang="el-GR" dirty="0" smtClean="0">
                <a:solidFill>
                  <a:schemeClr val="tx1"/>
                </a:solidFill>
              </a:rPr>
              <a:t>Με άλλα λόγια είναι το επιτόκιο του δανείου με βάση το οποίο καθορίζεται και το </a:t>
            </a:r>
            <a:r>
              <a:rPr lang="el-GR" b="1" dirty="0" smtClean="0">
                <a:solidFill>
                  <a:schemeClr val="tx1"/>
                </a:solidFill>
                <a:hlinkClick r:id="rId5"/>
              </a:rPr>
              <a:t>τοκομερίδιο</a:t>
            </a:r>
            <a:r>
              <a:rPr lang="el-GR" dirty="0" smtClean="0">
                <a:solidFill>
                  <a:schemeClr val="tx1"/>
                </a:solidFill>
              </a:rPr>
              <a:t>.</a:t>
            </a:r>
          </a:p>
          <a:p>
            <a:r>
              <a:rPr lang="el-GR" u="sng" dirty="0" smtClean="0">
                <a:solidFill>
                  <a:schemeClr val="tx1"/>
                </a:solidFill>
              </a:rPr>
              <a:t>Παράδειγμα</a:t>
            </a:r>
            <a:r>
              <a:rPr lang="el-GR" dirty="0" smtClean="0">
                <a:solidFill>
                  <a:schemeClr val="tx1"/>
                </a:solidFill>
              </a:rPr>
              <a:t>:</a:t>
            </a:r>
            <a:br>
              <a:rPr lang="el-GR" dirty="0" smtClean="0">
                <a:solidFill>
                  <a:schemeClr val="tx1"/>
                </a:solidFill>
              </a:rPr>
            </a:br>
            <a:r>
              <a:rPr lang="el-GR" dirty="0" smtClean="0">
                <a:solidFill>
                  <a:schemeClr val="tx1"/>
                </a:solidFill>
              </a:rPr>
              <a:t>Ένα 10ετές ομόλογο </a:t>
            </a:r>
            <a:r>
              <a:rPr lang="el-GR" b="1" dirty="0" smtClean="0">
                <a:solidFill>
                  <a:schemeClr val="tx1"/>
                </a:solidFill>
                <a:hlinkClick r:id="rId6"/>
              </a:rPr>
              <a:t>ονομαστικής αξίας</a:t>
            </a:r>
            <a:r>
              <a:rPr lang="el-GR" dirty="0" smtClean="0">
                <a:solidFill>
                  <a:schemeClr val="tx1"/>
                </a:solidFill>
              </a:rPr>
              <a:t> 1.000€ και επιτοκίου έκδοσης 7% που πληρώνει τοκομερίδια μία φορά τον χρόνο, θα αποδίδει στον κάτοχο του 7% (70€) κάθε χρόνο για 10 χρόνια.</a:t>
            </a:r>
          </a:p>
          <a:p>
            <a:pPr algn="just"/>
            <a:r>
              <a:rPr lang="el-GR" dirty="0" smtClean="0">
                <a:solidFill>
                  <a:schemeClr val="tx1"/>
                </a:solidFill>
              </a:rPr>
              <a:t>Στο τέλος της δεκαετίας ο κάτοχος αυτού του ομολόγου θα εισπράξει και την ονομαστική αξία των 1000€. Εάν το ίδιο ομόλογο πλήρωνε τοκομερίδια 2 φορές τον χρόνο (κάθε εξάμηνο) θα απέδιδε στον κάτοχο του 3,5% (35€) κάθε εξάμηνο για 10 χρόνια.</a:t>
            </a:r>
          </a:p>
          <a:p>
            <a:endParaRPr lang="el-GR" dirty="0"/>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pPr algn="ctr"/>
            <a:r>
              <a:rPr lang="el-GR" dirty="0" smtClean="0"/>
              <a:t/>
            </a:r>
            <a:br>
              <a:rPr lang="el-GR" dirty="0" smtClean="0"/>
            </a:br>
            <a:r>
              <a:rPr lang="el-GR" sz="4000" b="1" dirty="0" smtClean="0"/>
              <a:t>ΕπιτΟκιο ΜηδενικοΥ ΚινδΥνου (Risk-fre</a:t>
            </a:r>
            <a:r>
              <a:rPr lang="en-US" sz="4000" b="1" dirty="0" smtClean="0"/>
              <a:t>e</a:t>
            </a:r>
            <a:r>
              <a:rPr lang="el-GR" sz="4000" b="1" dirty="0" smtClean="0"/>
              <a:t> rate)</a:t>
            </a:r>
            <a:br>
              <a:rPr lang="el-GR" sz="4000" b="1" dirty="0" smtClean="0"/>
            </a:br>
            <a:endParaRPr lang="el-GR" sz="4000" b="1" dirty="0"/>
          </a:p>
        </p:txBody>
      </p:sp>
      <p:sp>
        <p:nvSpPr>
          <p:cNvPr id="3" name="2 - Θέση περιεχομένου"/>
          <p:cNvSpPr>
            <a:spLocks noGrp="1"/>
          </p:cNvSpPr>
          <p:nvPr>
            <p:ph idx="1"/>
          </p:nvPr>
        </p:nvSpPr>
        <p:spPr>
          <a:xfrm>
            <a:off x="0" y="1484784"/>
            <a:ext cx="9144000" cy="5040560"/>
          </a:xfrm>
        </p:spPr>
        <p:txBody>
          <a:bodyPr>
            <a:normAutofit fontScale="85000" lnSpcReduction="20000"/>
          </a:bodyPr>
          <a:lstStyle/>
          <a:p>
            <a:pPr algn="just"/>
            <a:r>
              <a:rPr lang="el-GR" dirty="0" smtClean="0">
                <a:solidFill>
                  <a:schemeClr val="tx1"/>
                </a:solidFill>
              </a:rPr>
              <a:t>Είναι το </a:t>
            </a:r>
            <a:r>
              <a:rPr lang="el-GR" b="1" dirty="0" smtClean="0">
                <a:solidFill>
                  <a:schemeClr val="tx1"/>
                </a:solidFill>
                <a:hlinkClick r:id="rId2"/>
              </a:rPr>
              <a:t>επιτόκιο</a:t>
            </a:r>
            <a:r>
              <a:rPr lang="el-GR" b="1" dirty="0" smtClean="0">
                <a:solidFill>
                  <a:schemeClr val="tx1"/>
                </a:solidFill>
              </a:rPr>
              <a:t> </a:t>
            </a:r>
            <a:r>
              <a:rPr lang="el-GR" dirty="0" smtClean="0">
                <a:solidFill>
                  <a:schemeClr val="tx1"/>
                </a:solidFill>
              </a:rPr>
              <a:t>το οποίο μπορεί να επιτευχθεί επενδύοντας σε </a:t>
            </a:r>
            <a:r>
              <a:rPr lang="el-GR" b="1" dirty="0" smtClean="0">
                <a:solidFill>
                  <a:schemeClr val="tx1"/>
                </a:solidFill>
                <a:hlinkClick r:id="rId3"/>
              </a:rPr>
              <a:t>οικονομικά προϊόντα</a:t>
            </a:r>
            <a:r>
              <a:rPr lang="el-GR" dirty="0" smtClean="0">
                <a:solidFill>
                  <a:schemeClr val="tx1"/>
                </a:solidFill>
              </a:rPr>
              <a:t> που δεν ενσωματώνουν </a:t>
            </a:r>
            <a:r>
              <a:rPr lang="el-GR" b="1" dirty="0" smtClean="0">
                <a:solidFill>
                  <a:schemeClr val="tx1"/>
                </a:solidFill>
                <a:hlinkClick r:id="rId4"/>
              </a:rPr>
              <a:t>κίνδυνο</a:t>
            </a:r>
            <a:r>
              <a:rPr lang="el-GR" dirty="0" smtClean="0">
                <a:solidFill>
                  <a:schemeClr val="tx1"/>
                </a:solidFill>
              </a:rPr>
              <a:t>.</a:t>
            </a:r>
          </a:p>
          <a:p>
            <a:pPr algn="just"/>
            <a:r>
              <a:rPr lang="el-GR" dirty="0" smtClean="0">
                <a:solidFill>
                  <a:schemeClr val="tx1"/>
                </a:solidFill>
              </a:rPr>
              <a:t>Παρόλο που μια πραγματικά ακίνδυνη επένδυση υπάρχει θεωρητικά, συχνά θεωρούνται ως ακίνδυνες </a:t>
            </a:r>
            <a:r>
              <a:rPr lang="el-GR" b="1" dirty="0" smtClean="0">
                <a:solidFill>
                  <a:schemeClr val="tx1"/>
                </a:solidFill>
                <a:hlinkClick r:id="rId5"/>
              </a:rPr>
              <a:t>επενδύσεις</a:t>
            </a:r>
            <a:r>
              <a:rPr lang="el-GR" dirty="0" smtClean="0">
                <a:solidFill>
                  <a:schemeClr val="tx1"/>
                </a:solidFill>
              </a:rPr>
              <a:t> τα κυβερνητικά </a:t>
            </a:r>
            <a:r>
              <a:rPr lang="el-GR" b="1" dirty="0" smtClean="0">
                <a:solidFill>
                  <a:schemeClr val="tx1"/>
                </a:solidFill>
                <a:hlinkClick r:id="rId6"/>
              </a:rPr>
              <a:t>ομόλογα</a:t>
            </a:r>
            <a:r>
              <a:rPr lang="el-GR" b="1" dirty="0" smtClean="0">
                <a:solidFill>
                  <a:schemeClr val="tx1"/>
                </a:solidFill>
              </a:rPr>
              <a:t> </a:t>
            </a:r>
            <a:r>
              <a:rPr lang="el-GR" dirty="0" smtClean="0">
                <a:solidFill>
                  <a:schemeClr val="tx1"/>
                </a:solidFill>
              </a:rPr>
              <a:t>επειδή η πιθανότητα να </a:t>
            </a:r>
            <a:r>
              <a:rPr lang="el-GR" b="1" dirty="0" smtClean="0">
                <a:solidFill>
                  <a:schemeClr val="tx1"/>
                </a:solidFill>
                <a:hlinkClick r:id="rId7"/>
              </a:rPr>
              <a:t>πτωχεύσει</a:t>
            </a:r>
            <a:r>
              <a:rPr lang="el-GR" dirty="0" smtClean="0">
                <a:solidFill>
                  <a:schemeClr val="tx1"/>
                </a:solidFill>
              </a:rPr>
              <a:t> μία χώρα είναι πολύ μικρή.</a:t>
            </a:r>
          </a:p>
          <a:p>
            <a:pPr algn="just"/>
            <a:r>
              <a:rPr lang="el-GR" dirty="0" smtClean="0">
                <a:solidFill>
                  <a:schemeClr val="tx1"/>
                </a:solidFill>
              </a:rPr>
              <a:t>Καθώς αυτό το επιτόκιο μπορεί να επιτευχθεί ακίνδυνα εννοείται ότι οποιαδήποτε επένδυση ενσωματώνει κάποιο επιπλέον ρίσκο, πρέπει να ανταμείψει τους </a:t>
            </a:r>
            <a:r>
              <a:rPr lang="el-GR" b="1" dirty="0" smtClean="0">
                <a:solidFill>
                  <a:schemeClr val="tx1"/>
                </a:solidFill>
                <a:hlinkClick r:id="rId8"/>
              </a:rPr>
              <a:t>επενδυτές</a:t>
            </a:r>
            <a:r>
              <a:rPr lang="el-GR" dirty="0" smtClean="0">
                <a:solidFill>
                  <a:schemeClr val="tx1"/>
                </a:solidFill>
              </a:rPr>
              <a:t> με υψηλότερες </a:t>
            </a:r>
            <a:r>
              <a:rPr lang="el-GR" b="1" dirty="0" smtClean="0">
                <a:solidFill>
                  <a:schemeClr val="tx1"/>
                </a:solidFill>
                <a:hlinkClick r:id="rId9"/>
              </a:rPr>
              <a:t>αποδόσεις</a:t>
            </a:r>
            <a:r>
              <a:rPr lang="el-GR" dirty="0" smtClean="0">
                <a:solidFill>
                  <a:schemeClr val="tx1"/>
                </a:solidFill>
              </a:rPr>
              <a:t>.</a:t>
            </a:r>
          </a:p>
          <a:p>
            <a:pPr algn="just"/>
            <a:r>
              <a:rPr lang="en-US" dirty="0" smtClean="0">
                <a:solidFill>
                  <a:schemeClr val="tx1"/>
                </a:solidFill>
              </a:rPr>
              <a:t>E</a:t>
            </a:r>
            <a:r>
              <a:rPr lang="el-GR" dirty="0" smtClean="0">
                <a:solidFill>
                  <a:schemeClr val="tx1"/>
                </a:solidFill>
              </a:rPr>
              <a:t>ίναι πολύ σημαντικό στην θεωρία </a:t>
            </a:r>
            <a:r>
              <a:rPr lang="el-GR" b="1" dirty="0" smtClean="0">
                <a:solidFill>
                  <a:schemeClr val="tx1"/>
                </a:solidFill>
                <a:hlinkClick r:id="rId10"/>
              </a:rPr>
              <a:t>χαρτοφυλακίου</a:t>
            </a:r>
            <a:r>
              <a:rPr lang="el-GR" dirty="0" smtClean="0">
                <a:solidFill>
                  <a:schemeClr val="tx1"/>
                </a:solidFill>
              </a:rPr>
              <a:t> και στην ορθολογική τιμολόγηση </a:t>
            </a:r>
            <a:r>
              <a:rPr lang="en-US" dirty="0" smtClean="0">
                <a:solidFill>
                  <a:schemeClr val="tx1"/>
                </a:solidFill>
              </a:rPr>
              <a:t> </a:t>
            </a:r>
            <a:r>
              <a:rPr lang="el-GR" dirty="0" smtClean="0">
                <a:solidFill>
                  <a:schemeClr val="tx1"/>
                </a:solidFill>
              </a:rPr>
              <a:t>χρηματοοικονομικών </a:t>
            </a:r>
            <a:r>
              <a:rPr lang="el-GR" b="1" dirty="0" smtClean="0">
                <a:solidFill>
                  <a:schemeClr val="tx1"/>
                </a:solidFill>
                <a:hlinkClick r:id="rId11"/>
              </a:rPr>
              <a:t>προϊόντων</a:t>
            </a:r>
            <a:r>
              <a:rPr lang="el-GR" dirty="0" smtClean="0">
                <a:solidFill>
                  <a:schemeClr val="tx1"/>
                </a:solidFill>
              </a:rPr>
              <a:t>.</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9"/>
            <a:ext cx="8229600" cy="346050"/>
          </a:xfrm>
        </p:spPr>
        <p:txBody>
          <a:bodyPr>
            <a:noAutofit/>
          </a:bodyPr>
          <a:lstStyle/>
          <a:p>
            <a:pPr algn="ctr"/>
            <a:r>
              <a:rPr lang="el-GR" b="1" dirty="0"/>
              <a:t>Τι </a:t>
            </a:r>
            <a:r>
              <a:rPr lang="el-GR" b="1" dirty="0" smtClean="0"/>
              <a:t>πρΕπει Ενα περιλαμβΑνει</a:t>
            </a:r>
            <a:r>
              <a:rPr lang="el-GR" dirty="0" smtClean="0"/>
              <a:t> </a:t>
            </a:r>
            <a:endParaRPr lang="el-GR" dirty="0"/>
          </a:p>
        </p:txBody>
      </p:sp>
      <p:sp>
        <p:nvSpPr>
          <p:cNvPr id="16387" name="Rectangle 3"/>
          <p:cNvSpPr>
            <a:spLocks noGrp="1" noChangeArrowheads="1"/>
          </p:cNvSpPr>
          <p:nvPr>
            <p:ph idx="1"/>
          </p:nvPr>
        </p:nvSpPr>
        <p:spPr>
          <a:xfrm>
            <a:off x="0" y="836712"/>
            <a:ext cx="9144000" cy="6021287"/>
          </a:xfrm>
        </p:spPr>
        <p:txBody>
          <a:bodyPr>
            <a:normAutofit lnSpcReduction="10000"/>
          </a:bodyPr>
          <a:lstStyle/>
          <a:p>
            <a:pPr>
              <a:lnSpc>
                <a:spcPct val="80000"/>
              </a:lnSpc>
              <a:buFontTx/>
              <a:buNone/>
            </a:pPr>
            <a:r>
              <a:rPr lang="el-GR" sz="2000" b="1" dirty="0">
                <a:solidFill>
                  <a:schemeClr val="tx1"/>
                </a:solidFill>
              </a:rPr>
              <a:t>Ένα τυπικό επιχειρηματικό σχέδιο περιλαμβάνει:</a:t>
            </a:r>
          </a:p>
          <a:p>
            <a:pPr>
              <a:lnSpc>
                <a:spcPct val="80000"/>
              </a:lnSpc>
            </a:pPr>
            <a:r>
              <a:rPr lang="el-GR" sz="2000" b="1" dirty="0" smtClean="0">
                <a:solidFill>
                  <a:schemeClr val="tx1"/>
                </a:solidFill>
              </a:rPr>
              <a:t>Εξώφυλλο</a:t>
            </a:r>
            <a:r>
              <a:rPr lang="el-GR" sz="2000" dirty="0" smtClean="0">
                <a:solidFill>
                  <a:schemeClr val="tx1"/>
                </a:solidFill>
              </a:rPr>
              <a:t> </a:t>
            </a:r>
            <a:r>
              <a:rPr lang="el-GR" sz="2000" dirty="0">
                <a:solidFill>
                  <a:schemeClr val="tx1"/>
                </a:solidFill>
              </a:rPr>
              <a:t>(τίτλος, επωνυμία επιχείρησης, ημερομηνία, όνομα συντάκτη, ιδιότητά του, τηλέφωνα επικοινωνίας,  βαθμός εχεμύθειας)</a:t>
            </a:r>
            <a:endParaRPr lang="el-GR" sz="2000" b="1" dirty="0">
              <a:solidFill>
                <a:schemeClr val="tx1"/>
              </a:solidFill>
            </a:endParaRPr>
          </a:p>
          <a:p>
            <a:pPr>
              <a:lnSpc>
                <a:spcPct val="80000"/>
              </a:lnSpc>
            </a:pPr>
            <a:r>
              <a:rPr lang="el-GR" sz="2000" b="1" dirty="0" smtClean="0">
                <a:solidFill>
                  <a:schemeClr val="tx1"/>
                </a:solidFill>
              </a:rPr>
              <a:t>Περίληψη</a:t>
            </a:r>
            <a:r>
              <a:rPr lang="el-GR" sz="2000" dirty="0" smtClean="0">
                <a:solidFill>
                  <a:schemeClr val="tx1"/>
                </a:solidFill>
              </a:rPr>
              <a:t> </a:t>
            </a:r>
            <a:r>
              <a:rPr lang="el-GR" sz="2000" dirty="0">
                <a:solidFill>
                  <a:schemeClr val="tx1"/>
                </a:solidFill>
              </a:rPr>
              <a:t>όλου του επιχειρηματικού σχεδίου,</a:t>
            </a:r>
            <a:endParaRPr lang="el-GR" sz="2000" b="1" dirty="0">
              <a:solidFill>
                <a:schemeClr val="tx1"/>
              </a:solidFill>
            </a:endParaRPr>
          </a:p>
          <a:p>
            <a:pPr>
              <a:lnSpc>
                <a:spcPct val="80000"/>
              </a:lnSpc>
            </a:pPr>
            <a:r>
              <a:rPr lang="el-GR" sz="2000" b="1" dirty="0" smtClean="0">
                <a:solidFill>
                  <a:schemeClr val="tx1"/>
                </a:solidFill>
              </a:rPr>
              <a:t>Ευρετήριο</a:t>
            </a:r>
            <a:r>
              <a:rPr lang="el-GR" sz="2000" b="1" dirty="0">
                <a:solidFill>
                  <a:schemeClr val="tx1"/>
                </a:solidFill>
              </a:rPr>
              <a:t>,</a:t>
            </a:r>
          </a:p>
          <a:p>
            <a:pPr>
              <a:lnSpc>
                <a:spcPct val="80000"/>
              </a:lnSpc>
            </a:pPr>
            <a:r>
              <a:rPr lang="el-GR" sz="2000" b="1" dirty="0" smtClean="0">
                <a:solidFill>
                  <a:schemeClr val="tx1"/>
                </a:solidFill>
              </a:rPr>
              <a:t>Εισαγωγή</a:t>
            </a:r>
            <a:r>
              <a:rPr lang="el-GR" sz="2000" b="1" dirty="0">
                <a:solidFill>
                  <a:schemeClr val="tx1"/>
                </a:solidFill>
              </a:rPr>
              <a:t>,</a:t>
            </a:r>
          </a:p>
          <a:p>
            <a:pPr>
              <a:lnSpc>
                <a:spcPct val="80000"/>
              </a:lnSpc>
            </a:pPr>
            <a:r>
              <a:rPr lang="el-GR" sz="2000" b="1" dirty="0" smtClean="0">
                <a:solidFill>
                  <a:schemeClr val="tx1"/>
                </a:solidFill>
              </a:rPr>
              <a:t>Υποδομή </a:t>
            </a:r>
            <a:r>
              <a:rPr lang="el-GR" sz="2000" b="1" dirty="0">
                <a:solidFill>
                  <a:schemeClr val="tx1"/>
                </a:solidFill>
              </a:rPr>
              <a:t>της πρότασης </a:t>
            </a:r>
            <a:r>
              <a:rPr lang="el-GR" sz="2000" dirty="0">
                <a:solidFill>
                  <a:schemeClr val="tx1"/>
                </a:solidFill>
              </a:rPr>
              <a:t>(ιστορική ανάδρομη),</a:t>
            </a:r>
            <a:endParaRPr lang="el-GR" sz="2000" b="1" dirty="0">
              <a:solidFill>
                <a:schemeClr val="tx1"/>
              </a:solidFill>
            </a:endParaRPr>
          </a:p>
          <a:p>
            <a:pPr>
              <a:lnSpc>
                <a:spcPct val="80000"/>
              </a:lnSpc>
            </a:pPr>
            <a:r>
              <a:rPr lang="el-GR" sz="2000" b="1" dirty="0" smtClean="0">
                <a:solidFill>
                  <a:schemeClr val="tx1"/>
                </a:solidFill>
              </a:rPr>
              <a:t>Ιστορία </a:t>
            </a:r>
            <a:r>
              <a:rPr lang="el-GR" sz="2000" b="1" dirty="0">
                <a:solidFill>
                  <a:schemeClr val="tx1"/>
                </a:solidFill>
              </a:rPr>
              <a:t>του οργανισμού,</a:t>
            </a:r>
          </a:p>
          <a:p>
            <a:pPr>
              <a:lnSpc>
                <a:spcPct val="80000"/>
              </a:lnSpc>
            </a:pPr>
            <a:r>
              <a:rPr lang="el-GR" sz="2000" b="1" dirty="0" smtClean="0">
                <a:solidFill>
                  <a:schemeClr val="tx1"/>
                </a:solidFill>
              </a:rPr>
              <a:t>Περιγραφή </a:t>
            </a:r>
            <a:r>
              <a:rPr lang="el-GR" sz="2000" b="1" dirty="0">
                <a:solidFill>
                  <a:schemeClr val="tx1"/>
                </a:solidFill>
              </a:rPr>
              <a:t>της επιχείρησης και του προϊόντος ή της υπηρεσίας,</a:t>
            </a:r>
          </a:p>
          <a:p>
            <a:pPr>
              <a:lnSpc>
                <a:spcPct val="80000"/>
              </a:lnSpc>
            </a:pPr>
            <a:r>
              <a:rPr lang="el-GR" sz="2000" b="1" dirty="0" smtClean="0">
                <a:solidFill>
                  <a:schemeClr val="tx1"/>
                </a:solidFill>
              </a:rPr>
              <a:t>Περιγραφή </a:t>
            </a:r>
            <a:r>
              <a:rPr lang="el-GR" sz="2000" b="1" dirty="0">
                <a:solidFill>
                  <a:schemeClr val="tx1"/>
                </a:solidFill>
              </a:rPr>
              <a:t>της αγοράς</a:t>
            </a:r>
            <a:r>
              <a:rPr lang="el-GR" sz="2000" dirty="0">
                <a:solidFill>
                  <a:schemeClr val="tx1"/>
                </a:solidFill>
              </a:rPr>
              <a:t> (μέγεθος, ανάπτυξη, πελάτες, ανταγωνιστές, πρώτες ύλες, μέθοδοι και τεχνολογία κατασκευής, πωλήσεις και διανομή, κ.λπ.),</a:t>
            </a:r>
            <a:endParaRPr lang="el-GR" sz="2000" b="1" dirty="0">
              <a:solidFill>
                <a:schemeClr val="tx1"/>
              </a:solidFill>
            </a:endParaRPr>
          </a:p>
          <a:p>
            <a:pPr>
              <a:lnSpc>
                <a:spcPct val="80000"/>
              </a:lnSpc>
            </a:pPr>
            <a:r>
              <a:rPr lang="el-GR" sz="2000" b="1" dirty="0" smtClean="0">
                <a:solidFill>
                  <a:schemeClr val="tx1"/>
                </a:solidFill>
              </a:rPr>
              <a:t>Εμπορική </a:t>
            </a:r>
            <a:r>
              <a:rPr lang="el-GR" sz="2000" b="1" dirty="0">
                <a:solidFill>
                  <a:schemeClr val="tx1"/>
                </a:solidFill>
              </a:rPr>
              <a:t>παρουσίαση</a:t>
            </a:r>
            <a:r>
              <a:rPr lang="el-GR" sz="2000" dirty="0">
                <a:solidFill>
                  <a:schemeClr val="tx1"/>
                </a:solidFill>
              </a:rPr>
              <a:t> (εμπορικές προβλέψεις και υποθέσεις, τζίρος, μικτό κέρδος, γενικά έξοδα, κέρδη μετά τους φόρους, ισολογισμοί, πρόβλεψη </a:t>
            </a:r>
            <a:r>
              <a:rPr lang="el-GR" sz="2000" dirty="0" smtClean="0">
                <a:solidFill>
                  <a:schemeClr val="tx1"/>
                </a:solidFill>
              </a:rPr>
              <a:t>χρηματορροής),</a:t>
            </a:r>
            <a:endParaRPr lang="el-GR" sz="2000" b="1" dirty="0">
              <a:solidFill>
                <a:schemeClr val="tx1"/>
              </a:solidFill>
            </a:endParaRPr>
          </a:p>
          <a:p>
            <a:pPr>
              <a:lnSpc>
                <a:spcPct val="80000"/>
              </a:lnSpc>
            </a:pPr>
            <a:r>
              <a:rPr lang="el-GR" sz="2000" b="1" dirty="0" smtClean="0">
                <a:solidFill>
                  <a:schemeClr val="tx1"/>
                </a:solidFill>
              </a:rPr>
              <a:t>Παρουσίαση </a:t>
            </a:r>
            <a:r>
              <a:rPr lang="el-GR" sz="2000" b="1" dirty="0">
                <a:solidFill>
                  <a:schemeClr val="tx1"/>
                </a:solidFill>
              </a:rPr>
              <a:t>της διοίκησης</a:t>
            </a:r>
            <a:r>
              <a:rPr lang="el-GR" sz="2000" dirty="0">
                <a:solidFill>
                  <a:schemeClr val="tx1"/>
                </a:solidFill>
              </a:rPr>
              <a:t> (οργανόγραμμα επιχείρησης, βιογραφικά στελεχικού δυναμικού),</a:t>
            </a:r>
            <a:endParaRPr lang="el-GR" sz="2000" b="1" dirty="0">
              <a:solidFill>
                <a:schemeClr val="tx1"/>
              </a:solidFill>
            </a:endParaRPr>
          </a:p>
          <a:p>
            <a:pPr>
              <a:lnSpc>
                <a:spcPct val="80000"/>
              </a:lnSpc>
            </a:pPr>
            <a:r>
              <a:rPr lang="el-GR" sz="2000" b="1" dirty="0" smtClean="0">
                <a:solidFill>
                  <a:schemeClr val="tx1"/>
                </a:solidFill>
              </a:rPr>
              <a:t>Παρουσίαση </a:t>
            </a:r>
            <a:r>
              <a:rPr lang="el-GR" sz="2000" b="1" dirty="0">
                <a:solidFill>
                  <a:schemeClr val="tx1"/>
                </a:solidFill>
              </a:rPr>
              <a:t>της πρότασης</a:t>
            </a:r>
            <a:r>
              <a:rPr lang="el-GR" sz="2000" dirty="0">
                <a:solidFill>
                  <a:schemeClr val="tx1"/>
                </a:solidFill>
              </a:rPr>
              <a:t>,</a:t>
            </a:r>
            <a:endParaRPr lang="el-GR" sz="2000" b="1" dirty="0">
              <a:solidFill>
                <a:schemeClr val="tx1"/>
              </a:solidFill>
            </a:endParaRPr>
          </a:p>
          <a:p>
            <a:pPr>
              <a:lnSpc>
                <a:spcPct val="80000"/>
              </a:lnSpc>
            </a:pPr>
            <a:r>
              <a:rPr lang="el-GR" sz="2000" b="1" dirty="0" smtClean="0">
                <a:solidFill>
                  <a:schemeClr val="tx1"/>
                </a:solidFill>
              </a:rPr>
              <a:t>Παρουσίαση </a:t>
            </a:r>
            <a:r>
              <a:rPr lang="el-GR" sz="2000" b="1" dirty="0">
                <a:solidFill>
                  <a:schemeClr val="tx1"/>
                </a:solidFill>
              </a:rPr>
              <a:t>του στρατηγικού σχεδιασμού,</a:t>
            </a:r>
          </a:p>
          <a:p>
            <a:pPr>
              <a:lnSpc>
                <a:spcPct val="80000"/>
              </a:lnSpc>
            </a:pPr>
            <a:r>
              <a:rPr lang="el-GR" sz="2000" b="1" dirty="0" smtClean="0">
                <a:solidFill>
                  <a:schemeClr val="tx1"/>
                </a:solidFill>
              </a:rPr>
              <a:t>Αναφορά </a:t>
            </a:r>
            <a:r>
              <a:rPr lang="el-GR" sz="2000" b="1" dirty="0">
                <a:solidFill>
                  <a:schemeClr val="tx1"/>
                </a:solidFill>
              </a:rPr>
              <a:t>ρίσκων </a:t>
            </a:r>
            <a:r>
              <a:rPr lang="el-GR" sz="2000" dirty="0">
                <a:solidFill>
                  <a:schemeClr val="tx1"/>
                </a:solidFill>
              </a:rPr>
              <a:t>και</a:t>
            </a:r>
            <a:r>
              <a:rPr lang="el-GR" sz="2000" b="1" dirty="0">
                <a:solidFill>
                  <a:schemeClr val="tx1"/>
                </a:solidFill>
              </a:rPr>
              <a:t> κινδύνων, </a:t>
            </a:r>
            <a:r>
              <a:rPr lang="el-GR" sz="2000" dirty="0">
                <a:solidFill>
                  <a:schemeClr val="tx1"/>
                </a:solidFill>
              </a:rPr>
              <a:t>καθώς και</a:t>
            </a:r>
            <a:r>
              <a:rPr lang="el-GR" sz="2000" b="1" dirty="0">
                <a:solidFill>
                  <a:schemeClr val="tx1"/>
                </a:solidFill>
              </a:rPr>
              <a:t> τρόποι αντιμετώπισής</a:t>
            </a:r>
            <a:r>
              <a:rPr lang="el-GR" sz="2000" dirty="0">
                <a:solidFill>
                  <a:schemeClr val="tx1"/>
                </a:solidFill>
              </a:rPr>
              <a:t> τους, ι </a:t>
            </a:r>
            <a:endParaRPr lang="el-GR" sz="2000" b="1" dirty="0">
              <a:solidFill>
                <a:schemeClr val="tx1"/>
              </a:solidFill>
            </a:endParaRPr>
          </a:p>
          <a:p>
            <a:pPr>
              <a:lnSpc>
                <a:spcPct val="80000"/>
              </a:lnSpc>
            </a:pPr>
            <a:r>
              <a:rPr lang="el-GR" sz="2000" b="1" dirty="0" smtClean="0">
                <a:solidFill>
                  <a:schemeClr val="tx1"/>
                </a:solidFill>
              </a:rPr>
              <a:t>Παραρτήματα</a:t>
            </a:r>
            <a:r>
              <a:rPr lang="el-GR" sz="2000" dirty="0">
                <a:solidFill>
                  <a:schemeClr val="tx1"/>
                </a:solidFill>
              </a:rPr>
              <a:t>.</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48680"/>
          </a:xfrm>
        </p:spPr>
        <p:txBody>
          <a:bodyPr>
            <a:normAutofit fontScale="90000"/>
          </a:bodyPr>
          <a:lstStyle/>
          <a:p>
            <a:pPr algn="ctr"/>
            <a:r>
              <a:rPr lang="el-GR" sz="3600" b="1" dirty="0" smtClean="0"/>
              <a:t/>
            </a:r>
            <a:br>
              <a:rPr lang="el-GR" sz="3600" b="1" dirty="0" smtClean="0"/>
            </a:br>
            <a:r>
              <a:rPr lang="el-GR" sz="3300" b="1" dirty="0" smtClean="0"/>
              <a:t>ΕτΗσιο ΙσοδΥναμο ΕπιτΟκιο </a:t>
            </a:r>
            <a:r>
              <a:rPr lang="el-GR" dirty="0" smtClean="0"/>
              <a:t/>
            </a:r>
            <a:br>
              <a:rPr lang="el-GR" dirty="0" smtClean="0"/>
            </a:br>
            <a:endParaRPr lang="el-GR" dirty="0"/>
          </a:p>
        </p:txBody>
      </p:sp>
      <p:sp>
        <p:nvSpPr>
          <p:cNvPr id="3" name="2 - Θέση περιεχομένου"/>
          <p:cNvSpPr>
            <a:spLocks noGrp="1"/>
          </p:cNvSpPr>
          <p:nvPr>
            <p:ph idx="1"/>
          </p:nvPr>
        </p:nvSpPr>
        <p:spPr>
          <a:xfrm>
            <a:off x="0" y="548680"/>
            <a:ext cx="9144000" cy="6309320"/>
          </a:xfrm>
        </p:spPr>
        <p:txBody>
          <a:bodyPr>
            <a:normAutofit fontScale="40000" lnSpcReduction="20000"/>
          </a:bodyPr>
          <a:lstStyle/>
          <a:p>
            <a:r>
              <a:rPr lang="en-US" sz="4500" dirty="0" smtClean="0">
                <a:solidFill>
                  <a:schemeClr val="tx1"/>
                </a:solidFill>
              </a:rPr>
              <a:t>E</a:t>
            </a:r>
            <a:r>
              <a:rPr lang="el-GR" sz="4500" dirty="0" smtClean="0">
                <a:solidFill>
                  <a:schemeClr val="tx1"/>
                </a:solidFill>
              </a:rPr>
              <a:t>ίναι το </a:t>
            </a:r>
            <a:r>
              <a:rPr lang="el-GR" sz="4500" b="1" dirty="0" smtClean="0">
                <a:solidFill>
                  <a:schemeClr val="tx1"/>
                </a:solidFill>
                <a:hlinkClick r:id="rId2"/>
              </a:rPr>
              <a:t>επιτόκιο</a:t>
            </a:r>
            <a:r>
              <a:rPr lang="el-GR" sz="4500" b="1" dirty="0" smtClean="0">
                <a:solidFill>
                  <a:schemeClr val="tx1"/>
                </a:solidFill>
              </a:rPr>
              <a:t> </a:t>
            </a:r>
            <a:r>
              <a:rPr lang="el-GR" sz="4500" dirty="0" smtClean="0">
                <a:solidFill>
                  <a:schemeClr val="tx1"/>
                </a:solidFill>
              </a:rPr>
              <a:t>το οποίο υπολογίζεται με την υπόθεση ότι κάθε νέοι πληρωθέντες τόκοι προστίθενται στο αρχικό υπόλοιπο κι έτσι ο τόκος της επόμενης περιόδου θα υπολογιστεί πάνω στο νέο υψηλότερο υπόλοιπο λογαριασμού.</a:t>
            </a:r>
          </a:p>
          <a:p>
            <a:r>
              <a:rPr lang="el-GR" sz="4500" dirty="0" smtClean="0">
                <a:solidFill>
                  <a:schemeClr val="tx1"/>
                </a:solidFill>
              </a:rPr>
              <a:t>Γενικά αυτό σημαίνει ότι το ποσό μπορεί να ανατοκιστεί πολλές φορές στην διάρκεια ενός χρόνου αναλόγως του πόσες φορές γίνονται οι πληρωμές μέσα σε ένα έτος.</a:t>
            </a:r>
            <a:endParaRPr lang="en-US" sz="4500" dirty="0" smtClean="0">
              <a:solidFill>
                <a:schemeClr val="tx1"/>
              </a:solidFill>
            </a:endParaRPr>
          </a:p>
          <a:p>
            <a:endParaRPr lang="el-GR" sz="4500" dirty="0" smtClean="0">
              <a:solidFill>
                <a:schemeClr val="tx1"/>
              </a:solidFill>
            </a:endParaRPr>
          </a:p>
          <a:p>
            <a:endParaRPr lang="en-US" dirty="0" smtClean="0">
              <a:solidFill>
                <a:schemeClr val="tx1"/>
              </a:solidFill>
            </a:endParaRPr>
          </a:p>
          <a:p>
            <a:endParaRPr lang="el-GR" sz="3600" dirty="0" smtClean="0">
              <a:solidFill>
                <a:schemeClr val="tx1"/>
              </a:solidFill>
            </a:endParaRPr>
          </a:p>
          <a:p>
            <a:endParaRPr lang="el-GR" sz="3600" dirty="0" smtClean="0">
              <a:solidFill>
                <a:schemeClr val="tx1"/>
              </a:solidFill>
            </a:endParaRPr>
          </a:p>
          <a:p>
            <a:endParaRPr lang="el-GR" sz="3600" dirty="0" smtClean="0">
              <a:solidFill>
                <a:schemeClr val="tx1"/>
              </a:solidFill>
            </a:endParaRPr>
          </a:p>
          <a:p>
            <a:endParaRPr lang="el-GR" sz="3600" dirty="0" smtClean="0">
              <a:solidFill>
                <a:schemeClr val="tx1"/>
              </a:solidFill>
            </a:endParaRPr>
          </a:p>
          <a:p>
            <a:r>
              <a:rPr lang="el-GR" sz="5000" dirty="0" smtClean="0">
                <a:solidFill>
                  <a:schemeClr val="tx1"/>
                </a:solidFill>
              </a:rPr>
              <a:t>όπου:</a:t>
            </a:r>
          </a:p>
          <a:p>
            <a:r>
              <a:rPr lang="el-GR" sz="5000" dirty="0" smtClean="0">
                <a:solidFill>
                  <a:schemeClr val="tx1"/>
                </a:solidFill>
              </a:rPr>
              <a:t>n = φορές που πληρώνονται τα </a:t>
            </a:r>
            <a:r>
              <a:rPr lang="el-GR" sz="5000" b="1" dirty="0" smtClean="0">
                <a:solidFill>
                  <a:schemeClr val="tx1"/>
                </a:solidFill>
                <a:hlinkClick r:id="rId3"/>
              </a:rPr>
              <a:t>τοκομερίδια</a:t>
            </a:r>
            <a:r>
              <a:rPr lang="el-GR" sz="5000" b="1" dirty="0" smtClean="0">
                <a:solidFill>
                  <a:schemeClr val="tx1"/>
                </a:solidFill>
              </a:rPr>
              <a:t> </a:t>
            </a:r>
            <a:r>
              <a:rPr lang="el-GR" sz="5000" dirty="0" smtClean="0">
                <a:solidFill>
                  <a:schemeClr val="tx1"/>
                </a:solidFill>
              </a:rPr>
              <a:t>σε ένα χρόνο</a:t>
            </a:r>
          </a:p>
          <a:p>
            <a:r>
              <a:rPr lang="el-GR" sz="5000" dirty="0" smtClean="0">
                <a:solidFill>
                  <a:schemeClr val="tx1"/>
                </a:solidFill>
              </a:rPr>
              <a:t>r = ετήσιος τόκος</a:t>
            </a:r>
          </a:p>
          <a:p>
            <a:r>
              <a:rPr lang="el-GR" sz="5000" i="1" u="sng" dirty="0" smtClean="0">
                <a:solidFill>
                  <a:schemeClr val="tx1"/>
                </a:solidFill>
              </a:rPr>
              <a:t>Παράδειγμα</a:t>
            </a:r>
            <a:r>
              <a:rPr lang="el-GR" sz="5000" i="1" dirty="0" smtClean="0">
                <a:solidFill>
                  <a:schemeClr val="tx1"/>
                </a:solidFill>
              </a:rPr>
              <a:t>:</a:t>
            </a:r>
            <a:r>
              <a:rPr lang="el-GR" sz="5000" dirty="0" smtClean="0">
                <a:solidFill>
                  <a:schemeClr val="tx1"/>
                </a:solidFill>
              </a:rPr>
              <a:t/>
            </a:r>
            <a:br>
              <a:rPr lang="el-GR" sz="5000" dirty="0" smtClean="0">
                <a:solidFill>
                  <a:schemeClr val="tx1"/>
                </a:solidFill>
              </a:rPr>
            </a:br>
            <a:r>
              <a:rPr lang="el-GR" sz="5000" i="1" dirty="0" smtClean="0">
                <a:solidFill>
                  <a:schemeClr val="tx1"/>
                </a:solidFill>
              </a:rPr>
              <a:t>Έστω προϊόν με επιτόκιο 9% και καταβολή κάθε 6 μήνες. Το ετήσιο ισοδύναμο ισούται με:</a:t>
            </a:r>
            <a:br>
              <a:rPr lang="el-GR" sz="5000" i="1" dirty="0" smtClean="0">
                <a:solidFill>
                  <a:schemeClr val="tx1"/>
                </a:solidFill>
              </a:rPr>
            </a:br>
            <a:r>
              <a:rPr lang="el-GR" sz="5000" i="1" dirty="0" smtClean="0">
                <a:solidFill>
                  <a:schemeClr val="tx1"/>
                </a:solidFill>
              </a:rPr>
              <a:t>ΕΙΕ = (1 + 0,09/2)^2 – 1 = 0,092 = 9,2%</a:t>
            </a:r>
            <a:endParaRPr lang="el-GR" sz="5000" dirty="0" smtClean="0">
              <a:solidFill>
                <a:schemeClr val="tx1"/>
              </a:solidFill>
            </a:endParaRPr>
          </a:p>
          <a:p>
            <a:r>
              <a:rPr lang="el-GR" sz="5000" dirty="0" smtClean="0">
                <a:solidFill>
                  <a:schemeClr val="tx1"/>
                </a:solidFill>
              </a:rPr>
              <a:t>Επίσης το ετήσιο ισοδύναμο επιτόκιο είναι ένας συνηθισμένος τρόπος στην πράξη για να συγκριθούν διαφορετικές αποδόσεις στην λήξη (yield to maturity) μεταξύ </a:t>
            </a:r>
            <a:r>
              <a:rPr lang="el-GR" sz="5000" b="1" dirty="0" smtClean="0">
                <a:solidFill>
                  <a:schemeClr val="tx1"/>
                </a:solidFill>
                <a:hlinkClick r:id="rId4"/>
              </a:rPr>
              <a:t>προϊόντων</a:t>
            </a:r>
            <a:r>
              <a:rPr lang="el-GR" sz="5000" dirty="0" smtClean="0">
                <a:solidFill>
                  <a:schemeClr val="tx1"/>
                </a:solidFill>
              </a:rPr>
              <a:t> με διαφορετικές περιόδους πληρωμής και επιτόκια.</a:t>
            </a:r>
          </a:p>
          <a:p>
            <a:r>
              <a:rPr lang="el-GR" sz="5000" dirty="0" smtClean="0">
                <a:solidFill>
                  <a:schemeClr val="tx1"/>
                </a:solidFill>
              </a:rPr>
              <a:t>Το ετήσιο ισοδύναμο επιτόκιο είναι συνήθως υψηλότερο από το </a:t>
            </a:r>
            <a:r>
              <a:rPr lang="el-GR" sz="5000" b="1" dirty="0" smtClean="0">
                <a:solidFill>
                  <a:schemeClr val="tx1"/>
                </a:solidFill>
                <a:hlinkClick r:id="rId5"/>
              </a:rPr>
              <a:t>πραγματικό επιτόκιο</a:t>
            </a:r>
            <a:r>
              <a:rPr lang="el-GR" sz="5000" dirty="0" smtClean="0">
                <a:solidFill>
                  <a:schemeClr val="tx1"/>
                </a:solidFill>
              </a:rPr>
              <a:t> χωρίς ανατοκισμό.</a:t>
            </a:r>
          </a:p>
          <a:p>
            <a:endParaRPr lang="el-GR" dirty="0"/>
          </a:p>
        </p:txBody>
      </p:sp>
      <p:pic>
        <p:nvPicPr>
          <p:cNvPr id="6" name="Picture 2"/>
          <p:cNvPicPr>
            <a:picLocks noChangeAspect="1" noChangeArrowheads="1"/>
          </p:cNvPicPr>
          <p:nvPr/>
        </p:nvPicPr>
        <p:blipFill>
          <a:blip r:embed="rId6" cstate="print"/>
          <a:srcRect/>
          <a:stretch>
            <a:fillRect/>
          </a:stretch>
        </p:blipFill>
        <p:spPr bwMode="auto">
          <a:xfrm>
            <a:off x="3347864" y="2492896"/>
            <a:ext cx="2520280" cy="936104"/>
          </a:xfrm>
          <a:prstGeom prst="rect">
            <a:avLst/>
          </a:prstGeom>
          <a:noFill/>
          <a:ln w="9525">
            <a:noFill/>
            <a:miter lim="800000"/>
            <a:headEnd/>
            <a:tailEnd/>
          </a:ln>
        </p:spPr>
      </p:pic>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Autofit/>
          </a:bodyPr>
          <a:lstStyle/>
          <a:p>
            <a:r>
              <a:rPr lang="el-GR" sz="3600" b="1" dirty="0" smtClean="0"/>
              <a:t>ΟνομαστικΟ ΕπιτΟκιο</a:t>
            </a:r>
            <a:endParaRPr lang="el-GR" sz="3600" b="1" dirty="0"/>
          </a:p>
        </p:txBody>
      </p:sp>
      <p:sp>
        <p:nvSpPr>
          <p:cNvPr id="5" name="4 - Θέση περιεχομένου"/>
          <p:cNvSpPr>
            <a:spLocks noGrp="1"/>
          </p:cNvSpPr>
          <p:nvPr>
            <p:ph idx="1"/>
          </p:nvPr>
        </p:nvSpPr>
        <p:spPr>
          <a:xfrm>
            <a:off x="179512" y="980728"/>
            <a:ext cx="8712968" cy="5616624"/>
          </a:xfrm>
        </p:spPr>
        <p:txBody>
          <a:bodyPr>
            <a:normAutofit fontScale="62500" lnSpcReduction="20000"/>
          </a:bodyPr>
          <a:lstStyle/>
          <a:p>
            <a:r>
              <a:rPr lang="el-GR" dirty="0" smtClean="0">
                <a:solidFill>
                  <a:schemeClr val="tx1"/>
                </a:solidFill>
              </a:rPr>
              <a:t>Είναι η ονομαστική ποσοστιαία </a:t>
            </a:r>
            <a:r>
              <a:rPr lang="el-GR" b="1" dirty="0" smtClean="0">
                <a:solidFill>
                  <a:schemeClr val="tx1"/>
                </a:solidFill>
                <a:hlinkClick r:id="rId2"/>
              </a:rPr>
              <a:t>απόδοση</a:t>
            </a:r>
            <a:r>
              <a:rPr lang="el-GR" dirty="0" smtClean="0">
                <a:solidFill>
                  <a:schemeClr val="tx1"/>
                </a:solidFill>
              </a:rPr>
              <a:t> ενός </a:t>
            </a:r>
            <a:r>
              <a:rPr lang="el-GR" b="1" dirty="0" smtClean="0">
                <a:solidFill>
                  <a:schemeClr val="tx1"/>
                </a:solidFill>
                <a:hlinkClick r:id="rId3"/>
              </a:rPr>
              <a:t>χρεογράφου</a:t>
            </a:r>
            <a:r>
              <a:rPr lang="el-GR" dirty="0" smtClean="0">
                <a:solidFill>
                  <a:schemeClr val="tx1"/>
                </a:solidFill>
              </a:rPr>
              <a:t> ή ενός δανείου, χωρίς να συνυπολογίζεται η επίδραση του </a:t>
            </a:r>
            <a:r>
              <a:rPr lang="el-GR" b="1" dirty="0" smtClean="0">
                <a:solidFill>
                  <a:schemeClr val="tx1"/>
                </a:solidFill>
                <a:hlinkClick r:id="rId4"/>
              </a:rPr>
              <a:t>πληθωρισμού</a:t>
            </a:r>
            <a:r>
              <a:rPr lang="el-GR" dirty="0" smtClean="0">
                <a:solidFill>
                  <a:schemeClr val="tx1"/>
                </a:solidFill>
              </a:rPr>
              <a:t>.</a:t>
            </a:r>
          </a:p>
          <a:p>
            <a:endParaRPr lang="el-GR" dirty="0" smtClean="0">
              <a:solidFill>
                <a:schemeClr val="tx1"/>
              </a:solidFill>
            </a:endParaRPr>
          </a:p>
          <a:p>
            <a:r>
              <a:rPr lang="el-GR" i="1" u="sng" dirty="0" smtClean="0">
                <a:solidFill>
                  <a:schemeClr val="tx1"/>
                </a:solidFill>
              </a:rPr>
              <a:t>Παράδειγμα</a:t>
            </a:r>
            <a:r>
              <a:rPr lang="el-GR" i="1" dirty="0" smtClean="0">
                <a:solidFill>
                  <a:schemeClr val="tx1"/>
                </a:solidFill>
              </a:rPr>
              <a:t>:</a:t>
            </a:r>
            <a:r>
              <a:rPr lang="el-GR" dirty="0" smtClean="0">
                <a:solidFill>
                  <a:schemeClr val="tx1"/>
                </a:solidFill>
              </a:rPr>
              <a:t/>
            </a:r>
            <a:br>
              <a:rPr lang="el-GR" dirty="0" smtClean="0">
                <a:solidFill>
                  <a:schemeClr val="tx1"/>
                </a:solidFill>
              </a:rPr>
            </a:br>
            <a:r>
              <a:rPr lang="el-GR" i="1" dirty="0" smtClean="0">
                <a:solidFill>
                  <a:schemeClr val="tx1"/>
                </a:solidFill>
              </a:rPr>
              <a:t>Τα </a:t>
            </a:r>
            <a:r>
              <a:rPr lang="el-GR" b="1" i="1" dirty="0" smtClean="0">
                <a:solidFill>
                  <a:schemeClr val="tx1"/>
                </a:solidFill>
                <a:hlinkClick r:id="rId5"/>
              </a:rPr>
              <a:t>τοκομερίδια</a:t>
            </a:r>
            <a:r>
              <a:rPr lang="el-GR" i="1" dirty="0" smtClean="0">
                <a:solidFill>
                  <a:schemeClr val="tx1"/>
                </a:solidFill>
              </a:rPr>
              <a:t> που λαμβάνει ένας </a:t>
            </a:r>
            <a:r>
              <a:rPr lang="el-GR" b="1" i="1" dirty="0" smtClean="0">
                <a:solidFill>
                  <a:schemeClr val="tx1"/>
                </a:solidFill>
                <a:hlinkClick r:id="rId6"/>
              </a:rPr>
              <a:t>επενδυτής</a:t>
            </a:r>
            <a:r>
              <a:rPr lang="el-GR" i="1" dirty="0" smtClean="0">
                <a:solidFill>
                  <a:schemeClr val="tx1"/>
                </a:solidFill>
              </a:rPr>
              <a:t> ομολόγου υπολογίζονται με ονομαστικό επιτόκιο, καθώς μετράνε την ποσοστιαία απόδοση επί της </a:t>
            </a:r>
            <a:r>
              <a:rPr lang="el-GR" b="1" i="1" dirty="0" smtClean="0">
                <a:solidFill>
                  <a:schemeClr val="tx1"/>
                </a:solidFill>
                <a:hlinkClick r:id="rId7"/>
              </a:rPr>
              <a:t>ονομαστικής αξίας</a:t>
            </a:r>
            <a:r>
              <a:rPr lang="el-GR" i="1" dirty="0" smtClean="0">
                <a:solidFill>
                  <a:schemeClr val="tx1"/>
                </a:solidFill>
              </a:rPr>
              <a:t> του.</a:t>
            </a:r>
          </a:p>
          <a:p>
            <a:endParaRPr lang="el-GR" dirty="0" smtClean="0">
              <a:solidFill>
                <a:schemeClr val="tx1"/>
              </a:solidFill>
            </a:endParaRPr>
          </a:p>
          <a:p>
            <a:r>
              <a:rPr lang="el-GR" i="1" dirty="0" smtClean="0">
                <a:solidFill>
                  <a:schemeClr val="tx1"/>
                </a:solidFill>
              </a:rPr>
              <a:t>Δηλαδή μία 10ετής </a:t>
            </a:r>
            <a:r>
              <a:rPr lang="el-GR" b="1" i="1" dirty="0" smtClean="0">
                <a:solidFill>
                  <a:schemeClr val="tx1"/>
                </a:solidFill>
                <a:hlinkClick r:id="rId8"/>
              </a:rPr>
              <a:t>ομολογία</a:t>
            </a:r>
            <a:r>
              <a:rPr lang="el-GR" i="1" dirty="0" smtClean="0">
                <a:solidFill>
                  <a:schemeClr val="tx1"/>
                </a:solidFill>
              </a:rPr>
              <a:t> ονομαστικής αξίας 1.000€ και </a:t>
            </a:r>
            <a:r>
              <a:rPr lang="el-GR" b="1" i="1" dirty="0" smtClean="0">
                <a:solidFill>
                  <a:schemeClr val="tx1"/>
                </a:solidFill>
                <a:hlinkClick r:id="rId9"/>
              </a:rPr>
              <a:t>επιτοκίου</a:t>
            </a:r>
            <a:r>
              <a:rPr lang="el-GR" i="1" dirty="0" smtClean="0">
                <a:solidFill>
                  <a:schemeClr val="tx1"/>
                </a:solidFill>
                <a:hlinkClick r:id="rId9"/>
              </a:rPr>
              <a:t> </a:t>
            </a:r>
            <a:r>
              <a:rPr lang="el-GR" b="1" i="1" dirty="0" smtClean="0">
                <a:solidFill>
                  <a:schemeClr val="tx1"/>
                </a:solidFill>
                <a:hlinkClick r:id="rId9"/>
              </a:rPr>
              <a:t>έκδοσης</a:t>
            </a:r>
            <a:r>
              <a:rPr lang="el-GR" i="1" dirty="0" smtClean="0">
                <a:solidFill>
                  <a:schemeClr val="tx1"/>
                </a:solidFill>
              </a:rPr>
              <a:t> 7% που πληρώνει τοκομερίδια μία φορά τον χρόνο, θα αποδίδει στον κάτοχο της 7% (70€) κάθε χρόνο για 10 χρόνια.</a:t>
            </a:r>
          </a:p>
          <a:p>
            <a:endParaRPr lang="el-GR" dirty="0" smtClean="0">
              <a:solidFill>
                <a:schemeClr val="tx1"/>
              </a:solidFill>
            </a:endParaRPr>
          </a:p>
          <a:p>
            <a:r>
              <a:rPr lang="el-GR" dirty="0" smtClean="0">
                <a:solidFill>
                  <a:schemeClr val="tx1"/>
                </a:solidFill>
              </a:rPr>
              <a:t>Το ονομαστικό επιτόκιο είναι ουσιαστικά η πραγματική </a:t>
            </a:r>
            <a:r>
              <a:rPr lang="el-GR" b="1" dirty="0" smtClean="0">
                <a:solidFill>
                  <a:schemeClr val="tx1"/>
                </a:solidFill>
                <a:hlinkClick r:id="rId10"/>
              </a:rPr>
              <a:t>τιμή</a:t>
            </a:r>
            <a:r>
              <a:rPr lang="el-GR" dirty="0" smtClean="0">
                <a:solidFill>
                  <a:schemeClr val="tx1"/>
                </a:solidFill>
              </a:rPr>
              <a:t> που πληρώνουν οι οφειλέτες στους δανειστές προκειμένου να χρησιμοποιήσουν τα </a:t>
            </a:r>
            <a:r>
              <a:rPr lang="el-GR" b="1" dirty="0" smtClean="0">
                <a:solidFill>
                  <a:schemeClr val="tx1"/>
                </a:solidFill>
                <a:hlinkClick r:id="rId11"/>
              </a:rPr>
              <a:t>χρήματα</a:t>
            </a:r>
            <a:r>
              <a:rPr lang="el-GR" dirty="0" smtClean="0">
                <a:solidFill>
                  <a:schemeClr val="tx1"/>
                </a:solidFill>
              </a:rPr>
              <a:t> τους.</a:t>
            </a:r>
          </a:p>
          <a:p>
            <a:r>
              <a:rPr lang="el-GR" dirty="0" smtClean="0">
                <a:solidFill>
                  <a:schemeClr val="tx1"/>
                </a:solidFill>
              </a:rPr>
              <a:t>Το πραγματικό επιτόκιο συνδέεται με το ονομαστικό επιτόκιο και τον πληθωρισμό ως εξής:</a:t>
            </a:r>
          </a:p>
          <a:p>
            <a:r>
              <a:rPr lang="el-GR" b="1" dirty="0" smtClean="0">
                <a:solidFill>
                  <a:schemeClr val="tx1"/>
                </a:solidFill>
              </a:rPr>
              <a:t>Πραγματικό Επιτόκιο = Ονομαστικό Επιτόκιο - Πληθωρισμός</a:t>
            </a:r>
            <a:endParaRPr lang="el-GR" b="1" dirty="0">
              <a:solidFill>
                <a:schemeClr val="tx1"/>
              </a:solidFill>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18058"/>
          </a:xfrm>
        </p:spPr>
        <p:txBody>
          <a:bodyPr>
            <a:noAutofit/>
          </a:bodyPr>
          <a:lstStyle/>
          <a:p>
            <a:r>
              <a:rPr lang="el-GR" sz="3600" b="1" dirty="0" smtClean="0"/>
              <a:t>ΠραγματικΟ ΕπιτΟκιο</a:t>
            </a:r>
            <a:endParaRPr lang="el-GR" sz="3600" b="1" dirty="0"/>
          </a:p>
        </p:txBody>
      </p:sp>
      <p:sp>
        <p:nvSpPr>
          <p:cNvPr id="3" name="2 - Θέση περιεχομένου"/>
          <p:cNvSpPr>
            <a:spLocks noGrp="1"/>
          </p:cNvSpPr>
          <p:nvPr>
            <p:ph idx="1"/>
          </p:nvPr>
        </p:nvSpPr>
        <p:spPr>
          <a:xfrm>
            <a:off x="179512" y="908720"/>
            <a:ext cx="8712968" cy="5949280"/>
          </a:xfrm>
        </p:spPr>
        <p:txBody>
          <a:bodyPr>
            <a:normAutofit fontScale="55000" lnSpcReduction="20000"/>
          </a:bodyPr>
          <a:lstStyle/>
          <a:p>
            <a:r>
              <a:rPr lang="el-GR" sz="4000" dirty="0" smtClean="0">
                <a:solidFill>
                  <a:schemeClr val="tx1"/>
                </a:solidFill>
              </a:rPr>
              <a:t>Είναι η πραγματική </a:t>
            </a:r>
            <a:r>
              <a:rPr lang="el-GR" sz="4000" b="1" dirty="0" smtClean="0">
                <a:solidFill>
                  <a:schemeClr val="tx1"/>
                </a:solidFill>
                <a:hlinkClick r:id="rId2"/>
              </a:rPr>
              <a:t>ποσοστιαία απόδοση</a:t>
            </a:r>
            <a:r>
              <a:rPr lang="el-GR" sz="4000" dirty="0" smtClean="0">
                <a:solidFill>
                  <a:schemeClr val="tx1"/>
                </a:solidFill>
              </a:rPr>
              <a:t> ενός </a:t>
            </a:r>
            <a:r>
              <a:rPr lang="el-GR" sz="4000" b="1" dirty="0" smtClean="0">
                <a:solidFill>
                  <a:schemeClr val="tx1"/>
                </a:solidFill>
                <a:hlinkClick r:id="rId3"/>
              </a:rPr>
              <a:t>χρεογράφου</a:t>
            </a:r>
            <a:r>
              <a:rPr lang="el-GR" sz="4000" dirty="0" smtClean="0">
                <a:solidFill>
                  <a:schemeClr val="tx1"/>
                </a:solidFill>
              </a:rPr>
              <a:t> ή ενός δανείου, συνυπολογίζοντας την επίδραση του </a:t>
            </a:r>
            <a:r>
              <a:rPr lang="el-GR" sz="4000" b="1" dirty="0" smtClean="0">
                <a:solidFill>
                  <a:schemeClr val="tx1"/>
                </a:solidFill>
                <a:hlinkClick r:id="rId4"/>
              </a:rPr>
              <a:t>πληθωρισμού</a:t>
            </a:r>
            <a:r>
              <a:rPr lang="el-GR" sz="4000" dirty="0" smtClean="0">
                <a:solidFill>
                  <a:schemeClr val="tx1"/>
                </a:solidFill>
              </a:rPr>
              <a:t>.</a:t>
            </a:r>
          </a:p>
          <a:p>
            <a:r>
              <a:rPr lang="el-GR" sz="4000" dirty="0" smtClean="0">
                <a:solidFill>
                  <a:schemeClr val="tx1"/>
                </a:solidFill>
              </a:rPr>
              <a:t>Αντίθετα, το </a:t>
            </a:r>
            <a:r>
              <a:rPr lang="el-GR" sz="4000" b="1" dirty="0" smtClean="0">
                <a:solidFill>
                  <a:schemeClr val="tx1"/>
                </a:solidFill>
                <a:hlinkClick r:id="rId5"/>
              </a:rPr>
              <a:t>ονομαστικό επιτόκιο</a:t>
            </a:r>
            <a:r>
              <a:rPr lang="el-GR" sz="4000" dirty="0" smtClean="0">
                <a:solidFill>
                  <a:schemeClr val="tx1"/>
                </a:solidFill>
              </a:rPr>
              <a:t>, το οποίο δεν λαμβάνει υπόψη τον πληθωρισμό, παρουσιάζει μια στρεβλή εικόνα καθώς η πραγματική αξία του </a:t>
            </a:r>
            <a:r>
              <a:rPr lang="el-GR" sz="4000" b="1" dirty="0" smtClean="0">
                <a:solidFill>
                  <a:schemeClr val="tx1"/>
                </a:solidFill>
                <a:hlinkClick r:id="rId6"/>
              </a:rPr>
              <a:t>χρήματος</a:t>
            </a:r>
            <a:r>
              <a:rPr lang="el-GR" sz="4000" b="1" dirty="0" smtClean="0">
                <a:solidFill>
                  <a:schemeClr val="tx1"/>
                </a:solidFill>
              </a:rPr>
              <a:t> </a:t>
            </a:r>
            <a:r>
              <a:rPr lang="el-GR" sz="4000" dirty="0" smtClean="0">
                <a:solidFill>
                  <a:schemeClr val="tx1"/>
                </a:solidFill>
              </a:rPr>
              <a:t>μειώνεται με την πάροδο του χρόνου, με αποτέλεσμα να μειώνεται τόσο η αγοραστική δύναμη των </a:t>
            </a:r>
            <a:r>
              <a:rPr lang="el-GR" sz="4000" b="1" dirty="0" smtClean="0">
                <a:solidFill>
                  <a:schemeClr val="tx1"/>
                </a:solidFill>
                <a:hlinkClick r:id="rId7"/>
              </a:rPr>
              <a:t>καταναλωτών</a:t>
            </a:r>
            <a:r>
              <a:rPr lang="el-GR" sz="4000" dirty="0" smtClean="0">
                <a:solidFill>
                  <a:schemeClr val="tx1"/>
                </a:solidFill>
              </a:rPr>
              <a:t> όσο και οι αποδόσεις στο </a:t>
            </a:r>
            <a:r>
              <a:rPr lang="el-GR" sz="4000" b="1" dirty="0" smtClean="0">
                <a:solidFill>
                  <a:schemeClr val="tx1"/>
                </a:solidFill>
                <a:hlinkClick r:id="rId8"/>
              </a:rPr>
              <a:t>χαρτοφυλάκιο</a:t>
            </a:r>
            <a:r>
              <a:rPr lang="el-GR" sz="4000" dirty="0" smtClean="0">
                <a:solidFill>
                  <a:schemeClr val="tx1"/>
                </a:solidFill>
              </a:rPr>
              <a:t> ενός </a:t>
            </a:r>
            <a:r>
              <a:rPr lang="el-GR" sz="4000" b="1" dirty="0" smtClean="0">
                <a:solidFill>
                  <a:schemeClr val="tx1"/>
                </a:solidFill>
                <a:hlinkClick r:id="rId9"/>
              </a:rPr>
              <a:t>επενδυτή</a:t>
            </a:r>
            <a:r>
              <a:rPr lang="el-GR" sz="4000" dirty="0" smtClean="0">
                <a:solidFill>
                  <a:schemeClr val="tx1"/>
                </a:solidFill>
              </a:rPr>
              <a:t>.</a:t>
            </a:r>
          </a:p>
          <a:p>
            <a:r>
              <a:rPr lang="el-GR" sz="4000" i="1" u="sng" dirty="0" smtClean="0">
                <a:solidFill>
                  <a:schemeClr val="tx1"/>
                </a:solidFill>
              </a:rPr>
              <a:t>Παράδειγμα</a:t>
            </a:r>
            <a:r>
              <a:rPr lang="el-GR" sz="4000" i="1" dirty="0" smtClean="0">
                <a:solidFill>
                  <a:schemeClr val="tx1"/>
                </a:solidFill>
              </a:rPr>
              <a:t>:</a:t>
            </a:r>
            <a:r>
              <a:rPr lang="el-GR" sz="4000" dirty="0" smtClean="0">
                <a:solidFill>
                  <a:schemeClr val="tx1"/>
                </a:solidFill>
              </a:rPr>
              <a:t/>
            </a:r>
            <a:br>
              <a:rPr lang="el-GR" sz="4000" dirty="0" smtClean="0">
                <a:solidFill>
                  <a:schemeClr val="tx1"/>
                </a:solidFill>
              </a:rPr>
            </a:br>
            <a:r>
              <a:rPr lang="el-GR" sz="4000" i="1" dirty="0" smtClean="0">
                <a:solidFill>
                  <a:schemeClr val="tx1"/>
                </a:solidFill>
              </a:rPr>
              <a:t>Ένα 10ετές </a:t>
            </a:r>
            <a:r>
              <a:rPr lang="el-GR" sz="4000" b="1" i="1" dirty="0" smtClean="0">
                <a:solidFill>
                  <a:schemeClr val="tx1"/>
                </a:solidFill>
                <a:hlinkClick r:id="rId10"/>
              </a:rPr>
              <a:t>ομόλογο</a:t>
            </a:r>
            <a:r>
              <a:rPr lang="el-GR" sz="4000" b="1" i="1" dirty="0" smtClean="0">
                <a:solidFill>
                  <a:schemeClr val="tx1"/>
                </a:solidFill>
              </a:rPr>
              <a:t> </a:t>
            </a:r>
            <a:r>
              <a:rPr lang="el-GR" sz="4000" b="1" i="1" dirty="0" smtClean="0">
                <a:solidFill>
                  <a:schemeClr val="tx1"/>
                </a:solidFill>
                <a:hlinkClick r:id="rId11"/>
              </a:rPr>
              <a:t>ονομαστικής αξίας</a:t>
            </a:r>
            <a:r>
              <a:rPr lang="el-GR" sz="4000" i="1" dirty="0" smtClean="0">
                <a:solidFill>
                  <a:schemeClr val="tx1"/>
                </a:solidFill>
              </a:rPr>
              <a:t> 1.000€ με </a:t>
            </a:r>
            <a:r>
              <a:rPr lang="el-GR" sz="4000" b="1" i="1" dirty="0" smtClean="0">
                <a:solidFill>
                  <a:schemeClr val="tx1"/>
                </a:solidFill>
                <a:hlinkClick r:id="rId12"/>
              </a:rPr>
              <a:t>επιτόκιο έκδοσης</a:t>
            </a:r>
            <a:r>
              <a:rPr lang="el-GR" sz="4000" b="1" i="1" dirty="0" smtClean="0">
                <a:solidFill>
                  <a:schemeClr val="tx1"/>
                </a:solidFill>
              </a:rPr>
              <a:t> </a:t>
            </a:r>
            <a:r>
              <a:rPr lang="el-GR" sz="4000" i="1" dirty="0" smtClean="0">
                <a:solidFill>
                  <a:schemeClr val="tx1"/>
                </a:solidFill>
              </a:rPr>
              <a:t>7% που πληρώνει </a:t>
            </a:r>
            <a:r>
              <a:rPr lang="el-GR" sz="4000" b="1" i="1" dirty="0" smtClean="0">
                <a:solidFill>
                  <a:schemeClr val="tx1"/>
                </a:solidFill>
                <a:hlinkClick r:id="rId13"/>
              </a:rPr>
              <a:t>τοκομερίδια</a:t>
            </a:r>
            <a:r>
              <a:rPr lang="el-GR" sz="4000" i="1" dirty="0" smtClean="0">
                <a:solidFill>
                  <a:schemeClr val="tx1"/>
                </a:solidFill>
              </a:rPr>
              <a:t> μία φορά τον χρόνο, θα αποδίδει στον κάτοχο της 7% (70€) κάθε χρόνο.</a:t>
            </a:r>
            <a:endParaRPr lang="el-GR" sz="4000" dirty="0" smtClean="0">
              <a:solidFill>
                <a:schemeClr val="tx1"/>
              </a:solidFill>
            </a:endParaRPr>
          </a:p>
          <a:p>
            <a:r>
              <a:rPr lang="el-GR" sz="4000" i="1" dirty="0" smtClean="0">
                <a:solidFill>
                  <a:schemeClr val="tx1"/>
                </a:solidFill>
              </a:rPr>
              <a:t>Αν ο πληθωρισμός κυμαίνεται στο 3%, η πραγματική απόδοση για τον επενδυτή είναι 4%.</a:t>
            </a:r>
            <a:endParaRPr lang="el-GR" sz="4000" dirty="0" smtClean="0">
              <a:solidFill>
                <a:schemeClr val="tx1"/>
              </a:solidFill>
            </a:endParaRPr>
          </a:p>
          <a:p>
            <a:r>
              <a:rPr lang="el-GR" sz="4000" dirty="0" smtClean="0">
                <a:solidFill>
                  <a:schemeClr val="tx1"/>
                </a:solidFill>
              </a:rPr>
              <a:t>Το πραγματικό επιτόκιο μπορεί να είναι και αρνητικό αν ο πληθωρισμός είναι υψηλότερος από το ονομαστικό επιτόκιο, οπότε σε αυτή την περίπτωση οι επενδυτές χάνουν αγοραστική δύναμη και θα πρέπει να προχωρήσουν σε εναλλακτικές επενδύσεις.</a:t>
            </a:r>
          </a:p>
          <a:p>
            <a:endParaRPr lang="el-GR" dirty="0"/>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Κυμαινομενο Επιτοκιο</a:t>
            </a:r>
            <a:endParaRPr lang="el-GR" sz="3600" b="1" dirty="0"/>
          </a:p>
        </p:txBody>
      </p:sp>
      <p:sp>
        <p:nvSpPr>
          <p:cNvPr id="3" name="2 - Θέση περιεχομένου"/>
          <p:cNvSpPr>
            <a:spLocks noGrp="1"/>
          </p:cNvSpPr>
          <p:nvPr>
            <p:ph idx="1"/>
          </p:nvPr>
        </p:nvSpPr>
        <p:spPr>
          <a:xfrm>
            <a:off x="251520" y="1600200"/>
            <a:ext cx="8640960" cy="4781128"/>
          </a:xfrm>
        </p:spPr>
        <p:txBody>
          <a:bodyPr>
            <a:normAutofit fontScale="77500" lnSpcReduction="20000"/>
          </a:bodyPr>
          <a:lstStyle/>
          <a:p>
            <a:r>
              <a:rPr lang="el-GR" dirty="0" smtClean="0">
                <a:solidFill>
                  <a:schemeClr val="tx1"/>
                </a:solidFill>
              </a:rPr>
              <a:t>Κυμαινόμενα επιτόκια είναι </a:t>
            </a:r>
            <a:r>
              <a:rPr lang="el-GR" b="1" dirty="0" smtClean="0">
                <a:solidFill>
                  <a:schemeClr val="tx1"/>
                </a:solidFill>
                <a:hlinkClick r:id="rId2"/>
              </a:rPr>
              <a:t>επιτόκια</a:t>
            </a:r>
            <a:r>
              <a:rPr lang="el-GR" dirty="0" smtClean="0">
                <a:solidFill>
                  <a:schemeClr val="tx1"/>
                </a:solidFill>
              </a:rPr>
              <a:t> τα οποία μεταβάλλονται ανάλογα με τη διακύμανση ενός </a:t>
            </a:r>
            <a:r>
              <a:rPr lang="el-GR" b="1" dirty="0" smtClean="0">
                <a:solidFill>
                  <a:schemeClr val="tx1"/>
                </a:solidFill>
                <a:hlinkClick r:id="rId3"/>
              </a:rPr>
              <a:t>επιτοκίου</a:t>
            </a:r>
            <a:r>
              <a:rPr lang="el-GR" dirty="0" smtClean="0">
                <a:solidFill>
                  <a:schemeClr val="tx1"/>
                </a:solidFill>
                <a:hlinkClick r:id="rId3"/>
              </a:rPr>
              <a:t> </a:t>
            </a:r>
            <a:r>
              <a:rPr lang="el-GR" b="1" dirty="0" smtClean="0">
                <a:solidFill>
                  <a:schemeClr val="tx1"/>
                </a:solidFill>
                <a:hlinkClick r:id="rId3"/>
              </a:rPr>
              <a:t>αναφοράς</a:t>
            </a:r>
            <a:r>
              <a:rPr lang="el-GR" b="1" dirty="0" smtClean="0">
                <a:solidFill>
                  <a:schemeClr val="tx1"/>
                </a:solidFill>
              </a:rPr>
              <a:t> </a:t>
            </a:r>
            <a:r>
              <a:rPr lang="el-GR" dirty="0" smtClean="0">
                <a:solidFill>
                  <a:schemeClr val="tx1"/>
                </a:solidFill>
              </a:rPr>
              <a:t>που έχει συμφωνηθεί σαν βάση υπολογισμού, σε αντίθεση με τα </a:t>
            </a:r>
            <a:r>
              <a:rPr lang="el-GR" b="1" dirty="0" smtClean="0">
                <a:solidFill>
                  <a:schemeClr val="tx1"/>
                </a:solidFill>
                <a:hlinkClick r:id="rId4"/>
              </a:rPr>
              <a:t>σταθερά επιτόκια</a:t>
            </a:r>
            <a:r>
              <a:rPr lang="el-GR" dirty="0" smtClean="0">
                <a:solidFill>
                  <a:schemeClr val="tx1"/>
                </a:solidFill>
              </a:rPr>
              <a:t>.</a:t>
            </a:r>
          </a:p>
          <a:p>
            <a:r>
              <a:rPr lang="el-GR" i="1" u="sng" dirty="0" smtClean="0">
                <a:solidFill>
                  <a:schemeClr val="tx1"/>
                </a:solidFill>
              </a:rPr>
              <a:t>Παράδειγμα</a:t>
            </a:r>
            <a:r>
              <a:rPr lang="el-GR" i="1" dirty="0" smtClean="0">
                <a:solidFill>
                  <a:schemeClr val="tx1"/>
                </a:solidFill>
              </a:rPr>
              <a:t>:</a:t>
            </a:r>
            <a:r>
              <a:rPr lang="el-GR" dirty="0" smtClean="0">
                <a:solidFill>
                  <a:schemeClr val="tx1"/>
                </a:solidFill>
              </a:rPr>
              <a:t/>
            </a:r>
            <a:br>
              <a:rPr lang="el-GR" dirty="0" smtClean="0">
                <a:solidFill>
                  <a:schemeClr val="tx1"/>
                </a:solidFill>
              </a:rPr>
            </a:br>
            <a:r>
              <a:rPr lang="el-GR" i="1" dirty="0" smtClean="0">
                <a:solidFill>
                  <a:schemeClr val="tx1"/>
                </a:solidFill>
              </a:rPr>
              <a:t>Δημοφιλή επιτόκια αναφοράς που χρησιμοποιούνται στον χρηματοοικονομικό κλάδο είναι το Euribor, το </a:t>
            </a:r>
            <a:r>
              <a:rPr lang="el-GR" b="1" i="1" dirty="0" smtClean="0">
                <a:solidFill>
                  <a:schemeClr val="tx1"/>
                </a:solidFill>
                <a:hlinkClick r:id="rId5"/>
              </a:rPr>
              <a:t>LIBOR</a:t>
            </a:r>
            <a:r>
              <a:rPr lang="el-GR" i="1" dirty="0" smtClean="0">
                <a:solidFill>
                  <a:schemeClr val="tx1"/>
                </a:solidFill>
              </a:rPr>
              <a:t> και τα </a:t>
            </a:r>
            <a:r>
              <a:rPr lang="el-GR" b="1" i="1" dirty="0" smtClean="0">
                <a:solidFill>
                  <a:schemeClr val="tx1"/>
                </a:solidFill>
                <a:hlinkClick r:id="rId6"/>
              </a:rPr>
              <a:t>βασικά επιτόκια</a:t>
            </a:r>
            <a:r>
              <a:rPr lang="el-GR" i="1" dirty="0" smtClean="0">
                <a:solidFill>
                  <a:schemeClr val="tx1"/>
                </a:solidFill>
              </a:rPr>
              <a:t> της </a:t>
            </a:r>
            <a:r>
              <a:rPr lang="el-GR" b="1" i="1" dirty="0" smtClean="0">
                <a:solidFill>
                  <a:schemeClr val="tx1"/>
                </a:solidFill>
                <a:hlinkClick r:id="rId7"/>
              </a:rPr>
              <a:t>Ευρωπαϊκής Κεντρικής Τράπεζας</a:t>
            </a:r>
            <a:r>
              <a:rPr lang="el-GR" i="1" dirty="0" smtClean="0">
                <a:solidFill>
                  <a:schemeClr val="tx1"/>
                </a:solidFill>
              </a:rPr>
              <a:t> (ΕΚΤ).</a:t>
            </a:r>
            <a:endParaRPr lang="el-GR" dirty="0" smtClean="0">
              <a:solidFill>
                <a:schemeClr val="tx1"/>
              </a:solidFill>
            </a:endParaRPr>
          </a:p>
          <a:p>
            <a:r>
              <a:rPr lang="el-GR" dirty="0" smtClean="0">
                <a:solidFill>
                  <a:schemeClr val="tx1"/>
                </a:solidFill>
              </a:rPr>
              <a:t>Εάν αυξηθεί ή μειωθεί το επιτόκιο αναφοράς ανάλογα αυξάνεται ή μειώνεται και το κυμαινόμενο επιτόκιο στεγαστικών δανείων, </a:t>
            </a:r>
            <a:r>
              <a:rPr lang="el-GR" b="1" dirty="0" smtClean="0">
                <a:solidFill>
                  <a:schemeClr val="tx1"/>
                </a:solidFill>
                <a:hlinkClick r:id="rId8"/>
              </a:rPr>
              <a:t>επενδύσεων</a:t>
            </a:r>
            <a:r>
              <a:rPr lang="el-GR" dirty="0" smtClean="0">
                <a:solidFill>
                  <a:schemeClr val="tx1"/>
                </a:solidFill>
              </a:rPr>
              <a:t> ή </a:t>
            </a:r>
            <a:r>
              <a:rPr lang="el-GR" b="1" dirty="0" smtClean="0">
                <a:solidFill>
                  <a:schemeClr val="tx1"/>
                </a:solidFill>
                <a:hlinkClick r:id="rId9"/>
              </a:rPr>
              <a:t>χρεογράφων</a:t>
            </a:r>
            <a:r>
              <a:rPr lang="el-GR" dirty="0" smtClean="0">
                <a:solidFill>
                  <a:schemeClr val="tx1"/>
                </a:solidFill>
              </a:rPr>
              <a:t> που έχουν συνδεθεί με αυτό.</a:t>
            </a:r>
          </a:p>
          <a:p>
            <a:endParaRPr lang="el-GR" dirty="0"/>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b="1" dirty="0" smtClean="0"/>
              <a:t>Σταθερο Επιτοκιο</a:t>
            </a:r>
            <a:endParaRPr lang="el-GR" b="1" dirty="0"/>
          </a:p>
        </p:txBody>
      </p:sp>
      <p:sp>
        <p:nvSpPr>
          <p:cNvPr id="3" name="2 - Θέση περιεχομένου"/>
          <p:cNvSpPr>
            <a:spLocks noGrp="1"/>
          </p:cNvSpPr>
          <p:nvPr>
            <p:ph idx="1"/>
          </p:nvPr>
        </p:nvSpPr>
        <p:spPr/>
        <p:txBody>
          <a:bodyPr/>
          <a:lstStyle/>
          <a:p>
            <a:pPr algn="just"/>
            <a:r>
              <a:rPr lang="el-GR" dirty="0" smtClean="0">
                <a:solidFill>
                  <a:schemeClr val="tx1"/>
                </a:solidFill>
              </a:rPr>
              <a:t>Σταθερό επιτόκιο είναι το </a:t>
            </a:r>
            <a:r>
              <a:rPr lang="el-GR" b="1" dirty="0" smtClean="0">
                <a:solidFill>
                  <a:schemeClr val="tx1"/>
                </a:solidFill>
                <a:hlinkClick r:id="rId2"/>
              </a:rPr>
              <a:t>επιτόκιο</a:t>
            </a:r>
            <a:r>
              <a:rPr lang="el-GR" dirty="0" smtClean="0">
                <a:solidFill>
                  <a:schemeClr val="tx1"/>
                </a:solidFill>
              </a:rPr>
              <a:t>, σε μια </a:t>
            </a:r>
            <a:r>
              <a:rPr lang="el-GR" b="1" dirty="0" smtClean="0">
                <a:solidFill>
                  <a:schemeClr val="tx1"/>
                </a:solidFill>
                <a:hlinkClick r:id="rId3"/>
              </a:rPr>
              <a:t>επένδυση</a:t>
            </a:r>
            <a:r>
              <a:rPr lang="el-GR" dirty="0" smtClean="0">
                <a:solidFill>
                  <a:schemeClr val="tx1"/>
                </a:solidFill>
              </a:rPr>
              <a:t>, ένα δάνειο ή ένα </a:t>
            </a:r>
            <a:r>
              <a:rPr lang="el-GR" b="1" dirty="0" smtClean="0">
                <a:solidFill>
                  <a:schemeClr val="tx1"/>
                </a:solidFill>
                <a:hlinkClick r:id="rId4"/>
              </a:rPr>
              <a:t>χρεόγραφο</a:t>
            </a:r>
            <a:r>
              <a:rPr lang="el-GR" dirty="0" smtClean="0">
                <a:solidFill>
                  <a:schemeClr val="tx1"/>
                </a:solidFill>
              </a:rPr>
              <a:t>, το οποίο δεν μπορεί να μεταβληθεί μονομερώς αλλά μόνο μετά από συμφωνία όλων των </a:t>
            </a:r>
            <a:r>
              <a:rPr lang="el-GR" b="1" dirty="0" smtClean="0">
                <a:solidFill>
                  <a:schemeClr val="tx1"/>
                </a:solidFill>
                <a:hlinkClick r:id="rId5"/>
              </a:rPr>
              <a:t>αντισυμβαλλόμενων</a:t>
            </a:r>
            <a:r>
              <a:rPr lang="el-GR" dirty="0" smtClean="0">
                <a:solidFill>
                  <a:schemeClr val="tx1"/>
                </a:solidFill>
              </a:rPr>
              <a:t> μερών</a:t>
            </a:r>
            <a:r>
              <a:rPr lang="el-GR" dirty="0" smtClean="0"/>
              <a:t>.</a:t>
            </a:r>
            <a:endParaRPr lang="el-GR" dirty="0"/>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196752"/>
          </a:xfrm>
        </p:spPr>
        <p:txBody>
          <a:bodyPr>
            <a:normAutofit fontScale="90000"/>
          </a:bodyPr>
          <a:lstStyle/>
          <a:p>
            <a:pPr algn="ctr"/>
            <a:r>
              <a:rPr lang="el-GR" sz="3600" b="1" dirty="0" smtClean="0"/>
              <a:t/>
            </a:r>
            <a:br>
              <a:rPr lang="el-GR" sz="3600" b="1" dirty="0" smtClean="0"/>
            </a:br>
            <a:r>
              <a:rPr lang="el-GR" sz="3100" b="1" dirty="0" smtClean="0"/>
              <a:t>Συνολικο Ετησιο Πραγματικο Επιτοκιο (ΣΕΠΕ) ή (Annual </a:t>
            </a:r>
            <a:r>
              <a:rPr lang="en-US" sz="3100" b="1" dirty="0" smtClean="0"/>
              <a:t>P</a:t>
            </a:r>
            <a:r>
              <a:rPr lang="el-GR" sz="3100" b="1" dirty="0" smtClean="0"/>
              <a:t>ercentage </a:t>
            </a:r>
            <a:r>
              <a:rPr lang="en-US" sz="3100" b="1" dirty="0" smtClean="0"/>
              <a:t>R</a:t>
            </a:r>
            <a:r>
              <a:rPr lang="el-GR" sz="3100" b="1" dirty="0" smtClean="0"/>
              <a:t>ate APR)</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0" y="1268760"/>
            <a:ext cx="9144000" cy="5400600"/>
          </a:xfrm>
        </p:spPr>
        <p:txBody>
          <a:bodyPr>
            <a:normAutofit fontScale="85000" lnSpcReduction="20000"/>
          </a:bodyPr>
          <a:lstStyle/>
          <a:p>
            <a:r>
              <a:rPr lang="el-GR" dirty="0" smtClean="0"/>
              <a:t>Συνολικό ετήσιο πραγματικό </a:t>
            </a:r>
            <a:r>
              <a:rPr lang="el-GR" b="1" dirty="0" smtClean="0">
                <a:hlinkClick r:id="rId2"/>
              </a:rPr>
              <a:t>επιτόκιο</a:t>
            </a:r>
            <a:r>
              <a:rPr lang="el-GR" dirty="0" smtClean="0"/>
              <a:t> (ΣΕΠΕ) είναι το πραγματικό συνολικό </a:t>
            </a:r>
            <a:r>
              <a:rPr lang="el-GR" b="1" dirty="0" smtClean="0">
                <a:hlinkClick r:id="rId3"/>
              </a:rPr>
              <a:t>κόστος</a:t>
            </a:r>
            <a:r>
              <a:rPr lang="el-GR" dirty="0" smtClean="0"/>
              <a:t> ενός δανείου για τον καταναλωτή, εκφρασμένο σε ετήσιο ποσοστό.</a:t>
            </a:r>
          </a:p>
          <a:p>
            <a:r>
              <a:rPr lang="el-GR" dirty="0" smtClean="0"/>
              <a:t>Το ΣΕΠΕ περιλαμβάνει την πληρωμή των τόκων, την αποπληρωμή του εναπομείναντος κεφαλαίου, την ασφάλιση και τα λοιπά </a:t>
            </a:r>
            <a:r>
              <a:rPr lang="el-GR" b="1" dirty="0" smtClean="0">
                <a:hlinkClick r:id="rId4"/>
              </a:rPr>
              <a:t>έξοδα</a:t>
            </a:r>
            <a:r>
              <a:rPr lang="el-GR" dirty="0" smtClean="0"/>
              <a:t> που είναι απαραίτητα για την έκδοση του δανείου.</a:t>
            </a:r>
          </a:p>
          <a:p>
            <a:r>
              <a:rPr lang="el-GR" dirty="0" smtClean="0"/>
              <a:t>Σε σχέση με τα άλλα επιτόκια που αναγράφονται στα συμβόλαια των τραπεζών, το συνολικό ετήσιο πραγματικό επιτόκιο αποτελεί τον καλύτερο δείκτη καθώς βοηθάει τον καταναλωτή να έχει μια πιο πιο ολοκληρωμένη εικόνα όταν συγκρίνει διαφορετικά </a:t>
            </a:r>
            <a:r>
              <a:rPr lang="el-GR" b="1" dirty="0" smtClean="0">
                <a:hlinkClick r:id="rId5"/>
              </a:rPr>
              <a:t>προϊόντα</a:t>
            </a:r>
            <a:r>
              <a:rPr lang="el-GR" dirty="0" smtClean="0"/>
              <a:t> από διαφορετικά χρηματοπιστωτικά ιδρύματα, καθώς συμπεριλαμβάνει όλα τα έξοδα του δανείου.</a:t>
            </a:r>
          </a:p>
          <a:p>
            <a:endParaRPr lang="el-GR" dirty="0"/>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634082"/>
          </a:xfrm>
        </p:spPr>
        <p:txBody>
          <a:bodyPr>
            <a:normAutofit fontScale="90000"/>
          </a:bodyPr>
          <a:lstStyle/>
          <a:p>
            <a:r>
              <a:rPr lang="el-GR" sz="3600" b="1" dirty="0" smtClean="0"/>
              <a:t/>
            </a:r>
            <a:br>
              <a:rPr lang="el-GR" sz="3600" b="1" dirty="0" smtClean="0"/>
            </a:br>
            <a:r>
              <a:rPr lang="el-GR" b="1" dirty="0" smtClean="0"/>
              <a:t>Χρηση ΚΠΑ σε Εταιρικο Περιβαλλον (1)</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251520" y="1268760"/>
            <a:ext cx="8568952" cy="5256584"/>
          </a:xfrm>
        </p:spPr>
        <p:txBody>
          <a:bodyPr>
            <a:normAutofit fontScale="85000" lnSpcReduction="20000"/>
          </a:bodyPr>
          <a:lstStyle/>
          <a:p>
            <a:pPr algn="just"/>
            <a:r>
              <a:rPr lang="el-GR" dirty="0" smtClean="0">
                <a:solidFill>
                  <a:schemeClr val="tx1"/>
                </a:solidFill>
              </a:rPr>
              <a:t>Η ΚΠΑ χρησιμοποιείται και για την ανάλυση επενδυτικών αποφάσεων εταιριών, είτε </a:t>
            </a:r>
            <a:r>
              <a:rPr lang="el-GR" b="1" dirty="0" smtClean="0">
                <a:solidFill>
                  <a:schemeClr val="tx1"/>
                </a:solidFill>
                <a:hlinkClick r:id="rId2"/>
              </a:rPr>
              <a:t>εξαγορών</a:t>
            </a:r>
            <a:r>
              <a:rPr lang="el-GR" dirty="0" smtClean="0">
                <a:solidFill>
                  <a:schemeClr val="tx1"/>
                </a:solidFill>
              </a:rPr>
              <a:t> και συγχωνεύσεων είτε για την εισαγωγή νέων προϊόντων στην </a:t>
            </a:r>
            <a:r>
              <a:rPr lang="el-GR" b="1" dirty="0" smtClean="0">
                <a:solidFill>
                  <a:schemeClr val="tx1"/>
                </a:solidFill>
                <a:hlinkClick r:id="rId3"/>
              </a:rPr>
              <a:t>αγορά</a:t>
            </a:r>
            <a:r>
              <a:rPr lang="el-GR" dirty="0" smtClean="0">
                <a:solidFill>
                  <a:schemeClr val="tx1"/>
                </a:solidFill>
              </a:rPr>
              <a:t>.</a:t>
            </a:r>
          </a:p>
          <a:p>
            <a:pPr algn="just"/>
            <a:r>
              <a:rPr lang="el-GR" b="1" dirty="0" smtClean="0">
                <a:solidFill>
                  <a:schemeClr val="tx1"/>
                </a:solidFill>
                <a:hlinkClick r:id="rId4"/>
              </a:rPr>
              <a:t>Προϊόντα</a:t>
            </a:r>
            <a:r>
              <a:rPr lang="el-GR" dirty="0" smtClean="0">
                <a:solidFill>
                  <a:schemeClr val="tx1"/>
                </a:solidFill>
              </a:rPr>
              <a:t> με θετική ΚΠΑ δείχνουν ότι τα προβλεπόμενα έσοδα (μελλοντικές </a:t>
            </a:r>
            <a:r>
              <a:rPr lang="el-GR" b="1" dirty="0" smtClean="0">
                <a:solidFill>
                  <a:schemeClr val="tx1"/>
                </a:solidFill>
                <a:hlinkClick r:id="rId5"/>
              </a:rPr>
              <a:t>ταμειακές εισροές</a:t>
            </a:r>
            <a:r>
              <a:rPr lang="el-GR" dirty="0" smtClean="0">
                <a:solidFill>
                  <a:schemeClr val="tx1"/>
                </a:solidFill>
              </a:rPr>
              <a:t>) θα είναι μεγαλύτερα από τις </a:t>
            </a:r>
            <a:r>
              <a:rPr lang="el-GR" b="1" dirty="0" smtClean="0">
                <a:solidFill>
                  <a:schemeClr val="tx1"/>
                </a:solidFill>
                <a:hlinkClick r:id="rId6"/>
              </a:rPr>
              <a:t>δαπάνες επενδύσεων</a:t>
            </a:r>
            <a:r>
              <a:rPr lang="el-GR" dirty="0" smtClean="0">
                <a:solidFill>
                  <a:schemeClr val="tx1"/>
                </a:solidFill>
              </a:rPr>
              <a:t> για έρευνα, ανάπτυξη, προώθηση, τα </a:t>
            </a:r>
            <a:r>
              <a:rPr lang="el-GR" b="1" dirty="0" smtClean="0">
                <a:solidFill>
                  <a:schemeClr val="tx1"/>
                </a:solidFill>
                <a:hlinkClick r:id="rId7"/>
              </a:rPr>
              <a:t>κόστη παραγωγής</a:t>
            </a:r>
            <a:r>
              <a:rPr lang="el-GR" dirty="0" smtClean="0">
                <a:solidFill>
                  <a:schemeClr val="tx1"/>
                </a:solidFill>
              </a:rPr>
              <a:t> και διανομής τους, οπότε το τελικό </a:t>
            </a:r>
            <a:r>
              <a:rPr lang="el-GR" b="1" dirty="0" smtClean="0">
                <a:solidFill>
                  <a:schemeClr val="tx1"/>
                </a:solidFill>
                <a:hlinkClick r:id="rId8"/>
              </a:rPr>
              <a:t>αποτέλεσμα</a:t>
            </a:r>
            <a:r>
              <a:rPr lang="el-GR" dirty="0" smtClean="0">
                <a:solidFill>
                  <a:schemeClr val="tx1"/>
                </a:solidFill>
              </a:rPr>
              <a:t> θα είναι προς όφελος των </a:t>
            </a:r>
            <a:r>
              <a:rPr lang="el-GR" b="1" dirty="0" smtClean="0">
                <a:solidFill>
                  <a:schemeClr val="tx1"/>
                </a:solidFill>
                <a:hlinkClick r:id="rId9"/>
              </a:rPr>
              <a:t>μετόχων</a:t>
            </a:r>
            <a:r>
              <a:rPr lang="el-GR" dirty="0" smtClean="0">
                <a:solidFill>
                  <a:schemeClr val="tx1"/>
                </a:solidFill>
              </a:rPr>
              <a:t> της εταιρείας.</a:t>
            </a:r>
          </a:p>
          <a:p>
            <a:pPr algn="just"/>
            <a:r>
              <a:rPr lang="el-GR" dirty="0" smtClean="0">
                <a:solidFill>
                  <a:schemeClr val="tx1"/>
                </a:solidFill>
              </a:rPr>
              <a:t>Η ασφαλέστερη επένδυση είναι συνήθως οι </a:t>
            </a:r>
            <a:r>
              <a:rPr lang="el-GR" b="1" dirty="0" smtClean="0">
                <a:solidFill>
                  <a:schemeClr val="tx1"/>
                </a:solidFill>
                <a:hlinkClick r:id="rId10"/>
              </a:rPr>
              <a:t>λογαριασμοί ταμιευτηρίου</a:t>
            </a:r>
            <a:r>
              <a:rPr lang="el-GR" dirty="0" smtClean="0">
                <a:solidFill>
                  <a:schemeClr val="tx1"/>
                </a:solidFill>
              </a:rPr>
              <a:t> και οι </a:t>
            </a:r>
            <a:r>
              <a:rPr lang="el-GR" b="1" dirty="0" smtClean="0">
                <a:solidFill>
                  <a:schemeClr val="tx1"/>
                </a:solidFill>
                <a:hlinkClick r:id="rId11"/>
              </a:rPr>
              <a:t>προθεσμιακές καταθέσεις</a:t>
            </a:r>
            <a:r>
              <a:rPr lang="el-GR" dirty="0" smtClean="0">
                <a:solidFill>
                  <a:schemeClr val="tx1"/>
                </a:solidFill>
              </a:rPr>
              <a:t>, αλλά αυτές έχουν συνήθως και τα χαμηλότερα επιτόκια.</a:t>
            </a:r>
          </a:p>
          <a:p>
            <a:endParaRPr lang="el-GR" dirty="0"/>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418058"/>
          </a:xfrm>
        </p:spPr>
        <p:txBody>
          <a:bodyPr>
            <a:normAutofit fontScale="90000"/>
          </a:bodyPr>
          <a:lstStyle/>
          <a:p>
            <a:r>
              <a:rPr lang="el-GR" sz="3200" b="1" dirty="0" smtClean="0"/>
              <a:t/>
            </a:r>
            <a:br>
              <a:rPr lang="el-GR" sz="3200" b="1" dirty="0" smtClean="0"/>
            </a:br>
            <a:r>
              <a:rPr lang="el-GR" b="1" dirty="0" smtClean="0"/>
              <a:t>Χρηση ΚΠΑ σε Εταιρικο Περιβαλλον (2)</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179512" y="836712"/>
            <a:ext cx="8712968" cy="5760640"/>
          </a:xfrm>
        </p:spPr>
        <p:txBody>
          <a:bodyPr>
            <a:normAutofit fontScale="85000" lnSpcReduction="10000"/>
          </a:bodyPr>
          <a:lstStyle/>
          <a:p>
            <a:r>
              <a:rPr lang="el-GR" dirty="0" smtClean="0">
                <a:solidFill>
                  <a:schemeClr val="tx1"/>
                </a:solidFill>
              </a:rPr>
              <a:t>Σε μια θεωρητική κατάσταση όπου μια εταιρία διαθέτει απεριόριστα κεφάλαια, θα έπρεπε να προχωρήσει στη χρηματοδότηση κάθε δυνατής επένδυσης με θετική Καθαρή Παρούσα Αξία. Ωστόσο, πρακτικά, τα περιορισμένα κεφάλαια περιορίζουν τις επενδύσεις στα έργα με την υψηλότερη ΚΠΑ των οποίων το </a:t>
            </a:r>
            <a:r>
              <a:rPr lang="el-GR" b="1" dirty="0" smtClean="0">
                <a:solidFill>
                  <a:schemeClr val="tx1"/>
                </a:solidFill>
                <a:hlinkClick r:id="rId2"/>
              </a:rPr>
              <a:t>κόστος</a:t>
            </a:r>
            <a:r>
              <a:rPr lang="el-GR" dirty="0" smtClean="0">
                <a:solidFill>
                  <a:schemeClr val="tx1"/>
                </a:solidFill>
              </a:rPr>
              <a:t> των ταμειακών ροών δεν υπερβαίνουν τα συνολικά </a:t>
            </a:r>
            <a:r>
              <a:rPr lang="el-GR" b="1" dirty="0" smtClean="0">
                <a:solidFill>
                  <a:schemeClr val="tx1"/>
                </a:solidFill>
                <a:hlinkClick r:id="rId3"/>
              </a:rPr>
              <a:t>κεφάλαια</a:t>
            </a:r>
            <a:r>
              <a:rPr lang="el-GR" dirty="0" smtClean="0">
                <a:solidFill>
                  <a:schemeClr val="tx1"/>
                </a:solidFill>
              </a:rPr>
              <a:t> της εταιρείας.</a:t>
            </a:r>
          </a:p>
          <a:p>
            <a:r>
              <a:rPr lang="el-GR" dirty="0" smtClean="0">
                <a:solidFill>
                  <a:schemeClr val="tx1"/>
                </a:solidFill>
              </a:rPr>
              <a:t>Στην περίπτωση κατά την οποία όλες οι μελλοντικές ταμειακές ροές είναι εισροές (όπως η πληρωμή </a:t>
            </a:r>
            <a:r>
              <a:rPr lang="el-GR" b="1" dirty="0" smtClean="0">
                <a:solidFill>
                  <a:schemeClr val="tx1"/>
                </a:solidFill>
                <a:hlinkClick r:id="rId4"/>
              </a:rPr>
              <a:t>τοκομεριδίου ομολόγων</a:t>
            </a:r>
            <a:r>
              <a:rPr lang="el-GR" dirty="0" smtClean="0">
                <a:solidFill>
                  <a:schemeClr val="tx1"/>
                </a:solidFill>
              </a:rPr>
              <a:t>), η μόνη εκροή μετρητών είναι η </a:t>
            </a:r>
            <a:r>
              <a:rPr lang="el-GR" b="1" dirty="0" smtClean="0">
                <a:solidFill>
                  <a:schemeClr val="tx1"/>
                </a:solidFill>
                <a:hlinkClick r:id="rId5"/>
              </a:rPr>
              <a:t>τιμή αγοράς</a:t>
            </a:r>
            <a:r>
              <a:rPr lang="el-GR" dirty="0" smtClean="0">
                <a:solidFill>
                  <a:schemeClr val="tx1"/>
                </a:solidFill>
              </a:rPr>
              <a:t> κι άρα η ΚΠΑ είναι απλώς η παρούσα αξία των μελλοντικών ταμειακών ροών μείον την τιμή αγοράς (purchase price) του </a:t>
            </a:r>
            <a:r>
              <a:rPr lang="el-GR" b="1" dirty="0" smtClean="0">
                <a:solidFill>
                  <a:schemeClr val="tx1"/>
                </a:solidFill>
                <a:hlinkClick r:id="rId6"/>
              </a:rPr>
              <a:t>ομολόγου</a:t>
            </a:r>
            <a:r>
              <a:rPr lang="el-GR" dirty="0" smtClean="0">
                <a:solidFill>
                  <a:schemeClr val="tx1"/>
                </a:solidFill>
              </a:rPr>
              <a:t>.</a:t>
            </a:r>
          </a:p>
          <a:p>
            <a:endParaRPr lang="el-GR" dirty="0"/>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r>
              <a:rPr lang="el-GR" sz="3600" b="1" dirty="0" smtClean="0"/>
              <a:t/>
            </a:r>
            <a:br>
              <a:rPr lang="el-GR" sz="3600" b="1" dirty="0" smtClean="0"/>
            </a:br>
            <a:r>
              <a:rPr lang="el-GR" b="1" dirty="0" smtClean="0"/>
              <a:t>Χρηση ΚΠΑ σε Εταιρικο Περιβαλλον (1)</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251520" y="1052736"/>
            <a:ext cx="8712968" cy="5472608"/>
          </a:xfrm>
        </p:spPr>
        <p:txBody>
          <a:bodyPr>
            <a:normAutofit fontScale="92500"/>
          </a:bodyPr>
          <a:lstStyle/>
          <a:p>
            <a:r>
              <a:rPr lang="el-GR" sz="3000" dirty="0" smtClean="0">
                <a:solidFill>
                  <a:schemeClr val="tx1"/>
                </a:solidFill>
              </a:rPr>
              <a:t>Οι εταιρείες έχουν διαφορετικούς τρόπους για τον προσδιορισμό του προεξοφλητικού επιτοκίου, αν και μια κοινή μέθοδος χρησιμοποιεί την αναμενόμενη απόδοση εναλλακτικών επενδυτικών επιλογών με παρόμοιο επίπεδο </a:t>
            </a:r>
            <a:r>
              <a:rPr lang="el-GR" sz="3000" b="1" dirty="0" smtClean="0">
                <a:solidFill>
                  <a:schemeClr val="tx1"/>
                </a:solidFill>
                <a:hlinkClick r:id="rId2"/>
              </a:rPr>
              <a:t>κινδύνου</a:t>
            </a:r>
            <a:r>
              <a:rPr lang="el-GR" sz="3000" dirty="0" smtClean="0">
                <a:solidFill>
                  <a:schemeClr val="tx1"/>
                </a:solidFill>
              </a:rPr>
              <a:t>.</a:t>
            </a:r>
          </a:p>
          <a:p>
            <a:r>
              <a:rPr lang="el-GR" sz="3000" dirty="0" smtClean="0">
                <a:solidFill>
                  <a:schemeClr val="tx1"/>
                </a:solidFill>
              </a:rPr>
              <a:t>Πολύ σημαντικό ρόλο παίζει ο καθορισμός του επιτοκίου με το οποίο θα γίνει η προεξόφληση των ταμειακών ροών. Το προεξοφλητικό επιτόκιο μπορεί να αλλάζει ανάλογα με την επένδυση κι εξαρτάται από το επίπεδο αντιληπτού κινδύνου που εκτιμάει ο </a:t>
            </a:r>
            <a:r>
              <a:rPr lang="el-GR" sz="3000" b="1" dirty="0" smtClean="0">
                <a:solidFill>
                  <a:schemeClr val="tx1"/>
                </a:solidFill>
                <a:hlinkClick r:id="rId3"/>
              </a:rPr>
              <a:t>επενδυτής</a:t>
            </a:r>
            <a:r>
              <a:rPr lang="el-GR" sz="3000" dirty="0" smtClean="0">
                <a:solidFill>
                  <a:schemeClr val="tx1"/>
                </a:solidFill>
              </a:rPr>
              <a:t> για την κάθε μια.</a:t>
            </a:r>
          </a:p>
          <a:p>
            <a:endParaRPr lang="el-GR" dirty="0"/>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1</a:t>
            </a:r>
            <a:r>
              <a:rPr lang="el-GR" b="1" baseline="30000" dirty="0" smtClean="0"/>
              <a:t>ο</a:t>
            </a:r>
            <a:r>
              <a:rPr lang="el-GR" b="1" dirty="0" smtClean="0"/>
              <a:t> Παραδειγμα</a:t>
            </a:r>
            <a:endParaRPr lang="el-GR" b="1" dirty="0"/>
          </a:p>
        </p:txBody>
      </p:sp>
      <p:sp>
        <p:nvSpPr>
          <p:cNvPr id="3" name="2 - Θέση περιεχομένου"/>
          <p:cNvSpPr>
            <a:spLocks noGrp="1"/>
          </p:cNvSpPr>
          <p:nvPr>
            <p:ph idx="1"/>
          </p:nvPr>
        </p:nvSpPr>
        <p:spPr>
          <a:xfrm>
            <a:off x="457200" y="1052736"/>
            <a:ext cx="8229600" cy="5472608"/>
          </a:xfrm>
        </p:spPr>
        <p:txBody>
          <a:bodyPr>
            <a:normAutofit fontScale="92500" lnSpcReduction="20000"/>
          </a:bodyPr>
          <a:lstStyle/>
          <a:p>
            <a:r>
              <a:rPr lang="el-GR" dirty="0" smtClean="0">
                <a:solidFill>
                  <a:schemeClr val="tx1"/>
                </a:solidFill>
              </a:rPr>
              <a:t>Έχω ένα διαμέρισμα και θέλω να το πουλήσω: Προσφορά Α: 108.000 ευρώ σήμερα Προσφορά Β: 120.000 ευρώ του χρόνου.</a:t>
            </a:r>
          </a:p>
          <a:p>
            <a:r>
              <a:rPr lang="el-GR" dirty="0" smtClean="0">
                <a:solidFill>
                  <a:schemeClr val="tx1"/>
                </a:solidFill>
              </a:rPr>
              <a:t>Η Προσφορά Β είναι πιο συμφέρουσα από την Α, με επιτόκιο αναγωγής 10%, καθώς: ΚΠΑΑ = 108.000. </a:t>
            </a:r>
          </a:p>
          <a:p>
            <a:r>
              <a:rPr lang="el-GR" dirty="0" smtClean="0">
                <a:solidFill>
                  <a:schemeClr val="tx1"/>
                </a:solidFill>
              </a:rPr>
              <a:t>ΚΠΑΒ=120.000/1.1 = 109.000 ΚΠΑΒ&gt;ΚΠΑΑ Συνεπώς θα πρέπει να επιλέξω την Προσφορά Β. Μελέτες Συμπεριφορικής Οικονομικής δείχνουν όμως ότι σε παρόμοια παραδείγματα, οι πολίτες συνήθως επιλέγουν την Προσφορά Α.</a:t>
            </a:r>
            <a:endParaRPr lang="el-G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b="1" cap="none" dirty="0" smtClean="0"/>
              <a:t>ΟΡΙΣΜ</a:t>
            </a:r>
            <a:r>
              <a:rPr lang="el-GR" b="1" cap="none" dirty="0" smtClean="0"/>
              <a:t>Ο</a:t>
            </a:r>
            <a:r>
              <a:rPr lang="en-GB" b="1" cap="none" dirty="0" smtClean="0"/>
              <a:t>Σ ΕΠ</a:t>
            </a:r>
            <a:r>
              <a:rPr lang="el-GR" b="1" cap="none" dirty="0" smtClean="0"/>
              <a:t>Ε</a:t>
            </a:r>
            <a:r>
              <a:rPr lang="en-GB" b="1" cap="none" dirty="0" smtClean="0"/>
              <a:t>ΝΔΥΣΗΣ (2)</a:t>
            </a:r>
          </a:p>
        </p:txBody>
      </p:sp>
      <p:sp>
        <p:nvSpPr>
          <p:cNvPr id="15363" name="Rectangle 3"/>
          <p:cNvSpPr>
            <a:spLocks noGrp="1" noChangeArrowheads="1"/>
          </p:cNvSpPr>
          <p:nvPr>
            <p:ph type="body" idx="1"/>
          </p:nvPr>
        </p:nvSpPr>
        <p:spPr>
          <a:xfrm>
            <a:off x="304800" y="1554162"/>
            <a:ext cx="8686800" cy="5115198"/>
          </a:xfrm>
        </p:spPr>
        <p:txBody>
          <a:bodyPr>
            <a:normAutofit fontScale="92500" lnSpcReduction="10000"/>
          </a:bodyPr>
          <a:lstStyle/>
          <a:p>
            <a:r>
              <a:rPr lang="en-GB" dirty="0" smtClean="0"/>
              <a:t>Με τον όρο επένδυση εννοούμε μια σειρά (ακολουθία) καθαρών ταμειακών ροών (ΚΤΡ)</a:t>
            </a:r>
          </a:p>
          <a:p>
            <a:pPr lvl="1"/>
            <a:r>
              <a:rPr lang="en-GB" sz="1800" i="1" dirty="0" smtClean="0"/>
              <a:t>παραγωγικές επενδύσεις</a:t>
            </a:r>
            <a:r>
              <a:rPr lang="en-GB" sz="1800" dirty="0" smtClean="0"/>
              <a:t>: διαφορά μεταξύ εισπράξεων από πωλήσεις και πληρωμών</a:t>
            </a:r>
          </a:p>
          <a:p>
            <a:pPr lvl="1"/>
            <a:r>
              <a:rPr lang="en-GB" sz="1800" i="1" dirty="0" smtClean="0"/>
              <a:t>μετοχές</a:t>
            </a:r>
            <a:r>
              <a:rPr lang="en-GB" sz="1800" dirty="0" smtClean="0"/>
              <a:t>: μέρισμα που λαμβάνει ο επενδυτής από τη διακράτηση μετοχών και εισπράξεις από την πώληση</a:t>
            </a:r>
          </a:p>
          <a:p>
            <a:pPr lvl="1"/>
            <a:r>
              <a:rPr lang="en-GB" sz="1800" i="1" dirty="0" smtClean="0"/>
              <a:t>χρεώγραφα σταθερής προσόδου</a:t>
            </a:r>
            <a:r>
              <a:rPr lang="en-GB" sz="1800" dirty="0" smtClean="0"/>
              <a:t>: τόκοι και τιμή εξόφλησης (πώλησης)</a:t>
            </a:r>
          </a:p>
          <a:p>
            <a:r>
              <a:rPr lang="en-GB" dirty="0" smtClean="0"/>
              <a:t>Η διάσταση χρόνος έχει ιδιαίτερη σημασία στην αξιολόγηση επενδύσεων.</a:t>
            </a:r>
          </a:p>
          <a:p>
            <a:r>
              <a:rPr lang="en-GB" dirty="0" smtClean="0"/>
              <a:t>Οι μέθοδοι αξιολόγησης των επενδύσεων βασίζονται στην υπόθεση ότι οι ΚΤΡ είναι γνωστές με βεβαιότητα και δεν αναμένονται αυξήσεις στις τιμές των προϊόντων διαχρονικά</a:t>
            </a:r>
            <a:r>
              <a:rPr lang="el-GR" dirty="0" smtClean="0"/>
              <a:t>.</a:t>
            </a:r>
            <a:endParaRPr lang="en-GB"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Autofit/>
          </a:bodyPr>
          <a:lstStyle/>
          <a:p>
            <a:pPr algn="ctr"/>
            <a:r>
              <a:rPr lang="el-GR" sz="3600" b="1" dirty="0" smtClean="0"/>
              <a:t>Σε ποιουΣ απευθΥνεται το ΕπιχειρηματικΟ ΣχΕδιο</a:t>
            </a:r>
            <a:endParaRPr lang="el-GR" sz="3600" b="1" dirty="0"/>
          </a:p>
        </p:txBody>
      </p:sp>
      <p:sp>
        <p:nvSpPr>
          <p:cNvPr id="3" name="2 - Θέση περιεχομένου"/>
          <p:cNvSpPr>
            <a:spLocks noGrp="1"/>
          </p:cNvSpPr>
          <p:nvPr>
            <p:ph idx="1"/>
          </p:nvPr>
        </p:nvSpPr>
        <p:spPr>
          <a:xfrm>
            <a:off x="457200" y="1412776"/>
            <a:ext cx="8229600" cy="5040560"/>
          </a:xfrm>
        </p:spPr>
        <p:txBody>
          <a:bodyPr>
            <a:normAutofit fontScale="92500" lnSpcReduction="10000"/>
          </a:bodyPr>
          <a:lstStyle/>
          <a:p>
            <a:r>
              <a:rPr lang="el-GR" dirty="0" smtClean="0">
                <a:solidFill>
                  <a:schemeClr val="tx1"/>
                </a:solidFill>
              </a:rPr>
              <a:t>Συνεργάτες </a:t>
            </a:r>
          </a:p>
          <a:p>
            <a:r>
              <a:rPr lang="el-GR" dirty="0" smtClean="0">
                <a:solidFill>
                  <a:schemeClr val="tx1"/>
                </a:solidFill>
              </a:rPr>
              <a:t>Τραπεζίτες </a:t>
            </a:r>
          </a:p>
          <a:p>
            <a:r>
              <a:rPr lang="el-GR" dirty="0" smtClean="0">
                <a:solidFill>
                  <a:schemeClr val="tx1"/>
                </a:solidFill>
              </a:rPr>
              <a:t>Υπάλληλοι </a:t>
            </a:r>
          </a:p>
          <a:p>
            <a:r>
              <a:rPr lang="el-GR" dirty="0" smtClean="0">
                <a:solidFill>
                  <a:schemeClr val="tx1"/>
                </a:solidFill>
              </a:rPr>
              <a:t>Μεσίτες </a:t>
            </a:r>
          </a:p>
          <a:p>
            <a:r>
              <a:rPr lang="el-GR" dirty="0" smtClean="0">
                <a:solidFill>
                  <a:schemeClr val="tx1"/>
                </a:solidFill>
              </a:rPr>
              <a:t>Επενδυτές </a:t>
            </a:r>
          </a:p>
          <a:p>
            <a:r>
              <a:rPr lang="el-GR" dirty="0" smtClean="0">
                <a:solidFill>
                  <a:schemeClr val="tx1"/>
                </a:solidFill>
              </a:rPr>
              <a:t>Διευθυντές μάρκετινγκ </a:t>
            </a:r>
          </a:p>
          <a:p>
            <a:r>
              <a:rPr lang="el-GR" dirty="0" smtClean="0">
                <a:solidFill>
                  <a:schemeClr val="tx1"/>
                </a:solidFill>
              </a:rPr>
              <a:t>Ανώτερο διευθυντικό προσωπικό </a:t>
            </a:r>
          </a:p>
          <a:p>
            <a:r>
              <a:rPr lang="el-GR" dirty="0" smtClean="0">
                <a:solidFill>
                  <a:schemeClr val="tx1"/>
                </a:solidFill>
              </a:rPr>
              <a:t>Χρηματομεσίτες </a:t>
            </a:r>
          </a:p>
          <a:p>
            <a:r>
              <a:rPr lang="el-GR" dirty="0" smtClean="0">
                <a:solidFill>
                  <a:schemeClr val="tx1"/>
                </a:solidFill>
              </a:rPr>
              <a:t>Προμηθευτές </a:t>
            </a:r>
          </a:p>
          <a:p>
            <a:r>
              <a:rPr lang="el-GR" dirty="0" smtClean="0">
                <a:solidFill>
                  <a:schemeClr val="tx1"/>
                </a:solidFill>
              </a:rPr>
              <a:t>Ιδιοκτήτης</a:t>
            </a:r>
            <a:endParaRPr lang="el-GR" dirty="0">
              <a:solidFill>
                <a:schemeClr val="tx1"/>
              </a:solidFill>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600" b="1" dirty="0" smtClean="0"/>
              <a:t>2</a:t>
            </a:r>
            <a:r>
              <a:rPr lang="el-GR" sz="3600" b="1" baseline="30000" dirty="0" smtClean="0"/>
              <a:t>ο</a:t>
            </a:r>
            <a:r>
              <a:rPr lang="el-GR" sz="3600" b="1" dirty="0" smtClean="0"/>
              <a:t> Παραδειγμα:</a:t>
            </a:r>
            <a:endParaRPr lang="el-GR" sz="3600" b="1" dirty="0"/>
          </a:p>
        </p:txBody>
      </p:sp>
      <p:sp>
        <p:nvSpPr>
          <p:cNvPr id="3" name="2 - Θέση περιεχομένου"/>
          <p:cNvSpPr>
            <a:spLocks noGrp="1"/>
          </p:cNvSpPr>
          <p:nvPr>
            <p:ph idx="1"/>
          </p:nvPr>
        </p:nvSpPr>
        <p:spPr>
          <a:xfrm>
            <a:off x="0" y="908720"/>
            <a:ext cx="9144000" cy="5949280"/>
          </a:xfrm>
        </p:spPr>
        <p:txBody>
          <a:bodyPr>
            <a:normAutofit fontScale="62500" lnSpcReduction="20000"/>
          </a:bodyPr>
          <a:lstStyle/>
          <a:p>
            <a:r>
              <a:rPr lang="el-GR" dirty="0" smtClean="0"/>
              <a:t/>
            </a:r>
            <a:br>
              <a:rPr lang="el-GR" dirty="0" smtClean="0"/>
            </a:br>
            <a:r>
              <a:rPr lang="el-GR" i="1" dirty="0" smtClean="0">
                <a:solidFill>
                  <a:schemeClr val="tx1"/>
                </a:solidFill>
              </a:rPr>
              <a:t>Αν ένας επιχειρηματίας θέλει να αγοράσει ένα κατάστημα, θα κάνει πρώτα μια εκτίμηση των μελλοντικών ταμειακών ροών, τις οποίες θα δημιουργήσει το κατάστημα, και στη συνέχεια θα προεξοφλήσει αυτές τις ταμειακές ροές βρίσκοντας την ΚΠΑ.</a:t>
            </a:r>
          </a:p>
          <a:p>
            <a:endParaRPr lang="el-GR" dirty="0" smtClean="0">
              <a:solidFill>
                <a:schemeClr val="tx1"/>
              </a:solidFill>
            </a:endParaRPr>
          </a:p>
          <a:p>
            <a:r>
              <a:rPr lang="el-GR" i="1" dirty="0" smtClean="0">
                <a:solidFill>
                  <a:schemeClr val="tx1"/>
                </a:solidFill>
              </a:rPr>
              <a:t>Έστω ότι η τιμή του καταστήματος σήμερα είναι 100.000 ευρώ και το μαγαζί εκτιμάται ότι θα αποφέρει 20.000 ευρώ για τα επόμενα 5 χρόνια. Τα 100.000 ευρώ που θα δαπανηθούν σήμερα είναι ήδη υπολογισμένα στην παρούσα αξία τους, άρα δεν χρειάζονται κάποια προεξόφληση. Τα ετήσια έσοδα των 20.000 ευρώ όμως πρέπει να προεξοφληθούν ώστε να υπολογιστεί η τωρινή τους αξία. Έστω ότι χρησιμοποιείται ένα προεξοφλητικό επιτόκιο 10%.</a:t>
            </a:r>
          </a:p>
          <a:p>
            <a:endParaRPr lang="el-GR" dirty="0" smtClean="0">
              <a:solidFill>
                <a:schemeClr val="tx1"/>
              </a:solidFill>
            </a:endParaRPr>
          </a:p>
          <a:p>
            <a:r>
              <a:rPr lang="el-GR" i="1" dirty="0" smtClean="0">
                <a:solidFill>
                  <a:schemeClr val="tx1"/>
                </a:solidFill>
              </a:rPr>
              <a:t>Η Παρούσα Αξία των εισροών υπολογίζεται σε 75.816 ευρώ, από την οποία αν αφαιρεθεί η εκροή των 100.000 προκύπτει αρνητική ΚΠΑ ύψους -24.184 ευρώ, πράγμα που υποδεικνύει ότι η επένδυση δεν κρίνεται συμφέρουσα.</a:t>
            </a:r>
          </a:p>
          <a:p>
            <a:endParaRPr lang="el-GR" dirty="0" smtClean="0">
              <a:solidFill>
                <a:schemeClr val="tx1"/>
              </a:solidFill>
            </a:endParaRPr>
          </a:p>
          <a:p>
            <a:r>
              <a:rPr lang="el-GR" i="1" dirty="0" smtClean="0">
                <a:solidFill>
                  <a:schemeClr val="tx1"/>
                </a:solidFill>
              </a:rPr>
              <a:t>Γενικότερα αν η αξία αγοράς του καταστήματος ήταν μικρότερη των 75.816 ευρώ, ο επιχειρηματίας θα έκρινε την αγορά συμφέρουσα (λόγω της θετικής ΚΠΑ). Αντίθετα, όσο το κατάστημα έχει τιμή μεγαλύτερη από 75.816€ ο επιχειρηματίας δεν έχει συμφέρον να αγοράσει το κατάστημα, καθώς η επένδυση θα παρουσιάσει αρνητική ΚΠΑ.</a:t>
            </a:r>
            <a:endParaRPr lang="el-GR" dirty="0" smtClean="0">
              <a:solidFill>
                <a:schemeClr val="tx1"/>
              </a:solidFill>
            </a:endParaRPr>
          </a:p>
          <a:p>
            <a:endParaRPr lang="el-GR" dirty="0"/>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4000" b="1" dirty="0" smtClean="0"/>
              <a:t>3</a:t>
            </a:r>
            <a:r>
              <a:rPr lang="el-GR" sz="4000" b="1" baseline="30000" dirty="0" smtClean="0"/>
              <a:t>ο</a:t>
            </a:r>
            <a:r>
              <a:rPr lang="el-GR" sz="4000" b="1" dirty="0" smtClean="0"/>
              <a:t> Παραδειγμα</a:t>
            </a:r>
            <a:endParaRPr lang="el-GR" sz="4000" b="1" dirty="0"/>
          </a:p>
        </p:txBody>
      </p:sp>
      <p:sp>
        <p:nvSpPr>
          <p:cNvPr id="3" name="2 - Θέση περιεχομένου"/>
          <p:cNvSpPr>
            <a:spLocks noGrp="1"/>
          </p:cNvSpPr>
          <p:nvPr>
            <p:ph idx="1"/>
          </p:nvPr>
        </p:nvSpPr>
        <p:spPr>
          <a:xfrm>
            <a:off x="0" y="908720"/>
            <a:ext cx="9144000" cy="5949280"/>
          </a:xfrm>
        </p:spPr>
        <p:txBody>
          <a:bodyPr/>
          <a:lstStyle/>
          <a:p>
            <a:r>
              <a:rPr lang="el-GR" u="sng" dirty="0" smtClean="0">
                <a:solidFill>
                  <a:schemeClr val="tx1"/>
                </a:solidFill>
              </a:rPr>
              <a:t>Επενδυτικό Έργο Α΄:</a:t>
            </a:r>
            <a:r>
              <a:rPr lang="el-GR" dirty="0" smtClean="0">
                <a:solidFill>
                  <a:schemeClr val="tx1"/>
                </a:solidFill>
              </a:rPr>
              <a:t> Κόστος Κεφαλαίου: 100.000€ </a:t>
            </a:r>
            <a:r>
              <a:rPr lang="el-GR" b="1" dirty="0" smtClean="0">
                <a:solidFill>
                  <a:srgbClr val="002060"/>
                </a:solidFill>
              </a:rPr>
              <a:t>Κέρδη:</a:t>
            </a:r>
            <a:r>
              <a:rPr lang="el-GR" dirty="0" smtClean="0"/>
              <a:t> </a:t>
            </a:r>
            <a:r>
              <a:rPr lang="el-GR" dirty="0" smtClean="0">
                <a:solidFill>
                  <a:schemeClr val="tx1"/>
                </a:solidFill>
              </a:rPr>
              <a:t>1ο έτος: 50.000 ευρώ 2ο έτος: 50.000 ευρώ 3ο έτος: 50.000 ευρώ </a:t>
            </a:r>
          </a:p>
          <a:p>
            <a:r>
              <a:rPr lang="el-GR" u="sng" dirty="0" smtClean="0">
                <a:solidFill>
                  <a:schemeClr val="tx1"/>
                </a:solidFill>
              </a:rPr>
              <a:t>Επενδυτικό Έργο Β΄:</a:t>
            </a:r>
            <a:r>
              <a:rPr lang="el-GR" dirty="0" smtClean="0">
                <a:solidFill>
                  <a:schemeClr val="tx1"/>
                </a:solidFill>
              </a:rPr>
              <a:t> Κόστος Κεφαλαίου: 100.000€</a:t>
            </a:r>
            <a:r>
              <a:rPr lang="el-GR" dirty="0" smtClean="0"/>
              <a:t> </a:t>
            </a:r>
            <a:r>
              <a:rPr lang="el-GR" b="1" dirty="0" smtClean="0">
                <a:solidFill>
                  <a:srgbClr val="002060"/>
                </a:solidFill>
              </a:rPr>
              <a:t>Κέρδη:</a:t>
            </a:r>
            <a:r>
              <a:rPr lang="el-GR" dirty="0" smtClean="0"/>
              <a:t> </a:t>
            </a:r>
            <a:r>
              <a:rPr lang="el-GR" dirty="0" smtClean="0">
                <a:solidFill>
                  <a:schemeClr val="tx1"/>
                </a:solidFill>
              </a:rPr>
              <a:t>1ο έτος: 40.000 ευρώ 2ο έτος: 50.000 ευρώ 3ο έτος: 60.000 ευρώ. </a:t>
            </a:r>
          </a:p>
          <a:p>
            <a:r>
              <a:rPr lang="el-GR" dirty="0" smtClean="0">
                <a:solidFill>
                  <a:schemeClr val="tx1"/>
                </a:solidFill>
              </a:rPr>
              <a:t>Με επιτόκιο Αναγωγής (10%) επιλέξτε την καλύτερη επένδυση, με τη μέθοδο της Καθαρής Παρούσας Αξίας (ΚΠΑ).</a:t>
            </a:r>
            <a:endParaRPr lang="el-GR" dirty="0">
              <a:solidFill>
                <a:schemeClr val="tx1"/>
              </a:solidFill>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sz="4000" b="1" dirty="0" smtClean="0"/>
              <a:t>Λυση 3</a:t>
            </a:r>
            <a:r>
              <a:rPr lang="el-GR" sz="4000" b="1" baseline="30000" dirty="0" smtClean="0"/>
              <a:t>ου</a:t>
            </a:r>
            <a:r>
              <a:rPr lang="el-GR" sz="4000" b="1" dirty="0" smtClean="0"/>
              <a:t> Παραδειγματοσ</a:t>
            </a:r>
            <a:endParaRPr lang="el-GR" sz="4000" b="1" dirty="0"/>
          </a:p>
        </p:txBody>
      </p:sp>
      <p:sp>
        <p:nvSpPr>
          <p:cNvPr id="3" name="2 - Θέση περιεχομένου"/>
          <p:cNvSpPr>
            <a:spLocks noGrp="1"/>
          </p:cNvSpPr>
          <p:nvPr>
            <p:ph idx="1"/>
          </p:nvPr>
        </p:nvSpPr>
        <p:spPr>
          <a:xfrm>
            <a:off x="0" y="1052736"/>
            <a:ext cx="9144000" cy="5805264"/>
          </a:xfrm>
        </p:spPr>
        <p:txBody>
          <a:bodyPr/>
          <a:lstStyle/>
          <a:p>
            <a:r>
              <a:rPr lang="el-GR" u="sng" dirty="0" smtClean="0">
                <a:solidFill>
                  <a:schemeClr val="tx1"/>
                </a:solidFill>
              </a:rPr>
              <a:t>Επενδυτικό Έργο Α΄: </a:t>
            </a:r>
          </a:p>
          <a:p>
            <a:r>
              <a:rPr lang="el-GR" dirty="0" smtClean="0">
                <a:solidFill>
                  <a:schemeClr val="tx1"/>
                </a:solidFill>
              </a:rPr>
              <a:t>ΚΠΑ Α΄= (50.000/1.1) + [50.000/(1.1)</a:t>
            </a:r>
            <a:r>
              <a:rPr lang="el-GR" baseline="30000" dirty="0" smtClean="0">
                <a:solidFill>
                  <a:schemeClr val="tx1"/>
                </a:solidFill>
              </a:rPr>
              <a:t>2</a:t>
            </a:r>
            <a:r>
              <a:rPr lang="el-GR" dirty="0" smtClean="0">
                <a:solidFill>
                  <a:schemeClr val="tx1"/>
                </a:solidFill>
              </a:rPr>
              <a:t>] + </a:t>
            </a:r>
          </a:p>
          <a:p>
            <a:pPr>
              <a:buNone/>
            </a:pPr>
            <a:r>
              <a:rPr lang="el-GR" dirty="0" smtClean="0">
                <a:solidFill>
                  <a:schemeClr val="tx1"/>
                </a:solidFill>
              </a:rPr>
              <a:t>    [50.000 /(1.1)</a:t>
            </a:r>
            <a:r>
              <a:rPr lang="el-GR" baseline="30000" dirty="0" smtClean="0">
                <a:solidFill>
                  <a:schemeClr val="tx1"/>
                </a:solidFill>
              </a:rPr>
              <a:t>3</a:t>
            </a:r>
            <a:r>
              <a:rPr lang="el-GR" dirty="0" smtClean="0">
                <a:solidFill>
                  <a:schemeClr val="tx1"/>
                </a:solidFill>
              </a:rPr>
              <a:t>] - 100.000 = 24.300 ευρώ.</a:t>
            </a:r>
          </a:p>
          <a:p>
            <a:pPr>
              <a:buNone/>
            </a:pPr>
            <a:r>
              <a:rPr lang="el-GR" dirty="0" smtClean="0">
                <a:solidFill>
                  <a:schemeClr val="tx1"/>
                </a:solidFill>
              </a:rPr>
              <a:t> </a:t>
            </a:r>
          </a:p>
          <a:p>
            <a:r>
              <a:rPr lang="el-GR" u="sng" dirty="0" smtClean="0">
                <a:solidFill>
                  <a:schemeClr val="tx1"/>
                </a:solidFill>
              </a:rPr>
              <a:t>Επενδυτικό Έργο Β΄: </a:t>
            </a:r>
          </a:p>
          <a:p>
            <a:r>
              <a:rPr lang="el-GR" dirty="0" smtClean="0">
                <a:solidFill>
                  <a:schemeClr val="tx1"/>
                </a:solidFill>
              </a:rPr>
              <a:t>ΚΠΑ Β΄= (40.000/1.1) + [50.000/(1.1)</a:t>
            </a:r>
            <a:r>
              <a:rPr lang="el-GR" baseline="30000" dirty="0" smtClean="0">
                <a:solidFill>
                  <a:schemeClr val="tx1"/>
                </a:solidFill>
              </a:rPr>
              <a:t>2</a:t>
            </a:r>
            <a:r>
              <a:rPr lang="el-GR" dirty="0" smtClean="0">
                <a:solidFill>
                  <a:schemeClr val="tx1"/>
                </a:solidFill>
              </a:rPr>
              <a:t>] + [60.000/(1.1)</a:t>
            </a:r>
            <a:r>
              <a:rPr lang="el-GR" baseline="30000" dirty="0" smtClean="0">
                <a:solidFill>
                  <a:schemeClr val="tx1"/>
                </a:solidFill>
              </a:rPr>
              <a:t>2</a:t>
            </a:r>
            <a:r>
              <a:rPr lang="el-GR" dirty="0" smtClean="0">
                <a:solidFill>
                  <a:schemeClr val="tx1"/>
                </a:solidFill>
              </a:rPr>
              <a:t>] - 100.000 = 22.800 ευρώ.</a:t>
            </a:r>
          </a:p>
          <a:p>
            <a:endParaRPr lang="el-GR" dirty="0" smtClean="0">
              <a:solidFill>
                <a:schemeClr val="tx1"/>
              </a:solidFill>
            </a:endParaRPr>
          </a:p>
          <a:p>
            <a:r>
              <a:rPr lang="el-GR" dirty="0" smtClean="0">
                <a:solidFill>
                  <a:schemeClr val="tx1"/>
                </a:solidFill>
              </a:rPr>
              <a:t>ΚΠΑ Α΄ &gt; ΚΠΑ Β΄ Το Επενδυτικό έργο Α είναι πιο συμφέρον.</a:t>
            </a:r>
            <a:endParaRPr lang="el-GR" dirty="0">
              <a:solidFill>
                <a:schemeClr val="tx1"/>
              </a:solidFil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0" y="274638"/>
            <a:ext cx="9144000" cy="706090"/>
          </a:xfrm>
        </p:spPr>
        <p:txBody>
          <a:bodyPr>
            <a:normAutofit fontScale="90000"/>
          </a:bodyPr>
          <a:lstStyle/>
          <a:p>
            <a:pPr eaLnBrk="1" hangingPunct="1"/>
            <a:r>
              <a:rPr lang="el-GR" sz="3600" b="1" dirty="0" smtClean="0"/>
              <a:t>ΚΠΑ με Διαφορετικα Ετησια Επιτοκια</a:t>
            </a:r>
          </a:p>
        </p:txBody>
      </p:sp>
      <p:sp>
        <p:nvSpPr>
          <p:cNvPr id="43011" name="Rectangle 3"/>
          <p:cNvSpPr>
            <a:spLocks noGrp="1" noChangeArrowheads="1"/>
          </p:cNvSpPr>
          <p:nvPr>
            <p:ph idx="1"/>
          </p:nvPr>
        </p:nvSpPr>
        <p:spPr>
          <a:xfrm>
            <a:off x="179512" y="1196752"/>
            <a:ext cx="8964488" cy="5400600"/>
          </a:xfrm>
        </p:spPr>
        <p:txBody>
          <a:bodyPr/>
          <a:lstStyle/>
          <a:p>
            <a:pPr eaLnBrk="1" hangingPunct="1"/>
            <a:r>
              <a:rPr lang="el-GR" altLang="en-US" dirty="0" smtClean="0">
                <a:solidFill>
                  <a:schemeClr val="tx1"/>
                </a:solidFill>
              </a:rPr>
              <a:t>Έστω οι κάτωθι ΚΤΡοές:</a:t>
            </a:r>
          </a:p>
          <a:p>
            <a:pPr eaLnBrk="1" hangingPunct="1"/>
            <a:r>
              <a:rPr lang="en-US" dirty="0" smtClean="0">
                <a:solidFill>
                  <a:schemeClr val="tx1"/>
                </a:solidFill>
              </a:rPr>
              <a:t>C</a:t>
            </a:r>
            <a:r>
              <a:rPr lang="en-US" baseline="-25000" dirty="0" smtClean="0">
                <a:solidFill>
                  <a:schemeClr val="tx1"/>
                </a:solidFill>
              </a:rPr>
              <a:t>1</a:t>
            </a:r>
            <a:r>
              <a:rPr lang="en-US" dirty="0" smtClean="0">
                <a:solidFill>
                  <a:schemeClr val="tx1"/>
                </a:solidFill>
              </a:rPr>
              <a:t> = 100    C</a:t>
            </a:r>
            <a:r>
              <a:rPr lang="en-US" baseline="-25000" dirty="0" smtClean="0">
                <a:solidFill>
                  <a:schemeClr val="tx1"/>
                </a:solidFill>
              </a:rPr>
              <a:t>2</a:t>
            </a:r>
            <a:r>
              <a:rPr lang="en-US" dirty="0" smtClean="0">
                <a:solidFill>
                  <a:schemeClr val="tx1"/>
                </a:solidFill>
              </a:rPr>
              <a:t> = 200    C</a:t>
            </a:r>
            <a:r>
              <a:rPr lang="en-US" baseline="-25000" dirty="0" smtClean="0">
                <a:solidFill>
                  <a:schemeClr val="tx1"/>
                </a:solidFill>
              </a:rPr>
              <a:t>3</a:t>
            </a:r>
            <a:r>
              <a:rPr lang="en-US" dirty="0" smtClean="0">
                <a:solidFill>
                  <a:schemeClr val="tx1"/>
                </a:solidFill>
              </a:rPr>
              <a:t> = 500</a:t>
            </a:r>
          </a:p>
          <a:p>
            <a:pPr eaLnBrk="1" hangingPunct="1"/>
            <a:r>
              <a:rPr lang="en-US" dirty="0" smtClean="0">
                <a:solidFill>
                  <a:schemeClr val="tx1"/>
                </a:solidFill>
              </a:rPr>
              <a:t>r</a:t>
            </a:r>
            <a:r>
              <a:rPr lang="en-US" baseline="-25000" dirty="0" smtClean="0">
                <a:solidFill>
                  <a:schemeClr val="tx1"/>
                </a:solidFill>
              </a:rPr>
              <a:t>1</a:t>
            </a:r>
            <a:r>
              <a:rPr lang="en-US" dirty="0" smtClean="0">
                <a:solidFill>
                  <a:schemeClr val="tx1"/>
                </a:solidFill>
              </a:rPr>
              <a:t> = 8%      r</a:t>
            </a:r>
            <a:r>
              <a:rPr lang="en-US" baseline="-25000" dirty="0" smtClean="0">
                <a:solidFill>
                  <a:schemeClr val="tx1"/>
                </a:solidFill>
              </a:rPr>
              <a:t>2</a:t>
            </a:r>
            <a:r>
              <a:rPr lang="en-US" dirty="0" smtClean="0">
                <a:solidFill>
                  <a:schemeClr val="tx1"/>
                </a:solidFill>
              </a:rPr>
              <a:t> = 10%   r</a:t>
            </a:r>
            <a:r>
              <a:rPr lang="en-US" baseline="-25000" dirty="0" smtClean="0">
                <a:solidFill>
                  <a:schemeClr val="tx1"/>
                </a:solidFill>
              </a:rPr>
              <a:t>3</a:t>
            </a:r>
            <a:r>
              <a:rPr lang="en-US" dirty="0" smtClean="0">
                <a:solidFill>
                  <a:schemeClr val="tx1"/>
                </a:solidFill>
              </a:rPr>
              <a:t> = 12%</a:t>
            </a:r>
            <a:endParaRPr lang="el-GR" altLang="en-US" dirty="0" smtClean="0">
              <a:solidFill>
                <a:schemeClr val="tx1"/>
              </a:solidFill>
            </a:endParaRPr>
          </a:p>
          <a:p>
            <a:pPr eaLnBrk="1" hangingPunct="1"/>
            <a:r>
              <a:rPr lang="el-GR" altLang="en-US" dirty="0" smtClean="0">
                <a:solidFill>
                  <a:schemeClr val="tx1"/>
                </a:solidFill>
              </a:rPr>
              <a:t>Να ευρεθεί η Παρούσα Αξία τους</a:t>
            </a:r>
            <a:endParaRPr lang="en-US" dirty="0" smtClean="0">
              <a:solidFill>
                <a:schemeClr val="tx1"/>
              </a:solidFill>
            </a:endParaRPr>
          </a:p>
          <a:p>
            <a:pPr eaLnBrk="1" hangingPunct="1"/>
            <a:endParaRPr lang="en-US" dirty="0" smtClean="0">
              <a:solidFill>
                <a:schemeClr val="tx1"/>
              </a:solidFill>
            </a:endParaRPr>
          </a:p>
          <a:p>
            <a:pPr eaLnBrk="1" hangingPunct="1">
              <a:buFontTx/>
              <a:buNone/>
            </a:pPr>
            <a:r>
              <a:rPr lang="el-GR" altLang="en-US" dirty="0" smtClean="0">
                <a:solidFill>
                  <a:schemeClr val="tx1"/>
                </a:solidFill>
              </a:rPr>
              <a:t>ΠΑ =</a:t>
            </a:r>
          </a:p>
          <a:p>
            <a:pPr eaLnBrk="1" hangingPunct="1">
              <a:buFontTx/>
              <a:buNone/>
            </a:pPr>
            <a:endParaRPr lang="el-GR" altLang="en-US" dirty="0" smtClean="0">
              <a:solidFill>
                <a:schemeClr val="tx1"/>
              </a:solidFill>
            </a:endParaRPr>
          </a:p>
          <a:p>
            <a:pPr eaLnBrk="1" hangingPunct="1">
              <a:buFontTx/>
              <a:buNone/>
            </a:pPr>
            <a:r>
              <a:rPr lang="el-GR" altLang="en-US" dirty="0" smtClean="0">
                <a:solidFill>
                  <a:schemeClr val="tx1"/>
                </a:solidFill>
              </a:rPr>
              <a:t>= 92,59 +168,35 + 375,9 = 636,87</a:t>
            </a:r>
          </a:p>
        </p:txBody>
      </p:sp>
      <p:sp>
        <p:nvSpPr>
          <p:cNvPr id="8" name="5 - Θέση αριθμού διαφάνειας"/>
          <p:cNvSpPr>
            <a:spLocks noGrp="1"/>
          </p:cNvSpPr>
          <p:nvPr>
            <p:ph type="sldNum" sz="quarter" idx="12"/>
          </p:nvPr>
        </p:nvSpPr>
        <p:spPr/>
        <p:txBody>
          <a:bodyPr/>
          <a:lstStyle/>
          <a:p>
            <a:pPr>
              <a:defRPr/>
            </a:pPr>
            <a:fld id="{692A1C05-418D-4681-9646-8F80D74F24E3}" type="slidenum">
              <a:rPr lang="el-GR"/>
              <a:pPr>
                <a:defRPr/>
              </a:pPr>
              <a:t>303</a:t>
            </a:fld>
            <a:endParaRPr lang="el-GR" dirty="0"/>
          </a:p>
        </p:txBody>
      </p:sp>
      <p:sp>
        <p:nvSpPr>
          <p:cNvPr id="410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4098" name="Object 5"/>
          <p:cNvGraphicFramePr>
            <a:graphicFrameLocks noChangeAspect="1"/>
          </p:cNvGraphicFramePr>
          <p:nvPr/>
        </p:nvGraphicFramePr>
        <p:xfrm>
          <a:off x="1547812" y="4406900"/>
          <a:ext cx="6768603" cy="894308"/>
        </p:xfrm>
        <a:graphic>
          <a:graphicData uri="http://schemas.openxmlformats.org/presentationml/2006/ole">
            <p:oleObj spid="_x0000_s948226" r:id="rId3" imgW="3860640" imgH="4190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endSync delay="0"/>
                                  <p:childTnLst>
                                    <p:set>
                                      <p:cBhvr>
                                        <p:cTn id="10" dur="1" fill="hold">
                                          <p:endSync delay="0"/>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Sync delay="0"/>
                                  <p:childTnLst>
                                    <p:set>
                                      <p:cBhvr>
                                        <p:cTn id="14" dur="1" fill="hold">
                                          <p:endSync delay="0"/>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endSync delay="0"/>
                                  <p:childTnLst>
                                    <p:set>
                                      <p:cBhvr>
                                        <p:cTn id="18" dur="1" fill="hold">
                                          <p:endSync delay="0"/>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endSync delay="0"/>
                                  <p:childTnLst>
                                    <p:set>
                                      <p:cBhvr>
                                        <p:cTn id="22" dur="1" fill="hold">
                                          <p:endSync delay="0"/>
                                        </p:cTn>
                                        <p:tgtEl>
                                          <p:spTgt spid="430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endSync delay="0"/>
                                  <p:childTnLst>
                                    <p:set>
                                      <p:cBhvr>
                                        <p:cTn id="26" dur="1" fill="hold">
                                          <p:endSync delay="0"/>
                                        </p:cTn>
                                        <p:tgtEl>
                                          <p:spTgt spid="430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274638"/>
            <a:ext cx="8229600" cy="706090"/>
          </a:xfrm>
        </p:spPr>
        <p:txBody>
          <a:bodyPr>
            <a:normAutofit/>
          </a:bodyPr>
          <a:lstStyle/>
          <a:p>
            <a:pPr eaLnBrk="1" hangingPunct="1"/>
            <a:r>
              <a:rPr lang="el-GR" b="1" dirty="0" smtClean="0"/>
              <a:t>Υπολειμματικη Αξια</a:t>
            </a:r>
          </a:p>
        </p:txBody>
      </p:sp>
      <p:sp>
        <p:nvSpPr>
          <p:cNvPr id="44036" name="Rectangle 3"/>
          <p:cNvSpPr>
            <a:spLocks noGrp="1" noChangeArrowheads="1"/>
          </p:cNvSpPr>
          <p:nvPr>
            <p:ph idx="1"/>
          </p:nvPr>
        </p:nvSpPr>
        <p:spPr>
          <a:xfrm>
            <a:off x="0" y="1124744"/>
            <a:ext cx="9144000" cy="5040559"/>
          </a:xfrm>
        </p:spPr>
        <p:txBody>
          <a:bodyPr/>
          <a:lstStyle/>
          <a:p>
            <a:pPr eaLnBrk="1" hangingPunct="1"/>
            <a:r>
              <a:rPr lang="el-GR" altLang="en-US" sz="2400" dirty="0" smtClean="0">
                <a:solidFill>
                  <a:schemeClr val="tx1"/>
                </a:solidFill>
              </a:rPr>
              <a:t>Το επιτόκιο προεξόφλησης το οποίο χρησιμοποιούμε για να υπολογίσουμε την ΚΠΑ είναι το κόστος κεφαλαίου της επένδυσης ή της επιχείρησης.</a:t>
            </a:r>
          </a:p>
          <a:p>
            <a:pPr eaLnBrk="1" hangingPunct="1"/>
            <a:endParaRPr lang="el-GR" altLang="en-US" sz="2400" dirty="0" smtClean="0">
              <a:solidFill>
                <a:schemeClr val="tx1"/>
              </a:solidFill>
            </a:endParaRPr>
          </a:p>
          <a:p>
            <a:pPr eaLnBrk="1" hangingPunct="1"/>
            <a:r>
              <a:rPr lang="el-GR" altLang="en-US" sz="2400" dirty="0" smtClean="0">
                <a:solidFill>
                  <a:schemeClr val="tx1"/>
                </a:solidFill>
              </a:rPr>
              <a:t>Αν υπάρχει υπολειμματική αξία </a:t>
            </a:r>
            <a:r>
              <a:rPr lang="en-US" sz="2400" dirty="0" smtClean="0">
                <a:solidFill>
                  <a:schemeClr val="tx1"/>
                </a:solidFill>
              </a:rPr>
              <a:t>(</a:t>
            </a:r>
            <a:r>
              <a:rPr lang="el-GR" altLang="en-US" sz="2400" dirty="0" smtClean="0">
                <a:solidFill>
                  <a:schemeClr val="tx1"/>
                </a:solidFill>
              </a:rPr>
              <a:t>= αναπόσβεστη λογιστική αξία</a:t>
            </a:r>
            <a:r>
              <a:rPr lang="en-US" sz="2400" dirty="0" smtClean="0">
                <a:solidFill>
                  <a:schemeClr val="tx1"/>
                </a:solidFill>
              </a:rPr>
              <a:t>),</a:t>
            </a:r>
            <a:r>
              <a:rPr lang="el-GR" altLang="en-US" sz="2400" dirty="0" smtClean="0">
                <a:solidFill>
                  <a:schemeClr val="tx1"/>
                </a:solidFill>
              </a:rPr>
              <a:t> θα πρέπει να υπολογιστεί ως ταμειακή ροή στο τέλος της ζωής της επένδυσης.</a:t>
            </a:r>
          </a:p>
          <a:p>
            <a:pPr eaLnBrk="1" hangingPunct="1"/>
            <a:endParaRPr lang="el-GR" altLang="en-US" sz="2400" dirty="0" smtClean="0">
              <a:solidFill>
                <a:schemeClr val="tx1"/>
              </a:solidFill>
            </a:endParaRPr>
          </a:p>
          <a:p>
            <a:pPr eaLnBrk="1" hangingPunct="1"/>
            <a:r>
              <a:rPr lang="el-GR" altLang="en-US" sz="2400" dirty="0" smtClean="0">
                <a:solidFill>
                  <a:schemeClr val="tx1"/>
                </a:solidFill>
              </a:rPr>
              <a:t>Αν υπάρχει Κεφάλαιο Κίνησης θα πρέπει να υπολογιστεί η μεταβολή του στην ταμειακή ροή κάθε έτους και στο τέλος το σύνολο του ΚΚ ως είσπραξη (εισροή). </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l-GR" b="1" dirty="0" smtClean="0"/>
              <a:t>Χρηση ΚΠΑ</a:t>
            </a:r>
            <a:endParaRPr lang="en-US" b="1" dirty="0" smtClean="0"/>
          </a:p>
        </p:txBody>
      </p:sp>
      <p:sp>
        <p:nvSpPr>
          <p:cNvPr id="88067" name="Rectangle 3"/>
          <p:cNvSpPr>
            <a:spLocks noGrp="1" noChangeArrowheads="1"/>
          </p:cNvSpPr>
          <p:nvPr>
            <p:ph idx="1"/>
          </p:nvPr>
        </p:nvSpPr>
        <p:spPr>
          <a:xfrm>
            <a:off x="468313" y="1557338"/>
            <a:ext cx="8229600" cy="4319587"/>
          </a:xfrm>
        </p:spPr>
        <p:txBody>
          <a:bodyPr/>
          <a:lstStyle/>
          <a:p>
            <a:pPr eaLnBrk="1" hangingPunct="1">
              <a:defRPr/>
            </a:pPr>
            <a:r>
              <a:rPr lang="el-GR" dirty="0" smtClean="0">
                <a:solidFill>
                  <a:schemeClr val="tx1"/>
                </a:solidFill>
              </a:rPr>
              <a:t>Η μέθοδος της ΚΠΑ χρησιμοποιείται για μεγάλα και μακρόχρονα επενδυτικά έργα.</a:t>
            </a:r>
          </a:p>
          <a:p>
            <a:pPr eaLnBrk="1" hangingPunct="1">
              <a:buFontTx/>
              <a:buNone/>
              <a:defRPr/>
            </a:pPr>
            <a:endParaRPr lang="el-GR" dirty="0" smtClean="0">
              <a:solidFill>
                <a:schemeClr val="tx1"/>
              </a:solidFill>
            </a:endParaRPr>
          </a:p>
          <a:p>
            <a:pPr eaLnBrk="1" hangingPunct="1">
              <a:defRPr/>
            </a:pPr>
            <a:r>
              <a:rPr lang="el-GR" dirty="0" smtClean="0">
                <a:solidFill>
                  <a:schemeClr val="tx1"/>
                </a:solidFill>
              </a:rPr>
              <a:t>Αν μια επιχείρηση έχει υψηλά κεφάλαια ή δυνατότητα πρόσβασης σε κεφάλαια και μεγαλύτερη βεβαιότητα στις ΚΤΡοές των προγραμμάτων της, συνήθως χρησιμοποιεί την μέθοδο της ΚΠΑ.</a:t>
            </a:r>
          </a:p>
        </p:txBody>
      </p:sp>
      <p:sp>
        <p:nvSpPr>
          <p:cNvPr id="6" name="5 - Θέση αριθμού διαφάνειας"/>
          <p:cNvSpPr>
            <a:spLocks noGrp="1"/>
          </p:cNvSpPr>
          <p:nvPr>
            <p:ph type="sldNum" sz="quarter" idx="12"/>
          </p:nvPr>
        </p:nvSpPr>
        <p:spPr/>
        <p:txBody>
          <a:bodyPr/>
          <a:lstStyle/>
          <a:p>
            <a:pPr>
              <a:defRPr/>
            </a:pPr>
            <a:fld id="{ADB868BD-7112-49FD-9BD3-F52D8D95F375}" type="slidenum">
              <a:rPr lang="el-GR"/>
              <a:pPr>
                <a:defRPr/>
              </a:pPr>
              <a:t>305</a:t>
            </a:fld>
            <a:endParaRPr lang="el-GR" dirty="0"/>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9502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4338" name="Picture 2"/>
          <p:cNvPicPr>
            <a:picLocks noGrp="1" noChangeAspect="1" noChangeArrowheads="1"/>
          </p:cNvPicPr>
          <p:nvPr>
            <p:ph idx="1"/>
          </p:nvPr>
        </p:nvPicPr>
        <p:blipFill>
          <a:blip r:embed="rId2" cstate="print"/>
          <a:srcRect/>
          <a:stretch>
            <a:fillRect/>
          </a:stretch>
        </p:blipFill>
        <p:spPr bwMode="auto">
          <a:xfrm>
            <a:off x="0" y="260648"/>
            <a:ext cx="9144000" cy="6597352"/>
          </a:xfrm>
          <a:prstGeom prst="rect">
            <a:avLst/>
          </a:prstGeom>
          <a:noFill/>
          <a:ln w="9525">
            <a:noFill/>
            <a:miter lim="800000"/>
            <a:headEnd/>
            <a:tailEnd/>
          </a:ln>
        </p:spPr>
      </p:pic>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090"/>
          </a:xfrm>
        </p:spPr>
        <p:txBody>
          <a:bodyPr>
            <a:normAutofit fontScale="90000"/>
          </a:bodyPr>
          <a:lstStyle/>
          <a:p>
            <a:r>
              <a:rPr lang="el-GR" sz="3600" b="1" dirty="0" smtClean="0"/>
              <a:t/>
            </a:r>
            <a:br>
              <a:rPr lang="el-GR" sz="3600" b="1" dirty="0" smtClean="0"/>
            </a:br>
            <a:r>
              <a:rPr lang="el-GR" sz="4000" b="1" dirty="0" smtClean="0"/>
              <a:t>Μειονεκτηματα Υπολογισμου ΚΠΑ</a:t>
            </a:r>
            <a:r>
              <a:rPr lang="el-GR" sz="4000" dirty="0" smtClean="0"/>
              <a:t/>
            </a:r>
            <a:br>
              <a:rPr lang="el-GR" sz="4000" dirty="0" smtClean="0"/>
            </a:br>
            <a:endParaRPr lang="el-GR" sz="4000" dirty="0"/>
          </a:p>
        </p:txBody>
      </p:sp>
      <p:sp>
        <p:nvSpPr>
          <p:cNvPr id="3" name="2 - Θέση περιεχομένου"/>
          <p:cNvSpPr>
            <a:spLocks noGrp="1"/>
          </p:cNvSpPr>
          <p:nvPr>
            <p:ph idx="1"/>
          </p:nvPr>
        </p:nvSpPr>
        <p:spPr>
          <a:xfrm>
            <a:off x="251520" y="1124744"/>
            <a:ext cx="8640960" cy="5400600"/>
          </a:xfrm>
        </p:spPr>
        <p:txBody>
          <a:bodyPr>
            <a:normAutofit fontScale="92500"/>
          </a:bodyPr>
          <a:lstStyle/>
          <a:p>
            <a:r>
              <a:rPr lang="el-GR" dirty="0" smtClean="0">
                <a:solidFill>
                  <a:schemeClr val="tx1"/>
                </a:solidFill>
              </a:rPr>
              <a:t>Οι εκτιμώμενες ταμειακές ροές σπανίως συμπίπτουν με τα πραγματικά αποτελέσματα, καθώς εξαρτώνται από πάρα πολλές μεταβλητές κι από τις υποκειμενικές εκτιμήσεις των αναλυτών κατά τη διάρκεια του οικονομικού προϋπολογισμού</a:t>
            </a:r>
          </a:p>
          <a:p>
            <a:r>
              <a:rPr lang="el-GR" dirty="0" smtClean="0">
                <a:solidFill>
                  <a:schemeClr val="tx1"/>
                </a:solidFill>
              </a:rPr>
              <a:t>Το προεξοφλητικό επιτόκιο (discount rate)που θα πρέπει χρησιμοποιηθεί δεν είναι πάντοτε σαφές, ενώ θεωρείται </a:t>
            </a:r>
            <a:r>
              <a:rPr lang="el-GR" b="1" dirty="0" smtClean="0">
                <a:solidFill>
                  <a:schemeClr val="tx1"/>
                </a:solidFill>
                <a:hlinkClick r:id="rId2"/>
              </a:rPr>
              <a:t>σταθερό</a:t>
            </a:r>
            <a:r>
              <a:rPr lang="el-GR" dirty="0" smtClean="0">
                <a:solidFill>
                  <a:schemeClr val="tx1"/>
                </a:solidFill>
              </a:rPr>
              <a:t> κατά τη διάρκεια ζωής της επένδυσης, πράγμα μη ρεαλιστικό για μακροχρόνιες και υψηλού ρίσκου επενδύσεις.</a:t>
            </a:r>
          </a:p>
          <a:p>
            <a:endParaRPr lang="el-GR" dirty="0"/>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sz="3600" b="1" dirty="0" smtClean="0"/>
              <a:t/>
            </a:r>
            <a:br>
              <a:rPr lang="el-GR" sz="3600" b="1" dirty="0" smtClean="0"/>
            </a:br>
            <a:r>
              <a:rPr lang="el-GR" sz="4000" b="1" dirty="0" smtClean="0"/>
              <a:t>ΚΠΑ και </a:t>
            </a:r>
            <a:r>
              <a:rPr lang="el-GR" sz="4000" b="1" dirty="0" smtClean="0">
                <a:solidFill>
                  <a:srgbClr val="006600"/>
                </a:solidFill>
                <a:hlinkClick r:id="rId2"/>
              </a:rPr>
              <a:t>Κοστοσ Ευκαιρια</a:t>
            </a:r>
            <a:r>
              <a:rPr lang="el-GR" sz="4000" b="1" u="sng" dirty="0" smtClean="0">
                <a:solidFill>
                  <a:srgbClr val="006600"/>
                </a:solidFill>
              </a:rPr>
              <a:t>σ</a:t>
            </a:r>
            <a:r>
              <a:rPr lang="el-GR" sz="4000" dirty="0" smtClean="0">
                <a:solidFill>
                  <a:schemeClr val="tx1"/>
                </a:solidFill>
              </a:rPr>
              <a:t/>
            </a:r>
            <a:br>
              <a:rPr lang="el-GR" sz="4000" dirty="0" smtClean="0">
                <a:solidFill>
                  <a:schemeClr val="tx1"/>
                </a:solidFill>
              </a:rPr>
            </a:br>
            <a:endParaRPr lang="el-GR" sz="4000" dirty="0">
              <a:solidFill>
                <a:schemeClr val="tx1"/>
              </a:solidFill>
            </a:endParaRPr>
          </a:p>
        </p:txBody>
      </p:sp>
      <p:sp>
        <p:nvSpPr>
          <p:cNvPr id="3" name="2 - Θέση περιεχομένου"/>
          <p:cNvSpPr>
            <a:spLocks noGrp="1"/>
          </p:cNvSpPr>
          <p:nvPr>
            <p:ph idx="1"/>
          </p:nvPr>
        </p:nvSpPr>
        <p:spPr>
          <a:xfrm>
            <a:off x="251520" y="1052736"/>
            <a:ext cx="8640960" cy="5544616"/>
          </a:xfrm>
        </p:spPr>
        <p:txBody>
          <a:bodyPr>
            <a:normAutofit fontScale="85000" lnSpcReduction="10000"/>
          </a:bodyPr>
          <a:lstStyle/>
          <a:p>
            <a:pPr algn="just"/>
            <a:r>
              <a:rPr lang="el-GR" dirty="0" smtClean="0">
                <a:solidFill>
                  <a:schemeClr val="tx1"/>
                </a:solidFill>
              </a:rPr>
              <a:t>Η έννοια της ΚΠΑ είναι στενά συνδεδεμένη με εκείνη του κόστους ευκαιρίας. Τόσο το κόστος ευκαιρίας όσο και η ΚΠΑ μπορεί να συγκρίνει δύο διαφορετικές επενδύσεις και να αξιολογήσει ποια είναι καλύτερη και πιο συμφέρουσα για έναν επενδυτή.</a:t>
            </a:r>
          </a:p>
          <a:p>
            <a:pPr algn="just"/>
            <a:r>
              <a:rPr lang="el-GR" dirty="0" smtClean="0">
                <a:solidFill>
                  <a:schemeClr val="tx1"/>
                </a:solidFill>
              </a:rPr>
              <a:t>Η Καθαρή Παρούσα Αξία μπορεί να χρησιμοποιηθεί και για την αξιολόγηση της </a:t>
            </a:r>
            <a:r>
              <a:rPr lang="el-GR" b="1" dirty="0" smtClean="0">
                <a:solidFill>
                  <a:schemeClr val="tx1"/>
                </a:solidFill>
                <a:hlinkClick r:id="rId3"/>
              </a:rPr>
              <a:t>αποδοτικότητας</a:t>
            </a:r>
            <a:r>
              <a:rPr lang="el-GR" dirty="0" smtClean="0">
                <a:solidFill>
                  <a:schemeClr val="tx1"/>
                </a:solidFill>
              </a:rPr>
              <a:t> της </a:t>
            </a:r>
            <a:r>
              <a:rPr lang="el-GR" b="1" dirty="0" smtClean="0">
                <a:solidFill>
                  <a:schemeClr val="tx1"/>
                </a:solidFill>
                <a:hlinkClick r:id="rId4"/>
              </a:rPr>
              <a:t>επαναγοράς ομολόγων</a:t>
            </a:r>
            <a:r>
              <a:rPr lang="el-GR" dirty="0" smtClean="0">
                <a:solidFill>
                  <a:schemeClr val="tx1"/>
                </a:solidFill>
              </a:rPr>
              <a:t>, αν και θα πρέπει να ληφθεί υπόψη ο τρόπος χρηματοδότησης της επαναγοράς.</a:t>
            </a:r>
          </a:p>
          <a:p>
            <a:pPr algn="just"/>
            <a:r>
              <a:rPr lang="el-GR" dirty="0" smtClean="0">
                <a:solidFill>
                  <a:schemeClr val="tx1"/>
                </a:solidFill>
              </a:rPr>
              <a:t>Προφανώς ο δανεισμός με υψηλό επιτόκιο για να βρεθούν τα κατάλληλα κεφάλαια ίσως κρίνει την επαναγορά ασύμφορη, ενώ αντίθετα αν το κόστος δανεισμού είναι χαμηλό, η ΚΠΑ θα προκύψει θετική.</a:t>
            </a:r>
          </a:p>
          <a:p>
            <a:pPr algn="just"/>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Autofit/>
          </a:bodyPr>
          <a:lstStyle/>
          <a:p>
            <a:pPr algn="ctr"/>
            <a:r>
              <a:rPr lang="el-GR" b="1" dirty="0"/>
              <a:t>ΒΑΣΙΚΑ ΕΡΩΤΗΜΑΤΑ ΣΤΑ ΟΠΟΙΑ ΑΠΑΝΤΑΕΙ ΕΝΑ ΕΠΙΧΕΙΡΗΜΑΤΙΚΟ ΣΧΕΔΙΟ</a:t>
            </a:r>
          </a:p>
        </p:txBody>
      </p:sp>
      <p:sp>
        <p:nvSpPr>
          <p:cNvPr id="23555" name="Rectangle 3"/>
          <p:cNvSpPr>
            <a:spLocks noGrp="1" noChangeArrowheads="1"/>
          </p:cNvSpPr>
          <p:nvPr>
            <p:ph idx="1"/>
          </p:nvPr>
        </p:nvSpPr>
        <p:spPr>
          <a:xfrm>
            <a:off x="457200" y="1772816"/>
            <a:ext cx="8291264" cy="4824834"/>
          </a:xfrm>
        </p:spPr>
        <p:txBody>
          <a:bodyPr/>
          <a:lstStyle/>
          <a:p>
            <a:pPr algn="just">
              <a:lnSpc>
                <a:spcPct val="90000"/>
              </a:lnSpc>
              <a:buFontTx/>
              <a:buNone/>
            </a:pPr>
            <a:r>
              <a:rPr lang="el-GR" sz="2800" dirty="0">
                <a:solidFill>
                  <a:schemeClr val="tx1"/>
                </a:solidFill>
              </a:rPr>
              <a:t>Η προετοιμασία ενός Επιχειρηματικού Σχεδίου</a:t>
            </a:r>
          </a:p>
          <a:p>
            <a:pPr algn="just">
              <a:lnSpc>
                <a:spcPct val="90000"/>
              </a:lnSpc>
              <a:buFontTx/>
              <a:buNone/>
            </a:pPr>
            <a:r>
              <a:rPr lang="el-GR" sz="2800" dirty="0">
                <a:solidFill>
                  <a:schemeClr val="tx1"/>
                </a:solidFill>
              </a:rPr>
              <a:t>απαιτεί πολύ κόπο και χρόνο, αφού προϋποθέτει</a:t>
            </a:r>
          </a:p>
          <a:p>
            <a:pPr algn="just">
              <a:lnSpc>
                <a:spcPct val="90000"/>
              </a:lnSpc>
              <a:buFontTx/>
              <a:buNone/>
            </a:pPr>
            <a:r>
              <a:rPr lang="el-GR" sz="2800" dirty="0">
                <a:solidFill>
                  <a:schemeClr val="tx1"/>
                </a:solidFill>
              </a:rPr>
              <a:t>μελέτη της αγοράς, των ανταγωνιστών, των</a:t>
            </a:r>
          </a:p>
          <a:p>
            <a:pPr algn="just">
              <a:lnSpc>
                <a:spcPct val="90000"/>
              </a:lnSpc>
              <a:buFontTx/>
              <a:buNone/>
            </a:pPr>
            <a:r>
              <a:rPr lang="el-GR" sz="2800" dirty="0">
                <a:solidFill>
                  <a:schemeClr val="tx1"/>
                </a:solidFill>
              </a:rPr>
              <a:t>πελατών και των ιδιαιτεροτήτων της επιχείρησης.</a:t>
            </a:r>
          </a:p>
          <a:p>
            <a:pPr algn="just">
              <a:lnSpc>
                <a:spcPct val="90000"/>
              </a:lnSpc>
              <a:buFontTx/>
              <a:buNone/>
            </a:pPr>
            <a:r>
              <a:rPr lang="el-GR" sz="2800" dirty="0">
                <a:solidFill>
                  <a:schemeClr val="tx1"/>
                </a:solidFill>
              </a:rPr>
              <a:t>θα πρέπει επομένως να είναι κατανοητό,</a:t>
            </a:r>
          </a:p>
          <a:p>
            <a:pPr algn="just">
              <a:lnSpc>
                <a:spcPct val="90000"/>
              </a:lnSpc>
              <a:buFontTx/>
              <a:buNone/>
            </a:pPr>
            <a:r>
              <a:rPr lang="el-GR" sz="2800" dirty="0">
                <a:solidFill>
                  <a:schemeClr val="tx1"/>
                </a:solidFill>
              </a:rPr>
              <a:t>ρεαλιστικό, δυναμικό και να απαντάει σε τρία</a:t>
            </a:r>
          </a:p>
          <a:p>
            <a:pPr algn="just">
              <a:lnSpc>
                <a:spcPct val="90000"/>
              </a:lnSpc>
              <a:buFontTx/>
              <a:buNone/>
            </a:pPr>
            <a:r>
              <a:rPr lang="el-GR" sz="2800" dirty="0">
                <a:solidFill>
                  <a:schemeClr val="tx1"/>
                </a:solidFill>
              </a:rPr>
              <a:t>βασικά ερωτήματα: </a:t>
            </a:r>
          </a:p>
          <a:p>
            <a:pPr>
              <a:lnSpc>
                <a:spcPct val="90000"/>
              </a:lnSpc>
            </a:pPr>
            <a:r>
              <a:rPr lang="el-GR" sz="2800" b="1" dirty="0">
                <a:solidFill>
                  <a:srgbClr val="7030A0"/>
                </a:solidFill>
              </a:rPr>
              <a:t>Πού βρίσκεται η επιχείρηση; </a:t>
            </a:r>
          </a:p>
          <a:p>
            <a:pPr>
              <a:lnSpc>
                <a:spcPct val="90000"/>
              </a:lnSpc>
            </a:pPr>
            <a:r>
              <a:rPr lang="el-GR" sz="2800" b="1" dirty="0">
                <a:solidFill>
                  <a:srgbClr val="002060"/>
                </a:solidFill>
              </a:rPr>
              <a:t>Πού θέλει να πάει; </a:t>
            </a:r>
          </a:p>
          <a:p>
            <a:pPr>
              <a:lnSpc>
                <a:spcPct val="90000"/>
              </a:lnSpc>
            </a:pPr>
            <a:r>
              <a:rPr lang="el-GR" sz="2800" b="1" dirty="0">
                <a:solidFill>
                  <a:srgbClr val="C00000"/>
                </a:solidFill>
              </a:rPr>
              <a:t>Πώς θα πάει; </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ΕΣΩΤΕΡΙΚΟΣ ΒΑΘΜΟΣ ΑΠΟΔΟΣΗΣ</a:t>
            </a:r>
            <a:endParaRPr lang="el-GR" b="1" dirty="0"/>
          </a:p>
        </p:txBody>
      </p:sp>
      <p:sp>
        <p:nvSpPr>
          <p:cNvPr id="3" name="2 - Θέση περιεχομένου"/>
          <p:cNvSpPr>
            <a:spLocks noGrp="1"/>
          </p:cNvSpPr>
          <p:nvPr>
            <p:ph idx="1"/>
          </p:nvPr>
        </p:nvSpPr>
        <p:spPr>
          <a:xfrm>
            <a:off x="457200" y="1600200"/>
            <a:ext cx="8229600" cy="4853136"/>
          </a:xfrm>
        </p:spPr>
        <p:txBody>
          <a:bodyPr>
            <a:normAutofit fontScale="92500" lnSpcReduction="10000"/>
          </a:bodyPr>
          <a:lstStyle/>
          <a:p>
            <a:pPr algn="just"/>
            <a:r>
              <a:rPr lang="el-GR" dirty="0" smtClean="0">
                <a:solidFill>
                  <a:schemeClr val="tx1"/>
                </a:solidFill>
              </a:rPr>
              <a:t>Με τον εσωτερικό βαθμό απόδοσης (ΕΒΑ) υπολογίζεται το εσωτερικό επιτόκιο μιας επένδυσης, το επιτόκιο εκείνο το οποίο υπονοείται από μια σειρά ΚΤΡ η οποία έχει ορισθεί ως επένδυση. Σκοπός αυτού του κριτηρίου είναι ο υπολογισμός του βαθμού απόδοσης που θα επιτευχθεί από αυτές τις επενδύσεις. Το μέγεθος αυτό ισούται με το επιτόκιο </a:t>
            </a:r>
            <a:r>
              <a:rPr lang="el-GR" b="1" dirty="0" smtClean="0">
                <a:solidFill>
                  <a:schemeClr val="tx1"/>
                </a:solidFill>
              </a:rPr>
              <a:t>r</a:t>
            </a:r>
            <a:r>
              <a:rPr lang="el-GR" dirty="0" smtClean="0">
                <a:solidFill>
                  <a:schemeClr val="tx1"/>
                </a:solidFill>
              </a:rPr>
              <a:t> το οποίο πρέπει να ισχύει, έτσι ώστε εάν επενδύσουμε σήμερα ένα ποσό Χ να έχουμε μετά από π.χ. 1 έτος ένα ποσό Ψ.</a:t>
            </a:r>
            <a:endParaRPr lang="el-GR" dirty="0">
              <a:solidFill>
                <a:schemeClr val="tx1"/>
              </a:solidFill>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ChangeArrowheads="1"/>
          </p:cNvSpPr>
          <p:nvPr>
            <p:ph type="title"/>
          </p:nvPr>
        </p:nvSpPr>
        <p:spPr>
          <a:xfrm>
            <a:off x="0" y="1"/>
            <a:ext cx="9144000" cy="548679"/>
          </a:xfrm>
        </p:spPr>
        <p:txBody>
          <a:bodyPr>
            <a:normAutofit fontScale="90000"/>
          </a:bodyPr>
          <a:lstStyle/>
          <a:p>
            <a:pPr algn="ctr"/>
            <a:r>
              <a:rPr lang="el-GR" sz="3600" b="1" dirty="0" smtClean="0"/>
              <a:t>Κριτηριο (ΕΒΑ) </a:t>
            </a:r>
          </a:p>
        </p:txBody>
      </p:sp>
      <p:sp>
        <p:nvSpPr>
          <p:cNvPr id="98309" name="Rectangle 3"/>
          <p:cNvSpPr>
            <a:spLocks noGrp="1" noChangeArrowheads="1"/>
          </p:cNvSpPr>
          <p:nvPr>
            <p:ph sz="half" idx="1"/>
          </p:nvPr>
        </p:nvSpPr>
        <p:spPr>
          <a:xfrm>
            <a:off x="0" y="548680"/>
            <a:ext cx="9144000" cy="6309320"/>
          </a:xfrm>
        </p:spPr>
        <p:txBody>
          <a:bodyPr>
            <a:noAutofit/>
          </a:bodyPr>
          <a:lstStyle/>
          <a:p>
            <a:pPr algn="just"/>
            <a:r>
              <a:rPr lang="el-GR" sz="2300" dirty="0" smtClean="0">
                <a:solidFill>
                  <a:schemeClr val="tx1"/>
                </a:solidFill>
              </a:rPr>
              <a:t>Το κριτήριο αυτό στηρίζεται στον εσωτερικό βαθμό απόδοσης, που είναι ο συντελεστής  προεξόφλησης, ο οποίος εξισώνει την παρούσα αξία των εισροών με την παρούσα αξία των εκροών. Δηλαδή, ο συντελεστής εκείνος που δίνει Καθαρή Παρούσα Αξία ίση με το μηδέν. </a:t>
            </a:r>
          </a:p>
          <a:p>
            <a:pPr algn="just"/>
            <a:r>
              <a:rPr lang="el-GR" sz="2300" dirty="0" smtClean="0">
                <a:solidFill>
                  <a:schemeClr val="tx1"/>
                </a:solidFill>
              </a:rPr>
              <a:t>Στην πράξη, η μέθοδος του εσωτερικού βαθμού απόδοσης μπορεί να βρεθεί αν δοκιμασθούν διαδοχικά διαφορές επιτοκίων μέχρι να βρεθεί εκείνο το επιτόκιο που μηδενίζει την καθαρή παρούσα αξία. </a:t>
            </a:r>
          </a:p>
          <a:p>
            <a:pPr algn="just"/>
            <a:r>
              <a:rPr lang="el-GR" sz="2300" dirty="0" smtClean="0">
                <a:solidFill>
                  <a:schemeClr val="tx1"/>
                </a:solidFill>
              </a:rPr>
              <a:t>Η βασική διαφορά μεταξύ του κριτηρίου της καθαρής παρούσας αξίας και του εσωτερικού βαθμού απόδοσης είναι ότι η πρώτη υποθέτει ότι όλες οι εισροές ή εκροές που μεσολαβούν σε ένα επενδυτικό πρόγραμμα μπορούν να επενδυθούν πάλι προς το ελάχιστο αποδεκτό επιτόκιο.</a:t>
            </a:r>
          </a:p>
          <a:p>
            <a:pPr algn="just"/>
            <a:r>
              <a:rPr lang="el-GR" sz="2300" dirty="0" smtClean="0">
                <a:solidFill>
                  <a:schemeClr val="tx1"/>
                </a:solidFill>
              </a:rPr>
              <a:t>Το κριτήριο του εσωτερικού βαθμού απόδοσης υποθέτει ότι η επανεπένδυση γίνεται με επιτόκιο ίσο με τον εσωτερικό βαθμό απόδοσης. Άλλη διαφορά είναι ότι, καθώς ο συντελεστής προεξόφλησης μεγαλώνει, η καθαρή παρούσα αξία μικραίνει. </a:t>
            </a:r>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188640"/>
            <a:ext cx="9144000" cy="562074"/>
          </a:xfrm>
        </p:spPr>
        <p:txBody>
          <a:bodyPr>
            <a:normAutofit fontScale="90000"/>
          </a:bodyPr>
          <a:lstStyle/>
          <a:p>
            <a:pPr>
              <a:defRPr/>
            </a:pPr>
            <a:r>
              <a:rPr lang="el-GR" sz="3600" b="1" dirty="0" smtClean="0"/>
              <a:t>Χρηση (ΕΒΑ) </a:t>
            </a:r>
            <a:endParaRPr lang="el-GR" sz="3600" dirty="0" smtClean="0"/>
          </a:p>
        </p:txBody>
      </p:sp>
      <p:sp>
        <p:nvSpPr>
          <p:cNvPr id="87043" name="Rectangle 3"/>
          <p:cNvSpPr>
            <a:spLocks noGrp="1" noChangeArrowheads="1"/>
          </p:cNvSpPr>
          <p:nvPr>
            <p:ph idx="1"/>
          </p:nvPr>
        </p:nvSpPr>
        <p:spPr>
          <a:xfrm>
            <a:off x="0" y="1052736"/>
            <a:ext cx="9144000" cy="5805264"/>
          </a:xfrm>
        </p:spPr>
        <p:txBody>
          <a:bodyPr>
            <a:normAutofit fontScale="92500" lnSpcReduction="10000"/>
          </a:bodyPr>
          <a:lstStyle/>
          <a:p>
            <a:pPr>
              <a:lnSpc>
                <a:spcPct val="90000"/>
              </a:lnSpc>
              <a:defRPr/>
            </a:pPr>
            <a:r>
              <a:rPr lang="el-GR" dirty="0" smtClean="0">
                <a:solidFill>
                  <a:schemeClr val="tx1"/>
                </a:solidFill>
              </a:rPr>
              <a:t>Στην πράξη, η μέθοδος του εσωτερικού βαθμού απόδοσης μπορεί να βρεθεί αν δοκιμασθούν διαδοχικά διαφορές επιτοκίων μέχρι να βρεθεί εκείνο το επιτόκιο που μηδενίζει την καθαρή παρούσα αξία. </a:t>
            </a:r>
          </a:p>
          <a:p>
            <a:pPr eaLnBrk="1" hangingPunct="1">
              <a:lnSpc>
                <a:spcPct val="90000"/>
              </a:lnSpc>
              <a:defRPr/>
            </a:pPr>
            <a:endParaRPr lang="el-GR" dirty="0" smtClean="0">
              <a:solidFill>
                <a:schemeClr val="tx1"/>
              </a:solidFill>
            </a:endParaRPr>
          </a:p>
          <a:p>
            <a:pPr eaLnBrk="1" hangingPunct="1">
              <a:lnSpc>
                <a:spcPct val="90000"/>
              </a:lnSpc>
              <a:defRPr/>
            </a:pPr>
            <a:endParaRPr lang="el-GR" dirty="0" smtClean="0">
              <a:solidFill>
                <a:schemeClr val="tx1"/>
              </a:solidFill>
            </a:endParaRPr>
          </a:p>
          <a:p>
            <a:pPr eaLnBrk="1" hangingPunct="1">
              <a:lnSpc>
                <a:spcPct val="90000"/>
              </a:lnSpc>
              <a:defRPr/>
            </a:pPr>
            <a:r>
              <a:rPr lang="el-GR" dirty="0" smtClean="0">
                <a:solidFill>
                  <a:schemeClr val="tx1"/>
                </a:solidFill>
              </a:rPr>
              <a:t>Η Μέθοδος του ΕΒΑ χρησιμοποιείται περισσότερο για μικρά επενδυτικά έργα, ιδιαίτερα αν υπάρχει αβεβαιότητα για τις ΚΤΡοές και περιορισμός κεφαλαίων.</a:t>
            </a:r>
          </a:p>
          <a:p>
            <a:pPr eaLnBrk="1" hangingPunct="1">
              <a:lnSpc>
                <a:spcPct val="90000"/>
              </a:lnSpc>
              <a:defRPr/>
            </a:pPr>
            <a:endParaRPr lang="el-GR" dirty="0" smtClean="0">
              <a:solidFill>
                <a:schemeClr val="tx1"/>
              </a:solidFill>
            </a:endParaRPr>
          </a:p>
          <a:p>
            <a:pPr eaLnBrk="1" hangingPunct="1">
              <a:lnSpc>
                <a:spcPct val="90000"/>
              </a:lnSpc>
              <a:defRPr/>
            </a:pPr>
            <a:r>
              <a:rPr lang="el-GR" dirty="0" smtClean="0">
                <a:solidFill>
                  <a:schemeClr val="tx1"/>
                </a:solidFill>
              </a:rPr>
              <a:t>Οι μικρές ταχέως αναπτυσσόμενες επιχειρήσεις χρησιμοποιούν συνήθως τον ΕΒΑ</a:t>
            </a:r>
          </a:p>
          <a:p>
            <a:pPr eaLnBrk="1" hangingPunct="1">
              <a:lnSpc>
                <a:spcPct val="90000"/>
              </a:lnSpc>
              <a:defRPr/>
            </a:pPr>
            <a:endParaRPr lang="el-GR" dirty="0" smtClean="0"/>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331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rmAutofit fontScale="90000"/>
          </a:bodyPr>
          <a:lstStyle/>
          <a:p>
            <a:r>
              <a:rPr lang="el-GR" sz="4000" b="1" dirty="0" smtClean="0"/>
              <a:t>Ορισμοσ ΕΒΑ</a:t>
            </a:r>
            <a:endParaRPr lang="el-GR" sz="4000" b="1" dirty="0"/>
          </a:p>
        </p:txBody>
      </p:sp>
      <p:sp>
        <p:nvSpPr>
          <p:cNvPr id="3" name="2 - Θέση περιεχομένου"/>
          <p:cNvSpPr>
            <a:spLocks noGrp="1"/>
          </p:cNvSpPr>
          <p:nvPr>
            <p:ph idx="1"/>
          </p:nvPr>
        </p:nvSpPr>
        <p:spPr>
          <a:xfrm>
            <a:off x="0" y="1052736"/>
            <a:ext cx="9144000" cy="5805264"/>
          </a:xfrm>
        </p:spPr>
        <p:txBody>
          <a:bodyPr/>
          <a:lstStyle/>
          <a:p>
            <a:pPr algn="just"/>
            <a:r>
              <a:rPr lang="en-GB" sz="2800" dirty="0" smtClean="0">
                <a:solidFill>
                  <a:schemeClr val="tx1"/>
                </a:solidFill>
              </a:rPr>
              <a:t>Ο εσωτερικός βαθμός απόδοσης (ΕΒΑ) μιας επένδυσης έχει την ιδιότητα να μηδενίζει την ΚΠΑ της επένδυσης. Εναλλακτικά ο ΕΒΑ ορίζεται ως εκείνο το επιτόκιο το οποίο έχει την ιδιότητα να εξισώνει την ΠΑ των ΚΤΡ της επένδυσης με το αρχικό κεφάλαιο.</a:t>
            </a:r>
            <a:endParaRPr lang="el-GR" sz="2800" dirty="0" smtClean="0">
              <a:solidFill>
                <a:schemeClr val="tx1"/>
              </a:solidFill>
            </a:endParaRPr>
          </a:p>
          <a:p>
            <a:r>
              <a:rPr lang="en-GB" sz="2800" dirty="0" smtClean="0">
                <a:solidFill>
                  <a:schemeClr val="tx1"/>
                </a:solidFill>
              </a:rPr>
              <a:t>Απόφαση με βάση αυτό το κριτήριο αξιολόγησης της επένδυσης </a:t>
            </a:r>
          </a:p>
          <a:p>
            <a:pPr lvl="1"/>
            <a:r>
              <a:rPr lang="en-GB" b="1" dirty="0" smtClean="0">
                <a:solidFill>
                  <a:srgbClr val="002060"/>
                </a:solidFill>
              </a:rPr>
              <a:t>ΕΒΑ &gt; </a:t>
            </a:r>
            <a:r>
              <a:rPr lang="en-US" b="1" dirty="0" smtClean="0">
                <a:solidFill>
                  <a:srgbClr val="002060"/>
                </a:solidFill>
              </a:rPr>
              <a:t>i</a:t>
            </a:r>
            <a:r>
              <a:rPr lang="en-GB" dirty="0" smtClean="0"/>
              <a:t>	</a:t>
            </a:r>
            <a:r>
              <a:rPr lang="en-GB" dirty="0" smtClean="0">
                <a:solidFill>
                  <a:schemeClr val="tx1"/>
                </a:solidFill>
              </a:rPr>
              <a:t>Η επένδυση γίνεται αποδεκτή</a:t>
            </a:r>
          </a:p>
          <a:p>
            <a:pPr lvl="1"/>
            <a:r>
              <a:rPr lang="en-GB" b="1" dirty="0" smtClean="0">
                <a:solidFill>
                  <a:srgbClr val="7030A0"/>
                </a:solidFill>
              </a:rPr>
              <a:t>EBA = 1</a:t>
            </a:r>
            <a:r>
              <a:rPr lang="el-GR" b="1" dirty="0" smtClean="0">
                <a:solidFill>
                  <a:srgbClr val="7030A0"/>
                </a:solidFill>
              </a:rPr>
              <a:t> </a:t>
            </a:r>
            <a:r>
              <a:rPr lang="en-GB" dirty="0" smtClean="0">
                <a:solidFill>
                  <a:schemeClr val="tx1"/>
                </a:solidFill>
              </a:rPr>
              <a:t>Η επένδυση θεωρείται οριακή (αδιάφορος επενδυτής)</a:t>
            </a:r>
          </a:p>
          <a:p>
            <a:pPr lvl="1"/>
            <a:r>
              <a:rPr lang="en-GB" b="1" dirty="0" smtClean="0">
                <a:solidFill>
                  <a:srgbClr val="C00000"/>
                </a:solidFill>
              </a:rPr>
              <a:t>EBA &lt; i</a:t>
            </a:r>
            <a:r>
              <a:rPr lang="en-GB" dirty="0" smtClean="0">
                <a:solidFill>
                  <a:srgbClr val="C00000"/>
                </a:solidFill>
              </a:rPr>
              <a:t>	</a:t>
            </a:r>
            <a:r>
              <a:rPr lang="en-GB" dirty="0" smtClean="0">
                <a:solidFill>
                  <a:schemeClr val="tx1"/>
                </a:solidFill>
              </a:rPr>
              <a:t>Η επένδυση δεν πρέπει να γίνει αποδεκτή</a:t>
            </a:r>
          </a:p>
          <a:p>
            <a:pPr algn="just"/>
            <a:endParaRPr lang="en-GB" sz="2800" dirty="0" smtClean="0"/>
          </a:p>
          <a:p>
            <a:endParaRPr lang="el-GR" dirty="0"/>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457200" y="0"/>
            <a:ext cx="8229600" cy="692696"/>
          </a:xfrm>
        </p:spPr>
        <p:txBody>
          <a:bodyPr>
            <a:normAutofit fontScale="90000"/>
          </a:bodyPr>
          <a:lstStyle/>
          <a:p>
            <a:r>
              <a:rPr lang="en-GB" sz="4000" b="1" dirty="0" smtClean="0"/>
              <a:t>Παρ</a:t>
            </a:r>
            <a:r>
              <a:rPr lang="el-GR" sz="4000" b="1" dirty="0" smtClean="0"/>
              <a:t>Α</a:t>
            </a:r>
            <a:r>
              <a:rPr lang="en-GB" sz="4000" b="1" dirty="0" smtClean="0"/>
              <a:t>δειγμα</a:t>
            </a:r>
          </a:p>
        </p:txBody>
      </p:sp>
      <p:sp>
        <p:nvSpPr>
          <p:cNvPr id="8197" name="Rectangle 3"/>
          <p:cNvSpPr>
            <a:spLocks noGrp="1" noChangeArrowheads="1"/>
          </p:cNvSpPr>
          <p:nvPr>
            <p:ph idx="1"/>
          </p:nvPr>
        </p:nvSpPr>
        <p:spPr>
          <a:xfrm>
            <a:off x="0" y="836712"/>
            <a:ext cx="9144000" cy="5832648"/>
          </a:xfrm>
        </p:spPr>
        <p:txBody>
          <a:bodyPr/>
          <a:lstStyle/>
          <a:p>
            <a:r>
              <a:rPr lang="el-GR" sz="2000" dirty="0" smtClean="0">
                <a:solidFill>
                  <a:schemeClr val="tx1"/>
                </a:solidFill>
              </a:rPr>
              <a:t>Εξετάζετε επένδυση διάρκειας δύο ετών. Το αρχικό κεφάλαιο είναι € 100. Οι ΚΤΡ του πρώτου έτους θα είναι € 10 στο δε δεύτερο έτος θα είναι € 110. Η ελάχιστη απόδοση που απαιτείται είναι 5%. Να αξιολογηθεί η επένδυση με τη μέθοδο του ΕΒΑ.</a:t>
            </a:r>
            <a:endParaRPr lang="en-GB" sz="20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r>
              <a:rPr lang="el-GR" sz="2000" dirty="0" smtClean="0">
                <a:solidFill>
                  <a:schemeClr val="tx1"/>
                </a:solidFill>
              </a:rPr>
              <a:t>Δοκιμάζουμε αρχικά την απόδοση που απαιτούμε (5%). Τότε η ΚΠΑ είναι € 9,297. Επειδή η ΚΠΑ &gt; 0 το επιτόκιο δεν αντιπροσωπεύει τον ΕΒΑ της επένδυσης. Με 10% η ΚΠΑ μηδενίζεται. Συνεπώς ο ΕΒΑ της επένδυσης είναι 10%&gt;5%, οπότε η επένδυση γίνεται αποδεκτή.</a:t>
            </a:r>
            <a:endParaRPr lang="en-GB" sz="2000" dirty="0" smtClean="0"/>
          </a:p>
        </p:txBody>
      </p:sp>
      <p:graphicFrame>
        <p:nvGraphicFramePr>
          <p:cNvPr id="8194" name="Object 4"/>
          <p:cNvGraphicFramePr>
            <a:graphicFrameLocks noChangeAspect="1"/>
          </p:cNvGraphicFramePr>
          <p:nvPr/>
        </p:nvGraphicFramePr>
        <p:xfrm>
          <a:off x="3059832" y="2060848"/>
          <a:ext cx="2565400" cy="952500"/>
        </p:xfrm>
        <a:graphic>
          <a:graphicData uri="http://schemas.openxmlformats.org/presentationml/2006/ole">
            <p:oleObj spid="_x0000_s685058" name="Equation" r:id="rId4" imgW="2565360" imgH="952200" progId="Equation.3">
              <p:embed/>
            </p:oleObj>
          </a:graphicData>
        </a:graphic>
      </p:graphicFrame>
      <p:graphicFrame>
        <p:nvGraphicFramePr>
          <p:cNvPr id="8195" name="Object 10"/>
          <p:cNvGraphicFramePr>
            <a:graphicFrameLocks noChangeAspect="1"/>
          </p:cNvGraphicFramePr>
          <p:nvPr/>
        </p:nvGraphicFramePr>
        <p:xfrm>
          <a:off x="2483768" y="5517232"/>
          <a:ext cx="4263380" cy="698500"/>
        </p:xfrm>
        <a:graphic>
          <a:graphicData uri="http://schemas.openxmlformats.org/presentationml/2006/ole">
            <p:oleObj spid="_x0000_s685059" name="Equation" r:id="rId5" imgW="3543120" imgH="698400" progId="Equation.3">
              <p:embed/>
            </p:oleObj>
          </a:graphicData>
        </a:graphic>
      </p:graphicFrame>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a:t>
            </a:r>
          </a:p>
        </p:txBody>
      </p:sp>
      <p:sp>
        <p:nvSpPr>
          <p:cNvPr id="9221" name="Rectangle 3"/>
          <p:cNvSpPr>
            <a:spLocks noGrp="1" noChangeArrowheads="1"/>
          </p:cNvSpPr>
          <p:nvPr>
            <p:ph type="body" idx="1"/>
          </p:nvPr>
        </p:nvSpPr>
        <p:spPr>
          <a:xfrm>
            <a:off x="179512" y="1268760"/>
            <a:ext cx="8812088" cy="5400600"/>
          </a:xfrm>
        </p:spPr>
        <p:txBody>
          <a:bodyPr/>
          <a:lstStyle/>
          <a:p>
            <a:r>
              <a:rPr lang="el-GR" sz="1800" i="1" dirty="0" smtClean="0">
                <a:solidFill>
                  <a:schemeClr val="tx1"/>
                </a:solidFill>
              </a:rPr>
              <a:t>Εξετάζετε επένδυση διάρκειας δύο ετών. Το σύνολο των ΚΤΡ θα προκύψει στο τέλος του δεύτερου έτους. Το απαιτούμενο κεφάλαιο είναι € 1.000. Η ΚΤΡ θα είναι € 1.440. Η ελάχιστη απόδοση που απαιτείται από την επένδυση είναι 15%. Να αξιολογηθεί η επένδυση με τη μέθοδο του ΕΒΑ.</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Η ΚΠΑ με επιτόκιο 15% είναι: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Η ΚΠΑ είναι μεγαλύτερη του μηδενός. Η ΚΠΑ με επιτόκιο 20% είναι 0. Επειδή ο ΕΒΑ της επένδυσης είναι μεγαλύτερος από την ελάχιστη απαιτούμενη απόδοση (15%), η επένδυση γίνεται αποδεκτή.</a:t>
            </a:r>
            <a:endParaRPr lang="en-GB" sz="1800" dirty="0" smtClean="0"/>
          </a:p>
        </p:txBody>
      </p:sp>
      <p:graphicFrame>
        <p:nvGraphicFramePr>
          <p:cNvPr id="9218" name="Object 4"/>
          <p:cNvGraphicFramePr>
            <a:graphicFrameLocks noChangeAspect="1"/>
          </p:cNvGraphicFramePr>
          <p:nvPr/>
        </p:nvGraphicFramePr>
        <p:xfrm>
          <a:off x="914400" y="2971800"/>
          <a:ext cx="2565400" cy="952500"/>
        </p:xfrm>
        <a:graphic>
          <a:graphicData uri="http://schemas.openxmlformats.org/presentationml/2006/ole">
            <p:oleObj spid="_x0000_s2026498" name="Equation" r:id="rId4" imgW="2565360" imgH="952200" progId="Equation.3">
              <p:embed/>
            </p:oleObj>
          </a:graphicData>
        </a:graphic>
      </p:graphicFrame>
      <p:sp>
        <p:nvSpPr>
          <p:cNvPr id="9222" name="Line 5"/>
          <p:cNvSpPr>
            <a:spLocks noChangeShapeType="1"/>
          </p:cNvSpPr>
          <p:nvPr/>
        </p:nvSpPr>
        <p:spPr bwMode="auto">
          <a:xfrm>
            <a:off x="4038600" y="3505200"/>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9223" name="Line 6"/>
          <p:cNvSpPr>
            <a:spLocks noChangeShapeType="1"/>
          </p:cNvSpPr>
          <p:nvPr/>
        </p:nvSpPr>
        <p:spPr bwMode="auto">
          <a:xfrm>
            <a:off x="4038600" y="35052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9224" name="Line 7"/>
          <p:cNvSpPr>
            <a:spLocks noChangeShapeType="1"/>
          </p:cNvSpPr>
          <p:nvPr/>
        </p:nvSpPr>
        <p:spPr bwMode="auto">
          <a:xfrm flipV="1">
            <a:off x="7924800" y="29718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9225" name="Text Box 8"/>
          <p:cNvSpPr txBox="1">
            <a:spLocks noChangeArrowheads="1"/>
          </p:cNvSpPr>
          <p:nvPr/>
        </p:nvSpPr>
        <p:spPr bwMode="auto">
          <a:xfrm>
            <a:off x="4038600" y="3597275"/>
            <a:ext cx="793750" cy="336550"/>
          </a:xfrm>
          <a:prstGeom prst="rect">
            <a:avLst/>
          </a:prstGeom>
          <a:noFill/>
          <a:ln w="9525">
            <a:noFill/>
            <a:miter lim="800000"/>
            <a:headEnd/>
            <a:tailEnd/>
          </a:ln>
        </p:spPr>
        <p:txBody>
          <a:bodyPr wrap="none" anchor="ctr">
            <a:spAutoFit/>
          </a:bodyPr>
          <a:lstStyle/>
          <a:p>
            <a:r>
              <a:rPr lang="en-GB" dirty="0"/>
              <a:t>€ 1.000</a:t>
            </a:r>
          </a:p>
        </p:txBody>
      </p:sp>
      <p:sp>
        <p:nvSpPr>
          <p:cNvPr id="9226" name="Text Box 9"/>
          <p:cNvSpPr txBox="1">
            <a:spLocks noChangeArrowheads="1"/>
          </p:cNvSpPr>
          <p:nvPr/>
        </p:nvSpPr>
        <p:spPr bwMode="auto">
          <a:xfrm>
            <a:off x="7924800" y="3063875"/>
            <a:ext cx="793750" cy="336550"/>
          </a:xfrm>
          <a:prstGeom prst="rect">
            <a:avLst/>
          </a:prstGeom>
          <a:noFill/>
          <a:ln w="9525">
            <a:noFill/>
            <a:miter lim="800000"/>
            <a:headEnd/>
            <a:tailEnd/>
          </a:ln>
        </p:spPr>
        <p:txBody>
          <a:bodyPr wrap="none" anchor="ctr">
            <a:spAutoFit/>
          </a:bodyPr>
          <a:lstStyle/>
          <a:p>
            <a:r>
              <a:rPr lang="en-GB" dirty="0"/>
              <a:t>€ 1.440</a:t>
            </a:r>
          </a:p>
        </p:txBody>
      </p:sp>
      <p:graphicFrame>
        <p:nvGraphicFramePr>
          <p:cNvPr id="9219" name="Object 10"/>
          <p:cNvGraphicFramePr>
            <a:graphicFrameLocks noChangeAspect="1"/>
          </p:cNvGraphicFramePr>
          <p:nvPr/>
        </p:nvGraphicFramePr>
        <p:xfrm>
          <a:off x="990600" y="4406900"/>
          <a:ext cx="2806700" cy="698500"/>
        </p:xfrm>
        <a:graphic>
          <a:graphicData uri="http://schemas.openxmlformats.org/presentationml/2006/ole">
            <p:oleObj spid="_x0000_s2026499" name="Equation" r:id="rId5" imgW="2806560" imgH="698400" progId="Equation.3">
              <p:embed/>
            </p:oleObj>
          </a:graphicData>
        </a:graphic>
      </p:graphicFrame>
      <p:sp>
        <p:nvSpPr>
          <p:cNvPr id="9227" name="Line 11"/>
          <p:cNvSpPr>
            <a:spLocks noChangeShapeType="1"/>
          </p:cNvSpPr>
          <p:nvPr/>
        </p:nvSpPr>
        <p:spPr bwMode="auto">
          <a:xfrm>
            <a:off x="762000" y="28194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a:t>
            </a:r>
          </a:p>
        </p:txBody>
      </p:sp>
      <p:sp>
        <p:nvSpPr>
          <p:cNvPr id="10246" name="Rectangle 3"/>
          <p:cNvSpPr>
            <a:spLocks noGrp="1" noChangeArrowheads="1"/>
          </p:cNvSpPr>
          <p:nvPr>
            <p:ph type="body" idx="1"/>
          </p:nvPr>
        </p:nvSpPr>
        <p:spPr>
          <a:xfrm>
            <a:off x="304800" y="1554162"/>
            <a:ext cx="8686800" cy="4827166"/>
          </a:xfrm>
        </p:spPr>
        <p:txBody>
          <a:bodyPr/>
          <a:lstStyle/>
          <a:p>
            <a:r>
              <a:rPr lang="el-GR" sz="1800" i="1" dirty="0" smtClean="0">
                <a:solidFill>
                  <a:schemeClr val="tx1"/>
                </a:solidFill>
              </a:rPr>
              <a:t>Να υπολογιστεί ο ΕΒΑ της επένδυσης με Κο = € 1.000 και ΚΤΡ = € 230,973 για κάθε ένα από τα επόμενα 5 έτη.</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r>
              <a:rPr lang="el-GR" sz="1800" dirty="0" smtClean="0">
                <a:solidFill>
                  <a:schemeClr val="tx1"/>
                </a:solidFill>
              </a:rPr>
              <a:t>Ο ΕΒΑ θα πρέπει να μηδενίζει την ΚΠΑ. Άρα θα πρέπει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Σύμφωνα με πίνακες που είναι συνημμένοι στο βιβλίο ασκήσεων, για 5 έτη το επιτόκιο (ΕΒΑ) είναι 5%</a:t>
            </a:r>
            <a:endParaRPr lang="en-GB" sz="1800" dirty="0" smtClean="0"/>
          </a:p>
        </p:txBody>
      </p:sp>
      <p:graphicFrame>
        <p:nvGraphicFramePr>
          <p:cNvPr id="10242" name="Object 4"/>
          <p:cNvGraphicFramePr>
            <a:graphicFrameLocks noChangeAspect="1"/>
          </p:cNvGraphicFramePr>
          <p:nvPr/>
        </p:nvGraphicFramePr>
        <p:xfrm>
          <a:off x="914400" y="2552700"/>
          <a:ext cx="2565400" cy="952500"/>
        </p:xfrm>
        <a:graphic>
          <a:graphicData uri="http://schemas.openxmlformats.org/presentationml/2006/ole">
            <p:oleObj spid="_x0000_s2027522" name="Equation" r:id="rId4" imgW="2565360" imgH="952200" progId="Equation.3">
              <p:embed/>
            </p:oleObj>
          </a:graphicData>
        </a:graphic>
      </p:graphicFrame>
      <p:sp>
        <p:nvSpPr>
          <p:cNvPr id="10247" name="Line 11"/>
          <p:cNvSpPr>
            <a:spLocks noChangeShapeType="1"/>
          </p:cNvSpPr>
          <p:nvPr/>
        </p:nvSpPr>
        <p:spPr bwMode="auto">
          <a:xfrm>
            <a:off x="762000" y="22860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graphicFrame>
        <p:nvGraphicFramePr>
          <p:cNvPr id="10243" name="Object 12"/>
          <p:cNvGraphicFramePr>
            <a:graphicFrameLocks noChangeAspect="1"/>
          </p:cNvGraphicFramePr>
          <p:nvPr/>
        </p:nvGraphicFramePr>
        <p:xfrm>
          <a:off x="4521200" y="2641600"/>
          <a:ext cx="3251200" cy="787400"/>
        </p:xfrm>
        <a:graphic>
          <a:graphicData uri="http://schemas.openxmlformats.org/presentationml/2006/ole">
            <p:oleObj spid="_x0000_s2027523" name="Equation" r:id="rId5" imgW="3251160" imgH="787320" progId="Equation.3">
              <p:embed/>
            </p:oleObj>
          </a:graphicData>
        </a:graphic>
      </p:graphicFrame>
      <p:graphicFrame>
        <p:nvGraphicFramePr>
          <p:cNvPr id="10244" name="Object 14"/>
          <p:cNvGraphicFramePr>
            <a:graphicFrameLocks noChangeAspect="1"/>
          </p:cNvGraphicFramePr>
          <p:nvPr/>
        </p:nvGraphicFramePr>
        <p:xfrm>
          <a:off x="990600" y="4205288"/>
          <a:ext cx="2971800" cy="671512"/>
        </p:xfrm>
        <a:graphic>
          <a:graphicData uri="http://schemas.openxmlformats.org/presentationml/2006/ole">
            <p:oleObj spid="_x0000_s2027524" name="Equation" r:id="rId6" imgW="2971800" imgH="672840" progId="Equation.3">
              <p:embed/>
            </p:oleObj>
          </a:graphicData>
        </a:graphic>
      </p:graphicFrame>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a:t>
            </a:r>
          </a:p>
        </p:txBody>
      </p:sp>
      <p:sp>
        <p:nvSpPr>
          <p:cNvPr id="11269" name="Rectangle 3"/>
          <p:cNvSpPr>
            <a:spLocks noGrp="1" noChangeArrowheads="1"/>
          </p:cNvSpPr>
          <p:nvPr>
            <p:ph type="body" idx="1"/>
          </p:nvPr>
        </p:nvSpPr>
        <p:spPr>
          <a:xfrm>
            <a:off x="304800" y="1554162"/>
            <a:ext cx="8686800" cy="5043190"/>
          </a:xfrm>
        </p:spPr>
        <p:txBody>
          <a:bodyPr/>
          <a:lstStyle/>
          <a:p>
            <a:r>
              <a:rPr lang="el-GR" sz="1800" i="1" dirty="0" smtClean="0">
                <a:solidFill>
                  <a:schemeClr val="tx1"/>
                </a:solidFill>
              </a:rPr>
              <a:t>Ας θεωρήσουμε ότι υπάρχει μια άληκτη ομολογία για την οποία η τιμή (παρούσα αξία) είναι € 10.000 και οι ετήσιοι τόκοι (έσοδα) είναι € 2.000. Αναζητείται ο ΕΒΑ της επένδυσης.</a:t>
            </a:r>
            <a:endParaRPr lang="en-GB" sz="1800" dirty="0" smtClean="0">
              <a:solidFill>
                <a:srgbClr val="CC3300"/>
              </a:solidFill>
            </a:endParaRPr>
          </a:p>
          <a:p>
            <a:endParaRPr lang="el-GR" sz="1800" dirty="0" smtClean="0">
              <a:solidFill>
                <a:schemeClr val="tx1"/>
              </a:solidFill>
            </a:endParaRPr>
          </a:p>
          <a:p>
            <a:r>
              <a:rPr lang="el-GR" sz="1800" dirty="0" smtClean="0">
                <a:solidFill>
                  <a:schemeClr val="tx1"/>
                </a:solidFill>
              </a:rPr>
              <a:t>Γνωρίζουμε ότι η αξία μιας ράντας στο διηνεκές </a:t>
            </a:r>
            <a:r>
              <a:rPr lang="en-US" sz="1800" dirty="0" smtClean="0">
                <a:solidFill>
                  <a:schemeClr val="tx1"/>
                </a:solidFill>
              </a:rPr>
              <a:t>(perpetuity) </a:t>
            </a:r>
            <a:r>
              <a:rPr lang="el-GR" sz="1800" dirty="0" smtClean="0">
                <a:solidFill>
                  <a:schemeClr val="tx1"/>
                </a:solidFill>
              </a:rPr>
              <a:t>είναι: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Ο ΕΒΑ θα πρέπει να μηδενίζει την ΚΠΑ. Άρα θα πρέπει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Αντικαθιστώντας το </a:t>
            </a:r>
            <a:r>
              <a:rPr lang="en-US" sz="1800" dirty="0" smtClean="0">
                <a:solidFill>
                  <a:schemeClr val="tx1"/>
                </a:solidFill>
              </a:rPr>
              <a:t>i </a:t>
            </a:r>
            <a:r>
              <a:rPr lang="el-GR" sz="1800" dirty="0" smtClean="0">
                <a:solidFill>
                  <a:schemeClr val="tx1"/>
                </a:solidFill>
              </a:rPr>
              <a:t>με τον ΕΒΑ και επιλύοντας ως προς i</a:t>
            </a:r>
            <a:r>
              <a:rPr lang="en-US" sz="1800" dirty="0" smtClean="0">
                <a:solidFill>
                  <a:schemeClr val="tx1"/>
                </a:solidFill>
              </a:rPr>
              <a:t> </a:t>
            </a:r>
            <a:r>
              <a:rPr lang="el-GR" sz="1800" dirty="0" smtClean="0">
                <a:solidFill>
                  <a:schemeClr val="tx1"/>
                </a:solidFill>
              </a:rPr>
              <a:t>βρίσκουμε ότι ο ΕΒΑ είναι 0,20 </a:t>
            </a:r>
            <a:r>
              <a:rPr lang="en-US" sz="1800" dirty="0" smtClean="0">
                <a:solidFill>
                  <a:schemeClr val="tx1"/>
                </a:solidFill>
              </a:rPr>
              <a:t>(</a:t>
            </a:r>
            <a:r>
              <a:rPr lang="el-GR" sz="1800" dirty="0" smtClean="0">
                <a:solidFill>
                  <a:schemeClr val="tx1"/>
                </a:solidFill>
              </a:rPr>
              <a:t>ή 20%) </a:t>
            </a:r>
            <a:endParaRPr lang="en-GB" sz="1800" dirty="0" smtClean="0">
              <a:solidFill>
                <a:schemeClr val="tx1"/>
              </a:solidFill>
            </a:endParaRPr>
          </a:p>
        </p:txBody>
      </p:sp>
      <p:sp>
        <p:nvSpPr>
          <p:cNvPr id="11270" name="Line 5"/>
          <p:cNvSpPr>
            <a:spLocks noChangeShapeType="1"/>
          </p:cNvSpPr>
          <p:nvPr/>
        </p:nvSpPr>
        <p:spPr bwMode="auto">
          <a:xfrm>
            <a:off x="762000" y="2590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graphicFrame>
        <p:nvGraphicFramePr>
          <p:cNvPr id="11266" name="Object 0"/>
          <p:cNvGraphicFramePr>
            <a:graphicFrameLocks noChangeAspect="1"/>
          </p:cNvGraphicFramePr>
          <p:nvPr/>
        </p:nvGraphicFramePr>
        <p:xfrm>
          <a:off x="4032250" y="3378200"/>
          <a:ext cx="965200" cy="660400"/>
        </p:xfrm>
        <a:graphic>
          <a:graphicData uri="http://schemas.openxmlformats.org/presentationml/2006/ole">
            <p:oleObj spid="_x0000_s2028546" name="Equation" r:id="rId4" imgW="965160" imgH="660240" progId="Equation.3">
              <p:embed/>
            </p:oleObj>
          </a:graphicData>
        </a:graphic>
      </p:graphicFrame>
      <p:graphicFrame>
        <p:nvGraphicFramePr>
          <p:cNvPr id="11267" name="Object 1"/>
          <p:cNvGraphicFramePr>
            <a:graphicFrameLocks noChangeAspect="1"/>
          </p:cNvGraphicFramePr>
          <p:nvPr/>
        </p:nvGraphicFramePr>
        <p:xfrm>
          <a:off x="3635896" y="4653136"/>
          <a:ext cx="1943100" cy="633412"/>
        </p:xfrm>
        <a:graphic>
          <a:graphicData uri="http://schemas.openxmlformats.org/presentationml/2006/ole">
            <p:oleObj spid="_x0000_s2028547" name="Equation" r:id="rId5" imgW="1942920" imgH="634680" progId="Equation.3">
              <p:embed/>
            </p:oleObj>
          </a:graphicData>
        </a:graphic>
      </p:graphicFrame>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5362"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5" name="Rectangle 43"/>
          <p:cNvSpPr>
            <a:spLocks noGrp="1" noChangeArrowheads="1"/>
          </p:cNvSpPr>
          <p:nvPr>
            <p:ph type="title"/>
          </p:nvPr>
        </p:nvSpPr>
        <p:spPr>
          <a:xfrm>
            <a:off x="457200" y="274638"/>
            <a:ext cx="8229600" cy="346075"/>
          </a:xfrm>
        </p:spPr>
        <p:txBody>
          <a:bodyPr>
            <a:normAutofit fontScale="90000"/>
          </a:bodyPr>
          <a:lstStyle/>
          <a:p>
            <a:pPr algn="ctr"/>
            <a:r>
              <a:rPr lang="el-GR" sz="4000" b="1" dirty="0">
                <a:solidFill>
                  <a:schemeClr val="tx1"/>
                </a:solidFill>
              </a:rPr>
              <a:t>ΕΠΙΧΕΙΡΗΜΑΤΙΚΟ ΣΧΕΔΙΟ</a:t>
            </a:r>
          </a:p>
        </p:txBody>
      </p:sp>
      <p:graphicFrame>
        <p:nvGraphicFramePr>
          <p:cNvPr id="3076" name="Organization Chart 4"/>
          <p:cNvGraphicFramePr>
            <a:graphicFrameLocks/>
          </p:cNvGraphicFramePr>
          <p:nvPr>
            <p:ph type="dgm" idx="1"/>
          </p:nvPr>
        </p:nvGraphicFramePr>
        <p:xfrm>
          <a:off x="457200" y="765175"/>
          <a:ext cx="8229600" cy="5903913"/>
        </p:xfrm>
        <a:graphic>
          <a:graphicData uri="http://schemas.openxmlformats.org/drawingml/2006/compatibility">
            <com:legacyDrawing xmlns:com="http://schemas.openxmlformats.org/drawingml/2006/compatibility" spid="_x0000_s280578"/>
          </a:graphicData>
        </a:graphic>
      </p:graphicFrame>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638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7410"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8434" name="Picture 2"/>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59458" name="Picture 2"/>
          <p:cNvPicPr>
            <a:picLocks noGrp="1" noChangeAspect="1" noChangeArrowheads="1"/>
          </p:cNvPicPr>
          <p:nvPr>
            <p:ph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60482"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6150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662530"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90066"/>
          </a:xfrm>
        </p:spPr>
        <p:txBody>
          <a:bodyPr>
            <a:normAutofit fontScale="90000"/>
          </a:bodyPr>
          <a:lstStyle/>
          <a:p>
            <a:r>
              <a:rPr lang="en-GB" sz="4000" b="1" dirty="0" smtClean="0"/>
              <a:t>Γενικ</a:t>
            </a:r>
            <a:r>
              <a:rPr lang="el-GR" sz="4000" b="1" dirty="0" smtClean="0"/>
              <a:t>Α</a:t>
            </a:r>
            <a:r>
              <a:rPr lang="en-GB" sz="4000" b="1" dirty="0" smtClean="0"/>
              <a:t> Συμπερ</a:t>
            </a:r>
            <a:r>
              <a:rPr lang="el-GR" sz="4000" b="1" dirty="0" smtClean="0"/>
              <a:t>Α</a:t>
            </a:r>
            <a:r>
              <a:rPr lang="en-GB" sz="4000" b="1" dirty="0" smtClean="0"/>
              <a:t>σμ</a:t>
            </a:r>
            <a:r>
              <a:rPr lang="el-GR" sz="4000" b="1" dirty="0" smtClean="0"/>
              <a:t>α</a:t>
            </a:r>
            <a:r>
              <a:rPr lang="en-GB" sz="4000" b="1" dirty="0" smtClean="0"/>
              <a:t>τα (1)  </a:t>
            </a:r>
          </a:p>
        </p:txBody>
      </p:sp>
      <p:sp>
        <p:nvSpPr>
          <p:cNvPr id="22531" name="Rectangle 3"/>
          <p:cNvSpPr>
            <a:spLocks noGrp="1" noChangeArrowheads="1"/>
          </p:cNvSpPr>
          <p:nvPr>
            <p:ph idx="1"/>
          </p:nvPr>
        </p:nvSpPr>
        <p:spPr>
          <a:xfrm>
            <a:off x="0" y="980728"/>
            <a:ext cx="9144000" cy="5877272"/>
          </a:xfrm>
        </p:spPr>
        <p:txBody>
          <a:bodyPr>
            <a:normAutofit fontScale="92500"/>
          </a:bodyPr>
          <a:lstStyle/>
          <a:p>
            <a:pPr algn="just"/>
            <a:r>
              <a:rPr lang="en-GB" sz="2400" dirty="0" smtClean="0">
                <a:solidFill>
                  <a:schemeClr val="tx1"/>
                </a:solidFill>
              </a:rPr>
              <a:t>Το κριτήριο της καθαρής παρούσας αξίας (ΚΠΑ) χρησιμοποιείται σε όλες τις περιπτώσεις αξιολόγησης </a:t>
            </a:r>
            <a:r>
              <a:rPr lang="en-GB" sz="2400" u="sng" dirty="0" smtClean="0">
                <a:solidFill>
                  <a:schemeClr val="tx1"/>
                </a:solidFill>
              </a:rPr>
              <a:t>μεμονομένων επενδύσεων</a:t>
            </a:r>
            <a:endParaRPr lang="en-GB" sz="2400" dirty="0" smtClean="0">
              <a:solidFill>
                <a:schemeClr val="tx1"/>
              </a:solidFill>
            </a:endParaRPr>
          </a:p>
          <a:p>
            <a:pPr algn="just"/>
            <a:r>
              <a:rPr lang="en-GB" sz="2400" dirty="0" smtClean="0">
                <a:solidFill>
                  <a:schemeClr val="tx1"/>
                </a:solidFill>
              </a:rPr>
              <a:t>Το κριτήριο του εσωτερικού βαθμού απόδοσης (ΕΒΑ) οδηγεί στο ίδιο συμπέρασμα με την ΚΠΑ στην κλασική περίπτωση που υπάρχει αρχική εκροή χρηματικού ποσού για την ανεξάρτητη επένδυση, και η οποία ακολουθείται από χρηματικές εισροές</a:t>
            </a:r>
          </a:p>
          <a:p>
            <a:pPr algn="just"/>
            <a:r>
              <a:rPr lang="en-GB" sz="2400" dirty="0" smtClean="0">
                <a:solidFill>
                  <a:schemeClr val="tx1"/>
                </a:solidFill>
              </a:rPr>
              <a:t>Υπάρχουν δύο προβλήματα στη χρήση του ΕΒΑ τόσο σε ανεξάρτητες όσο και σε αμοιβαία αποκλειόμενες επενδύσεις:</a:t>
            </a:r>
          </a:p>
          <a:p>
            <a:pPr lvl="1"/>
            <a:r>
              <a:rPr lang="en-GB" sz="2400" dirty="0" smtClean="0">
                <a:solidFill>
                  <a:schemeClr val="tx1"/>
                </a:solidFill>
              </a:rPr>
              <a:t>Κάποιες επενδύσεις παρουσιάζουν αρχική χρηματική εισροή, που ακολουθείται μόνο από χρηματικές εκροές. Στην περίπτωση αυτή το κριτήριο του ΕΒΑ αντιστρέφεται (αποδοχή εάν ΕΒΑ &lt; i</a:t>
            </a:r>
            <a:r>
              <a:rPr lang="en-US" sz="2400" dirty="0" smtClean="0">
                <a:solidFill>
                  <a:schemeClr val="tx1"/>
                </a:solidFill>
              </a:rPr>
              <a:t>)</a:t>
            </a:r>
            <a:endParaRPr lang="en-GB" sz="2400" dirty="0" smtClean="0">
              <a:solidFill>
                <a:schemeClr val="tx1"/>
              </a:solidFill>
            </a:endParaRPr>
          </a:p>
          <a:p>
            <a:pPr lvl="1"/>
            <a:r>
              <a:rPr lang="en-GB" sz="2400" dirty="0" smtClean="0">
                <a:solidFill>
                  <a:schemeClr val="tx1"/>
                </a:solidFill>
              </a:rPr>
              <a:t>Κάποιες επενδύσεις παρουσιάζουν αλλαγές στο πρόσημο των καθαρών ταμειακών ροών τους. Τότε προκύπτουν πολλαπλοί ΕΒΑ. Στην περίπτωση αυτή χρησιμοποιείται </a:t>
            </a:r>
            <a:r>
              <a:rPr lang="en-GB" sz="2400" u="sng" dirty="0" smtClean="0">
                <a:solidFill>
                  <a:schemeClr val="tx1"/>
                </a:solidFill>
              </a:rPr>
              <a:t>μόνο</a:t>
            </a:r>
            <a:r>
              <a:rPr lang="en-GB" sz="2400" dirty="0" smtClean="0">
                <a:solidFill>
                  <a:schemeClr val="tx1"/>
                </a:solidFill>
              </a:rPr>
              <a:t> το κριτήριο της ΚΠΑ. </a:t>
            </a:r>
            <a:r>
              <a:rPr lang="en-US" sz="2400" dirty="0" smtClean="0">
                <a:solidFill>
                  <a:schemeClr val="tx1"/>
                </a:solidFill>
              </a:rPr>
              <a:t> </a:t>
            </a:r>
          </a:p>
          <a:p>
            <a:endParaRPr lang="en-GB" sz="2000" dirty="0" smtClean="0"/>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2074"/>
          </a:xfrm>
        </p:spPr>
        <p:txBody>
          <a:bodyPr>
            <a:normAutofit fontScale="90000"/>
          </a:bodyPr>
          <a:lstStyle/>
          <a:p>
            <a:r>
              <a:rPr lang="en-GB" b="1" dirty="0" smtClean="0"/>
              <a:t>Γενικ</a:t>
            </a:r>
            <a:r>
              <a:rPr lang="el-GR" b="1" dirty="0" smtClean="0"/>
              <a:t>Α</a:t>
            </a:r>
            <a:r>
              <a:rPr lang="en-GB" b="1" dirty="0" smtClean="0"/>
              <a:t> Συμπερ</a:t>
            </a:r>
            <a:r>
              <a:rPr lang="el-GR" b="1" dirty="0" smtClean="0"/>
              <a:t>Α</a:t>
            </a:r>
            <a:r>
              <a:rPr lang="en-GB" b="1" dirty="0" smtClean="0"/>
              <a:t>σμ</a:t>
            </a:r>
            <a:r>
              <a:rPr lang="el-GR" b="1" dirty="0" smtClean="0"/>
              <a:t>α</a:t>
            </a:r>
            <a:r>
              <a:rPr lang="en-GB" b="1" dirty="0" smtClean="0"/>
              <a:t>τα (2) </a:t>
            </a:r>
          </a:p>
        </p:txBody>
      </p:sp>
      <p:sp>
        <p:nvSpPr>
          <p:cNvPr id="23555" name="Rectangle 3"/>
          <p:cNvSpPr>
            <a:spLocks noGrp="1" noChangeArrowheads="1"/>
          </p:cNvSpPr>
          <p:nvPr>
            <p:ph idx="1"/>
          </p:nvPr>
        </p:nvSpPr>
        <p:spPr>
          <a:xfrm>
            <a:off x="0" y="1124744"/>
            <a:ext cx="9144000" cy="5733256"/>
          </a:xfrm>
        </p:spPr>
        <p:txBody>
          <a:bodyPr>
            <a:normAutofit fontScale="92500"/>
          </a:bodyPr>
          <a:lstStyle/>
          <a:p>
            <a:pPr algn="just"/>
            <a:r>
              <a:rPr lang="en-GB" sz="2400" dirty="0" smtClean="0">
                <a:solidFill>
                  <a:schemeClr val="tx1"/>
                </a:solidFill>
              </a:rPr>
              <a:t>Στην περίπτωση </a:t>
            </a:r>
            <a:r>
              <a:rPr lang="en-GB" sz="2400" u="sng" dirty="0" smtClean="0">
                <a:solidFill>
                  <a:schemeClr val="tx1"/>
                </a:solidFill>
              </a:rPr>
              <a:t>αμοιβαία αποκλειόμενων επενδύσεων</a:t>
            </a:r>
            <a:r>
              <a:rPr lang="en-GB" sz="2400" dirty="0" smtClean="0">
                <a:solidFill>
                  <a:schemeClr val="tx1"/>
                </a:solidFill>
              </a:rPr>
              <a:t>, λόγω μεγέθους και χρόνου, η επένδυση με τον υψηλότερο ΕΒΑ δεν έχει κατ’ ανάγκη και την υψηλότερη ΚΠΑ. </a:t>
            </a:r>
            <a:r>
              <a:rPr lang="en-GB" sz="2400" u="sng" dirty="0" smtClean="0">
                <a:solidFill>
                  <a:schemeClr val="tx1"/>
                </a:solidFill>
              </a:rPr>
              <a:t>Στην περίπτωση αυτή δεν πρέπει να χρησιμοποιείται το κριτήριο του ΕΒΑ</a:t>
            </a:r>
            <a:r>
              <a:rPr lang="en-GB" sz="2400" dirty="0" smtClean="0">
                <a:solidFill>
                  <a:schemeClr val="tx1"/>
                </a:solidFill>
              </a:rPr>
              <a:t>. Το κριτήριο της ΚΠΑ ισχύει στην κλασική του μορφή. </a:t>
            </a:r>
          </a:p>
          <a:p>
            <a:pPr algn="just"/>
            <a:r>
              <a:rPr lang="en-GB" sz="2400" dirty="0" smtClean="0">
                <a:solidFill>
                  <a:schemeClr val="tx1"/>
                </a:solidFill>
              </a:rPr>
              <a:t>Εναλλακτική επιλογή αποτελεί η χρήση του </a:t>
            </a:r>
            <a:r>
              <a:rPr lang="en-GB" sz="2400" u="sng" dirty="0" smtClean="0">
                <a:solidFill>
                  <a:schemeClr val="tx1"/>
                </a:solidFill>
              </a:rPr>
              <a:t>οριακού ΕΒΑ</a:t>
            </a:r>
            <a:r>
              <a:rPr lang="en-GB" sz="2400" dirty="0" smtClean="0">
                <a:solidFill>
                  <a:schemeClr val="tx1"/>
                </a:solidFill>
              </a:rPr>
              <a:t>. Σε αυτή την περίπτωση αφαιρούμε τις χρηματικές ροές της μικρότερης επένδυσης από τις αντίστοιχες της μεγαλύτερης επένδυσης (προκύπτει συνεπώς πάντα αρνητική αρχική καθαρή χρηματική ροή ή εκροή). Σε αυτή την περίπτωση υπάρχουν τρεις εναλλακτικές λύσεις που οδηγούν στο ίδιο συμπέρασμα:</a:t>
            </a:r>
          </a:p>
          <a:p>
            <a:pPr lvl="1"/>
            <a:r>
              <a:rPr lang="en-GB" sz="2400" dirty="0" smtClean="0">
                <a:solidFill>
                  <a:schemeClr val="tx1"/>
                </a:solidFill>
              </a:rPr>
              <a:t>Επιλογή της επένδυσης με την υψηλότερη ΚΠΑ</a:t>
            </a:r>
          </a:p>
          <a:p>
            <a:pPr lvl="1"/>
            <a:r>
              <a:rPr lang="en-GB" sz="2400" dirty="0" smtClean="0">
                <a:solidFill>
                  <a:schemeClr val="tx1"/>
                </a:solidFill>
              </a:rPr>
              <a:t>Επιλογή της μεγαλύτερης επένδυσης εάν ο ΕΒΑ της οριακής επένδυσης είναι μεγαλύτερος από το προεξοφλητικό επιτόκιο</a:t>
            </a:r>
          </a:p>
          <a:p>
            <a:pPr lvl="1"/>
            <a:r>
              <a:rPr lang="en-GB" sz="2400" dirty="0" smtClean="0">
                <a:solidFill>
                  <a:schemeClr val="tx1"/>
                </a:solidFill>
              </a:rPr>
              <a:t>Επιλογή της μεγαλύτερης επένδυσης εάν η οριακή ΚΠΑ είναι θετική    </a:t>
            </a:r>
          </a:p>
          <a:p>
            <a:endParaRPr lang="en-GB" sz="2000" dirty="0" smtClean="0"/>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88640"/>
            <a:ext cx="8229600" cy="576065"/>
          </a:xfrm>
        </p:spPr>
        <p:txBody>
          <a:bodyPr>
            <a:normAutofit fontScale="90000"/>
          </a:bodyPr>
          <a:lstStyle/>
          <a:p>
            <a:pPr algn="ctr" eaLnBrk="1" hangingPunct="1">
              <a:defRPr/>
            </a:pPr>
            <a:r>
              <a:rPr lang="el-GR" b="1" dirty="0" smtClean="0"/>
              <a:t>Συνοψη</a:t>
            </a:r>
          </a:p>
        </p:txBody>
      </p:sp>
      <p:sp>
        <p:nvSpPr>
          <p:cNvPr id="93187" name="Rectangle 3"/>
          <p:cNvSpPr>
            <a:spLocks noGrp="1" noChangeArrowheads="1"/>
          </p:cNvSpPr>
          <p:nvPr>
            <p:ph idx="1"/>
          </p:nvPr>
        </p:nvSpPr>
        <p:spPr>
          <a:xfrm>
            <a:off x="0" y="1052736"/>
            <a:ext cx="9144000" cy="5805263"/>
          </a:xfrm>
        </p:spPr>
        <p:txBody>
          <a:bodyPr>
            <a:normAutofit/>
          </a:bodyPr>
          <a:lstStyle/>
          <a:p>
            <a:pPr eaLnBrk="1" hangingPunct="1">
              <a:lnSpc>
                <a:spcPct val="80000"/>
              </a:lnSpc>
              <a:defRPr/>
            </a:pPr>
            <a:r>
              <a:rPr lang="el-GR" altLang="en-US" sz="2400" dirty="0" smtClean="0">
                <a:solidFill>
                  <a:schemeClr val="tx1"/>
                </a:solidFill>
              </a:rPr>
              <a:t>Σε περίπτωση που τα δύο κριτήρια δεν συμφωνούν στην επιλογή της επένδυσης, η εταιρία σύμφωνα με ποιο κριτήριο θα πρέπει να κάνει την επιλογή της;</a:t>
            </a:r>
          </a:p>
          <a:p>
            <a:pPr eaLnBrk="1" hangingPunct="1">
              <a:lnSpc>
                <a:spcPct val="80000"/>
              </a:lnSpc>
              <a:buFontTx/>
              <a:buNone/>
              <a:defRPr/>
            </a:pPr>
            <a:r>
              <a:rPr lang="el-GR" altLang="en-US" sz="2400" b="1" dirty="0" smtClean="0">
                <a:solidFill>
                  <a:schemeClr val="tx1"/>
                </a:solidFill>
              </a:rPr>
              <a:t>Απάντηση:</a:t>
            </a:r>
          </a:p>
          <a:p>
            <a:pPr eaLnBrk="1" hangingPunct="1">
              <a:lnSpc>
                <a:spcPct val="80000"/>
              </a:lnSpc>
              <a:defRPr/>
            </a:pPr>
            <a:r>
              <a:rPr lang="el-GR" altLang="en-US" sz="2400" dirty="0" smtClean="0">
                <a:solidFill>
                  <a:schemeClr val="tx1"/>
                </a:solidFill>
              </a:rPr>
              <a:t>Σύμφωνα με το κριτήριο της ΚΠΑ αν πρόκειται για μεγάλο έργο διότι:</a:t>
            </a:r>
            <a:endParaRPr lang="en-US" sz="2400" dirty="0" smtClean="0">
              <a:solidFill>
                <a:schemeClr val="tx1"/>
              </a:solidFill>
            </a:endParaRPr>
          </a:p>
          <a:p>
            <a:pPr eaLnBrk="1" hangingPunct="1">
              <a:lnSpc>
                <a:spcPct val="80000"/>
              </a:lnSpc>
              <a:defRPr/>
            </a:pPr>
            <a:endParaRPr lang="el-GR" altLang="en-US" sz="2400" dirty="0" smtClean="0">
              <a:solidFill>
                <a:schemeClr val="tx1"/>
              </a:solidFill>
            </a:endParaRPr>
          </a:p>
          <a:p>
            <a:pPr algn="just" eaLnBrk="1" hangingPunct="1">
              <a:lnSpc>
                <a:spcPct val="80000"/>
              </a:lnSpc>
              <a:defRPr/>
            </a:pPr>
            <a:r>
              <a:rPr lang="el-GR" altLang="en-US" sz="2400" b="1" dirty="0" smtClean="0">
                <a:solidFill>
                  <a:schemeClr val="tx1"/>
                </a:solidFill>
              </a:rPr>
              <a:t>Η ΚΠΑ</a:t>
            </a:r>
            <a:r>
              <a:rPr lang="el-GR" altLang="en-US" sz="2400" dirty="0" smtClean="0">
                <a:solidFill>
                  <a:schemeClr val="tx1"/>
                </a:solidFill>
              </a:rPr>
              <a:t> οδηγεί στη </a:t>
            </a:r>
            <a:r>
              <a:rPr lang="el-GR" altLang="en-US" sz="2400" b="1" u="sng" dirty="0" smtClean="0">
                <a:solidFill>
                  <a:schemeClr val="tx1"/>
                </a:solidFill>
              </a:rPr>
              <a:t>μεγιστοποίηση</a:t>
            </a:r>
            <a:r>
              <a:rPr lang="el-GR" altLang="en-US" sz="2400" dirty="0" smtClean="0">
                <a:solidFill>
                  <a:schemeClr val="tx1"/>
                </a:solidFill>
              </a:rPr>
              <a:t> της αξίας της εταιρίας επειδή βασίζεται σε ΚΤΡ και τη χρονική τους διάρθρωση, λαμβάνει υπόψη το κόστος κεφαλαίου και εκφράζεται σε ευρώ. </a:t>
            </a:r>
            <a:endParaRPr lang="en-US" sz="2400" dirty="0" smtClean="0">
              <a:solidFill>
                <a:schemeClr val="tx1"/>
              </a:solidFill>
            </a:endParaRPr>
          </a:p>
          <a:p>
            <a:pPr eaLnBrk="1" hangingPunct="1">
              <a:lnSpc>
                <a:spcPct val="80000"/>
              </a:lnSpc>
              <a:buFontTx/>
              <a:buNone/>
              <a:defRPr/>
            </a:pPr>
            <a:endParaRPr lang="el-GR" altLang="en-US" sz="2400" b="1" dirty="0" smtClean="0">
              <a:solidFill>
                <a:schemeClr val="tx1"/>
              </a:solidFill>
            </a:endParaRPr>
          </a:p>
          <a:p>
            <a:pPr algn="just" eaLnBrk="1" hangingPunct="1">
              <a:lnSpc>
                <a:spcPct val="80000"/>
              </a:lnSpc>
              <a:defRPr/>
            </a:pPr>
            <a:r>
              <a:rPr lang="el-GR" altLang="en-US" sz="2400" b="1" dirty="0" smtClean="0">
                <a:solidFill>
                  <a:schemeClr val="tx1"/>
                </a:solidFill>
              </a:rPr>
              <a:t>Ο ΕΒΑ  </a:t>
            </a:r>
            <a:r>
              <a:rPr lang="el-GR" altLang="en-US" sz="2400" dirty="0" smtClean="0">
                <a:solidFill>
                  <a:schemeClr val="tx1"/>
                </a:solidFill>
              </a:rPr>
              <a:t>εκφράζεται σε ποσοστό,</a:t>
            </a:r>
            <a:r>
              <a:rPr lang="el-GR" altLang="en-US" sz="2400" b="1" dirty="0" smtClean="0">
                <a:solidFill>
                  <a:schemeClr val="tx1"/>
                </a:solidFill>
              </a:rPr>
              <a:t> </a:t>
            </a:r>
            <a:r>
              <a:rPr lang="el-GR" altLang="en-US" sz="2400" dirty="0" smtClean="0">
                <a:solidFill>
                  <a:schemeClr val="tx1"/>
                </a:solidFill>
              </a:rPr>
              <a:t>δεν ενσωματώνει στη διαδικασία αξιολόγησης το κόστος κεφαλαίου της επένδυσης (δηλαδή λαμβάνεται υπόψη έμμεσα αλλά όχι άμεσα στην διαδικασία αξιολόγησης όπως στην ΚΠΑ). Επίσης δεν λαμβάνει υπόψη το μέγεθος της επένδυσης Δημιουργεί σύγχυση όταν αξιολογούμε μεμονωμένη μη συμβατική επένδυση ή όταν επιλέγουμε μεταξύ αμοιβαία αποκλειόμενων επενδύσεων.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endSync delay="0"/>
                                  <p:childTnLst>
                                    <p:set>
                                      <p:cBhvr>
                                        <p:cTn id="6" dur="1" fill="hold">
                                          <p:endSync delay="0"/>
                                        </p:cTn>
                                        <p:tgtEl>
                                          <p:spTgt spid="93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endSync delay="0"/>
                                  <p:childTnLst>
                                    <p:set>
                                      <p:cBhvr>
                                        <p:cTn id="10" dur="1" fill="hold">
                                          <p:endSync delay="0"/>
                                        </p:cTn>
                                        <p:tgtEl>
                                          <p:spTgt spid="93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endSync delay="0"/>
                                  <p:childTnLst>
                                    <p:set>
                                      <p:cBhvr>
                                        <p:cTn id="14" dur="1" fill="hold">
                                          <p:endSync delay="0"/>
                                        </p:cTn>
                                        <p:tgtEl>
                                          <p:spTgt spid="93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endSync delay="0"/>
                                  <p:childTnLst>
                                    <p:set>
                                      <p:cBhvr>
                                        <p:cTn id="18" dur="1" fill="hold">
                                          <p:endSync delay="0"/>
                                        </p:cTn>
                                        <p:tgtEl>
                                          <p:spTgt spid="931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endSync delay="0"/>
                                  <p:childTnLst>
                                    <p:set>
                                      <p:cBhvr>
                                        <p:cTn id="22" dur="1" fill="hold">
                                          <p:endSync delay="0"/>
                                        </p:cTn>
                                        <p:tgtEl>
                                          <p:spTgt spid="931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561975"/>
          </a:xfrm>
        </p:spPr>
        <p:txBody>
          <a:bodyPr>
            <a:normAutofit fontScale="90000"/>
          </a:bodyPr>
          <a:lstStyle/>
          <a:p>
            <a:pPr algn="ctr"/>
            <a:r>
              <a:rPr lang="el-GR" sz="3600" b="1" dirty="0" smtClean="0"/>
              <a:t/>
            </a:r>
            <a:br>
              <a:rPr lang="el-GR" sz="3600" b="1" dirty="0" smtClean="0"/>
            </a:br>
            <a:r>
              <a:rPr lang="el-GR" sz="3600" b="1" dirty="0" smtClean="0"/>
              <a:t>Η </a:t>
            </a:r>
            <a:r>
              <a:rPr lang="el-GR" sz="3600" b="1" dirty="0"/>
              <a:t>ΔΙΑΔΙΚΑΣΙΑ ΛΗΨΗΣ ΑΠΟΦΑΣΗΣ</a:t>
            </a:r>
            <a:r>
              <a:rPr lang="el-GR" b="1" dirty="0"/>
              <a:t> </a:t>
            </a:r>
            <a:r>
              <a:rPr lang="el-GR" dirty="0"/>
              <a:t/>
            </a:r>
            <a:br>
              <a:rPr lang="el-GR" dirty="0"/>
            </a:br>
            <a:endParaRPr lang="el-GR" dirty="0"/>
          </a:p>
        </p:txBody>
      </p:sp>
      <p:sp>
        <p:nvSpPr>
          <p:cNvPr id="6147" name="Rectangle 3"/>
          <p:cNvSpPr>
            <a:spLocks noGrp="1" noChangeArrowheads="1"/>
          </p:cNvSpPr>
          <p:nvPr>
            <p:ph idx="1"/>
          </p:nvPr>
        </p:nvSpPr>
        <p:spPr>
          <a:xfrm>
            <a:off x="457200" y="981075"/>
            <a:ext cx="8229600" cy="5616575"/>
          </a:xfrm>
        </p:spPr>
        <p:txBody>
          <a:bodyPr>
            <a:normAutofit lnSpcReduction="10000"/>
          </a:bodyPr>
          <a:lstStyle/>
          <a:p>
            <a:pPr algn="just">
              <a:lnSpc>
                <a:spcPct val="90000"/>
              </a:lnSpc>
            </a:pPr>
            <a:r>
              <a:rPr lang="el-GR" sz="2600" dirty="0">
                <a:solidFill>
                  <a:schemeClr val="tx1"/>
                </a:solidFill>
              </a:rPr>
              <a:t>Προσδιορισμός του επιθυμητού (ιδέα και αποτέλεσμα) ανάλυση των χαρακτηριστικών του και αποσαφήνισή του.</a:t>
            </a:r>
          </a:p>
          <a:p>
            <a:pPr algn="just">
              <a:lnSpc>
                <a:spcPct val="90000"/>
              </a:lnSpc>
            </a:pPr>
            <a:r>
              <a:rPr lang="el-GR" sz="2600" dirty="0">
                <a:solidFill>
                  <a:schemeClr val="tx1"/>
                </a:solidFill>
              </a:rPr>
              <a:t>Η αναζήτηση και ο καθορισμός των εναλλακτικών λύσεων και προτάσεων.</a:t>
            </a:r>
          </a:p>
          <a:p>
            <a:pPr algn="just">
              <a:lnSpc>
                <a:spcPct val="90000"/>
              </a:lnSpc>
            </a:pPr>
            <a:r>
              <a:rPr lang="el-GR" sz="2600" dirty="0">
                <a:solidFill>
                  <a:schemeClr val="tx1"/>
                </a:solidFill>
              </a:rPr>
              <a:t>Η ορθολογική αξιολόγηση των εναλλακτικών λύσεων και προτάσεων.</a:t>
            </a:r>
          </a:p>
          <a:p>
            <a:pPr algn="just">
              <a:lnSpc>
                <a:spcPct val="90000"/>
              </a:lnSpc>
            </a:pPr>
            <a:r>
              <a:rPr lang="el-GR" sz="2600" dirty="0">
                <a:solidFill>
                  <a:schemeClr val="tx1"/>
                </a:solidFill>
              </a:rPr>
              <a:t>Η επιλογή της πλέον πρόσφορης εναλλακτικής λύσης.</a:t>
            </a:r>
          </a:p>
          <a:p>
            <a:pPr algn="just">
              <a:lnSpc>
                <a:spcPct val="90000"/>
              </a:lnSpc>
            </a:pPr>
            <a:r>
              <a:rPr lang="el-GR" sz="2600" dirty="0">
                <a:solidFill>
                  <a:schemeClr val="tx1"/>
                </a:solidFill>
              </a:rPr>
              <a:t>Ο σχεδιασμός του «σχεδίου δράσης» και ο τρόπος εκτέλεσής του.</a:t>
            </a:r>
          </a:p>
          <a:p>
            <a:pPr algn="just">
              <a:lnSpc>
                <a:spcPct val="90000"/>
              </a:lnSpc>
            </a:pPr>
            <a:r>
              <a:rPr lang="el-GR" sz="2600" dirty="0">
                <a:solidFill>
                  <a:schemeClr val="tx1"/>
                </a:solidFill>
              </a:rPr>
              <a:t>Ο επαναπροσδιορισμός στόχου και ενδεχομένως επανασχεδιασμός της όλης διαδικασίας, στην περίπτωση που κατά την υλοποίηση της προκρινόμενης λύσης προκύψουν προβλήματα.</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err="1" smtClean="0"/>
              <a:t>Θεωρητικ</a:t>
            </a:r>
            <a:r>
              <a:rPr lang="el-GR" dirty="0" smtClean="0"/>
              <a:t>Η</a:t>
            </a:r>
            <a:r>
              <a:rPr lang="en-GB" dirty="0" smtClean="0"/>
              <a:t> </a:t>
            </a:r>
            <a:r>
              <a:rPr lang="el-GR" dirty="0" smtClean="0"/>
              <a:t>Α</a:t>
            </a:r>
            <a:r>
              <a:rPr lang="en-GB" dirty="0" smtClean="0"/>
              <a:t>σκηση</a:t>
            </a:r>
          </a:p>
        </p:txBody>
      </p:sp>
      <p:sp>
        <p:nvSpPr>
          <p:cNvPr id="119811" name="Rectangle 3"/>
          <p:cNvSpPr>
            <a:spLocks noGrp="1" noChangeArrowheads="1"/>
          </p:cNvSpPr>
          <p:nvPr>
            <p:ph type="body" idx="1"/>
          </p:nvPr>
        </p:nvSpPr>
        <p:spPr/>
        <p:txBody>
          <a:bodyPr/>
          <a:lstStyle/>
          <a:p>
            <a:r>
              <a:rPr lang="en-GB" sz="2000" i="1" dirty="0" smtClean="0"/>
              <a:t>Αξιολογήστε τις κάτωθι προτάσεις:</a:t>
            </a:r>
          </a:p>
          <a:p>
            <a:pPr lvl="1"/>
            <a:r>
              <a:rPr lang="en-GB" sz="1600" i="1" dirty="0" smtClean="0"/>
              <a:t>Πρέπει να γνωρίζουμε το επιτόκιο προεξόφλησης για να υπολογίσουμε την καθαρή παρούσα αξία μιας επένδυσης, ενώ υπολογίζουμε τον ΕΒΑ χωρίς τη χρήση του επιτοκίου προεξόφλησης.</a:t>
            </a:r>
          </a:p>
          <a:p>
            <a:pPr lvl="1"/>
            <a:r>
              <a:rPr lang="en-GB" sz="1600" i="1" dirty="0" smtClean="0"/>
              <a:t>Το κριτήριο με χρήση του ΕΒΑ είναι ευκολότερο στον υπολογισμό σε σχέση με το κριτήριο της ΚΠΑ επειδή δεν χρησιμοποιούμε το προεξοφλητικό επιτόκιο στην εφαρμογή του.</a:t>
            </a:r>
          </a:p>
          <a:p>
            <a:r>
              <a:rPr lang="en-GB" sz="2000" dirty="0" smtClean="0"/>
              <a:t>Η πρώτη πρόταση είναι ορθή. Η γνώση του προεξοφλητικού επιτοκίου απαιτείται για τον υπολογισμό της ΚΠΑ, ενώ δεν συμβαίνει το ίδιο και με τον ΕΒΑ.</a:t>
            </a:r>
          </a:p>
          <a:p>
            <a:r>
              <a:rPr lang="en-GB" sz="2000" dirty="0" smtClean="0"/>
              <a:t>Η δεύτερη πρόταση δεν είναι σωστή. Προκειμένου να χρησιμοποιηθεί το κριτήριο του ΕΒΑ, απαιτείται η σύγκριση του ΕΒΑ με το προεξοφλητικό επιτόκιο. Άρα χρειάζεται η γνώση του επιτόκιου προεξόφλησης για τη λήψη της επενδυτικής απόφασης με χρήση των κριτηρίων τόσο της ΚΠΑ όσο και του ΕΒΑ. </a:t>
            </a:r>
          </a:p>
          <a:p>
            <a:endParaRPr lang="en-GB" sz="2000" dirty="0" smtClean="0"/>
          </a:p>
        </p:txBody>
      </p:sp>
      <p:sp>
        <p:nvSpPr>
          <p:cNvPr id="14340" name="Line 4"/>
          <p:cNvSpPr>
            <a:spLocks noChangeShapeType="1"/>
          </p:cNvSpPr>
          <p:nvPr/>
        </p:nvSpPr>
        <p:spPr bwMode="auto">
          <a:xfrm>
            <a:off x="685800" y="35814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additive="base">
                                        <p:cTn id="7" dur="500" fill="hold"/>
                                        <p:tgtEl>
                                          <p:spTgt spid="1198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98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8" fill="hold" grpId="0" nodeType="withEffect">
                                  <p:stCondLst>
                                    <p:cond delay="0"/>
                                  </p:stCondLst>
                                  <p:childTnLst>
                                    <p:set>
                                      <p:cBhvr>
                                        <p:cTn id="10" dur="1" fill="hold">
                                          <p:stCondLst>
                                            <p:cond delay="0"/>
                                          </p:stCondLst>
                                        </p:cTn>
                                        <p:tgtEl>
                                          <p:spTgt spid="119811">
                                            <p:txEl>
                                              <p:pRg st="1" end="1"/>
                                            </p:txEl>
                                          </p:spTgt>
                                        </p:tgtEl>
                                        <p:attrNameLst>
                                          <p:attrName>style.visibility</p:attrName>
                                        </p:attrNameLst>
                                      </p:cBhvr>
                                      <p:to>
                                        <p:strVal val="visible"/>
                                      </p:to>
                                    </p:set>
                                    <p:anim calcmode="lin" valueType="num">
                                      <p:cBhvr additive="base">
                                        <p:cTn id="11" dur="500" fill="hold"/>
                                        <p:tgtEl>
                                          <p:spTgt spid="11981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981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8" fill="hold" grpId="0" nodeType="with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anim calcmode="lin" valueType="num">
                                      <p:cBhvr additive="base">
                                        <p:cTn id="15" dur="500" fill="hold"/>
                                        <p:tgtEl>
                                          <p:spTgt spid="119811">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1981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9811">
                                            <p:txEl>
                                              <p:pRg st="3" end="3"/>
                                            </p:txEl>
                                          </p:spTgt>
                                        </p:tgtEl>
                                        <p:attrNameLst>
                                          <p:attrName>style.visibility</p:attrName>
                                        </p:attrNameLst>
                                      </p:cBhvr>
                                      <p:to>
                                        <p:strVal val="visible"/>
                                      </p:to>
                                    </p:set>
                                    <p:anim calcmode="lin" valueType="num">
                                      <p:cBhvr additive="base">
                                        <p:cTn id="21" dur="500" fill="hold"/>
                                        <p:tgtEl>
                                          <p:spTgt spid="119811">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19811">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19811">
                                            <p:txEl>
                                              <p:pRg st="4" end="4"/>
                                            </p:txEl>
                                          </p:spTgt>
                                        </p:tgtEl>
                                        <p:attrNameLst>
                                          <p:attrName>style.visibility</p:attrName>
                                        </p:attrNameLst>
                                      </p:cBhvr>
                                      <p:to>
                                        <p:strVal val="visible"/>
                                      </p:to>
                                    </p:set>
                                    <p:anim calcmode="lin" valueType="num">
                                      <p:cBhvr additive="base">
                                        <p:cTn id="27" dur="500" fill="hold"/>
                                        <p:tgtEl>
                                          <p:spTgt spid="11981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19811">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457200" y="274638"/>
            <a:ext cx="8229600" cy="490066"/>
          </a:xfrm>
        </p:spPr>
        <p:txBody>
          <a:bodyPr>
            <a:normAutofit fontScale="90000"/>
          </a:bodyPr>
          <a:lstStyle/>
          <a:p>
            <a:r>
              <a:rPr lang="en-GB" b="1" dirty="0" smtClean="0"/>
              <a:t>Παρ</a:t>
            </a:r>
            <a:r>
              <a:rPr lang="el-GR" b="1" dirty="0" smtClean="0"/>
              <a:t>Α</a:t>
            </a:r>
            <a:r>
              <a:rPr lang="en-GB" b="1" dirty="0" smtClean="0"/>
              <a:t>δειγμα</a:t>
            </a:r>
          </a:p>
        </p:txBody>
      </p:sp>
      <p:sp>
        <p:nvSpPr>
          <p:cNvPr id="11268" name="Rectangle 3"/>
          <p:cNvSpPr>
            <a:spLocks noGrp="1" noChangeArrowheads="1"/>
          </p:cNvSpPr>
          <p:nvPr>
            <p:ph idx="1"/>
          </p:nvPr>
        </p:nvSpPr>
        <p:spPr>
          <a:xfrm>
            <a:off x="0" y="908720"/>
            <a:ext cx="9144000" cy="5949280"/>
          </a:xfrm>
        </p:spPr>
        <p:txBody>
          <a:bodyPr>
            <a:normAutofit fontScale="85000" lnSpcReduction="10000"/>
          </a:bodyPr>
          <a:lstStyle/>
          <a:p>
            <a:r>
              <a:rPr lang="en-GB" sz="2400" dirty="0" smtClean="0">
                <a:solidFill>
                  <a:schemeClr val="tx1"/>
                </a:solidFill>
              </a:rPr>
              <a:t>Εξετάζετε μια επένδυση με αρχικό κεφάλαιο €10.000 και ΚΤΡ </a:t>
            </a:r>
            <a:r>
              <a:rPr lang="el-GR" sz="2400" dirty="0" smtClean="0">
                <a:solidFill>
                  <a:schemeClr val="tx1"/>
                </a:solidFill>
              </a:rPr>
              <a:t>€30.000 και    - €22.100 αντίστοιχα τα δύο πρώτα χρόνια. Το επιτόκιο προεξόφλησης είναι 35%. Να αξιολογηθεί η επένδυση με τη μέθοδο του ΕΒΑ.</a:t>
            </a:r>
            <a:endParaRPr lang="en-GB" sz="2400" dirty="0" smtClean="0">
              <a:solidFill>
                <a:schemeClr val="tx1"/>
              </a:solidFill>
            </a:endParaRPr>
          </a:p>
          <a:p>
            <a:r>
              <a:rPr lang="el-GR" sz="2400" dirty="0" smtClean="0">
                <a:solidFill>
                  <a:schemeClr val="tx1"/>
                </a:solidFill>
              </a:rPr>
              <a:t>Ο ΕΒΑ υπολογίζεται από τη σχέση:</a:t>
            </a:r>
          </a:p>
          <a:p>
            <a:endParaRPr lang="el-GR" sz="1800" dirty="0" smtClean="0">
              <a:solidFill>
                <a:schemeClr val="tx1"/>
              </a:solidFill>
            </a:endParaRPr>
          </a:p>
          <a:p>
            <a:endParaRPr lang="el-GR"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1800" dirty="0" smtClean="0">
              <a:solidFill>
                <a:schemeClr val="tx1"/>
              </a:solidFill>
            </a:endParaRPr>
          </a:p>
          <a:p>
            <a:endParaRPr lang="en-US" sz="2400" dirty="0" smtClean="0">
              <a:solidFill>
                <a:schemeClr val="tx1"/>
              </a:solidFill>
            </a:endParaRPr>
          </a:p>
          <a:p>
            <a:r>
              <a:rPr lang="el-GR" sz="2400" dirty="0" smtClean="0">
                <a:solidFill>
                  <a:schemeClr val="tx1"/>
                </a:solidFill>
              </a:rPr>
              <a:t>Με τη μέθοδο των διαδοχικών προσεγγίσεων βρίσκουμε ότι υπάρχουν δύο θετικά επιτόκια τα οποία έχουν τη δυνατότητα να μηδενίζουν την ΚΠΑ. Τα επιτόκια αυτά είναι 30% και 70%. Το πρόβλημα είναι ότι με τον ένα ΕΒΑ η επένδυση πρέπει να απορριφθεί ενώ με τον άλλο πρέπει να γίνει αποδεκτή.</a:t>
            </a:r>
          </a:p>
          <a:p>
            <a:r>
              <a:rPr lang="el-GR" sz="2400" dirty="0" smtClean="0">
                <a:solidFill>
                  <a:schemeClr val="tx1"/>
                </a:solidFill>
              </a:rPr>
              <a:t>Συνεπώς, </a:t>
            </a:r>
            <a:r>
              <a:rPr lang="el-GR" sz="2400" b="1" dirty="0" smtClean="0">
                <a:solidFill>
                  <a:srgbClr val="002060"/>
                </a:solidFill>
              </a:rPr>
              <a:t>σε μη συμβατικές επενδύσεις</a:t>
            </a:r>
            <a:r>
              <a:rPr lang="el-GR" sz="2400" dirty="0" smtClean="0">
                <a:solidFill>
                  <a:srgbClr val="002060"/>
                </a:solidFill>
              </a:rPr>
              <a:t> </a:t>
            </a:r>
            <a:r>
              <a:rPr lang="el-GR" sz="2400" dirty="0" smtClean="0">
                <a:solidFill>
                  <a:schemeClr val="tx1"/>
                </a:solidFill>
              </a:rPr>
              <a:t>η εφαρμογή της μεθόδου του ΕΒΑ μπορεί να προκαλέσει σύγχυση και συνεπώς η μέθοδος δεν πρέπει να χρησιμοποιείται.</a:t>
            </a:r>
          </a:p>
          <a:p>
            <a:r>
              <a:rPr lang="el-GR" sz="2400" dirty="0" smtClean="0">
                <a:solidFill>
                  <a:schemeClr val="tx1"/>
                </a:solidFill>
              </a:rPr>
              <a:t>Πάντως, η ΚΠΑ είναι αρνητική οπότε η επένδυση θα πρέπει να απορριφθεί.</a:t>
            </a:r>
            <a:endParaRPr lang="en-GB" sz="2400" dirty="0" smtClean="0">
              <a:solidFill>
                <a:schemeClr val="tx1"/>
              </a:solidFill>
            </a:endParaRPr>
          </a:p>
        </p:txBody>
      </p:sp>
      <p:graphicFrame>
        <p:nvGraphicFramePr>
          <p:cNvPr id="11266" name="Object 4"/>
          <p:cNvGraphicFramePr>
            <a:graphicFrameLocks noChangeAspect="1"/>
          </p:cNvGraphicFramePr>
          <p:nvPr/>
        </p:nvGraphicFramePr>
        <p:xfrm>
          <a:off x="2411760" y="2636912"/>
          <a:ext cx="4320480" cy="864096"/>
        </p:xfrm>
        <a:graphic>
          <a:graphicData uri="http://schemas.openxmlformats.org/presentationml/2006/ole">
            <p:oleObj spid="_x0000_s945154" name="Equation" r:id="rId4" imgW="4063680" imgH="812520" progId="Equation.3">
              <p:embed/>
            </p:oleObj>
          </a:graphicData>
        </a:graphic>
      </p:graphicFrame>
      <p:sp>
        <p:nvSpPr>
          <p:cNvPr id="11269" name="Line 5"/>
          <p:cNvSpPr>
            <a:spLocks noChangeShapeType="1"/>
          </p:cNvSpPr>
          <p:nvPr/>
        </p:nvSpPr>
        <p:spPr bwMode="auto">
          <a:xfrm>
            <a:off x="539552" y="234888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4082"/>
          </a:xfrm>
        </p:spPr>
        <p:txBody>
          <a:bodyPr>
            <a:normAutofit fontScale="90000"/>
          </a:bodyPr>
          <a:lstStyle/>
          <a:p>
            <a:r>
              <a:rPr lang="en-GB" b="1" dirty="0" smtClean="0"/>
              <a:t>Συγκεντρωτικ</a:t>
            </a:r>
            <a:r>
              <a:rPr lang="el-GR" b="1" dirty="0" smtClean="0"/>
              <a:t>ΟΣ</a:t>
            </a:r>
            <a:r>
              <a:rPr lang="en-GB" b="1" dirty="0" smtClean="0"/>
              <a:t> Π</a:t>
            </a:r>
            <a:r>
              <a:rPr lang="el-GR" b="1" dirty="0" smtClean="0"/>
              <a:t>Ι</a:t>
            </a:r>
            <a:r>
              <a:rPr lang="en-GB" b="1" dirty="0" smtClean="0"/>
              <a:t>νακα</a:t>
            </a:r>
            <a:r>
              <a:rPr lang="el-GR" b="1" dirty="0" smtClean="0"/>
              <a:t>Σ</a:t>
            </a:r>
            <a:endParaRPr lang="en-GB" b="1" dirty="0" smtClean="0"/>
          </a:p>
        </p:txBody>
      </p:sp>
      <p:pic>
        <p:nvPicPr>
          <p:cNvPr id="24579" name="Picture 3"/>
          <p:cNvPicPr>
            <a:picLocks noChangeAspect="1" noChangeArrowheads="1"/>
          </p:cNvPicPr>
          <p:nvPr/>
        </p:nvPicPr>
        <p:blipFill>
          <a:blip r:embed="rId2" cstate="print"/>
          <a:srcRect/>
          <a:stretch>
            <a:fillRect/>
          </a:stretch>
        </p:blipFill>
        <p:spPr bwMode="auto">
          <a:xfrm>
            <a:off x="1066800" y="1752600"/>
            <a:ext cx="7467600" cy="3886200"/>
          </a:xfrm>
          <a:prstGeom prst="rect">
            <a:avLst/>
          </a:prstGeom>
          <a:noFill/>
          <a:ln w="9525">
            <a:noFill/>
            <a:miter lim="800000"/>
            <a:headEnd/>
            <a:tailEnd/>
          </a:ln>
        </p:spPr>
      </p:pic>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26"/>
          <p:cNvSpPr>
            <a:spLocks noGrp="1" noChangeArrowheads="1"/>
          </p:cNvSpPr>
          <p:nvPr>
            <p:ph type="title"/>
          </p:nvPr>
        </p:nvSpPr>
        <p:spPr>
          <a:xfrm>
            <a:off x="457200" y="274638"/>
            <a:ext cx="8229600" cy="490066"/>
          </a:xfrm>
        </p:spPr>
        <p:txBody>
          <a:bodyPr>
            <a:normAutofit fontScale="90000"/>
          </a:bodyPr>
          <a:lstStyle/>
          <a:p>
            <a:r>
              <a:rPr lang="el-GR" sz="4000" b="1" dirty="0" smtClean="0"/>
              <a:t>Υπολογισμοσ Δοσεων Δανειων</a:t>
            </a:r>
            <a:endParaRPr lang="en-GB" sz="4000" b="1" dirty="0" smtClean="0"/>
          </a:p>
        </p:txBody>
      </p:sp>
      <p:sp>
        <p:nvSpPr>
          <p:cNvPr id="2052" name="Rectangle 1027"/>
          <p:cNvSpPr>
            <a:spLocks noGrp="1" noChangeArrowheads="1"/>
          </p:cNvSpPr>
          <p:nvPr>
            <p:ph idx="1"/>
          </p:nvPr>
        </p:nvSpPr>
        <p:spPr>
          <a:xfrm>
            <a:off x="251520" y="980728"/>
            <a:ext cx="8712968" cy="5544616"/>
          </a:xfrm>
        </p:spPr>
        <p:txBody>
          <a:bodyPr>
            <a:normAutofit lnSpcReduction="10000"/>
          </a:bodyPr>
          <a:lstStyle/>
          <a:p>
            <a:r>
              <a:rPr lang="en-GB" sz="2400" dirty="0" smtClean="0">
                <a:solidFill>
                  <a:schemeClr val="tx1"/>
                </a:solidFill>
              </a:rPr>
              <a:t>Επιθυμείτε να δανειστείτε €5.000 την τρέχουσα χρονική περίοδο. Το επιτόκιο δανεισμού είναι 5%. Το δάνειο θα εξοφληθεί σε δύο ισόποσες δόσεις. Να υπολογιστεί η ετήσια τοκοχρεωλυτική δόση.</a:t>
            </a:r>
            <a:endParaRPr lang="en-GB" sz="24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2200" dirty="0" smtClean="0">
              <a:solidFill>
                <a:schemeClr val="tx1"/>
              </a:solidFill>
            </a:endParaRPr>
          </a:p>
          <a:p>
            <a:endParaRPr lang="el-GR" sz="2200" dirty="0" smtClean="0"/>
          </a:p>
          <a:p>
            <a:r>
              <a:rPr lang="el-GR" sz="2400" dirty="0" smtClean="0">
                <a:solidFill>
                  <a:schemeClr val="tx1"/>
                </a:solidFill>
              </a:rPr>
              <a:t>Αντικαθιστώντας όπου i</a:t>
            </a:r>
            <a:r>
              <a:rPr lang="en-US" sz="2400" dirty="0" smtClean="0">
                <a:solidFill>
                  <a:schemeClr val="tx1"/>
                </a:solidFill>
              </a:rPr>
              <a:t>=5% </a:t>
            </a:r>
            <a:r>
              <a:rPr lang="el-GR" sz="2400" dirty="0" smtClean="0">
                <a:solidFill>
                  <a:schemeClr val="tx1"/>
                </a:solidFill>
              </a:rPr>
              <a:t>και </a:t>
            </a:r>
            <a:r>
              <a:rPr lang="en-US" sz="2400" dirty="0" smtClean="0">
                <a:solidFill>
                  <a:schemeClr val="tx1"/>
                </a:solidFill>
              </a:rPr>
              <a:t>v=2, </a:t>
            </a:r>
            <a:r>
              <a:rPr lang="el-GR" sz="2400" dirty="0" smtClean="0">
                <a:solidFill>
                  <a:schemeClr val="tx1"/>
                </a:solidFill>
              </a:rPr>
              <a:t>βρίσκουμε ότι η αγκύλη είναι ίση με 1,859. Συνεπώς η ετήσια τοκοχρεωλυτική δόση είναι:</a:t>
            </a:r>
          </a:p>
          <a:p>
            <a:pPr>
              <a:buFontTx/>
              <a:buNone/>
            </a:pPr>
            <a:r>
              <a:rPr lang="el-GR" sz="2400" dirty="0" smtClean="0">
                <a:solidFill>
                  <a:schemeClr val="tx1"/>
                </a:solidFill>
              </a:rPr>
              <a:t>	Α = ΠΑ / (Τιμή Ράντας) = €5.000 / 1,859 = €2.689,618</a:t>
            </a:r>
            <a:endParaRPr lang="en-GB" sz="2400" dirty="0" smtClean="0"/>
          </a:p>
        </p:txBody>
      </p:sp>
      <p:graphicFrame>
        <p:nvGraphicFramePr>
          <p:cNvPr id="2050" name="Object 3072"/>
          <p:cNvGraphicFramePr>
            <a:graphicFrameLocks noChangeAspect="1"/>
          </p:cNvGraphicFramePr>
          <p:nvPr/>
        </p:nvGraphicFramePr>
        <p:xfrm>
          <a:off x="2483768" y="2564904"/>
          <a:ext cx="4326632" cy="1872208"/>
        </p:xfrm>
        <a:graphic>
          <a:graphicData uri="http://schemas.openxmlformats.org/presentationml/2006/ole">
            <p:oleObj spid="_x0000_s686082" name="Equation" r:id="rId4" imgW="4305240" imgH="1638000" progId="Equation.3">
              <p:embed/>
            </p:oleObj>
          </a:graphicData>
        </a:graphic>
      </p:graphicFrame>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 1</a:t>
            </a:r>
          </a:p>
        </p:txBody>
      </p:sp>
      <p:sp>
        <p:nvSpPr>
          <p:cNvPr id="1028" name="Rectangle 3"/>
          <p:cNvSpPr>
            <a:spLocks noGrp="1" noChangeArrowheads="1"/>
          </p:cNvSpPr>
          <p:nvPr>
            <p:ph type="body" idx="1"/>
          </p:nvPr>
        </p:nvSpPr>
        <p:spPr>
          <a:xfrm>
            <a:off x="304800" y="1554162"/>
            <a:ext cx="8686800" cy="5115198"/>
          </a:xfrm>
        </p:spPr>
        <p:txBody>
          <a:bodyPr/>
          <a:lstStyle/>
          <a:p>
            <a:r>
              <a:rPr lang="en-GB" sz="1800" i="1" dirty="0" smtClean="0">
                <a:solidFill>
                  <a:schemeClr val="tx1"/>
                </a:solidFill>
              </a:rPr>
              <a:t>Ένας συνταξιούχος διαθέτει την παρούσα χρονική στιγμή €10.000 και επιθυμεί να γνωρίζει πόσα χρήματα μπορεί να έχει κάθε έτος για τα επόμενα 5 έτη. Το επιτόκιο είναι 10%.</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Αντικαθιστώντας όπου i</a:t>
            </a:r>
            <a:r>
              <a:rPr lang="en-US" sz="1800" dirty="0" smtClean="0">
                <a:solidFill>
                  <a:schemeClr val="tx1"/>
                </a:solidFill>
              </a:rPr>
              <a:t>=10% </a:t>
            </a:r>
            <a:r>
              <a:rPr lang="el-GR" sz="1800" dirty="0" smtClean="0">
                <a:solidFill>
                  <a:schemeClr val="tx1"/>
                </a:solidFill>
              </a:rPr>
              <a:t>και </a:t>
            </a:r>
            <a:r>
              <a:rPr lang="en-US" sz="1800" dirty="0" smtClean="0">
                <a:solidFill>
                  <a:schemeClr val="tx1"/>
                </a:solidFill>
              </a:rPr>
              <a:t>v=5, </a:t>
            </a:r>
            <a:r>
              <a:rPr lang="el-GR" sz="1800" dirty="0" smtClean="0">
                <a:solidFill>
                  <a:schemeClr val="tx1"/>
                </a:solidFill>
              </a:rPr>
              <a:t>βρίσκουμε ότι η αγκύλη είναι ίση με 3,791 (από πίνακες ή υπολογισμό της σχέσεως). Συνεπώς το ετήσιο ποσό που θα λαμβάνει κάθε έτος για τα επόμενα 5 έτη είναι:</a:t>
            </a:r>
          </a:p>
          <a:p>
            <a:pPr>
              <a:buFontTx/>
              <a:buNone/>
            </a:pPr>
            <a:r>
              <a:rPr lang="el-GR" sz="1800" dirty="0" smtClean="0">
                <a:solidFill>
                  <a:schemeClr val="tx1"/>
                </a:solidFill>
              </a:rPr>
              <a:t>	Α = ΠΑ / (Τιμή Ράντας) = €10.000 / 3,791 = €2.637,826</a:t>
            </a:r>
          </a:p>
          <a:p>
            <a:endParaRPr lang="en-GB" sz="1800" dirty="0" smtClean="0"/>
          </a:p>
        </p:txBody>
      </p:sp>
      <p:graphicFrame>
        <p:nvGraphicFramePr>
          <p:cNvPr id="1026" name="Object 1024"/>
          <p:cNvGraphicFramePr>
            <a:graphicFrameLocks noChangeAspect="1"/>
          </p:cNvGraphicFramePr>
          <p:nvPr/>
        </p:nvGraphicFramePr>
        <p:xfrm>
          <a:off x="533400" y="2743200"/>
          <a:ext cx="4038600" cy="1600200"/>
        </p:xfrm>
        <a:graphic>
          <a:graphicData uri="http://schemas.openxmlformats.org/presentationml/2006/ole">
            <p:oleObj spid="_x0000_s2029570" name="Equation" r:id="rId4" imgW="4305240" imgH="1638000" progId="Equation.3">
              <p:embed/>
            </p:oleObj>
          </a:graphicData>
        </a:graphic>
      </p:graphicFrame>
      <p:sp>
        <p:nvSpPr>
          <p:cNvPr id="1029" name="Line 5"/>
          <p:cNvSpPr>
            <a:spLocks noChangeShapeType="1"/>
          </p:cNvSpPr>
          <p:nvPr/>
        </p:nvSpPr>
        <p:spPr bwMode="auto">
          <a:xfrm>
            <a:off x="4775200" y="3352800"/>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1030" name="Line 6"/>
          <p:cNvSpPr>
            <a:spLocks noChangeShapeType="1"/>
          </p:cNvSpPr>
          <p:nvPr/>
        </p:nvSpPr>
        <p:spPr bwMode="auto">
          <a:xfrm>
            <a:off x="4775200" y="33528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031" name="Line 7"/>
          <p:cNvSpPr>
            <a:spLocks noChangeShapeType="1"/>
          </p:cNvSpPr>
          <p:nvPr/>
        </p:nvSpPr>
        <p:spPr bwMode="auto">
          <a:xfrm flipV="1">
            <a:off x="8661400" y="2819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032" name="Text Box 8"/>
          <p:cNvSpPr txBox="1">
            <a:spLocks noChangeArrowheads="1"/>
          </p:cNvSpPr>
          <p:nvPr/>
        </p:nvSpPr>
        <p:spPr bwMode="auto">
          <a:xfrm>
            <a:off x="4724400" y="3444875"/>
            <a:ext cx="895350" cy="336550"/>
          </a:xfrm>
          <a:prstGeom prst="rect">
            <a:avLst/>
          </a:prstGeom>
          <a:noFill/>
          <a:ln w="9525">
            <a:noFill/>
            <a:miter lim="800000"/>
            <a:headEnd/>
            <a:tailEnd/>
          </a:ln>
        </p:spPr>
        <p:txBody>
          <a:bodyPr wrap="none" anchor="ctr">
            <a:spAutoFit/>
          </a:bodyPr>
          <a:lstStyle/>
          <a:p>
            <a:r>
              <a:rPr lang="en-GB" dirty="0"/>
              <a:t>€ 10.000</a:t>
            </a:r>
          </a:p>
        </p:txBody>
      </p:sp>
      <p:sp>
        <p:nvSpPr>
          <p:cNvPr id="1033" name="Text Box 9"/>
          <p:cNvSpPr txBox="1">
            <a:spLocks noChangeArrowheads="1"/>
          </p:cNvSpPr>
          <p:nvPr/>
        </p:nvSpPr>
        <p:spPr bwMode="auto">
          <a:xfrm>
            <a:off x="8661400" y="2911475"/>
            <a:ext cx="482600" cy="336550"/>
          </a:xfrm>
          <a:prstGeom prst="rect">
            <a:avLst/>
          </a:prstGeom>
          <a:noFill/>
          <a:ln w="9525">
            <a:noFill/>
            <a:miter lim="800000"/>
            <a:headEnd/>
            <a:tailEnd/>
          </a:ln>
        </p:spPr>
        <p:txBody>
          <a:bodyPr wrap="none" anchor="ctr">
            <a:spAutoFit/>
          </a:bodyPr>
          <a:lstStyle/>
          <a:p>
            <a:r>
              <a:rPr lang="en-GB" dirty="0"/>
              <a:t>€ Α</a:t>
            </a:r>
          </a:p>
        </p:txBody>
      </p:sp>
      <p:sp>
        <p:nvSpPr>
          <p:cNvPr id="1034" name="Line 11"/>
          <p:cNvSpPr>
            <a:spLocks noChangeShapeType="1"/>
          </p:cNvSpPr>
          <p:nvPr/>
        </p:nvSpPr>
        <p:spPr bwMode="auto">
          <a:xfrm>
            <a:off x="762000" y="2590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1035" name="Line 12"/>
          <p:cNvSpPr>
            <a:spLocks noChangeShapeType="1"/>
          </p:cNvSpPr>
          <p:nvPr/>
        </p:nvSpPr>
        <p:spPr bwMode="auto">
          <a:xfrm flipV="1">
            <a:off x="6908800" y="283527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036" name="Text Box 13"/>
          <p:cNvSpPr txBox="1">
            <a:spLocks noChangeArrowheads="1"/>
          </p:cNvSpPr>
          <p:nvPr/>
        </p:nvSpPr>
        <p:spPr bwMode="auto">
          <a:xfrm>
            <a:off x="6911975" y="2911475"/>
            <a:ext cx="482600" cy="336550"/>
          </a:xfrm>
          <a:prstGeom prst="rect">
            <a:avLst/>
          </a:prstGeom>
          <a:noFill/>
          <a:ln w="9525">
            <a:noFill/>
            <a:miter lim="800000"/>
            <a:headEnd/>
            <a:tailEnd/>
          </a:ln>
        </p:spPr>
        <p:txBody>
          <a:bodyPr wrap="none" anchor="ctr">
            <a:spAutoFit/>
          </a:bodyPr>
          <a:lstStyle/>
          <a:p>
            <a:r>
              <a:rPr lang="en-GB" dirty="0"/>
              <a:t>€ Α</a:t>
            </a:r>
          </a:p>
        </p:txBody>
      </p:sp>
      <p:sp>
        <p:nvSpPr>
          <p:cNvPr id="1037" name="Line 14"/>
          <p:cNvSpPr>
            <a:spLocks noChangeShapeType="1"/>
          </p:cNvSpPr>
          <p:nvPr/>
        </p:nvSpPr>
        <p:spPr bwMode="auto">
          <a:xfrm flipV="1">
            <a:off x="6146800" y="2819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038" name="Line 15"/>
          <p:cNvSpPr>
            <a:spLocks noChangeShapeType="1"/>
          </p:cNvSpPr>
          <p:nvPr/>
        </p:nvSpPr>
        <p:spPr bwMode="auto">
          <a:xfrm flipV="1">
            <a:off x="7747000" y="2819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039" name="Line 16"/>
          <p:cNvSpPr>
            <a:spLocks noChangeShapeType="1"/>
          </p:cNvSpPr>
          <p:nvPr/>
        </p:nvSpPr>
        <p:spPr bwMode="auto">
          <a:xfrm flipV="1">
            <a:off x="5384800" y="2819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1040" name="Text Box 17"/>
          <p:cNvSpPr txBox="1">
            <a:spLocks noChangeArrowheads="1"/>
          </p:cNvSpPr>
          <p:nvPr/>
        </p:nvSpPr>
        <p:spPr bwMode="auto">
          <a:xfrm>
            <a:off x="7721600" y="2940050"/>
            <a:ext cx="482600" cy="336550"/>
          </a:xfrm>
          <a:prstGeom prst="rect">
            <a:avLst/>
          </a:prstGeom>
          <a:noFill/>
          <a:ln w="9525">
            <a:noFill/>
            <a:miter lim="800000"/>
            <a:headEnd/>
            <a:tailEnd/>
          </a:ln>
        </p:spPr>
        <p:txBody>
          <a:bodyPr wrap="none" anchor="ctr">
            <a:spAutoFit/>
          </a:bodyPr>
          <a:lstStyle/>
          <a:p>
            <a:r>
              <a:rPr lang="en-GB" dirty="0"/>
              <a:t>€ Α</a:t>
            </a:r>
          </a:p>
        </p:txBody>
      </p:sp>
      <p:sp>
        <p:nvSpPr>
          <p:cNvPr id="1041" name="Text Box 18"/>
          <p:cNvSpPr txBox="1">
            <a:spLocks noChangeArrowheads="1"/>
          </p:cNvSpPr>
          <p:nvPr/>
        </p:nvSpPr>
        <p:spPr bwMode="auto">
          <a:xfrm>
            <a:off x="6121400" y="2940050"/>
            <a:ext cx="482600" cy="336550"/>
          </a:xfrm>
          <a:prstGeom prst="rect">
            <a:avLst/>
          </a:prstGeom>
          <a:noFill/>
          <a:ln w="9525">
            <a:noFill/>
            <a:miter lim="800000"/>
            <a:headEnd/>
            <a:tailEnd/>
          </a:ln>
        </p:spPr>
        <p:txBody>
          <a:bodyPr wrap="none" anchor="ctr">
            <a:spAutoFit/>
          </a:bodyPr>
          <a:lstStyle/>
          <a:p>
            <a:r>
              <a:rPr lang="en-GB" dirty="0"/>
              <a:t>€ Α</a:t>
            </a:r>
          </a:p>
        </p:txBody>
      </p:sp>
      <p:sp>
        <p:nvSpPr>
          <p:cNvPr id="1042" name="Text Box 19"/>
          <p:cNvSpPr txBox="1">
            <a:spLocks noChangeArrowheads="1"/>
          </p:cNvSpPr>
          <p:nvPr/>
        </p:nvSpPr>
        <p:spPr bwMode="auto">
          <a:xfrm>
            <a:off x="5359400" y="2940050"/>
            <a:ext cx="482600" cy="336550"/>
          </a:xfrm>
          <a:prstGeom prst="rect">
            <a:avLst/>
          </a:prstGeom>
          <a:noFill/>
          <a:ln w="9525">
            <a:noFill/>
            <a:miter lim="800000"/>
            <a:headEnd/>
            <a:tailEnd/>
          </a:ln>
        </p:spPr>
        <p:txBody>
          <a:bodyPr wrap="none" anchor="ctr">
            <a:spAutoFit/>
          </a:bodyPr>
          <a:lstStyle/>
          <a:p>
            <a:r>
              <a:rPr lang="en-GB" dirty="0"/>
              <a:t>€ Α</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26"/>
          <p:cNvSpPr>
            <a:spLocks noGrp="1" noChangeArrowheads="1"/>
          </p:cNvSpPr>
          <p:nvPr>
            <p:ph type="title"/>
          </p:nvPr>
        </p:nvSpPr>
        <p:spPr/>
        <p:txBody>
          <a:bodyPr/>
          <a:lstStyle/>
          <a:p>
            <a:r>
              <a:rPr lang="en-GB" dirty="0" smtClean="0"/>
              <a:t>Παρ</a:t>
            </a:r>
            <a:r>
              <a:rPr lang="el-GR" dirty="0" smtClean="0"/>
              <a:t>Α</a:t>
            </a:r>
            <a:r>
              <a:rPr lang="en-GB" dirty="0" smtClean="0"/>
              <a:t>δειγμα 2</a:t>
            </a:r>
          </a:p>
        </p:txBody>
      </p:sp>
      <p:sp>
        <p:nvSpPr>
          <p:cNvPr id="2052" name="Rectangle 1027"/>
          <p:cNvSpPr>
            <a:spLocks noGrp="1" noChangeArrowheads="1"/>
          </p:cNvSpPr>
          <p:nvPr>
            <p:ph type="body" idx="1"/>
          </p:nvPr>
        </p:nvSpPr>
        <p:spPr/>
        <p:txBody>
          <a:bodyPr/>
          <a:lstStyle/>
          <a:p>
            <a:r>
              <a:rPr lang="en-GB" sz="1800" i="1" dirty="0" smtClean="0">
                <a:solidFill>
                  <a:schemeClr val="tx1"/>
                </a:solidFill>
              </a:rPr>
              <a:t>Επιθυμείτε να δανειστείτε €5.000 την τρέχουσα χρονική περίοδο. Το επιτόκιο δανεισμού είναι 5%. Το δάνειο θα εξοφληθεί σε δύο ισόποσες δόσεις. Να υπολογιστεί η ετήσια τοκοχρεωλυτική δόση.</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Αντικαθιστώντας όπου i</a:t>
            </a:r>
            <a:r>
              <a:rPr lang="en-US" sz="1800" dirty="0" smtClean="0">
                <a:solidFill>
                  <a:schemeClr val="tx1"/>
                </a:solidFill>
              </a:rPr>
              <a:t>=5% </a:t>
            </a:r>
            <a:r>
              <a:rPr lang="el-GR" sz="1800" dirty="0" smtClean="0">
                <a:solidFill>
                  <a:schemeClr val="tx1"/>
                </a:solidFill>
              </a:rPr>
              <a:t>και </a:t>
            </a:r>
            <a:r>
              <a:rPr lang="en-US" sz="1800" dirty="0" smtClean="0">
                <a:solidFill>
                  <a:schemeClr val="tx1"/>
                </a:solidFill>
              </a:rPr>
              <a:t>v=2, </a:t>
            </a:r>
            <a:r>
              <a:rPr lang="el-GR" sz="1800" dirty="0" smtClean="0">
                <a:solidFill>
                  <a:schemeClr val="tx1"/>
                </a:solidFill>
              </a:rPr>
              <a:t>βρίσκουμε ότι η αγκύλη είναι ίση με 1,859. Συνεπώς η ετήσια τοκοχρεωλυτική δόση είναι:</a:t>
            </a:r>
          </a:p>
          <a:p>
            <a:pPr>
              <a:buFontTx/>
              <a:buNone/>
            </a:pPr>
            <a:r>
              <a:rPr lang="el-GR" sz="1800" dirty="0" smtClean="0">
                <a:solidFill>
                  <a:schemeClr val="tx1"/>
                </a:solidFill>
              </a:rPr>
              <a:t>	Α = ΠΑ / (Τιμή Ράντας) = €5.000 / 1,859 = €2.689,618</a:t>
            </a:r>
            <a:endParaRPr lang="en-GB" sz="1800" dirty="0" smtClean="0"/>
          </a:p>
        </p:txBody>
      </p:sp>
      <p:graphicFrame>
        <p:nvGraphicFramePr>
          <p:cNvPr id="2050" name="Object 3072"/>
          <p:cNvGraphicFramePr>
            <a:graphicFrameLocks noChangeAspect="1"/>
          </p:cNvGraphicFramePr>
          <p:nvPr/>
        </p:nvGraphicFramePr>
        <p:xfrm>
          <a:off x="533400" y="2743200"/>
          <a:ext cx="4038600" cy="1600200"/>
        </p:xfrm>
        <a:graphic>
          <a:graphicData uri="http://schemas.openxmlformats.org/presentationml/2006/ole">
            <p:oleObj spid="_x0000_s2030594" name="Equation" r:id="rId4" imgW="4305240" imgH="1638000" progId="Equation.3">
              <p:embed/>
            </p:oleObj>
          </a:graphicData>
        </a:graphic>
      </p:graphicFrame>
      <p:sp>
        <p:nvSpPr>
          <p:cNvPr id="2053" name="Line 1029"/>
          <p:cNvSpPr>
            <a:spLocks noChangeShapeType="1"/>
          </p:cNvSpPr>
          <p:nvPr/>
        </p:nvSpPr>
        <p:spPr bwMode="auto">
          <a:xfrm>
            <a:off x="4775200" y="3352800"/>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2054" name="Line 1030"/>
          <p:cNvSpPr>
            <a:spLocks noChangeShapeType="1"/>
          </p:cNvSpPr>
          <p:nvPr/>
        </p:nvSpPr>
        <p:spPr bwMode="auto">
          <a:xfrm>
            <a:off x="6705600" y="33528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2055" name="Text Box 1032"/>
          <p:cNvSpPr txBox="1">
            <a:spLocks noChangeArrowheads="1"/>
          </p:cNvSpPr>
          <p:nvPr/>
        </p:nvSpPr>
        <p:spPr bwMode="auto">
          <a:xfrm>
            <a:off x="4775200" y="2971800"/>
            <a:ext cx="793750" cy="336550"/>
          </a:xfrm>
          <a:prstGeom prst="rect">
            <a:avLst/>
          </a:prstGeom>
          <a:noFill/>
          <a:ln w="9525">
            <a:noFill/>
            <a:miter lim="800000"/>
            <a:headEnd/>
            <a:tailEnd/>
          </a:ln>
        </p:spPr>
        <p:txBody>
          <a:bodyPr wrap="none" anchor="ctr">
            <a:spAutoFit/>
          </a:bodyPr>
          <a:lstStyle/>
          <a:p>
            <a:r>
              <a:rPr lang="en-GB" dirty="0"/>
              <a:t>€ 5.000</a:t>
            </a:r>
          </a:p>
        </p:txBody>
      </p:sp>
      <p:sp>
        <p:nvSpPr>
          <p:cNvPr id="2056" name="Text Box 1033"/>
          <p:cNvSpPr txBox="1">
            <a:spLocks noChangeArrowheads="1"/>
          </p:cNvSpPr>
          <p:nvPr/>
        </p:nvSpPr>
        <p:spPr bwMode="auto">
          <a:xfrm>
            <a:off x="8661400" y="3473450"/>
            <a:ext cx="482600" cy="336550"/>
          </a:xfrm>
          <a:prstGeom prst="rect">
            <a:avLst/>
          </a:prstGeom>
          <a:noFill/>
          <a:ln w="9525">
            <a:noFill/>
            <a:miter lim="800000"/>
            <a:headEnd/>
            <a:tailEnd/>
          </a:ln>
        </p:spPr>
        <p:txBody>
          <a:bodyPr wrap="none" anchor="ctr">
            <a:spAutoFit/>
          </a:bodyPr>
          <a:lstStyle/>
          <a:p>
            <a:r>
              <a:rPr lang="en-GB" dirty="0"/>
              <a:t>€ Α</a:t>
            </a:r>
          </a:p>
        </p:txBody>
      </p:sp>
      <p:sp>
        <p:nvSpPr>
          <p:cNvPr id="2057" name="Line 1034"/>
          <p:cNvSpPr>
            <a:spLocks noChangeShapeType="1"/>
          </p:cNvSpPr>
          <p:nvPr/>
        </p:nvSpPr>
        <p:spPr bwMode="auto">
          <a:xfrm>
            <a:off x="762000" y="2590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2058" name="Line 1035"/>
          <p:cNvSpPr>
            <a:spLocks noChangeShapeType="1"/>
          </p:cNvSpPr>
          <p:nvPr/>
        </p:nvSpPr>
        <p:spPr bwMode="auto">
          <a:xfrm flipV="1">
            <a:off x="4800600" y="283527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2059" name="Text Box 1036"/>
          <p:cNvSpPr txBox="1">
            <a:spLocks noChangeArrowheads="1"/>
          </p:cNvSpPr>
          <p:nvPr/>
        </p:nvSpPr>
        <p:spPr bwMode="auto">
          <a:xfrm>
            <a:off x="6680200" y="3473450"/>
            <a:ext cx="482600" cy="336550"/>
          </a:xfrm>
          <a:prstGeom prst="rect">
            <a:avLst/>
          </a:prstGeom>
          <a:noFill/>
          <a:ln w="9525">
            <a:noFill/>
            <a:miter lim="800000"/>
            <a:headEnd/>
            <a:tailEnd/>
          </a:ln>
        </p:spPr>
        <p:txBody>
          <a:bodyPr wrap="none" anchor="ctr">
            <a:spAutoFit/>
          </a:bodyPr>
          <a:lstStyle/>
          <a:p>
            <a:r>
              <a:rPr lang="en-GB" dirty="0"/>
              <a:t>€ Α</a:t>
            </a:r>
          </a:p>
        </p:txBody>
      </p:sp>
      <p:sp>
        <p:nvSpPr>
          <p:cNvPr id="2060" name="Line 1043"/>
          <p:cNvSpPr>
            <a:spLocks noChangeShapeType="1"/>
          </p:cNvSpPr>
          <p:nvPr/>
        </p:nvSpPr>
        <p:spPr bwMode="auto">
          <a:xfrm>
            <a:off x="8686800" y="33528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026"/>
          <p:cNvSpPr>
            <a:spLocks noGrp="1" noChangeArrowheads="1"/>
          </p:cNvSpPr>
          <p:nvPr>
            <p:ph type="title"/>
          </p:nvPr>
        </p:nvSpPr>
        <p:spPr/>
        <p:txBody>
          <a:bodyPr/>
          <a:lstStyle/>
          <a:p>
            <a:r>
              <a:rPr lang="en-GB" dirty="0" smtClean="0"/>
              <a:t>Παρ</a:t>
            </a:r>
            <a:r>
              <a:rPr lang="el-GR" dirty="0" smtClean="0"/>
              <a:t>Α</a:t>
            </a:r>
            <a:r>
              <a:rPr lang="en-GB" dirty="0" smtClean="0"/>
              <a:t>δειγμα 3</a:t>
            </a:r>
          </a:p>
        </p:txBody>
      </p:sp>
      <p:sp>
        <p:nvSpPr>
          <p:cNvPr id="3076" name="Rectangle 1027"/>
          <p:cNvSpPr>
            <a:spLocks noGrp="1" noChangeArrowheads="1"/>
          </p:cNvSpPr>
          <p:nvPr>
            <p:ph type="body" idx="1"/>
          </p:nvPr>
        </p:nvSpPr>
        <p:spPr>
          <a:xfrm>
            <a:off x="304800" y="1554162"/>
            <a:ext cx="8686800" cy="4971182"/>
          </a:xfrm>
        </p:spPr>
        <p:txBody>
          <a:bodyPr/>
          <a:lstStyle/>
          <a:p>
            <a:r>
              <a:rPr lang="en-GB" sz="1800" i="1" dirty="0" smtClean="0">
                <a:solidFill>
                  <a:schemeClr val="tx1"/>
                </a:solidFill>
              </a:rPr>
              <a:t>Θέλετε να έχετε στη διάθεσή σας €100 στο τέλος του δεύτερου έτους και το ίδιο ποσό χρημάτων στο τέλος του τρίτου έτους. Το σχετικό επιτόκιο είναι 10%. Πόσα χρήματα πρέπει να επενδύσετε σήμερα;</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r>
              <a:rPr lang="el-GR" sz="1800" dirty="0" smtClean="0">
                <a:solidFill>
                  <a:schemeClr val="tx1"/>
                </a:solidFill>
              </a:rPr>
              <a:t>Το ποσό που αναζητούμε είναι η ΠΑ των καθαρών ταμειακών ροών. Άρα:</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Εναλλακτικά, πρόκειται για ράντα με </a:t>
            </a:r>
            <a:r>
              <a:rPr lang="en-US" sz="1800" dirty="0" smtClean="0">
                <a:solidFill>
                  <a:schemeClr val="tx1"/>
                </a:solidFill>
              </a:rPr>
              <a:t>i=10% </a:t>
            </a:r>
            <a:r>
              <a:rPr lang="el-GR" sz="1800" dirty="0" smtClean="0">
                <a:solidFill>
                  <a:schemeClr val="tx1"/>
                </a:solidFill>
              </a:rPr>
              <a:t>και ν=2, οπότε η παρούσα αξία στο τέλος του πρώτου έτους είναι 100</a:t>
            </a:r>
            <a:r>
              <a:rPr lang="en-US" sz="1800" dirty="0" smtClean="0">
                <a:solidFill>
                  <a:schemeClr val="tx1"/>
                </a:solidFill>
              </a:rPr>
              <a:t> x</a:t>
            </a:r>
            <a:r>
              <a:rPr lang="el-GR" sz="1800" dirty="0" smtClean="0">
                <a:solidFill>
                  <a:schemeClr val="tx1"/>
                </a:solidFill>
              </a:rPr>
              <a:t> 1,7355 = €173,55. Συνεπώς η παρούσα αξία είναι ΠΑ = €173,55/1.1 = €157,55</a:t>
            </a:r>
          </a:p>
          <a:p>
            <a:pPr>
              <a:buFontTx/>
              <a:buNone/>
            </a:pPr>
            <a:endParaRPr lang="en-GB" sz="1800" dirty="0" smtClean="0"/>
          </a:p>
        </p:txBody>
      </p:sp>
      <p:sp>
        <p:nvSpPr>
          <p:cNvPr id="3077" name="Line 1029"/>
          <p:cNvSpPr>
            <a:spLocks noChangeShapeType="1"/>
          </p:cNvSpPr>
          <p:nvPr/>
        </p:nvSpPr>
        <p:spPr bwMode="auto">
          <a:xfrm>
            <a:off x="4622800" y="3352800"/>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3078" name="Line 1030"/>
          <p:cNvSpPr>
            <a:spLocks noChangeShapeType="1"/>
          </p:cNvSpPr>
          <p:nvPr/>
        </p:nvSpPr>
        <p:spPr bwMode="auto">
          <a:xfrm>
            <a:off x="4622800" y="33528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3079" name="Line 1031"/>
          <p:cNvSpPr>
            <a:spLocks noChangeShapeType="1"/>
          </p:cNvSpPr>
          <p:nvPr/>
        </p:nvSpPr>
        <p:spPr bwMode="auto">
          <a:xfrm flipV="1">
            <a:off x="8509000" y="2819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3080" name="Text Box 1032"/>
          <p:cNvSpPr txBox="1">
            <a:spLocks noChangeArrowheads="1"/>
          </p:cNvSpPr>
          <p:nvPr/>
        </p:nvSpPr>
        <p:spPr bwMode="auto">
          <a:xfrm>
            <a:off x="4778375" y="3444875"/>
            <a:ext cx="482600" cy="336550"/>
          </a:xfrm>
          <a:prstGeom prst="rect">
            <a:avLst/>
          </a:prstGeom>
          <a:noFill/>
          <a:ln w="9525">
            <a:noFill/>
            <a:miter lim="800000"/>
            <a:headEnd/>
            <a:tailEnd/>
          </a:ln>
        </p:spPr>
        <p:txBody>
          <a:bodyPr wrap="none" anchor="ctr">
            <a:spAutoFit/>
          </a:bodyPr>
          <a:lstStyle/>
          <a:p>
            <a:r>
              <a:rPr lang="en-GB" dirty="0"/>
              <a:t>€ Χ</a:t>
            </a:r>
          </a:p>
        </p:txBody>
      </p:sp>
      <p:sp>
        <p:nvSpPr>
          <p:cNvPr id="3081" name="Text Box 1033"/>
          <p:cNvSpPr txBox="1">
            <a:spLocks noChangeArrowheads="1"/>
          </p:cNvSpPr>
          <p:nvPr/>
        </p:nvSpPr>
        <p:spPr bwMode="auto">
          <a:xfrm>
            <a:off x="8477250" y="2911475"/>
            <a:ext cx="590550" cy="336550"/>
          </a:xfrm>
          <a:prstGeom prst="rect">
            <a:avLst/>
          </a:prstGeom>
          <a:noFill/>
          <a:ln w="9525">
            <a:noFill/>
            <a:miter lim="800000"/>
            <a:headEnd/>
            <a:tailEnd/>
          </a:ln>
        </p:spPr>
        <p:txBody>
          <a:bodyPr wrap="none" anchor="ctr">
            <a:spAutoFit/>
          </a:bodyPr>
          <a:lstStyle/>
          <a:p>
            <a:r>
              <a:rPr lang="en-GB" dirty="0"/>
              <a:t>€100</a:t>
            </a:r>
          </a:p>
        </p:txBody>
      </p:sp>
      <p:sp>
        <p:nvSpPr>
          <p:cNvPr id="3082" name="Line 1034"/>
          <p:cNvSpPr>
            <a:spLocks noChangeShapeType="1"/>
          </p:cNvSpPr>
          <p:nvPr/>
        </p:nvSpPr>
        <p:spPr bwMode="auto">
          <a:xfrm>
            <a:off x="762000" y="2590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3083" name="Line 1035"/>
          <p:cNvSpPr>
            <a:spLocks noChangeShapeType="1"/>
          </p:cNvSpPr>
          <p:nvPr/>
        </p:nvSpPr>
        <p:spPr bwMode="auto">
          <a:xfrm flipV="1">
            <a:off x="7162800" y="283527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3084" name="Text Box 1036"/>
          <p:cNvSpPr txBox="1">
            <a:spLocks noChangeArrowheads="1"/>
          </p:cNvSpPr>
          <p:nvPr/>
        </p:nvSpPr>
        <p:spPr bwMode="auto">
          <a:xfrm>
            <a:off x="7083425" y="2940050"/>
            <a:ext cx="590550" cy="336550"/>
          </a:xfrm>
          <a:prstGeom prst="rect">
            <a:avLst/>
          </a:prstGeom>
          <a:noFill/>
          <a:ln w="9525">
            <a:noFill/>
            <a:miter lim="800000"/>
            <a:headEnd/>
            <a:tailEnd/>
          </a:ln>
        </p:spPr>
        <p:txBody>
          <a:bodyPr wrap="none" anchor="ctr">
            <a:spAutoFit/>
          </a:bodyPr>
          <a:lstStyle/>
          <a:p>
            <a:r>
              <a:rPr lang="en-GB" dirty="0"/>
              <a:t>€100</a:t>
            </a:r>
          </a:p>
        </p:txBody>
      </p:sp>
      <p:graphicFrame>
        <p:nvGraphicFramePr>
          <p:cNvPr id="3074" name="Object 4096"/>
          <p:cNvGraphicFramePr>
            <a:graphicFrameLocks noChangeAspect="1"/>
          </p:cNvGraphicFramePr>
          <p:nvPr/>
        </p:nvGraphicFramePr>
        <p:xfrm>
          <a:off x="3263900" y="4495800"/>
          <a:ext cx="3060700" cy="671513"/>
        </p:xfrm>
        <a:graphic>
          <a:graphicData uri="http://schemas.openxmlformats.org/presentationml/2006/ole">
            <p:oleObj spid="_x0000_s2031618" name="Equation" r:id="rId4" imgW="3060360" imgH="672840" progId="Equation.3">
              <p:embed/>
            </p:oleObj>
          </a:graphicData>
        </a:graphic>
      </p:graphicFrame>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 4</a:t>
            </a:r>
          </a:p>
        </p:txBody>
      </p:sp>
      <p:sp>
        <p:nvSpPr>
          <p:cNvPr id="4101" name="Rectangle 3"/>
          <p:cNvSpPr>
            <a:spLocks noGrp="1" noChangeArrowheads="1"/>
          </p:cNvSpPr>
          <p:nvPr>
            <p:ph type="body" idx="1"/>
          </p:nvPr>
        </p:nvSpPr>
        <p:spPr>
          <a:xfrm>
            <a:off x="304800" y="1554162"/>
            <a:ext cx="8686800" cy="5187206"/>
          </a:xfrm>
        </p:spPr>
        <p:txBody>
          <a:bodyPr>
            <a:normAutofit fontScale="92500" lnSpcReduction="10000"/>
          </a:bodyPr>
          <a:lstStyle/>
          <a:p>
            <a:r>
              <a:rPr lang="en-GB" sz="1800" i="1" dirty="0" smtClean="0">
                <a:solidFill>
                  <a:schemeClr val="tx1"/>
                </a:solidFill>
              </a:rPr>
              <a:t>Να υπολογιστεί η ΠΑ ράντας στο διηνεκές με σταθερό όρο €100, η πρώτη δόση της οποίας πραγματοποιείται στο τέλος του τρίτου έτους, το δε επιτόκιο είναι 10%.</a:t>
            </a:r>
            <a:endParaRPr lang="en-GB" sz="1800" dirty="0" smtClean="0">
              <a:solidFill>
                <a:srgbClr val="CC3300"/>
              </a:solidFill>
            </a:endParaRPr>
          </a:p>
          <a:p>
            <a:endParaRPr lang="en-GB" sz="1800" dirty="0" smtClean="0">
              <a:solidFill>
                <a:srgbClr val="CC3300"/>
              </a:solidFill>
            </a:endParaRPr>
          </a:p>
          <a:p>
            <a:r>
              <a:rPr lang="el-GR" sz="1800" dirty="0" smtClean="0">
                <a:solidFill>
                  <a:schemeClr val="tx1"/>
                </a:solidFill>
              </a:rPr>
              <a:t>Αναγάγουμε τη ράντα στο διηνεκές</a:t>
            </a:r>
          </a:p>
          <a:p>
            <a:pPr>
              <a:buFontTx/>
              <a:buNone/>
            </a:pPr>
            <a:r>
              <a:rPr lang="el-GR" sz="1800" dirty="0" smtClean="0">
                <a:solidFill>
                  <a:schemeClr val="tx1"/>
                </a:solidFill>
              </a:rPr>
              <a:t>	 σε όρους αξίας δεύτερου έτους:</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Συνεπώς η παρούσα αξία των δύο ετών είναι: </a:t>
            </a:r>
          </a:p>
          <a:p>
            <a:r>
              <a:rPr lang="el-GR" sz="1800" dirty="0" smtClean="0">
                <a:solidFill>
                  <a:schemeClr val="tx1"/>
                </a:solidFill>
              </a:rPr>
              <a:t>Η παρούσα αξία των €1.000 στο δεύτερο έτος είναι:</a:t>
            </a: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Εναλλακτικά θα μπορούσαμε να υπολογίσουμε την παρούσα αξία ράντας στο διηνεκές για όλα τα έτη και να αφαιρέσουμε την παρούσα αξία ράντας (</a:t>
            </a:r>
            <a:r>
              <a:rPr lang="el-GR" sz="1800" u="sng" dirty="0" smtClean="0">
                <a:solidFill>
                  <a:schemeClr val="tx1"/>
                </a:solidFill>
              </a:rPr>
              <a:t>όχι στο διηνεκές</a:t>
            </a:r>
            <a:r>
              <a:rPr lang="el-GR" sz="1800" dirty="0" smtClean="0">
                <a:solidFill>
                  <a:schemeClr val="tx1"/>
                </a:solidFill>
              </a:rPr>
              <a:t>) με €100 ετησίως για 2 έτη</a:t>
            </a:r>
          </a:p>
          <a:p>
            <a:pPr>
              <a:buFontTx/>
              <a:buNone/>
            </a:pPr>
            <a:endParaRPr lang="el-GR" sz="1800" dirty="0" smtClean="0">
              <a:solidFill>
                <a:schemeClr val="tx1"/>
              </a:solidFill>
            </a:endParaRPr>
          </a:p>
          <a:p>
            <a:pPr>
              <a:buFontTx/>
              <a:buNone/>
            </a:pPr>
            <a:endParaRPr lang="en-GB" sz="1800" dirty="0" smtClean="0"/>
          </a:p>
        </p:txBody>
      </p:sp>
      <p:sp>
        <p:nvSpPr>
          <p:cNvPr id="4102" name="Line 4"/>
          <p:cNvSpPr>
            <a:spLocks noChangeShapeType="1"/>
          </p:cNvSpPr>
          <p:nvPr/>
        </p:nvSpPr>
        <p:spPr bwMode="auto">
          <a:xfrm>
            <a:off x="4699000" y="3200400"/>
            <a:ext cx="3886200" cy="0"/>
          </a:xfrm>
          <a:prstGeom prst="line">
            <a:avLst/>
          </a:prstGeom>
          <a:noFill/>
          <a:ln w="9525">
            <a:solidFill>
              <a:schemeClr val="tx1"/>
            </a:solidFill>
            <a:round/>
            <a:headEnd/>
            <a:tailEnd/>
          </a:ln>
        </p:spPr>
        <p:txBody>
          <a:bodyPr wrap="none" anchor="ctr">
            <a:spAutoFit/>
          </a:bodyPr>
          <a:lstStyle/>
          <a:p>
            <a:endParaRPr lang="el-GR" dirty="0"/>
          </a:p>
        </p:txBody>
      </p:sp>
      <p:sp>
        <p:nvSpPr>
          <p:cNvPr id="4103" name="Line 5"/>
          <p:cNvSpPr>
            <a:spLocks noChangeShapeType="1"/>
          </p:cNvSpPr>
          <p:nvPr/>
        </p:nvSpPr>
        <p:spPr bwMode="auto">
          <a:xfrm>
            <a:off x="4699000" y="32004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4104" name="Line 6"/>
          <p:cNvSpPr>
            <a:spLocks noChangeShapeType="1"/>
          </p:cNvSpPr>
          <p:nvPr/>
        </p:nvSpPr>
        <p:spPr bwMode="auto">
          <a:xfrm flipV="1">
            <a:off x="7772400" y="2667000"/>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4105" name="Text Box 7"/>
          <p:cNvSpPr txBox="1">
            <a:spLocks noChangeArrowheads="1"/>
          </p:cNvSpPr>
          <p:nvPr/>
        </p:nvSpPr>
        <p:spPr bwMode="auto">
          <a:xfrm>
            <a:off x="4854575" y="3292475"/>
            <a:ext cx="482600" cy="336550"/>
          </a:xfrm>
          <a:prstGeom prst="rect">
            <a:avLst/>
          </a:prstGeom>
          <a:noFill/>
          <a:ln w="9525">
            <a:noFill/>
            <a:miter lim="800000"/>
            <a:headEnd/>
            <a:tailEnd/>
          </a:ln>
        </p:spPr>
        <p:txBody>
          <a:bodyPr wrap="none" anchor="ctr">
            <a:spAutoFit/>
          </a:bodyPr>
          <a:lstStyle/>
          <a:p>
            <a:r>
              <a:rPr lang="en-GB" dirty="0"/>
              <a:t>€ Χ</a:t>
            </a:r>
          </a:p>
        </p:txBody>
      </p:sp>
      <p:sp>
        <p:nvSpPr>
          <p:cNvPr id="4106" name="Text Box 8"/>
          <p:cNvSpPr txBox="1">
            <a:spLocks noChangeArrowheads="1"/>
          </p:cNvSpPr>
          <p:nvPr/>
        </p:nvSpPr>
        <p:spPr bwMode="auto">
          <a:xfrm>
            <a:off x="7696200" y="2759075"/>
            <a:ext cx="590550" cy="336550"/>
          </a:xfrm>
          <a:prstGeom prst="rect">
            <a:avLst/>
          </a:prstGeom>
          <a:noFill/>
          <a:ln w="9525">
            <a:noFill/>
            <a:miter lim="800000"/>
            <a:headEnd/>
            <a:tailEnd/>
          </a:ln>
        </p:spPr>
        <p:txBody>
          <a:bodyPr wrap="none" anchor="ctr">
            <a:spAutoFit/>
          </a:bodyPr>
          <a:lstStyle/>
          <a:p>
            <a:r>
              <a:rPr lang="en-GB" dirty="0"/>
              <a:t>€100</a:t>
            </a:r>
          </a:p>
        </p:txBody>
      </p:sp>
      <p:sp>
        <p:nvSpPr>
          <p:cNvPr id="4107" name="Line 9"/>
          <p:cNvSpPr>
            <a:spLocks noChangeShapeType="1"/>
          </p:cNvSpPr>
          <p:nvPr/>
        </p:nvSpPr>
        <p:spPr bwMode="auto">
          <a:xfrm>
            <a:off x="762000" y="2590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4108" name="Line 10"/>
          <p:cNvSpPr>
            <a:spLocks noChangeShapeType="1"/>
          </p:cNvSpPr>
          <p:nvPr/>
        </p:nvSpPr>
        <p:spPr bwMode="auto">
          <a:xfrm flipV="1">
            <a:off x="6781800" y="2682875"/>
            <a:ext cx="0" cy="5334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4109" name="Text Box 11"/>
          <p:cNvSpPr txBox="1">
            <a:spLocks noChangeArrowheads="1"/>
          </p:cNvSpPr>
          <p:nvPr/>
        </p:nvSpPr>
        <p:spPr bwMode="auto">
          <a:xfrm>
            <a:off x="6724650" y="2787650"/>
            <a:ext cx="590550" cy="336550"/>
          </a:xfrm>
          <a:prstGeom prst="rect">
            <a:avLst/>
          </a:prstGeom>
          <a:noFill/>
          <a:ln w="9525">
            <a:noFill/>
            <a:miter lim="800000"/>
            <a:headEnd/>
            <a:tailEnd/>
          </a:ln>
        </p:spPr>
        <p:txBody>
          <a:bodyPr wrap="none" anchor="ctr">
            <a:spAutoFit/>
          </a:bodyPr>
          <a:lstStyle/>
          <a:p>
            <a:r>
              <a:rPr lang="en-GB" dirty="0"/>
              <a:t>€100</a:t>
            </a:r>
          </a:p>
        </p:txBody>
      </p:sp>
      <p:graphicFrame>
        <p:nvGraphicFramePr>
          <p:cNvPr id="4098" name="Object 1024"/>
          <p:cNvGraphicFramePr>
            <a:graphicFrameLocks noChangeAspect="1"/>
          </p:cNvGraphicFramePr>
          <p:nvPr/>
        </p:nvGraphicFramePr>
        <p:xfrm>
          <a:off x="5702300" y="3505200"/>
          <a:ext cx="3289300" cy="711200"/>
        </p:xfrm>
        <a:graphic>
          <a:graphicData uri="http://schemas.openxmlformats.org/presentationml/2006/ole">
            <p:oleObj spid="_x0000_s2032642" name="Equation" r:id="rId4" imgW="3288960" imgH="711000" progId="Equation.3">
              <p:embed/>
            </p:oleObj>
          </a:graphicData>
        </a:graphic>
      </p:graphicFrame>
      <p:sp>
        <p:nvSpPr>
          <p:cNvPr id="4110" name="Text Box 13"/>
          <p:cNvSpPr txBox="1">
            <a:spLocks noChangeArrowheads="1"/>
          </p:cNvSpPr>
          <p:nvPr/>
        </p:nvSpPr>
        <p:spPr bwMode="auto">
          <a:xfrm>
            <a:off x="8350250" y="2667000"/>
            <a:ext cx="565150" cy="396875"/>
          </a:xfrm>
          <a:prstGeom prst="rect">
            <a:avLst/>
          </a:prstGeom>
          <a:noFill/>
          <a:ln w="9525">
            <a:noFill/>
            <a:miter lim="800000"/>
            <a:headEnd/>
            <a:tailEnd/>
          </a:ln>
        </p:spPr>
        <p:txBody>
          <a:bodyPr wrap="none" anchor="ctr">
            <a:spAutoFit/>
          </a:bodyPr>
          <a:lstStyle/>
          <a:p>
            <a:r>
              <a:rPr lang="en-GB" sz="2000" b="1" dirty="0"/>
              <a:t>…..</a:t>
            </a:r>
          </a:p>
        </p:txBody>
      </p:sp>
      <p:graphicFrame>
        <p:nvGraphicFramePr>
          <p:cNvPr id="4099" name="Object 1025"/>
          <p:cNvGraphicFramePr>
            <a:graphicFrameLocks noChangeAspect="1"/>
          </p:cNvGraphicFramePr>
          <p:nvPr/>
        </p:nvGraphicFramePr>
        <p:xfrm>
          <a:off x="1041400" y="4445000"/>
          <a:ext cx="2387600" cy="736600"/>
        </p:xfrm>
        <a:graphic>
          <a:graphicData uri="http://schemas.openxmlformats.org/presentationml/2006/ole">
            <p:oleObj spid="_x0000_s2032643" name="Equation" r:id="rId5" imgW="2387520" imgH="736560" progId="Equation.3">
              <p:embed/>
            </p:oleObj>
          </a:graphicData>
        </a:graphic>
      </p:graphicFrame>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en-GB" dirty="0" smtClean="0"/>
              <a:t>Παρ</a:t>
            </a:r>
            <a:r>
              <a:rPr lang="el-GR" dirty="0" smtClean="0"/>
              <a:t>Α</a:t>
            </a:r>
            <a:r>
              <a:rPr lang="en-GB" dirty="0" smtClean="0"/>
              <a:t>δειγμα 5</a:t>
            </a:r>
          </a:p>
        </p:txBody>
      </p:sp>
      <p:sp>
        <p:nvSpPr>
          <p:cNvPr id="15363" name="Rectangle 1027"/>
          <p:cNvSpPr>
            <a:spLocks noGrp="1" noChangeArrowheads="1"/>
          </p:cNvSpPr>
          <p:nvPr>
            <p:ph type="body" idx="1"/>
          </p:nvPr>
        </p:nvSpPr>
        <p:spPr/>
        <p:txBody>
          <a:bodyPr/>
          <a:lstStyle/>
          <a:p>
            <a:r>
              <a:rPr lang="en-GB" sz="1800" i="1" dirty="0" smtClean="0">
                <a:solidFill>
                  <a:schemeClr val="tx1"/>
                </a:solidFill>
              </a:rPr>
              <a:t>Έχετε €1.000 και επιθυμείτε να τα επενδύσετε για δύο έτη (με ανατοκισμό) με κυμαινόμενο επιτόκιο. Το επιτόκιο της πρώτης περιόδου είναι 10% και της δεύτερης είναι 8%. Πόσα χρήματα θα έχετε στο τέλος του δεύτερου έτους;</a:t>
            </a:r>
            <a:endParaRPr lang="en-GB" sz="1800" dirty="0" smtClean="0">
              <a:solidFill>
                <a:srgbClr val="CC3300"/>
              </a:solidFill>
            </a:endParaRPr>
          </a:p>
          <a:p>
            <a:endParaRPr lang="en-GB" sz="1800" dirty="0" smtClean="0">
              <a:solidFill>
                <a:srgbClr val="CC3300"/>
              </a:solidFill>
            </a:endParaRPr>
          </a:p>
          <a:p>
            <a:r>
              <a:rPr lang="el-GR" sz="1800" dirty="0" smtClean="0">
                <a:solidFill>
                  <a:schemeClr val="tx1"/>
                </a:solidFill>
              </a:rPr>
              <a:t>Αρχικά υπολογίζουμε την αξία των €1.000 στο τέλος του πρώτου έτους με επιτόκιο 10%. Το αποτέλεσμα είναι: </a:t>
            </a:r>
          </a:p>
          <a:p>
            <a:pPr algn="ctr">
              <a:buFontTx/>
              <a:buNone/>
            </a:pPr>
            <a:r>
              <a:rPr lang="el-GR" sz="1800" dirty="0" smtClean="0">
                <a:solidFill>
                  <a:schemeClr val="tx1"/>
                </a:solidFill>
              </a:rPr>
              <a:t>€1.000 </a:t>
            </a:r>
            <a:r>
              <a:rPr lang="en-US" sz="1800" dirty="0" smtClean="0">
                <a:solidFill>
                  <a:schemeClr val="tx1"/>
                </a:solidFill>
              </a:rPr>
              <a:t>x </a:t>
            </a:r>
            <a:r>
              <a:rPr lang="el-GR" sz="1800" dirty="0" smtClean="0">
                <a:solidFill>
                  <a:schemeClr val="tx1"/>
                </a:solidFill>
              </a:rPr>
              <a:t>1,1 = €1.100</a:t>
            </a:r>
          </a:p>
          <a:p>
            <a:r>
              <a:rPr lang="el-GR" sz="1800" dirty="0" smtClean="0">
                <a:solidFill>
                  <a:schemeClr val="tx1"/>
                </a:solidFill>
              </a:rPr>
              <a:t>Κατόπιν υπολογίζουμε τη μελλοντική αξία στο τέλος του δεύτερου έτους των €1.100 του πρώτου έτους με επιτόκιο 8%. Το αποτέλεσμα είναι</a:t>
            </a:r>
          </a:p>
          <a:p>
            <a:pPr algn="ctr">
              <a:buFontTx/>
              <a:buNone/>
            </a:pPr>
            <a:r>
              <a:rPr lang="el-GR" sz="1800" dirty="0" smtClean="0">
                <a:solidFill>
                  <a:schemeClr val="tx1"/>
                </a:solidFill>
              </a:rPr>
              <a:t>€1.100 </a:t>
            </a:r>
            <a:r>
              <a:rPr lang="en-US" sz="1800" dirty="0" smtClean="0">
                <a:solidFill>
                  <a:schemeClr val="tx1"/>
                </a:solidFill>
              </a:rPr>
              <a:t>x </a:t>
            </a:r>
            <a:r>
              <a:rPr lang="el-GR" sz="1800" dirty="0" smtClean="0">
                <a:solidFill>
                  <a:schemeClr val="tx1"/>
                </a:solidFill>
              </a:rPr>
              <a:t>1,08 = €1.188</a:t>
            </a:r>
          </a:p>
          <a:p>
            <a:r>
              <a:rPr lang="el-GR" sz="1800" dirty="0" smtClean="0">
                <a:solidFill>
                  <a:schemeClr val="tx1"/>
                </a:solidFill>
              </a:rPr>
              <a:t>Άρα στο τέλος του δεύτερου έτους το χρηματικό ποσό θα είναι €1.188.</a:t>
            </a:r>
          </a:p>
          <a:p>
            <a:pPr>
              <a:buFontTx/>
              <a:buNone/>
            </a:pPr>
            <a:endParaRPr lang="en-GB" sz="1800" dirty="0" smtClean="0"/>
          </a:p>
        </p:txBody>
      </p:sp>
      <p:sp>
        <p:nvSpPr>
          <p:cNvPr id="15364" name="Line 1033"/>
          <p:cNvSpPr>
            <a:spLocks noChangeShapeType="1"/>
          </p:cNvSpPr>
          <p:nvPr/>
        </p:nvSpPr>
        <p:spPr bwMode="auto">
          <a:xfrm>
            <a:off x="762000" y="2590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1026"/>
          <p:cNvSpPr>
            <a:spLocks noGrp="1" noChangeArrowheads="1"/>
          </p:cNvSpPr>
          <p:nvPr>
            <p:ph type="title"/>
          </p:nvPr>
        </p:nvSpPr>
        <p:spPr/>
        <p:txBody>
          <a:bodyPr/>
          <a:lstStyle/>
          <a:p>
            <a:r>
              <a:rPr lang="en-GB" dirty="0" smtClean="0"/>
              <a:t>Παρ</a:t>
            </a:r>
            <a:r>
              <a:rPr lang="el-GR" dirty="0" smtClean="0"/>
              <a:t>Α</a:t>
            </a:r>
            <a:r>
              <a:rPr lang="en-GB" dirty="0" smtClean="0"/>
              <a:t>δειγμα 6</a:t>
            </a:r>
          </a:p>
        </p:txBody>
      </p:sp>
      <p:sp>
        <p:nvSpPr>
          <p:cNvPr id="5124" name="Rectangle 1027"/>
          <p:cNvSpPr>
            <a:spLocks noGrp="1" noChangeArrowheads="1"/>
          </p:cNvSpPr>
          <p:nvPr>
            <p:ph type="body" idx="1"/>
          </p:nvPr>
        </p:nvSpPr>
        <p:spPr/>
        <p:txBody>
          <a:bodyPr/>
          <a:lstStyle/>
          <a:p>
            <a:r>
              <a:rPr lang="en-GB" sz="1800" i="1" dirty="0" smtClean="0">
                <a:solidFill>
                  <a:schemeClr val="tx1"/>
                </a:solidFill>
              </a:rPr>
              <a:t>Τι προτιμάτε να επενδύσετε: Α) €100 για ένα έτος με 10% και να εισπράξετε τον τόκο και το κεφάλαιο στο τέλος του έτους ή Β) να επενδύσετε το ίδιο ποσό χρημάτων με το ίδιο ετήσιο επιτόκιο αλλά με καταβολή των τόκων δύο φορές το έτος (ανά εξάμηνο);</a:t>
            </a:r>
            <a:endParaRPr lang="en-GB" sz="1800" dirty="0" smtClean="0">
              <a:solidFill>
                <a:srgbClr val="CC3300"/>
              </a:solidFill>
            </a:endParaRPr>
          </a:p>
          <a:p>
            <a:endParaRPr lang="en-GB" sz="1800" dirty="0" smtClean="0">
              <a:solidFill>
                <a:srgbClr val="CC3300"/>
              </a:solidFill>
            </a:endParaRPr>
          </a:p>
          <a:p>
            <a:r>
              <a:rPr lang="el-GR" sz="1800" dirty="0" smtClean="0">
                <a:solidFill>
                  <a:schemeClr val="tx1"/>
                </a:solidFill>
              </a:rPr>
              <a:t>Στην πρώτη περίπτωση το ποσό που θα πάρουμε στο τέλος του πρώτου έτους είναι </a:t>
            </a:r>
          </a:p>
          <a:p>
            <a:pPr algn="ctr">
              <a:buFontTx/>
              <a:buNone/>
            </a:pPr>
            <a:r>
              <a:rPr lang="el-GR" sz="1800" dirty="0" smtClean="0">
                <a:solidFill>
                  <a:schemeClr val="tx1"/>
                </a:solidFill>
              </a:rPr>
              <a:t>€100 </a:t>
            </a:r>
            <a:r>
              <a:rPr lang="en-US" sz="1800" dirty="0" smtClean="0">
                <a:solidFill>
                  <a:schemeClr val="tx1"/>
                </a:solidFill>
              </a:rPr>
              <a:t>x (1+0,10)</a:t>
            </a:r>
            <a:r>
              <a:rPr lang="el-GR" sz="1800" dirty="0" smtClean="0">
                <a:solidFill>
                  <a:schemeClr val="tx1"/>
                </a:solidFill>
              </a:rPr>
              <a:t> = €110</a:t>
            </a:r>
          </a:p>
          <a:p>
            <a:r>
              <a:rPr lang="el-GR" sz="1800" dirty="0" smtClean="0">
                <a:solidFill>
                  <a:schemeClr val="tx1"/>
                </a:solidFill>
              </a:rPr>
              <a:t>Στη δεύτερη περίπτωση έχουμε την καταβολή τόκου δύο φορές μέσα στο έτος. Το αποτέλεσμα είναι</a:t>
            </a:r>
          </a:p>
          <a:p>
            <a:pPr algn="ctr">
              <a:buFontTx/>
              <a:buNone/>
            </a:pPr>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Συνεπώς η δεύτερη περίπτωση είναι καλύτερη και πρέπει να προτιμηθεί</a:t>
            </a:r>
          </a:p>
          <a:p>
            <a:pPr>
              <a:buFontTx/>
              <a:buNone/>
            </a:pPr>
            <a:endParaRPr lang="en-GB" sz="1800" dirty="0" smtClean="0"/>
          </a:p>
        </p:txBody>
      </p:sp>
      <p:sp>
        <p:nvSpPr>
          <p:cNvPr id="5125" name="Line 1028"/>
          <p:cNvSpPr>
            <a:spLocks noChangeShapeType="1"/>
          </p:cNvSpPr>
          <p:nvPr/>
        </p:nvSpPr>
        <p:spPr bwMode="auto">
          <a:xfrm>
            <a:off x="762000" y="2971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graphicFrame>
        <p:nvGraphicFramePr>
          <p:cNvPr id="5122" name="Object 2048"/>
          <p:cNvGraphicFramePr>
            <a:graphicFrameLocks noChangeAspect="1"/>
          </p:cNvGraphicFramePr>
          <p:nvPr/>
        </p:nvGraphicFramePr>
        <p:xfrm>
          <a:off x="2946400" y="4902200"/>
          <a:ext cx="3835400" cy="660400"/>
        </p:xfrm>
        <a:graphic>
          <a:graphicData uri="http://schemas.openxmlformats.org/presentationml/2006/ole">
            <p:oleObj spid="_x0000_s2033666" name="Equation" r:id="rId4" imgW="3835080" imgH="66024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633412"/>
          </a:xfrm>
        </p:spPr>
        <p:txBody>
          <a:bodyPr>
            <a:normAutofit fontScale="90000"/>
          </a:bodyPr>
          <a:lstStyle/>
          <a:p>
            <a:pPr algn="ctr"/>
            <a:r>
              <a:rPr lang="el-GR" sz="4000" b="1" dirty="0"/>
              <a:t>ΕΠΙΧΕΙΡΗΜΑΤΙΚΗ ΣΥΜΠΕΡΙΦΟΡΑ ΚΑΙ ΚΙΝΔΥΝΟΣ</a:t>
            </a:r>
          </a:p>
        </p:txBody>
      </p:sp>
      <p:sp>
        <p:nvSpPr>
          <p:cNvPr id="7171" name="Rectangle 3"/>
          <p:cNvSpPr>
            <a:spLocks noGrp="1" noChangeArrowheads="1"/>
          </p:cNvSpPr>
          <p:nvPr>
            <p:ph idx="1"/>
          </p:nvPr>
        </p:nvSpPr>
        <p:spPr>
          <a:xfrm>
            <a:off x="457200" y="1341438"/>
            <a:ext cx="8229600" cy="5111750"/>
          </a:xfrm>
        </p:spPr>
        <p:txBody>
          <a:bodyPr/>
          <a:lstStyle/>
          <a:p>
            <a:pPr algn="just">
              <a:buFontTx/>
              <a:buNone/>
            </a:pPr>
            <a:r>
              <a:rPr lang="el-GR" dirty="0">
                <a:solidFill>
                  <a:schemeClr val="tx1"/>
                </a:solidFill>
              </a:rPr>
              <a:t>Τα είδη «</a:t>
            </a:r>
            <a:r>
              <a:rPr lang="el-GR" b="1" dirty="0">
                <a:solidFill>
                  <a:schemeClr val="tx1"/>
                </a:solidFill>
              </a:rPr>
              <a:t>επιχειρηματικής συμπεριφοράς</a:t>
            </a:r>
            <a:r>
              <a:rPr lang="el-GR" dirty="0">
                <a:solidFill>
                  <a:schemeClr val="tx1"/>
                </a:solidFill>
              </a:rPr>
              <a:t>»</a:t>
            </a:r>
          </a:p>
          <a:p>
            <a:pPr algn="just">
              <a:buFontTx/>
              <a:buNone/>
            </a:pPr>
            <a:r>
              <a:rPr lang="el-GR" dirty="0">
                <a:solidFill>
                  <a:schemeClr val="tx1"/>
                </a:solidFill>
              </a:rPr>
              <a:t>απέναντι στους κινδύνους που εμφανίζονται</a:t>
            </a:r>
          </a:p>
          <a:p>
            <a:pPr algn="just">
              <a:buFontTx/>
              <a:buNone/>
            </a:pPr>
            <a:r>
              <a:rPr lang="el-GR" dirty="0">
                <a:solidFill>
                  <a:schemeClr val="tx1"/>
                </a:solidFill>
              </a:rPr>
              <a:t>κατά την επιχειρηματική λειτουργία είναι:</a:t>
            </a:r>
          </a:p>
          <a:p>
            <a:pPr algn="just"/>
            <a:r>
              <a:rPr lang="el-GR" dirty="0">
                <a:solidFill>
                  <a:schemeClr val="tx1"/>
                </a:solidFill>
              </a:rPr>
              <a:t>Η </a:t>
            </a:r>
            <a:r>
              <a:rPr lang="el-GR" b="1" dirty="0">
                <a:solidFill>
                  <a:schemeClr val="tx1"/>
                </a:solidFill>
              </a:rPr>
              <a:t>ριψοκίνδυνη</a:t>
            </a:r>
            <a:r>
              <a:rPr lang="el-GR" dirty="0">
                <a:solidFill>
                  <a:schemeClr val="tx1"/>
                </a:solidFill>
              </a:rPr>
              <a:t> (η ανάληψη κινδύνων με στόχο υψηλότερα κέρδη),</a:t>
            </a:r>
          </a:p>
          <a:p>
            <a:pPr algn="just"/>
            <a:r>
              <a:rPr lang="el-GR" dirty="0">
                <a:solidFill>
                  <a:schemeClr val="tx1"/>
                </a:solidFill>
              </a:rPr>
              <a:t>Η </a:t>
            </a:r>
            <a:r>
              <a:rPr lang="el-GR" b="1" dirty="0">
                <a:solidFill>
                  <a:schemeClr val="tx1"/>
                </a:solidFill>
              </a:rPr>
              <a:t>συνετή</a:t>
            </a:r>
            <a:r>
              <a:rPr lang="el-GR" dirty="0">
                <a:solidFill>
                  <a:schemeClr val="tx1"/>
                </a:solidFill>
              </a:rPr>
              <a:t> (η αποφυγή κινδύνων και η ικανοποίηση με λιγότερα κέρδη), και</a:t>
            </a:r>
          </a:p>
          <a:p>
            <a:pPr algn="just"/>
            <a:r>
              <a:rPr lang="el-GR" dirty="0">
                <a:solidFill>
                  <a:schemeClr val="tx1"/>
                </a:solidFill>
              </a:rPr>
              <a:t>Η </a:t>
            </a:r>
            <a:r>
              <a:rPr lang="el-GR" b="1" dirty="0">
                <a:solidFill>
                  <a:schemeClr val="tx1"/>
                </a:solidFill>
              </a:rPr>
              <a:t>αδιάφορη</a:t>
            </a:r>
            <a:r>
              <a:rPr lang="el-GR" dirty="0">
                <a:solidFill>
                  <a:schemeClr val="tx1"/>
                </a:solidFill>
              </a:rPr>
              <a:t> τόσο προς τον κίνδυνο όσο και προς το κέρδος</a:t>
            </a:r>
            <a:r>
              <a:rPr lang="el-GR" dirty="0" smtClean="0">
                <a:solidFill>
                  <a:schemeClr val="tx1"/>
                </a:solidFill>
              </a:rPr>
              <a:t>. </a:t>
            </a:r>
            <a:endParaRPr lang="el-GR" dirty="0">
              <a:solidFill>
                <a:schemeClr val="tx1"/>
              </a:solidFil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8"/>
            <a:ext cx="9144000" cy="850106"/>
          </a:xfrm>
        </p:spPr>
        <p:txBody>
          <a:bodyPr>
            <a:noAutofit/>
          </a:bodyPr>
          <a:lstStyle/>
          <a:p>
            <a:r>
              <a:rPr lang="en-GB" sz="3600" b="1" dirty="0" smtClean="0">
                <a:solidFill>
                  <a:schemeClr val="tx2"/>
                </a:solidFill>
              </a:rPr>
              <a:t>Μ</a:t>
            </a:r>
            <a:r>
              <a:rPr lang="el-GR" sz="3600" b="1" dirty="0" smtClean="0">
                <a:solidFill>
                  <a:schemeClr val="tx2"/>
                </a:solidFill>
              </a:rPr>
              <a:t>ε</a:t>
            </a:r>
            <a:r>
              <a:rPr lang="en-GB" sz="3600" b="1" dirty="0" smtClean="0">
                <a:solidFill>
                  <a:schemeClr val="tx2"/>
                </a:solidFill>
              </a:rPr>
              <a:t>θοδο</a:t>
            </a:r>
            <a:r>
              <a:rPr lang="el-GR" sz="3600" b="1" dirty="0" smtClean="0">
                <a:solidFill>
                  <a:schemeClr val="tx2"/>
                </a:solidFill>
              </a:rPr>
              <a:t>σ</a:t>
            </a:r>
            <a:r>
              <a:rPr lang="en-GB" sz="3600" b="1" dirty="0" smtClean="0">
                <a:solidFill>
                  <a:schemeClr val="tx2"/>
                </a:solidFill>
              </a:rPr>
              <a:t> του Καθαρο</a:t>
            </a:r>
            <a:r>
              <a:rPr lang="el-GR" sz="3600" b="1" dirty="0" smtClean="0">
                <a:solidFill>
                  <a:schemeClr val="tx2"/>
                </a:solidFill>
              </a:rPr>
              <a:t>υ</a:t>
            </a:r>
            <a:r>
              <a:rPr lang="en-GB" sz="3600" b="1" dirty="0" smtClean="0">
                <a:solidFill>
                  <a:schemeClr val="tx2"/>
                </a:solidFill>
              </a:rPr>
              <a:t> Οικονομικο</a:t>
            </a:r>
            <a:r>
              <a:rPr lang="el-GR" sz="3600" b="1" dirty="0" smtClean="0">
                <a:solidFill>
                  <a:schemeClr val="tx2"/>
                </a:solidFill>
              </a:rPr>
              <a:t>υ</a:t>
            </a:r>
            <a:r>
              <a:rPr lang="en-GB" sz="3600" b="1" dirty="0" smtClean="0">
                <a:solidFill>
                  <a:schemeClr val="tx2"/>
                </a:solidFill>
              </a:rPr>
              <a:t> Πλεον</a:t>
            </a:r>
            <a:r>
              <a:rPr lang="el-GR" sz="3600" b="1" dirty="0" smtClean="0">
                <a:solidFill>
                  <a:schemeClr val="tx2"/>
                </a:solidFill>
              </a:rPr>
              <a:t>α</a:t>
            </a:r>
            <a:r>
              <a:rPr lang="en-GB" sz="3600" b="1" dirty="0" smtClean="0">
                <a:solidFill>
                  <a:schemeClr val="tx2"/>
                </a:solidFill>
              </a:rPr>
              <a:t>σματο</a:t>
            </a:r>
            <a:r>
              <a:rPr lang="el-GR" sz="3600" b="1" dirty="0" smtClean="0">
                <a:solidFill>
                  <a:schemeClr val="tx2"/>
                </a:solidFill>
              </a:rPr>
              <a:t>σ</a:t>
            </a:r>
            <a:r>
              <a:rPr lang="en-GB" sz="3600" b="1" dirty="0" smtClean="0">
                <a:solidFill>
                  <a:schemeClr val="tx2"/>
                </a:solidFill>
              </a:rPr>
              <a:t> (ΚΟΠ) </a:t>
            </a:r>
          </a:p>
        </p:txBody>
      </p:sp>
      <p:sp>
        <p:nvSpPr>
          <p:cNvPr id="16387" name="Rectangle 3"/>
          <p:cNvSpPr>
            <a:spLocks noGrp="1" noChangeArrowheads="1"/>
          </p:cNvSpPr>
          <p:nvPr>
            <p:ph idx="1"/>
          </p:nvPr>
        </p:nvSpPr>
        <p:spPr>
          <a:xfrm>
            <a:off x="0" y="1600200"/>
            <a:ext cx="9144000" cy="5257800"/>
          </a:xfrm>
        </p:spPr>
        <p:txBody>
          <a:bodyPr/>
          <a:lstStyle/>
          <a:p>
            <a:r>
              <a:rPr lang="en-GB" sz="2300" dirty="0" smtClean="0">
                <a:solidFill>
                  <a:schemeClr val="tx1"/>
                </a:solidFill>
              </a:rPr>
              <a:t>Με Καθαρό Οικονομικό Πλεόνασμα (ΚΟΠ) εννοούμε τη διαφορά μεταξύ της ΚΤΡ της επένδυσης και της μελλοντικής ή τελικής αξίας του κεφαλαίου της επένδυσης με επιτόκιο ίσο με το </a:t>
            </a:r>
            <a:r>
              <a:rPr lang="en-GB" sz="2300" b="1" dirty="0" smtClean="0">
                <a:solidFill>
                  <a:schemeClr val="tx1"/>
                </a:solidFill>
              </a:rPr>
              <a:t>i</a:t>
            </a:r>
            <a:r>
              <a:rPr lang="en-US" sz="2300" dirty="0" smtClean="0">
                <a:solidFill>
                  <a:schemeClr val="tx1"/>
                </a:solidFill>
              </a:rPr>
              <a:t>. </a:t>
            </a:r>
          </a:p>
          <a:p>
            <a:r>
              <a:rPr lang="el-GR" sz="2300" dirty="0" smtClean="0">
                <a:solidFill>
                  <a:schemeClr val="tx1"/>
                </a:solidFill>
              </a:rPr>
              <a:t>Αν η επένδυση έχει διάρκεια ζωής μεγαλύτερη του έτους τότε ΚΟΠ εννοούμε τη διαφορά μεταξύ της τελικής αξίας των ΚΤΡ της επένδυσης και της τελικής αξίας του </a:t>
            </a:r>
            <a:r>
              <a:rPr lang="en-US" sz="2300" dirty="0" smtClean="0">
                <a:solidFill>
                  <a:schemeClr val="tx1"/>
                </a:solidFill>
              </a:rPr>
              <a:t>Ko.</a:t>
            </a:r>
            <a:endParaRPr lang="el-GR" sz="2300" dirty="0" smtClean="0">
              <a:solidFill>
                <a:schemeClr val="tx1"/>
              </a:solidFill>
            </a:endParaRPr>
          </a:p>
          <a:p>
            <a:r>
              <a:rPr lang="el-GR" sz="2300" dirty="0" smtClean="0">
                <a:solidFill>
                  <a:schemeClr val="tx1"/>
                </a:solidFill>
              </a:rPr>
              <a:t>Το ΚΟΠ μπορεί να ορισθεί και ως </a:t>
            </a:r>
            <a:r>
              <a:rPr lang="el-GR" sz="2300" b="1" dirty="0" smtClean="0">
                <a:solidFill>
                  <a:srgbClr val="0070C0"/>
                </a:solidFill>
              </a:rPr>
              <a:t>Καθαρή Τελική Αξία της Επένδυσης </a:t>
            </a:r>
            <a:r>
              <a:rPr lang="el-GR" sz="2300" dirty="0" smtClean="0">
                <a:solidFill>
                  <a:schemeClr val="tx1"/>
                </a:solidFill>
              </a:rPr>
              <a:t>και συνεπώς είναι το αντίστροφο της ΚΠΑ.</a:t>
            </a:r>
          </a:p>
          <a:p>
            <a:r>
              <a:rPr lang="el-GR" sz="2300" dirty="0" smtClean="0">
                <a:solidFill>
                  <a:schemeClr val="tx1"/>
                </a:solidFill>
              </a:rPr>
              <a:t>Με βάση το κριτήριο αυτό</a:t>
            </a:r>
          </a:p>
          <a:p>
            <a:pPr lvl="1"/>
            <a:r>
              <a:rPr lang="el-GR" sz="2300" dirty="0" smtClean="0">
                <a:solidFill>
                  <a:schemeClr val="tx1"/>
                </a:solidFill>
              </a:rPr>
              <a:t>όταν το </a:t>
            </a:r>
            <a:r>
              <a:rPr lang="el-GR" sz="2300" b="1" dirty="0" smtClean="0">
                <a:solidFill>
                  <a:srgbClr val="002060"/>
                </a:solidFill>
              </a:rPr>
              <a:t>ΚΟΠ &gt; 0, </a:t>
            </a:r>
            <a:r>
              <a:rPr lang="el-GR" sz="2300" dirty="0" smtClean="0">
                <a:solidFill>
                  <a:schemeClr val="tx1"/>
                </a:solidFill>
              </a:rPr>
              <a:t>η επένδυση γίνεται αποδεκτή</a:t>
            </a:r>
          </a:p>
          <a:p>
            <a:pPr lvl="1"/>
            <a:r>
              <a:rPr lang="el-GR" sz="2300" dirty="0" smtClean="0">
                <a:solidFill>
                  <a:schemeClr val="tx1"/>
                </a:solidFill>
              </a:rPr>
              <a:t>όταν το </a:t>
            </a:r>
            <a:r>
              <a:rPr lang="el-GR" sz="2300" b="1" dirty="0" smtClean="0">
                <a:solidFill>
                  <a:srgbClr val="7030A0"/>
                </a:solidFill>
              </a:rPr>
              <a:t>ΚΟΠ = 0,</a:t>
            </a:r>
            <a:r>
              <a:rPr lang="el-GR" sz="2300" dirty="0" smtClean="0"/>
              <a:t> </a:t>
            </a:r>
            <a:r>
              <a:rPr lang="el-GR" sz="2300" dirty="0" smtClean="0">
                <a:solidFill>
                  <a:schemeClr val="tx1"/>
                </a:solidFill>
              </a:rPr>
              <a:t>είμαστε αδιάφοροι</a:t>
            </a:r>
          </a:p>
          <a:p>
            <a:pPr lvl="1"/>
            <a:r>
              <a:rPr lang="el-GR" sz="2300" dirty="0" smtClean="0">
                <a:solidFill>
                  <a:schemeClr val="tx1"/>
                </a:solidFill>
              </a:rPr>
              <a:t>όταν το </a:t>
            </a:r>
            <a:r>
              <a:rPr lang="el-GR" sz="2300" b="1" dirty="0" smtClean="0">
                <a:solidFill>
                  <a:srgbClr val="C00000"/>
                </a:solidFill>
              </a:rPr>
              <a:t>ΚΟΠ &lt; 0</a:t>
            </a:r>
            <a:r>
              <a:rPr lang="el-GR" sz="2300" dirty="0" smtClean="0"/>
              <a:t>, </a:t>
            </a:r>
            <a:r>
              <a:rPr lang="el-GR" sz="2300" dirty="0" smtClean="0">
                <a:solidFill>
                  <a:schemeClr val="tx1"/>
                </a:solidFill>
              </a:rPr>
              <a:t>η επένδυση απορρίπτεται</a:t>
            </a:r>
            <a:endParaRPr lang="en-GB" sz="2300" dirty="0" smtClean="0">
              <a:solidFill>
                <a:schemeClr val="tx1"/>
              </a:solidFill>
            </a:endParaRPr>
          </a:p>
          <a:p>
            <a:endParaRPr lang="en-GB" sz="2000" dirty="0" smtClean="0"/>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778098"/>
          </a:xfrm>
        </p:spPr>
        <p:txBody>
          <a:bodyPr/>
          <a:lstStyle/>
          <a:p>
            <a:r>
              <a:rPr lang="en-GB" b="1" dirty="0" smtClean="0"/>
              <a:t>Παρ</a:t>
            </a:r>
            <a:r>
              <a:rPr lang="el-GR" b="1" dirty="0" smtClean="0"/>
              <a:t>α</a:t>
            </a:r>
            <a:r>
              <a:rPr lang="en-GB" b="1" dirty="0" smtClean="0"/>
              <a:t>δειγμα </a:t>
            </a:r>
            <a:r>
              <a:rPr lang="el-GR" b="1" dirty="0" smtClean="0"/>
              <a:t>ΚΟΠ</a:t>
            </a:r>
            <a:endParaRPr lang="en-GB" b="1" dirty="0" smtClean="0"/>
          </a:p>
        </p:txBody>
      </p:sp>
      <p:sp>
        <p:nvSpPr>
          <p:cNvPr id="17411" name="Rectangle 3"/>
          <p:cNvSpPr>
            <a:spLocks noGrp="1" noChangeArrowheads="1"/>
          </p:cNvSpPr>
          <p:nvPr>
            <p:ph idx="1"/>
          </p:nvPr>
        </p:nvSpPr>
        <p:spPr>
          <a:xfrm>
            <a:off x="251520" y="1124744"/>
            <a:ext cx="8640960" cy="5400600"/>
          </a:xfrm>
        </p:spPr>
        <p:txBody>
          <a:bodyPr>
            <a:normAutofit/>
          </a:bodyPr>
          <a:lstStyle/>
          <a:p>
            <a:pPr algn="just"/>
            <a:r>
              <a:rPr lang="en-GB" sz="2300" dirty="0" smtClean="0">
                <a:solidFill>
                  <a:schemeClr val="tx1"/>
                </a:solidFill>
              </a:rPr>
              <a:t>Εξετάζετε επένδυση διάρκεια</a:t>
            </a:r>
            <a:r>
              <a:rPr lang="el-GR" sz="2300" dirty="0" smtClean="0">
                <a:solidFill>
                  <a:schemeClr val="tx1"/>
                </a:solidFill>
              </a:rPr>
              <a:t>ς</a:t>
            </a:r>
            <a:r>
              <a:rPr lang="en-GB" sz="2300" dirty="0" smtClean="0">
                <a:solidFill>
                  <a:schemeClr val="tx1"/>
                </a:solidFill>
              </a:rPr>
              <a:t> δύο ετών. Για την απόκτηση της επένδυσης θα απαιτηθεί κεφάλαιο ύψους €5.000. Από την επένδυση αναμένονται ΚΤΡ ύψους €3.200 κάθε χρόνο για δύο έτη. Το επιτόκιο είναι 10%. Να αξιολογηθεί η επένδυση με το κριτήριο του ΚΟΠ.</a:t>
            </a:r>
            <a:endParaRPr lang="en-GB" sz="2300" dirty="0" smtClean="0">
              <a:solidFill>
                <a:srgbClr val="CC3300"/>
              </a:solidFill>
            </a:endParaRPr>
          </a:p>
          <a:p>
            <a:endParaRPr lang="en-GB" sz="2300" dirty="0" smtClean="0">
              <a:solidFill>
                <a:srgbClr val="CC3300"/>
              </a:solidFill>
            </a:endParaRPr>
          </a:p>
          <a:p>
            <a:r>
              <a:rPr lang="el-GR" sz="2300" dirty="0" smtClean="0">
                <a:solidFill>
                  <a:schemeClr val="tx1"/>
                </a:solidFill>
              </a:rPr>
              <a:t>Η τελική αξία των ΚΤΡ της επένδυσης είναι: ΚΤΡ 1</a:t>
            </a:r>
            <a:r>
              <a:rPr lang="el-GR" sz="2300" baseline="30000" dirty="0" smtClean="0">
                <a:solidFill>
                  <a:schemeClr val="tx1"/>
                </a:solidFill>
              </a:rPr>
              <a:t>ου</a:t>
            </a:r>
            <a:r>
              <a:rPr lang="el-GR" sz="2300" dirty="0" smtClean="0">
                <a:solidFill>
                  <a:schemeClr val="tx1"/>
                </a:solidFill>
              </a:rPr>
              <a:t> έτους + ΚΤΡ 2</a:t>
            </a:r>
            <a:r>
              <a:rPr lang="el-GR" sz="2300" baseline="30000" dirty="0" smtClean="0">
                <a:solidFill>
                  <a:schemeClr val="tx1"/>
                </a:solidFill>
              </a:rPr>
              <a:t>ου</a:t>
            </a:r>
            <a:r>
              <a:rPr lang="el-GR" sz="2300" dirty="0" smtClean="0">
                <a:solidFill>
                  <a:schemeClr val="tx1"/>
                </a:solidFill>
              </a:rPr>
              <a:t> έτους ήτοι: €3.200 </a:t>
            </a:r>
            <a:r>
              <a:rPr lang="en-US" sz="2300" dirty="0" smtClean="0">
                <a:solidFill>
                  <a:schemeClr val="tx1"/>
                </a:solidFill>
              </a:rPr>
              <a:t>x </a:t>
            </a:r>
            <a:r>
              <a:rPr lang="el-GR" sz="2300" dirty="0" smtClean="0">
                <a:solidFill>
                  <a:schemeClr val="tx1"/>
                </a:solidFill>
              </a:rPr>
              <a:t>1,1 + €3.200 = €6.720</a:t>
            </a:r>
          </a:p>
          <a:p>
            <a:r>
              <a:rPr lang="el-GR" sz="2300" dirty="0" smtClean="0">
                <a:solidFill>
                  <a:schemeClr val="tx1"/>
                </a:solidFill>
              </a:rPr>
              <a:t>Η Τελική Αξία (ΤΑ) του Αρχικού Ποσού της επένδυσης είναι</a:t>
            </a:r>
          </a:p>
          <a:p>
            <a:pPr algn="ctr">
              <a:buFontTx/>
              <a:buNone/>
            </a:pPr>
            <a:r>
              <a:rPr lang="el-GR" sz="2300" dirty="0" smtClean="0">
                <a:solidFill>
                  <a:schemeClr val="tx1"/>
                </a:solidFill>
              </a:rPr>
              <a:t>€5.000 </a:t>
            </a:r>
            <a:r>
              <a:rPr lang="en-US" sz="2300" dirty="0" smtClean="0">
                <a:solidFill>
                  <a:schemeClr val="tx1"/>
                </a:solidFill>
              </a:rPr>
              <a:t>x </a:t>
            </a:r>
            <a:r>
              <a:rPr lang="el-GR" sz="2300" dirty="0" smtClean="0">
                <a:solidFill>
                  <a:schemeClr val="tx1"/>
                </a:solidFill>
              </a:rPr>
              <a:t>(</a:t>
            </a:r>
            <a:r>
              <a:rPr lang="en-US" sz="2300" dirty="0" smtClean="0">
                <a:solidFill>
                  <a:schemeClr val="tx1"/>
                </a:solidFill>
              </a:rPr>
              <a:t>1,1</a:t>
            </a:r>
            <a:r>
              <a:rPr lang="el-GR" sz="2300" dirty="0" smtClean="0">
                <a:solidFill>
                  <a:schemeClr val="tx1"/>
                </a:solidFill>
              </a:rPr>
              <a:t>)</a:t>
            </a:r>
            <a:r>
              <a:rPr lang="el-GR" sz="2300" b="1" baseline="30000" dirty="0" smtClean="0">
                <a:solidFill>
                  <a:schemeClr val="tx1"/>
                </a:solidFill>
              </a:rPr>
              <a:t>2</a:t>
            </a:r>
            <a:r>
              <a:rPr lang="en-US" sz="2300" baseline="30000" dirty="0" smtClean="0">
                <a:solidFill>
                  <a:schemeClr val="tx1"/>
                </a:solidFill>
              </a:rPr>
              <a:t> </a:t>
            </a:r>
            <a:r>
              <a:rPr lang="en-US" sz="2300" dirty="0" smtClean="0">
                <a:solidFill>
                  <a:schemeClr val="tx1"/>
                </a:solidFill>
              </a:rPr>
              <a:t> = </a:t>
            </a:r>
            <a:r>
              <a:rPr lang="el-GR" sz="2300" dirty="0" smtClean="0">
                <a:solidFill>
                  <a:schemeClr val="tx1"/>
                </a:solidFill>
              </a:rPr>
              <a:t>€6.050</a:t>
            </a:r>
          </a:p>
          <a:p>
            <a:r>
              <a:rPr lang="el-GR" sz="2300" dirty="0" smtClean="0">
                <a:solidFill>
                  <a:schemeClr val="tx1"/>
                </a:solidFill>
              </a:rPr>
              <a:t>Συνεπώς η ΚΟΠ = ΚΤΡ –ΤΑΑΠ = 6720 – 6050 = €670 &gt; 0, άρα η επένδυση θα πρέπει να γίνει αποδεκτή.</a:t>
            </a:r>
          </a:p>
          <a:p>
            <a:r>
              <a:rPr lang="el-GR" sz="2300" dirty="0" smtClean="0">
                <a:solidFill>
                  <a:schemeClr val="tx1"/>
                </a:solidFill>
              </a:rPr>
              <a:t>Τονίζεται ότι η ΠΑ του ΚΟΠ ισούται με την ΚΠΑ της επένδυσης.</a:t>
            </a:r>
          </a:p>
          <a:p>
            <a:pPr>
              <a:buFontTx/>
              <a:buNone/>
            </a:pPr>
            <a:endParaRPr lang="en-GB" sz="1800" dirty="0" smtClean="0"/>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GB" dirty="0" smtClean="0"/>
              <a:t>Παρ</a:t>
            </a:r>
            <a:r>
              <a:rPr lang="el-GR" dirty="0" smtClean="0"/>
              <a:t>Α</a:t>
            </a:r>
            <a:r>
              <a:rPr lang="en-GB" dirty="0" smtClean="0"/>
              <a:t>δειγμα 1</a:t>
            </a:r>
          </a:p>
        </p:txBody>
      </p:sp>
      <p:sp>
        <p:nvSpPr>
          <p:cNvPr id="6148" name="Rectangle 3"/>
          <p:cNvSpPr>
            <a:spLocks noGrp="1" noChangeArrowheads="1"/>
          </p:cNvSpPr>
          <p:nvPr>
            <p:ph type="body" idx="1"/>
          </p:nvPr>
        </p:nvSpPr>
        <p:spPr>
          <a:xfrm>
            <a:off x="533400" y="1524000"/>
            <a:ext cx="8229600" cy="4267200"/>
          </a:xfrm>
        </p:spPr>
        <p:txBody>
          <a:bodyPr/>
          <a:lstStyle/>
          <a:p>
            <a:r>
              <a:rPr lang="en-GB" sz="1600" i="1" dirty="0" smtClean="0">
                <a:solidFill>
                  <a:schemeClr val="tx1"/>
                </a:solidFill>
              </a:rPr>
              <a:t>Εξετάζετε επένδυση διάρκειας δύο ετών με αρχικό κόστος €1.000 και ΚΤΡ €1.000 στο τέλος του πρώτου έτους και €358,4 στο τέλος του δεύτερου έτους. Ποιος ο ΕΒΑ της επένδυσης όταν η ελάχιστη απαιτούμενη απόδοση είναι 20%; </a:t>
            </a:r>
            <a:endParaRPr lang="en-GB" sz="1600" dirty="0" smtClean="0">
              <a:solidFill>
                <a:srgbClr val="CC3300"/>
              </a:solidFill>
            </a:endParaRPr>
          </a:p>
          <a:p>
            <a:endParaRPr lang="el-GR" sz="1600" dirty="0" smtClean="0">
              <a:solidFill>
                <a:schemeClr val="tx1"/>
              </a:solidFill>
            </a:endParaRPr>
          </a:p>
          <a:p>
            <a:r>
              <a:rPr lang="el-GR" sz="1600" dirty="0" smtClean="0">
                <a:solidFill>
                  <a:schemeClr val="tx1"/>
                </a:solidFill>
              </a:rPr>
              <a:t>Με επιτόκιο 20% η ΚΠΑ είναι €82,222</a:t>
            </a:r>
          </a:p>
          <a:p>
            <a:r>
              <a:rPr lang="el-GR" sz="1600" dirty="0" smtClean="0">
                <a:solidFill>
                  <a:schemeClr val="tx1"/>
                </a:solidFill>
              </a:rPr>
              <a:t>Με επιτόκιο 25% η ΚΠΑ είναι €29,376</a:t>
            </a:r>
          </a:p>
          <a:p>
            <a:r>
              <a:rPr lang="el-GR" sz="1600" dirty="0" smtClean="0">
                <a:solidFill>
                  <a:schemeClr val="tx1"/>
                </a:solidFill>
              </a:rPr>
              <a:t>Με επιτόκιο 30% η ΚΠΑ είναι -€18,698. Συνεπώς ο ΕΒΑ βρίσκεται μεταξύ 25% και 30%. Συνεπώς και να μην υπολογίσουμε ακριβώς τον ΕΒΑ, η επένδυση θα πρέπει να γίνει αποδεκτή με βάση το κριτήριο αυτό. </a:t>
            </a:r>
          </a:p>
          <a:p>
            <a:r>
              <a:rPr lang="el-GR" sz="1600" dirty="0" smtClean="0">
                <a:solidFill>
                  <a:schemeClr val="tx1"/>
                </a:solidFill>
              </a:rPr>
              <a:t>Για τον υπολογισμό του ΕΒΑ, σε περιπτώσεις όπως αυτή που περιγράψαμε, μπορούμε να χρησιμοποιήσουμε την ακόλουθη σχέση</a:t>
            </a:r>
          </a:p>
          <a:p>
            <a:pPr>
              <a:buFontTx/>
              <a:buNone/>
            </a:pPr>
            <a:endParaRPr lang="en-GB" sz="1600" dirty="0" smtClean="0"/>
          </a:p>
        </p:txBody>
      </p:sp>
      <p:sp>
        <p:nvSpPr>
          <p:cNvPr id="6149" name="Line 4"/>
          <p:cNvSpPr>
            <a:spLocks noChangeShapeType="1"/>
          </p:cNvSpPr>
          <p:nvPr/>
        </p:nvSpPr>
        <p:spPr bwMode="auto">
          <a:xfrm>
            <a:off x="762000" y="25908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graphicFrame>
        <p:nvGraphicFramePr>
          <p:cNvPr id="6146" name="Object 5"/>
          <p:cNvGraphicFramePr>
            <a:graphicFrameLocks noChangeAspect="1"/>
          </p:cNvGraphicFramePr>
          <p:nvPr/>
        </p:nvGraphicFramePr>
        <p:xfrm>
          <a:off x="952500" y="4889500"/>
          <a:ext cx="4991100" cy="1206500"/>
        </p:xfrm>
        <a:graphic>
          <a:graphicData uri="http://schemas.openxmlformats.org/presentationml/2006/ole">
            <p:oleObj spid="_x0000_s2034690" name="Equation" r:id="rId4" imgW="4991040" imgH="1206360" progId="Equation.3">
              <p:embed/>
            </p:oleObj>
          </a:graphicData>
        </a:graphic>
      </p:graphicFrame>
      <p:sp>
        <p:nvSpPr>
          <p:cNvPr id="6150" name="Text Box 6"/>
          <p:cNvSpPr txBox="1">
            <a:spLocks noChangeArrowheads="1"/>
          </p:cNvSpPr>
          <p:nvPr/>
        </p:nvSpPr>
        <p:spPr bwMode="auto">
          <a:xfrm>
            <a:off x="6096000" y="4802188"/>
            <a:ext cx="2895600" cy="1217612"/>
          </a:xfrm>
          <a:prstGeom prst="rect">
            <a:avLst/>
          </a:prstGeom>
          <a:solidFill>
            <a:schemeClr val="bg2"/>
          </a:solidFill>
          <a:ln w="9525">
            <a:noFill/>
            <a:miter lim="800000"/>
            <a:headEnd/>
            <a:tailEnd/>
          </a:ln>
        </p:spPr>
        <p:txBody>
          <a:bodyPr anchor="ctr">
            <a:spAutoFit/>
          </a:bodyPr>
          <a:lstStyle/>
          <a:p>
            <a:pPr algn="l"/>
            <a:r>
              <a:rPr lang="en-US" dirty="0"/>
              <a:t>R1 = </a:t>
            </a:r>
            <a:r>
              <a:rPr lang="el-GR" dirty="0"/>
              <a:t>το χαμηλότερο επιτόκιο</a:t>
            </a:r>
          </a:p>
          <a:p>
            <a:pPr algn="l"/>
            <a:r>
              <a:rPr lang="el-GR" dirty="0"/>
              <a:t>R2 = το υψηλότερο επιτόκιο</a:t>
            </a:r>
          </a:p>
          <a:p>
            <a:pPr algn="l"/>
            <a:r>
              <a:rPr lang="el-GR" dirty="0"/>
              <a:t>ΚΠΑ</a:t>
            </a:r>
            <a:r>
              <a:rPr lang="en-US" dirty="0"/>
              <a:t>R1= </a:t>
            </a:r>
            <a:r>
              <a:rPr lang="el-GR" dirty="0"/>
              <a:t>η ΚΠΑ με επιτόκιο </a:t>
            </a:r>
            <a:r>
              <a:rPr lang="en-US" dirty="0"/>
              <a:t>R1</a:t>
            </a:r>
          </a:p>
          <a:p>
            <a:pPr algn="l"/>
            <a:r>
              <a:rPr lang="el-GR" dirty="0"/>
              <a:t>ΚΠΑ</a:t>
            </a:r>
            <a:r>
              <a:rPr lang="en-US" dirty="0"/>
              <a:t>R2 =</a:t>
            </a:r>
            <a:r>
              <a:rPr lang="el-GR" dirty="0"/>
              <a:t>η ΚΠΑ με επιτόκιο </a:t>
            </a:r>
            <a:r>
              <a:rPr lang="en-US" dirty="0"/>
              <a:t>R2 </a:t>
            </a:r>
            <a:endParaRPr lang="en-GB" dirty="0"/>
          </a:p>
        </p:txBody>
      </p:sp>
      <p:sp>
        <p:nvSpPr>
          <p:cNvPr id="6151" name="Line 7"/>
          <p:cNvSpPr>
            <a:spLocks noChangeShapeType="1"/>
          </p:cNvSpPr>
          <p:nvPr/>
        </p:nvSpPr>
        <p:spPr bwMode="auto">
          <a:xfrm>
            <a:off x="1219200" y="5638800"/>
            <a:ext cx="0" cy="228600"/>
          </a:xfrm>
          <a:prstGeom prst="line">
            <a:avLst/>
          </a:prstGeom>
          <a:noFill/>
          <a:ln w="9525">
            <a:solidFill>
              <a:schemeClr val="tx1"/>
            </a:solidFill>
            <a:round/>
            <a:headEnd/>
            <a:tailEnd type="triangle" w="med" len="med"/>
          </a:ln>
        </p:spPr>
        <p:txBody>
          <a:bodyPr wrap="none" anchor="ctr">
            <a:spAutoFit/>
          </a:bodyPr>
          <a:lstStyle/>
          <a:p>
            <a:endParaRPr lang="el-GR" dirty="0"/>
          </a:p>
        </p:txBody>
      </p:sp>
      <p:sp>
        <p:nvSpPr>
          <p:cNvPr id="6152" name="Text Box 9"/>
          <p:cNvSpPr txBox="1">
            <a:spLocks noChangeArrowheads="1"/>
          </p:cNvSpPr>
          <p:nvPr/>
        </p:nvSpPr>
        <p:spPr bwMode="auto">
          <a:xfrm>
            <a:off x="974725" y="5867400"/>
            <a:ext cx="590550" cy="336550"/>
          </a:xfrm>
          <a:prstGeom prst="rect">
            <a:avLst/>
          </a:prstGeom>
          <a:solidFill>
            <a:schemeClr val="folHlink"/>
          </a:solidFill>
          <a:ln w="9525">
            <a:noFill/>
            <a:miter lim="800000"/>
            <a:headEnd/>
            <a:tailEnd/>
          </a:ln>
        </p:spPr>
        <p:txBody>
          <a:bodyPr wrap="none" anchor="ctr">
            <a:spAutoFit/>
          </a:bodyPr>
          <a:lstStyle/>
          <a:p>
            <a:r>
              <a:rPr lang="en-GB" b="1" dirty="0"/>
              <a:t>28%</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050"/>
          <p:cNvSpPr>
            <a:spLocks noGrp="1" noChangeArrowheads="1"/>
          </p:cNvSpPr>
          <p:nvPr>
            <p:ph type="title"/>
          </p:nvPr>
        </p:nvSpPr>
        <p:spPr/>
        <p:txBody>
          <a:bodyPr/>
          <a:lstStyle/>
          <a:p>
            <a:r>
              <a:rPr lang="en-GB" dirty="0" smtClean="0"/>
              <a:t>Παρ</a:t>
            </a:r>
            <a:r>
              <a:rPr lang="el-GR" dirty="0" smtClean="0"/>
              <a:t>Α</a:t>
            </a:r>
            <a:r>
              <a:rPr lang="en-GB" dirty="0" smtClean="0"/>
              <a:t>δειγμα 2</a:t>
            </a:r>
          </a:p>
        </p:txBody>
      </p:sp>
      <p:sp>
        <p:nvSpPr>
          <p:cNvPr id="8197" name="Rectangle 2051"/>
          <p:cNvSpPr>
            <a:spLocks noGrp="1" noChangeArrowheads="1"/>
          </p:cNvSpPr>
          <p:nvPr>
            <p:ph type="body" idx="1"/>
          </p:nvPr>
        </p:nvSpPr>
        <p:spPr>
          <a:xfrm>
            <a:off x="304800" y="1554162"/>
            <a:ext cx="8686800" cy="5115198"/>
          </a:xfrm>
        </p:spPr>
        <p:txBody>
          <a:bodyPr/>
          <a:lstStyle/>
          <a:p>
            <a:r>
              <a:rPr lang="en-GB" sz="1800" i="1" dirty="0" smtClean="0">
                <a:solidFill>
                  <a:schemeClr val="tx1"/>
                </a:solidFill>
              </a:rPr>
              <a:t>Έστω ότι λαμβάνουμε €500 μετά από 6 χρόνια, για 4 χρόνια. Εαν το επιτόκιο είναι 10% ποια η παρούσα αξία;</a:t>
            </a:r>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r>
              <a:rPr lang="el-GR" sz="1800" dirty="0" smtClean="0">
                <a:solidFill>
                  <a:schemeClr val="tx1"/>
                </a:solidFill>
              </a:rPr>
              <a:t>Αντικαθιστώντας όπου i</a:t>
            </a:r>
            <a:r>
              <a:rPr lang="en-US" sz="1800" dirty="0" smtClean="0">
                <a:solidFill>
                  <a:schemeClr val="tx1"/>
                </a:solidFill>
              </a:rPr>
              <a:t>=10% </a:t>
            </a:r>
            <a:r>
              <a:rPr lang="el-GR" sz="1800" dirty="0" smtClean="0">
                <a:solidFill>
                  <a:schemeClr val="tx1"/>
                </a:solidFill>
              </a:rPr>
              <a:t>και </a:t>
            </a:r>
            <a:r>
              <a:rPr lang="en-US" sz="1800" dirty="0" smtClean="0">
                <a:solidFill>
                  <a:schemeClr val="tx1"/>
                </a:solidFill>
              </a:rPr>
              <a:t>v=4, </a:t>
            </a:r>
            <a:r>
              <a:rPr lang="el-GR" sz="1800" dirty="0" smtClean="0">
                <a:solidFill>
                  <a:schemeClr val="tx1"/>
                </a:solidFill>
              </a:rPr>
              <a:t>βρίσκουμε ότι η αγκύλη είναι ίση με 3,1699 (από πίνακες ή υπολογισμό της σχέσεως). Άρα η αξία το έτος 5 είναι Αξία</a:t>
            </a:r>
            <a:r>
              <a:rPr lang="el-GR" sz="1800" baseline="-25000" dirty="0" smtClean="0">
                <a:solidFill>
                  <a:schemeClr val="tx1"/>
                </a:solidFill>
              </a:rPr>
              <a:t>5</a:t>
            </a:r>
            <a:r>
              <a:rPr lang="el-GR" sz="1800" dirty="0" smtClean="0">
                <a:solidFill>
                  <a:schemeClr val="tx1"/>
                </a:solidFill>
              </a:rPr>
              <a:t> = 500 </a:t>
            </a:r>
            <a:r>
              <a:rPr lang="en-US" sz="1800" dirty="0" smtClean="0">
                <a:solidFill>
                  <a:schemeClr val="tx1"/>
                </a:solidFill>
              </a:rPr>
              <a:t>x 3,1699 = </a:t>
            </a:r>
            <a:r>
              <a:rPr lang="el-GR" sz="1800" dirty="0" smtClean="0">
                <a:solidFill>
                  <a:schemeClr val="tx1"/>
                </a:solidFill>
              </a:rPr>
              <a:t>€1.584,95. Η παρούσα αξία είναι: </a:t>
            </a:r>
          </a:p>
          <a:p>
            <a:pPr>
              <a:buFontTx/>
              <a:buNone/>
            </a:pPr>
            <a:r>
              <a:rPr lang="el-GR" sz="1800" dirty="0" smtClean="0">
                <a:solidFill>
                  <a:schemeClr val="tx1"/>
                </a:solidFill>
              </a:rPr>
              <a:t>	</a:t>
            </a:r>
            <a:endParaRPr lang="en-GB" sz="1800" dirty="0" smtClean="0"/>
          </a:p>
        </p:txBody>
      </p:sp>
      <p:graphicFrame>
        <p:nvGraphicFramePr>
          <p:cNvPr id="8194" name="Object 2048"/>
          <p:cNvGraphicFramePr>
            <a:graphicFrameLocks noChangeAspect="1"/>
          </p:cNvGraphicFramePr>
          <p:nvPr/>
        </p:nvGraphicFramePr>
        <p:xfrm>
          <a:off x="2743200" y="2514600"/>
          <a:ext cx="4038600" cy="1600200"/>
        </p:xfrm>
        <a:graphic>
          <a:graphicData uri="http://schemas.openxmlformats.org/presentationml/2006/ole">
            <p:oleObj spid="_x0000_s2035714" name="Equation" r:id="rId4" imgW="4305240" imgH="1638000" progId="Equation.3">
              <p:embed/>
            </p:oleObj>
          </a:graphicData>
        </a:graphic>
      </p:graphicFrame>
      <p:sp>
        <p:nvSpPr>
          <p:cNvPr id="8198" name="Line 2058"/>
          <p:cNvSpPr>
            <a:spLocks noChangeShapeType="1"/>
          </p:cNvSpPr>
          <p:nvPr/>
        </p:nvSpPr>
        <p:spPr bwMode="auto">
          <a:xfrm>
            <a:off x="762000" y="236220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graphicFrame>
        <p:nvGraphicFramePr>
          <p:cNvPr id="8195" name="Object 2049"/>
          <p:cNvGraphicFramePr>
            <a:graphicFrameLocks noChangeAspect="1"/>
          </p:cNvGraphicFramePr>
          <p:nvPr/>
        </p:nvGraphicFramePr>
        <p:xfrm>
          <a:off x="3340100" y="5219700"/>
          <a:ext cx="2870200" cy="711200"/>
        </p:xfrm>
        <a:graphic>
          <a:graphicData uri="http://schemas.openxmlformats.org/presentationml/2006/ole">
            <p:oleObj spid="_x0000_s2035715" name="Equation" r:id="rId5" imgW="2869920" imgH="711000" progId="Equation.3">
              <p:embed/>
            </p:oleObj>
          </a:graphicData>
        </a:graphic>
      </p:graphicFrame>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457200" y="274638"/>
            <a:ext cx="8229600" cy="562074"/>
          </a:xfrm>
        </p:spPr>
        <p:txBody>
          <a:bodyPr>
            <a:normAutofit fontScale="90000"/>
          </a:bodyPr>
          <a:lstStyle/>
          <a:p>
            <a:r>
              <a:rPr lang="el-GR" b="1" dirty="0" smtClean="0"/>
              <a:t>Άσκηση</a:t>
            </a:r>
            <a:endParaRPr lang="en-GB" b="1" dirty="0" smtClean="0"/>
          </a:p>
        </p:txBody>
      </p:sp>
      <p:sp>
        <p:nvSpPr>
          <p:cNvPr id="7172" name="Rectangle 3"/>
          <p:cNvSpPr>
            <a:spLocks noGrp="1" noChangeArrowheads="1"/>
          </p:cNvSpPr>
          <p:nvPr>
            <p:ph idx="1"/>
          </p:nvPr>
        </p:nvSpPr>
        <p:spPr>
          <a:xfrm>
            <a:off x="0" y="908720"/>
            <a:ext cx="9144000" cy="5949280"/>
          </a:xfrm>
        </p:spPr>
        <p:txBody>
          <a:bodyPr>
            <a:normAutofit/>
          </a:bodyPr>
          <a:lstStyle/>
          <a:p>
            <a:pPr algn="just"/>
            <a:r>
              <a:rPr lang="en-GB" sz="2400" dirty="0" smtClean="0">
                <a:solidFill>
                  <a:schemeClr val="tx1"/>
                </a:solidFill>
              </a:rPr>
              <a:t>Για μια επένδυση (με διάρκεια ζωής τριών ετών) απαιτείται άμεση εκταμίευση της τάξεως των €1.000. Οι ΚΤΡ κάθε έτος για τα επόμενα τρία έτη θα είναι €475. Να υπολογίσετε τι μέρος από κάθε ετήσια ΚΤΡ αποτελεί τόκο (απόδοση) και τι ανάκτηση κεφαλαίου.</a:t>
            </a:r>
            <a:endParaRPr lang="en-GB" sz="2400" dirty="0" smtClean="0">
              <a:solidFill>
                <a:srgbClr val="CC3300"/>
              </a:solidFill>
            </a:endParaRPr>
          </a:p>
          <a:p>
            <a:pPr algn="just"/>
            <a:endParaRPr lang="el-GR" sz="2400" dirty="0" smtClean="0">
              <a:solidFill>
                <a:schemeClr val="tx1"/>
              </a:solidFill>
            </a:endParaRPr>
          </a:p>
          <a:p>
            <a:pPr algn="just"/>
            <a:r>
              <a:rPr lang="el-GR" sz="2400" dirty="0" smtClean="0">
                <a:solidFill>
                  <a:schemeClr val="tx1"/>
                </a:solidFill>
              </a:rPr>
              <a:t>Πρέπει πρώτα να υπολογίσουμε τον ΕΒΑ της επένδυσης. Ο ΕΒΑ είναι 20%. Η κάθε ετήσια ΚΤΡ αποτελείται από δύο μέρη: τόκο (ή απόδοση) και ανάκτηση (ή αποπληρωμή κεφαλαίου). Ο τόκος υπολογίζεται στο ανεξόφλητο ποσό του κεφαλαίου. Η αποπληρωμή κεφαλαίου για κάθε έτος ισούται με τη διαφορά μεταξύ των ΚΤΡ και των τόκων. </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Λυση</a:t>
            </a:r>
            <a:endParaRPr lang="el-GR" b="1" dirty="0"/>
          </a:p>
        </p:txBody>
      </p:sp>
      <p:graphicFrame>
        <p:nvGraphicFramePr>
          <p:cNvPr id="689154" name="Object 5"/>
          <p:cNvGraphicFramePr>
            <a:graphicFrameLocks noChangeAspect="1"/>
          </p:cNvGraphicFramePr>
          <p:nvPr>
            <p:ph idx="1"/>
          </p:nvPr>
        </p:nvGraphicFramePr>
        <p:xfrm>
          <a:off x="395536" y="1844824"/>
          <a:ext cx="8424936" cy="4176464"/>
        </p:xfrm>
        <a:graphic>
          <a:graphicData uri="http://schemas.openxmlformats.org/presentationml/2006/ole">
            <p:oleObj spid="_x0000_s689154" name="Worksheet" r:id="rId3" imgW="6984000" imgH="1900800" progId="Excel.Sheet.8">
              <p:embed/>
            </p:oleObj>
          </a:graphicData>
        </a:graphic>
      </p:graphicFrame>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050"/>
          <p:cNvSpPr>
            <a:spLocks noGrp="1" noChangeArrowheads="1"/>
          </p:cNvSpPr>
          <p:nvPr>
            <p:ph type="title"/>
          </p:nvPr>
        </p:nvSpPr>
        <p:spPr>
          <a:xfrm>
            <a:off x="457200" y="274638"/>
            <a:ext cx="8229600" cy="634082"/>
          </a:xfrm>
        </p:spPr>
        <p:txBody>
          <a:bodyPr>
            <a:normAutofit fontScale="90000"/>
          </a:bodyPr>
          <a:lstStyle/>
          <a:p>
            <a:r>
              <a:rPr lang="el-GR" b="1" dirty="0" smtClean="0"/>
              <a:t>ΛΟΤΤΟ</a:t>
            </a:r>
            <a:endParaRPr lang="en-GB" b="1" dirty="0" smtClean="0"/>
          </a:p>
        </p:txBody>
      </p:sp>
      <p:sp>
        <p:nvSpPr>
          <p:cNvPr id="9220" name="Rectangle 2051"/>
          <p:cNvSpPr>
            <a:spLocks noGrp="1" noChangeArrowheads="1"/>
          </p:cNvSpPr>
          <p:nvPr>
            <p:ph idx="1"/>
          </p:nvPr>
        </p:nvSpPr>
        <p:spPr>
          <a:xfrm>
            <a:off x="323528" y="1052736"/>
            <a:ext cx="8640960" cy="5400600"/>
          </a:xfrm>
        </p:spPr>
        <p:txBody>
          <a:bodyPr>
            <a:normAutofit/>
          </a:bodyPr>
          <a:lstStyle/>
          <a:p>
            <a:r>
              <a:rPr lang="en-GB" sz="2400" dirty="0" smtClean="0">
                <a:solidFill>
                  <a:schemeClr val="tx1"/>
                </a:solidFill>
              </a:rPr>
              <a:t>Ας θεωρήσουμε ότι κερδίζει κάποιος στο ΛΟΤΤΟ €10.000 και επιθυμεί να αγοράσει ένα αυτοκίνητο σε 5 έτη. Εκτιμούμε ότι το αυτοκίνητο θα κοστίσει €16.105 σε 5 χρόνια. Ποιο είναι το επιτόκιο που πρέπει να κερδίσει στο αρχικό ποσό για να αγοράσει το αμάξι;</a:t>
            </a:r>
          </a:p>
          <a:p>
            <a:r>
              <a:rPr lang="en-GB" sz="2400" dirty="0" smtClean="0">
                <a:solidFill>
                  <a:schemeClr val="tx1"/>
                </a:solidFill>
              </a:rPr>
              <a:t>Ουσιαστικά επιθυμούμε να βρούμε τον ΕΒΑ της επένδυσης (μηδενισμός της καθαρής παρούσας αξίας). Έχουμε:</a:t>
            </a:r>
          </a:p>
          <a:p>
            <a:pPr>
              <a:buFontTx/>
              <a:buNone/>
            </a:pPr>
            <a:r>
              <a:rPr lang="el-GR" sz="2400" dirty="0" smtClean="0">
                <a:solidFill>
                  <a:schemeClr val="tx1"/>
                </a:solidFill>
              </a:rPr>
              <a:t>	</a:t>
            </a:r>
            <a:endParaRPr lang="en-GB" sz="2400" dirty="0" smtClean="0"/>
          </a:p>
        </p:txBody>
      </p:sp>
      <p:graphicFrame>
        <p:nvGraphicFramePr>
          <p:cNvPr id="9218" name="Object 2048"/>
          <p:cNvGraphicFramePr>
            <a:graphicFrameLocks noChangeAspect="1"/>
          </p:cNvGraphicFramePr>
          <p:nvPr/>
        </p:nvGraphicFramePr>
        <p:xfrm>
          <a:off x="1403648" y="4437112"/>
          <a:ext cx="6696744" cy="1944216"/>
        </p:xfrm>
        <a:graphic>
          <a:graphicData uri="http://schemas.openxmlformats.org/presentationml/2006/ole">
            <p:oleObj spid="_x0000_s690178" name="Equation" r:id="rId4" imgW="5524200" imgH="1930320" progId="Equation.3">
              <p:embed/>
            </p:oleObj>
          </a:graphicData>
        </a:graphic>
      </p:graphicFrame>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74638"/>
            <a:ext cx="9144000" cy="490066"/>
          </a:xfrm>
        </p:spPr>
        <p:txBody>
          <a:bodyPr>
            <a:normAutofit fontScale="90000"/>
          </a:bodyPr>
          <a:lstStyle/>
          <a:p>
            <a:r>
              <a:rPr lang="en-GB" sz="3600" b="1" dirty="0" smtClean="0"/>
              <a:t>Μ</a:t>
            </a:r>
            <a:r>
              <a:rPr lang="el-GR" sz="3600" b="1" dirty="0" smtClean="0"/>
              <a:t>Ε</a:t>
            </a:r>
            <a:r>
              <a:rPr lang="en-GB" sz="3600" b="1" dirty="0" smtClean="0"/>
              <a:t>ση Ετ</a:t>
            </a:r>
            <a:r>
              <a:rPr lang="el-GR" b="1" dirty="0" smtClean="0"/>
              <a:t>Η</a:t>
            </a:r>
            <a:r>
              <a:rPr lang="en-GB" sz="3600" b="1" dirty="0" smtClean="0"/>
              <a:t>σια Απ</a:t>
            </a:r>
            <a:r>
              <a:rPr lang="el-GR" sz="3600" b="1" dirty="0" smtClean="0"/>
              <a:t>Ο</a:t>
            </a:r>
            <a:r>
              <a:rPr lang="en-GB" sz="3600" b="1" dirty="0" smtClean="0"/>
              <a:t>δοση Επ</a:t>
            </a:r>
            <a:r>
              <a:rPr lang="el-GR" sz="3600" b="1" dirty="0" smtClean="0"/>
              <a:t>Ε</a:t>
            </a:r>
            <a:r>
              <a:rPr lang="en-GB" sz="3600" b="1" dirty="0" smtClean="0"/>
              <a:t>νδυση</a:t>
            </a:r>
            <a:r>
              <a:rPr lang="el-GR" sz="3600" b="1" dirty="0" smtClean="0"/>
              <a:t>Σ</a:t>
            </a:r>
            <a:r>
              <a:rPr lang="en-GB" sz="3600" b="1" dirty="0" smtClean="0"/>
              <a:t> (ΜΕΑ)</a:t>
            </a:r>
          </a:p>
        </p:txBody>
      </p:sp>
      <p:sp>
        <p:nvSpPr>
          <p:cNvPr id="20483" name="Rectangle 3"/>
          <p:cNvSpPr>
            <a:spLocks noGrp="1" noChangeArrowheads="1"/>
          </p:cNvSpPr>
          <p:nvPr>
            <p:ph idx="1"/>
          </p:nvPr>
        </p:nvSpPr>
        <p:spPr>
          <a:xfrm>
            <a:off x="0" y="764704"/>
            <a:ext cx="9144000" cy="6093296"/>
          </a:xfrm>
        </p:spPr>
        <p:txBody>
          <a:bodyPr>
            <a:noAutofit/>
          </a:bodyPr>
          <a:lstStyle/>
          <a:p>
            <a:r>
              <a:rPr lang="en-GB" sz="2200" dirty="0" smtClean="0">
                <a:solidFill>
                  <a:schemeClr val="tx1"/>
                </a:solidFill>
              </a:rPr>
              <a:t>Υπάρχει μια ποικιλία από παραλλαγές της μεθόδου με βασικότερες τις παρακάτω (</a:t>
            </a:r>
            <a:r>
              <a:rPr lang="en-GB" sz="2200" u="sng" dirty="0" smtClean="0">
                <a:solidFill>
                  <a:schemeClr val="tx1"/>
                </a:solidFill>
              </a:rPr>
              <a:t>το καθαρό κέρδος είναι μετά από φόρους</a:t>
            </a:r>
            <a:r>
              <a:rPr lang="en-GB" sz="2200" dirty="0" smtClean="0">
                <a:solidFill>
                  <a:schemeClr val="tx1"/>
                </a:solidFill>
              </a:rPr>
              <a:t>):</a:t>
            </a:r>
          </a:p>
          <a:p>
            <a:pPr>
              <a:buFontTx/>
              <a:buNone/>
            </a:pPr>
            <a:r>
              <a:rPr lang="en-GB" sz="2200" dirty="0" smtClean="0"/>
              <a:t>			</a:t>
            </a:r>
            <a:r>
              <a:rPr lang="en-GB" sz="2200" b="1" dirty="0" smtClean="0">
                <a:solidFill>
                  <a:srgbClr val="002060"/>
                </a:solidFill>
              </a:rPr>
              <a:t>ΜΕΑ = Μέσο Καθαρό Κέρδος / Αρχική Επένδυση</a:t>
            </a:r>
          </a:p>
          <a:p>
            <a:pPr>
              <a:buFontTx/>
              <a:buNone/>
            </a:pPr>
            <a:r>
              <a:rPr lang="en-GB" sz="2200" b="1" dirty="0" smtClean="0">
                <a:solidFill>
                  <a:srgbClr val="002060"/>
                </a:solidFill>
              </a:rPr>
              <a:t>	     		ΜΕΑ = Μέσο Καθαρό Κέρδος / Μέση Επένδυση</a:t>
            </a:r>
          </a:p>
          <a:p>
            <a:r>
              <a:rPr lang="en-GB" sz="2200" u="sng" dirty="0" smtClean="0">
                <a:solidFill>
                  <a:schemeClr val="tx1"/>
                </a:solidFill>
              </a:rPr>
              <a:t>Πλεονεκτήματα</a:t>
            </a:r>
          </a:p>
          <a:p>
            <a:pPr lvl="1"/>
            <a:r>
              <a:rPr lang="en-GB" sz="2200" dirty="0" smtClean="0">
                <a:solidFill>
                  <a:schemeClr val="tx1"/>
                </a:solidFill>
              </a:rPr>
              <a:t>Στηρίζεται στα λογιστικά δεδομένα με τα οποία είναι ιδιαιτέρως εξοικειωμένα τα στελέχη των εταιρειών</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Χρησιμοποιείται σε πραγματικές καταστάσεις ως εναλλακτική λύση της ΚΠΑ</a:t>
            </a:r>
          </a:p>
          <a:p>
            <a:r>
              <a:rPr lang="en-GB" sz="2200" u="sng" dirty="0" smtClean="0">
                <a:solidFill>
                  <a:schemeClr val="tx1"/>
                </a:solidFill>
              </a:rPr>
              <a:t>Μειονεκτήματα</a:t>
            </a:r>
          </a:p>
          <a:p>
            <a:pPr lvl="1"/>
            <a:r>
              <a:rPr lang="en-GB" sz="2200" dirty="0" smtClean="0">
                <a:solidFill>
                  <a:schemeClr val="tx1"/>
                </a:solidFill>
              </a:rPr>
              <a:t>Δεν λαμβάνει υπόψη τη χρονική αξία του χρήματος</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Στηρίζεται σε λογιστικά δεδομένα π.χ. τις αποσβέσεις της επένδυσης, και όχι χρηματικές ροές, τα οποία δεν είναι κατάλληλα για την αξιολόγηση επενδύσεων</a:t>
            </a:r>
            <a:r>
              <a:rPr lang="el-GR" sz="2200" dirty="0" smtClean="0">
                <a:solidFill>
                  <a:schemeClr val="tx1"/>
                </a:solidFill>
              </a:rPr>
              <a:t>.</a:t>
            </a:r>
            <a:endParaRPr lang="en-GB" sz="2200" dirty="0" smtClean="0">
              <a:solidFill>
                <a:schemeClr val="tx1"/>
              </a:solidFill>
            </a:endParaRPr>
          </a:p>
          <a:p>
            <a:pPr lvl="1"/>
            <a:r>
              <a:rPr lang="en-GB" sz="2200" dirty="0" smtClean="0">
                <a:solidFill>
                  <a:schemeClr val="tx1"/>
                </a:solidFill>
              </a:rPr>
              <a:t>Δεν υπάρχει ακριβής τρόπος υπολογισμού της επιθυμητής μέσης ετήσιας απόδοσης</a:t>
            </a:r>
            <a:r>
              <a:rPr lang="el-GR" sz="2200" dirty="0" smtClean="0">
                <a:solidFill>
                  <a:schemeClr val="tx1"/>
                </a:solidFill>
              </a:rPr>
              <a:t>.</a:t>
            </a:r>
            <a:endParaRPr lang="en-GB" sz="2200" dirty="0" smtClean="0">
              <a:solidFill>
                <a:schemeClr val="tx1"/>
              </a:solidFill>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634082"/>
          </a:xfrm>
        </p:spPr>
        <p:txBody>
          <a:bodyPr>
            <a:normAutofit fontScale="90000"/>
          </a:bodyPr>
          <a:lstStyle/>
          <a:p>
            <a:r>
              <a:rPr lang="en-GB" b="1" dirty="0" smtClean="0"/>
              <a:t>Παρ</a:t>
            </a:r>
            <a:r>
              <a:rPr lang="el-GR" b="1" dirty="0" smtClean="0"/>
              <a:t>α</a:t>
            </a:r>
            <a:r>
              <a:rPr lang="en-GB" b="1" dirty="0" smtClean="0"/>
              <a:t>δειγμα (1)</a:t>
            </a:r>
          </a:p>
        </p:txBody>
      </p:sp>
      <p:sp>
        <p:nvSpPr>
          <p:cNvPr id="115715" name="Rectangle 3"/>
          <p:cNvSpPr>
            <a:spLocks noGrp="1" noChangeArrowheads="1"/>
          </p:cNvSpPr>
          <p:nvPr>
            <p:ph idx="1"/>
          </p:nvPr>
        </p:nvSpPr>
        <p:spPr>
          <a:xfrm>
            <a:off x="179512" y="980728"/>
            <a:ext cx="8784976" cy="5400600"/>
          </a:xfrm>
        </p:spPr>
        <p:txBody>
          <a:bodyPr>
            <a:noAutofit/>
          </a:bodyPr>
          <a:lstStyle/>
          <a:p>
            <a:pPr>
              <a:defRPr/>
            </a:pPr>
            <a:r>
              <a:rPr lang="el-GR" sz="2200" dirty="0" smtClean="0">
                <a:solidFill>
                  <a:schemeClr val="tx1"/>
                </a:solidFill>
              </a:rPr>
              <a:t>Παρακάτω μας δίνονται τα κέρδη μετά από τις αποσβέσεις ενός επενδυτικού έργου με αρχική δαπάνη € 200</a:t>
            </a:r>
            <a:endParaRPr lang="en-GB" sz="2200" dirty="0" smtClean="0">
              <a:solidFill>
                <a:srgbClr val="CC3300"/>
              </a:solidFill>
            </a:endParaRPr>
          </a:p>
          <a:p>
            <a:pPr algn="ctr">
              <a:buFontTx/>
              <a:buNone/>
              <a:defRPr/>
            </a:pPr>
            <a:r>
              <a:rPr lang="el-GR" sz="2200" b="1" dirty="0" smtClean="0">
                <a:solidFill>
                  <a:schemeClr val="tx1"/>
                </a:solidFill>
                <a:effectLst>
                  <a:outerShdw blurRad="38100" dist="38100" dir="2700000" algn="tl">
                    <a:srgbClr val="C0C0C0"/>
                  </a:outerShdw>
                </a:effectLst>
              </a:rPr>
              <a:t>                       </a:t>
            </a:r>
            <a:r>
              <a:rPr lang="el-GR" sz="2200" b="1" u="sng" dirty="0" smtClean="0">
                <a:solidFill>
                  <a:schemeClr val="tx1"/>
                </a:solidFill>
                <a:effectLst>
                  <a:outerShdw blurRad="38100" dist="38100" dir="2700000" algn="tl">
                    <a:srgbClr val="C0C0C0"/>
                  </a:outerShdw>
                </a:effectLst>
              </a:rPr>
              <a:t>Έτη</a:t>
            </a:r>
            <a:r>
              <a:rPr lang="el-GR" sz="2200" dirty="0" smtClean="0">
                <a:solidFill>
                  <a:schemeClr val="tx1"/>
                </a:solidFill>
              </a:rPr>
              <a:t>		</a:t>
            </a:r>
            <a:r>
              <a:rPr lang="el-GR" sz="2200" b="1" u="sng" dirty="0" smtClean="0">
                <a:solidFill>
                  <a:schemeClr val="tx1"/>
                </a:solidFill>
                <a:effectLst>
                  <a:outerShdw blurRad="38100" dist="38100" dir="2700000" algn="tl">
                    <a:srgbClr val="C0C0C0"/>
                  </a:outerShdw>
                </a:effectLst>
              </a:rPr>
              <a:t>Κέρδη (μετά από φόρους)</a:t>
            </a:r>
            <a:r>
              <a:rPr lang="el-GR" sz="2200" b="1" dirty="0" smtClean="0">
                <a:solidFill>
                  <a:schemeClr val="tx1"/>
                </a:solidFill>
              </a:rPr>
              <a:t>			</a:t>
            </a:r>
            <a:endParaRPr lang="el-GR" sz="2200" b="1" u="sng" dirty="0" smtClean="0">
              <a:solidFill>
                <a:schemeClr val="tx1"/>
              </a:solidFill>
              <a:effectLst>
                <a:outerShdw blurRad="38100" dist="38100" dir="2700000" algn="tl">
                  <a:srgbClr val="C0C0C0"/>
                </a:outerShdw>
              </a:effectLst>
            </a:endParaRPr>
          </a:p>
          <a:p>
            <a:pPr>
              <a:buFontTx/>
              <a:buNone/>
              <a:defRPr/>
            </a:pPr>
            <a:r>
              <a:rPr lang="el-GR" sz="2200" dirty="0" smtClean="0">
                <a:solidFill>
                  <a:schemeClr val="tx1"/>
                </a:solidFill>
              </a:rPr>
              <a:t>	   	  	1			          50</a:t>
            </a:r>
          </a:p>
          <a:p>
            <a:pPr>
              <a:buFontTx/>
              <a:buNone/>
              <a:defRPr/>
            </a:pPr>
            <a:r>
              <a:rPr lang="el-GR" sz="2200" dirty="0" smtClean="0">
                <a:solidFill>
                  <a:schemeClr val="tx1"/>
                </a:solidFill>
              </a:rPr>
              <a:t>			2			          70</a:t>
            </a:r>
          </a:p>
          <a:p>
            <a:pPr>
              <a:buFontTx/>
              <a:buNone/>
              <a:defRPr/>
            </a:pPr>
            <a:r>
              <a:rPr lang="el-GR" sz="2200" dirty="0" smtClean="0">
                <a:solidFill>
                  <a:schemeClr val="tx1"/>
                </a:solidFill>
              </a:rPr>
              <a:t>			3			          30</a:t>
            </a:r>
          </a:p>
          <a:p>
            <a:pPr>
              <a:buFontTx/>
              <a:buNone/>
              <a:defRPr/>
            </a:pPr>
            <a:r>
              <a:rPr lang="el-GR" sz="2200" dirty="0" smtClean="0">
                <a:solidFill>
                  <a:schemeClr val="tx1"/>
                </a:solidFill>
              </a:rPr>
              <a:t>			4			          50	</a:t>
            </a:r>
          </a:p>
          <a:p>
            <a:pPr>
              <a:defRPr/>
            </a:pPr>
            <a:endParaRPr lang="el-GR" sz="2200" dirty="0" smtClean="0">
              <a:solidFill>
                <a:schemeClr val="tx1"/>
              </a:solidFill>
            </a:endParaRPr>
          </a:p>
          <a:p>
            <a:pPr>
              <a:defRPr/>
            </a:pPr>
            <a:r>
              <a:rPr lang="el-GR" sz="2200" dirty="0" smtClean="0">
                <a:solidFill>
                  <a:schemeClr val="tx1"/>
                </a:solidFill>
              </a:rPr>
              <a:t>Το σύνολο κερδών είναι € 200. Το μέσο κέρδος είναι €200 / 4 = € 50</a:t>
            </a:r>
          </a:p>
          <a:p>
            <a:pPr>
              <a:defRPr/>
            </a:pPr>
            <a:r>
              <a:rPr lang="el-GR" sz="2200" dirty="0" smtClean="0">
                <a:solidFill>
                  <a:schemeClr val="tx1"/>
                </a:solidFill>
              </a:rPr>
              <a:t>Η μέση ετήσια απόδοση της επένδυσης, με χρήση και των δύο τύπων, είναι: </a:t>
            </a:r>
          </a:p>
          <a:p>
            <a:pPr algn="ctr">
              <a:buFontTx/>
              <a:buNone/>
              <a:defRPr/>
            </a:pPr>
            <a:r>
              <a:rPr lang="el-GR" sz="2200" dirty="0" smtClean="0">
                <a:solidFill>
                  <a:schemeClr val="tx1"/>
                </a:solidFill>
              </a:rPr>
              <a:t>ΜΕΑ = €50 / €200 = 0,25 ή ΜΕΑ = €50 / (€200/2) = €50 / €100 = 0,50</a:t>
            </a:r>
          </a:p>
          <a:p>
            <a:pPr>
              <a:buFontTx/>
              <a:buNone/>
              <a:defRPr/>
            </a:pPr>
            <a:r>
              <a:rPr lang="el-GR" sz="2200" dirty="0" smtClean="0">
                <a:solidFill>
                  <a:schemeClr val="tx1"/>
                </a:solidFill>
              </a:rPr>
              <a:t>		</a:t>
            </a:r>
            <a:endParaRPr lang="en-GB" sz="2200" dirty="0" smtClean="0">
              <a:solidFill>
                <a:schemeClr val="tx1"/>
              </a:solidFill>
            </a:endParaRPr>
          </a:p>
        </p:txBody>
      </p:sp>
      <p:sp>
        <p:nvSpPr>
          <p:cNvPr id="21508" name="Line 9"/>
          <p:cNvSpPr>
            <a:spLocks noChangeShapeType="1"/>
          </p:cNvSpPr>
          <p:nvPr/>
        </p:nvSpPr>
        <p:spPr bwMode="auto">
          <a:xfrm>
            <a:off x="611560" y="414908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457200" y="274638"/>
            <a:ext cx="8229600" cy="418058"/>
          </a:xfrm>
        </p:spPr>
        <p:txBody>
          <a:bodyPr>
            <a:normAutofit fontScale="90000"/>
          </a:bodyPr>
          <a:lstStyle/>
          <a:p>
            <a:r>
              <a:rPr lang="en-GB" b="1" dirty="0" smtClean="0"/>
              <a:t>Παρ</a:t>
            </a:r>
            <a:r>
              <a:rPr lang="el-GR" b="1" dirty="0" smtClean="0"/>
              <a:t>Α</a:t>
            </a:r>
            <a:r>
              <a:rPr lang="en-GB" b="1" dirty="0" smtClean="0"/>
              <a:t>δειγμα (2)</a:t>
            </a:r>
          </a:p>
        </p:txBody>
      </p:sp>
      <p:sp>
        <p:nvSpPr>
          <p:cNvPr id="117763" name="Rectangle 3"/>
          <p:cNvSpPr>
            <a:spLocks noGrp="1" noChangeArrowheads="1"/>
          </p:cNvSpPr>
          <p:nvPr>
            <p:ph idx="1"/>
          </p:nvPr>
        </p:nvSpPr>
        <p:spPr>
          <a:xfrm>
            <a:off x="0" y="836712"/>
            <a:ext cx="9144000" cy="6021288"/>
          </a:xfrm>
        </p:spPr>
        <p:txBody>
          <a:bodyPr>
            <a:normAutofit fontScale="85000" lnSpcReduction="10000"/>
          </a:bodyPr>
          <a:lstStyle/>
          <a:p>
            <a:pPr>
              <a:defRPr/>
            </a:pPr>
            <a:r>
              <a:rPr lang="el-GR" sz="2000" dirty="0" smtClean="0">
                <a:solidFill>
                  <a:schemeClr val="tx1"/>
                </a:solidFill>
              </a:rPr>
              <a:t>Μια εταιρεία αξιολογεί την προοπτική αγοράς ενός αποθηκευτικού χώρου σε ένα νεόκτιστο κτίριο. Η τιμή αγοράς είναι €500.000. Δεχόμαστε ως παραδοχή ότι ο χώρος έχει μια εκτιμόμενη διάρκεια ζωής 5 έτη, μετά από την οποία θα πρέπει να γκρεμιστεί ή να ξανακτιστεί. Τα καθαρά αποτελέσματα από την αξιοποίηση του κτιρίου είναι:</a:t>
            </a:r>
            <a:endParaRPr lang="en-GB" sz="2000" dirty="0" smtClean="0">
              <a:solidFill>
                <a:srgbClr val="CC3300"/>
              </a:solidFill>
            </a:endParaRPr>
          </a:p>
          <a:p>
            <a:pPr>
              <a:buFontTx/>
              <a:buNone/>
              <a:defRPr/>
            </a:pPr>
            <a:r>
              <a:rPr lang="el-GR" sz="1600" dirty="0" smtClean="0">
                <a:solidFill>
                  <a:schemeClr val="tx1"/>
                </a:solidFill>
              </a:rPr>
              <a:t>		</a:t>
            </a:r>
            <a:r>
              <a:rPr lang="el-GR" sz="2000" b="1" i="1" u="sng" dirty="0" smtClean="0">
                <a:solidFill>
                  <a:schemeClr val="tx1"/>
                </a:solidFill>
                <a:effectLst>
                  <a:outerShdw blurRad="38100" dist="38100" dir="2700000" algn="tl">
                    <a:srgbClr val="C0C0C0"/>
                  </a:outerShdw>
                </a:effectLst>
              </a:rPr>
              <a:t>Έτη</a:t>
            </a:r>
            <a:r>
              <a:rPr lang="el-GR" sz="2000" i="1" dirty="0" smtClean="0">
                <a:solidFill>
                  <a:schemeClr val="tx1"/>
                </a:solidFill>
              </a:rPr>
              <a:t>			</a:t>
            </a:r>
            <a:r>
              <a:rPr lang="el-GR" sz="2000" b="1" i="1" u="sng" dirty="0" smtClean="0">
                <a:solidFill>
                  <a:schemeClr val="tx1"/>
                </a:solidFill>
                <a:effectLst>
                  <a:outerShdw blurRad="38100" dist="38100" dir="2700000" algn="tl">
                    <a:srgbClr val="C0C0C0"/>
                  </a:outerShdw>
                </a:effectLst>
              </a:rPr>
              <a:t>Καθαρά Κέρδη (€)</a:t>
            </a:r>
            <a:r>
              <a:rPr lang="el-GR" sz="2000" b="1" i="1" dirty="0" smtClean="0">
                <a:solidFill>
                  <a:schemeClr val="tx1"/>
                </a:solidFill>
              </a:rPr>
              <a:t>			</a:t>
            </a:r>
            <a:r>
              <a:rPr lang="el-GR" sz="2000" i="1" dirty="0" smtClean="0">
                <a:solidFill>
                  <a:schemeClr val="tx1"/>
                </a:solidFill>
              </a:rPr>
              <a:t>  	</a:t>
            </a:r>
            <a:r>
              <a:rPr lang="en-US" sz="2000" i="1" dirty="0" smtClean="0">
                <a:solidFill>
                  <a:schemeClr val="tx1"/>
                </a:solidFill>
              </a:rPr>
              <a:t>	</a:t>
            </a:r>
            <a:r>
              <a:rPr lang="el-GR" sz="2000" i="1" dirty="0" smtClean="0">
                <a:solidFill>
                  <a:schemeClr val="tx1"/>
                </a:solidFill>
              </a:rPr>
              <a:t>	       	        </a:t>
            </a:r>
            <a:r>
              <a:rPr lang="el-GR" sz="2000" b="1" i="1" dirty="0" smtClean="0">
                <a:solidFill>
                  <a:schemeClr val="tx1"/>
                </a:solidFill>
              </a:rPr>
              <a:t>-500.000</a:t>
            </a:r>
            <a:endParaRPr lang="el-GR" sz="2000" i="1" dirty="0" smtClean="0">
              <a:solidFill>
                <a:schemeClr val="tx1"/>
              </a:solidFill>
            </a:endParaRPr>
          </a:p>
          <a:p>
            <a:pPr lvl="1">
              <a:buFontTx/>
              <a:buNone/>
              <a:defRPr/>
            </a:pPr>
            <a:r>
              <a:rPr lang="el-GR" sz="2000" i="1" dirty="0" smtClean="0">
                <a:solidFill>
                  <a:schemeClr val="tx1"/>
                </a:solidFill>
              </a:rPr>
              <a:t>		  1			         100.000</a:t>
            </a:r>
          </a:p>
          <a:p>
            <a:pPr lvl="1">
              <a:buFontTx/>
              <a:buNone/>
              <a:defRPr/>
            </a:pPr>
            <a:r>
              <a:rPr lang="el-GR" sz="2000" i="1" dirty="0" smtClean="0">
                <a:solidFill>
                  <a:schemeClr val="tx1"/>
                </a:solidFill>
              </a:rPr>
              <a:t>		  2			         150.000</a:t>
            </a:r>
          </a:p>
          <a:p>
            <a:pPr lvl="1">
              <a:buFontTx/>
              <a:buNone/>
              <a:defRPr/>
            </a:pPr>
            <a:r>
              <a:rPr lang="el-GR" sz="2000" i="1" dirty="0" smtClean="0">
                <a:solidFill>
                  <a:schemeClr val="tx1"/>
                </a:solidFill>
              </a:rPr>
              <a:t>		  3			           50.000</a:t>
            </a:r>
            <a:endParaRPr lang="en-US" sz="2000" i="1" dirty="0" smtClean="0"/>
          </a:p>
          <a:p>
            <a:pPr lvl="1">
              <a:buFontTx/>
              <a:buNone/>
              <a:defRPr/>
            </a:pPr>
            <a:r>
              <a:rPr lang="en-US" sz="2000" i="1" dirty="0" smtClean="0">
                <a:solidFill>
                  <a:schemeClr val="tx1"/>
                </a:solidFill>
              </a:rPr>
              <a:t>		  4			                   </a:t>
            </a:r>
            <a:r>
              <a:rPr lang="el-GR" sz="2000" i="1" dirty="0" smtClean="0">
                <a:solidFill>
                  <a:schemeClr val="tx1"/>
                </a:solidFill>
              </a:rPr>
              <a:t>  0</a:t>
            </a:r>
            <a:endParaRPr lang="en-US" sz="2000" i="1" dirty="0" smtClean="0">
              <a:solidFill>
                <a:schemeClr val="tx1"/>
              </a:solidFill>
            </a:endParaRPr>
          </a:p>
          <a:p>
            <a:pPr lvl="1">
              <a:buFontTx/>
              <a:buNone/>
              <a:defRPr/>
            </a:pPr>
            <a:r>
              <a:rPr lang="el-GR" sz="2000" i="1" dirty="0" smtClean="0">
                <a:solidFill>
                  <a:schemeClr val="tx1"/>
                </a:solidFill>
              </a:rPr>
              <a:t>	  	  5			          -50.000</a:t>
            </a:r>
          </a:p>
          <a:p>
            <a:pPr>
              <a:defRPr/>
            </a:pPr>
            <a:r>
              <a:rPr lang="en-GB" sz="2000" i="1" dirty="0" smtClean="0"/>
              <a:t>Ποιά είναι η μέση ετήσια απόδοση της επένδυσης;</a:t>
            </a:r>
          </a:p>
          <a:p>
            <a:pPr>
              <a:defRPr/>
            </a:pPr>
            <a:r>
              <a:rPr lang="en-GB" sz="2000" dirty="0" smtClean="0"/>
              <a:t>Η μέση ετήσια απόδοση είναι:</a:t>
            </a:r>
          </a:p>
          <a:p>
            <a:pPr>
              <a:defRPr/>
            </a:pPr>
            <a:endParaRPr lang="en-GB" sz="1600" dirty="0" smtClean="0"/>
          </a:p>
          <a:p>
            <a:pPr>
              <a:defRPr/>
            </a:pPr>
            <a:endParaRPr lang="en-GB" sz="1600" dirty="0" smtClean="0"/>
          </a:p>
          <a:p>
            <a:pPr>
              <a:defRPr/>
            </a:pPr>
            <a:endParaRPr lang="en-GB" sz="2000" dirty="0" smtClean="0"/>
          </a:p>
          <a:p>
            <a:pPr>
              <a:defRPr/>
            </a:pPr>
            <a:endParaRPr lang="el-GR" sz="2000" dirty="0" smtClean="0"/>
          </a:p>
          <a:p>
            <a:pPr>
              <a:defRPr/>
            </a:pPr>
            <a:endParaRPr lang="el-GR" sz="2000" b="1" dirty="0" smtClean="0">
              <a:solidFill>
                <a:srgbClr val="C00000"/>
              </a:solidFill>
            </a:endParaRPr>
          </a:p>
          <a:p>
            <a:pPr>
              <a:defRPr/>
            </a:pPr>
            <a:endParaRPr lang="el-GR" sz="2000" b="1" dirty="0" smtClean="0">
              <a:solidFill>
                <a:srgbClr val="C00000"/>
              </a:solidFill>
            </a:endParaRPr>
          </a:p>
          <a:p>
            <a:pPr>
              <a:defRPr/>
            </a:pPr>
            <a:r>
              <a:rPr lang="en-GB" sz="2000" b="1" dirty="0" smtClean="0">
                <a:solidFill>
                  <a:srgbClr val="C00000"/>
                </a:solidFill>
              </a:rPr>
              <a:t>Εάν ο στόχος ήταν για ΜΕΑ &gt; 20% τότε η επένδυση θα πρέπει να απορριφθεί.</a:t>
            </a:r>
          </a:p>
          <a:p>
            <a:pPr>
              <a:buFontTx/>
              <a:buNone/>
              <a:defRPr/>
            </a:pPr>
            <a:r>
              <a:rPr lang="en-GB" sz="2000" i="1" dirty="0" smtClean="0"/>
              <a:t>	</a:t>
            </a:r>
            <a:r>
              <a:rPr lang="en-GB" sz="2000" dirty="0" smtClean="0"/>
              <a:t>	</a:t>
            </a:r>
          </a:p>
        </p:txBody>
      </p:sp>
      <p:sp>
        <p:nvSpPr>
          <p:cNvPr id="10245" name="Line 9"/>
          <p:cNvSpPr>
            <a:spLocks noChangeShapeType="1"/>
          </p:cNvSpPr>
          <p:nvPr/>
        </p:nvSpPr>
        <p:spPr bwMode="auto">
          <a:xfrm>
            <a:off x="683568" y="5157192"/>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
        <p:nvSpPr>
          <p:cNvPr id="10246" name="Text Box 16"/>
          <p:cNvSpPr txBox="1">
            <a:spLocks noChangeArrowheads="1"/>
          </p:cNvSpPr>
          <p:nvPr/>
        </p:nvSpPr>
        <p:spPr bwMode="auto">
          <a:xfrm>
            <a:off x="6835775" y="2819400"/>
            <a:ext cx="1851025" cy="1804988"/>
          </a:xfrm>
          <a:prstGeom prst="rect">
            <a:avLst/>
          </a:prstGeom>
          <a:solidFill>
            <a:schemeClr val="bg2"/>
          </a:solidFill>
          <a:ln w="9525">
            <a:noFill/>
            <a:miter lim="800000"/>
            <a:headEnd/>
            <a:tailEnd/>
          </a:ln>
        </p:spPr>
        <p:txBody>
          <a:bodyPr wrap="none" anchor="ctr">
            <a:spAutoFit/>
          </a:bodyPr>
          <a:lstStyle/>
          <a:p>
            <a:pPr algn="l"/>
            <a:r>
              <a:rPr lang="el-GR" dirty="0"/>
              <a:t>Έσοδα</a:t>
            </a:r>
          </a:p>
          <a:p>
            <a:pPr algn="l"/>
            <a:r>
              <a:rPr lang="el-GR" dirty="0"/>
              <a:t>- Έξοδα</a:t>
            </a:r>
          </a:p>
          <a:p>
            <a:pPr algn="l"/>
            <a:r>
              <a:rPr lang="el-GR" dirty="0">
                <a:solidFill>
                  <a:srgbClr val="CC3300"/>
                </a:solidFill>
              </a:rPr>
              <a:t>- Αποσβέσεις</a:t>
            </a:r>
            <a:endParaRPr lang="el-GR" dirty="0"/>
          </a:p>
          <a:p>
            <a:pPr algn="l"/>
            <a:r>
              <a:rPr lang="el-GR" b="1" dirty="0"/>
              <a:t>Προ Φόρων Κέρδη</a:t>
            </a:r>
            <a:endParaRPr lang="el-GR" dirty="0"/>
          </a:p>
          <a:p>
            <a:pPr algn="l"/>
            <a:r>
              <a:rPr lang="el-GR" dirty="0"/>
              <a:t>- Φόροι</a:t>
            </a:r>
          </a:p>
          <a:p>
            <a:pPr algn="l"/>
            <a:r>
              <a:rPr lang="el-GR" b="1" dirty="0"/>
              <a:t>Καθαρά Κέρδη</a:t>
            </a:r>
            <a:endParaRPr lang="en-GB" dirty="0"/>
          </a:p>
        </p:txBody>
      </p:sp>
      <p:sp>
        <p:nvSpPr>
          <p:cNvPr id="10247" name="Line 17"/>
          <p:cNvSpPr>
            <a:spLocks noChangeShapeType="1"/>
          </p:cNvSpPr>
          <p:nvPr/>
        </p:nvSpPr>
        <p:spPr bwMode="auto">
          <a:xfrm>
            <a:off x="6934200" y="3733800"/>
            <a:ext cx="1600200" cy="0"/>
          </a:xfrm>
          <a:prstGeom prst="line">
            <a:avLst/>
          </a:prstGeom>
          <a:noFill/>
          <a:ln w="9525">
            <a:solidFill>
              <a:schemeClr val="tx1"/>
            </a:solidFill>
            <a:round/>
            <a:headEnd/>
            <a:tailEnd/>
          </a:ln>
        </p:spPr>
        <p:txBody>
          <a:bodyPr wrap="none" anchor="ctr">
            <a:spAutoFit/>
          </a:bodyPr>
          <a:lstStyle/>
          <a:p>
            <a:endParaRPr lang="el-GR" dirty="0"/>
          </a:p>
        </p:txBody>
      </p:sp>
      <p:sp>
        <p:nvSpPr>
          <p:cNvPr id="10248" name="Line 18"/>
          <p:cNvSpPr>
            <a:spLocks noChangeShapeType="1"/>
          </p:cNvSpPr>
          <p:nvPr/>
        </p:nvSpPr>
        <p:spPr bwMode="auto">
          <a:xfrm>
            <a:off x="6934200" y="4267200"/>
            <a:ext cx="1600200" cy="0"/>
          </a:xfrm>
          <a:prstGeom prst="line">
            <a:avLst/>
          </a:prstGeom>
          <a:noFill/>
          <a:ln w="9525">
            <a:solidFill>
              <a:schemeClr val="tx1"/>
            </a:solidFill>
            <a:round/>
            <a:headEnd/>
            <a:tailEnd/>
          </a:ln>
        </p:spPr>
        <p:txBody>
          <a:bodyPr wrap="none" anchor="ctr">
            <a:spAutoFit/>
          </a:bodyPr>
          <a:lstStyle/>
          <a:p>
            <a:endParaRPr lang="el-GR" dirty="0"/>
          </a:p>
        </p:txBody>
      </p:sp>
      <p:graphicFrame>
        <p:nvGraphicFramePr>
          <p:cNvPr id="10242" name="Object 19"/>
          <p:cNvGraphicFramePr>
            <a:graphicFrameLocks noChangeAspect="1"/>
          </p:cNvGraphicFramePr>
          <p:nvPr/>
        </p:nvGraphicFramePr>
        <p:xfrm>
          <a:off x="827584" y="5301208"/>
          <a:ext cx="7416824" cy="621854"/>
        </p:xfrm>
        <a:graphic>
          <a:graphicData uri="http://schemas.openxmlformats.org/presentationml/2006/ole">
            <p:oleObj spid="_x0000_s944130" name="Equation" r:id="rId4" imgW="9219960" imgH="723600" progId="Equation.3">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noAutofit/>
          </a:bodyPr>
          <a:lstStyle/>
          <a:p>
            <a:pPr algn="ctr"/>
            <a:r>
              <a:rPr lang="el-GR" sz="2800" b="1" dirty="0" smtClean="0">
                <a:solidFill>
                  <a:schemeClr val="tx1"/>
                </a:solidFill>
              </a:rPr>
              <a:t>Επιχειρηματικεσ Αποφασεισ &amp; Πληροφοριακα Συστηματα</a:t>
            </a:r>
            <a:endParaRPr lang="el-GR" sz="2800" b="1" dirty="0">
              <a:solidFill>
                <a:schemeClr val="tx1"/>
              </a:solidFill>
            </a:endParaRPr>
          </a:p>
        </p:txBody>
      </p:sp>
      <p:pic>
        <p:nvPicPr>
          <p:cNvPr id="1460226" name="Picture 2"/>
          <p:cNvPicPr>
            <a:picLocks noGrp="1" noChangeAspect="1" noChangeArrowheads="1"/>
          </p:cNvPicPr>
          <p:nvPr>
            <p:ph idx="1"/>
          </p:nvPr>
        </p:nvPicPr>
        <p:blipFill>
          <a:blip r:embed="rId2" cstate="print"/>
          <a:srcRect/>
          <a:stretch>
            <a:fillRect/>
          </a:stretch>
        </p:blipFill>
        <p:spPr bwMode="auto">
          <a:xfrm>
            <a:off x="0" y="908720"/>
            <a:ext cx="9144000" cy="5949280"/>
          </a:xfrm>
          <a:prstGeom prst="rect">
            <a:avLst/>
          </a:prstGeom>
          <a:noFill/>
          <a:ln w="9525">
            <a:noFill/>
            <a:miter lim="800000"/>
            <a:headEnd/>
            <a:tailEnd/>
          </a:ln>
        </p:spPr>
      </p:pic>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0" y="260648"/>
            <a:ext cx="9144000" cy="778098"/>
          </a:xfrm>
        </p:spPr>
        <p:txBody>
          <a:bodyPr>
            <a:noAutofit/>
          </a:bodyPr>
          <a:lstStyle/>
          <a:p>
            <a:pPr algn="ctr"/>
            <a:r>
              <a:rPr lang="en-GB" sz="3200" b="1" dirty="0" smtClean="0">
                <a:solidFill>
                  <a:srgbClr val="7030A0"/>
                </a:solidFill>
              </a:rPr>
              <a:t>Επιλογ</a:t>
            </a:r>
            <a:r>
              <a:rPr lang="el-GR" sz="3200" b="1" dirty="0" smtClean="0">
                <a:solidFill>
                  <a:srgbClr val="7030A0"/>
                </a:solidFill>
              </a:rPr>
              <a:t>η</a:t>
            </a:r>
            <a:r>
              <a:rPr lang="en-GB" sz="3200" b="1" dirty="0" smtClean="0">
                <a:solidFill>
                  <a:srgbClr val="7030A0"/>
                </a:solidFill>
              </a:rPr>
              <a:t> Αμοιβα</a:t>
            </a:r>
            <a:r>
              <a:rPr lang="el-GR" sz="3200" b="1" dirty="0" smtClean="0">
                <a:solidFill>
                  <a:srgbClr val="7030A0"/>
                </a:solidFill>
              </a:rPr>
              <a:t>ι</a:t>
            </a:r>
            <a:r>
              <a:rPr lang="en-GB" sz="3200" b="1" dirty="0" smtClean="0">
                <a:solidFill>
                  <a:srgbClr val="7030A0"/>
                </a:solidFill>
              </a:rPr>
              <a:t>α Αποκλει</a:t>
            </a:r>
            <a:r>
              <a:rPr lang="el-GR" sz="3200" b="1" dirty="0" smtClean="0">
                <a:solidFill>
                  <a:srgbClr val="7030A0"/>
                </a:solidFill>
              </a:rPr>
              <a:t>ο</a:t>
            </a:r>
            <a:r>
              <a:rPr lang="en-GB" sz="3200" b="1" dirty="0" smtClean="0">
                <a:solidFill>
                  <a:srgbClr val="7030A0"/>
                </a:solidFill>
              </a:rPr>
              <a:t>μενων Επενδ</a:t>
            </a:r>
            <a:r>
              <a:rPr lang="el-GR" sz="3200" b="1" dirty="0" smtClean="0">
                <a:solidFill>
                  <a:srgbClr val="7030A0"/>
                </a:solidFill>
              </a:rPr>
              <a:t>υ</a:t>
            </a:r>
            <a:r>
              <a:rPr lang="en-GB" sz="3200" b="1" dirty="0" smtClean="0">
                <a:solidFill>
                  <a:srgbClr val="7030A0"/>
                </a:solidFill>
              </a:rPr>
              <a:t>σεων</a:t>
            </a:r>
          </a:p>
        </p:txBody>
      </p:sp>
      <p:sp>
        <p:nvSpPr>
          <p:cNvPr id="1028" name="Rectangle 3"/>
          <p:cNvSpPr>
            <a:spLocks noGrp="1" noChangeArrowheads="1"/>
          </p:cNvSpPr>
          <p:nvPr>
            <p:ph idx="1"/>
          </p:nvPr>
        </p:nvSpPr>
        <p:spPr>
          <a:xfrm>
            <a:off x="0" y="1268760"/>
            <a:ext cx="8964488" cy="5589240"/>
          </a:xfrm>
        </p:spPr>
        <p:txBody>
          <a:bodyPr/>
          <a:lstStyle/>
          <a:p>
            <a:r>
              <a:rPr lang="en-GB" sz="2000" dirty="0" smtClean="0">
                <a:solidFill>
                  <a:schemeClr val="tx1"/>
                </a:solidFill>
              </a:rPr>
              <a:t>Εξετάζουμε την πιθανή αγορά μιας από τις πιο κάτω επενδύσεις:</a:t>
            </a:r>
          </a:p>
          <a:p>
            <a:pPr>
              <a:buFontTx/>
              <a:buNone/>
            </a:pPr>
            <a:r>
              <a:rPr lang="en-GB" sz="2000" dirty="0" smtClean="0">
                <a:solidFill>
                  <a:srgbClr val="CC3300"/>
                </a:solidFill>
              </a:rPr>
              <a:t>				</a:t>
            </a:r>
            <a:r>
              <a:rPr lang="en-GB" sz="2000" dirty="0" smtClean="0">
                <a:solidFill>
                  <a:schemeClr val="tx1"/>
                </a:solidFill>
              </a:rPr>
              <a:t>Α: Κ</a:t>
            </a:r>
            <a:r>
              <a:rPr lang="en-GB" sz="2000" baseline="-25000" dirty="0" smtClean="0">
                <a:solidFill>
                  <a:schemeClr val="tx1"/>
                </a:solidFill>
              </a:rPr>
              <a:t>0</a:t>
            </a:r>
            <a:r>
              <a:rPr lang="en-GB" sz="2000" dirty="0" smtClean="0">
                <a:solidFill>
                  <a:schemeClr val="tx1"/>
                </a:solidFill>
              </a:rPr>
              <a:t> = -€10, ΚΤΡ</a:t>
            </a:r>
            <a:r>
              <a:rPr lang="en-GB" sz="2000" baseline="-25000" dirty="0" smtClean="0">
                <a:solidFill>
                  <a:schemeClr val="tx1"/>
                </a:solidFill>
              </a:rPr>
              <a:t>1</a:t>
            </a:r>
            <a:r>
              <a:rPr lang="en-GB" sz="2000" dirty="0" smtClean="0">
                <a:solidFill>
                  <a:schemeClr val="tx1"/>
                </a:solidFill>
              </a:rPr>
              <a:t> = €40</a:t>
            </a:r>
          </a:p>
          <a:p>
            <a:pPr>
              <a:buFontTx/>
              <a:buNone/>
            </a:pPr>
            <a:r>
              <a:rPr lang="en-GB" sz="2000" dirty="0" smtClean="0">
                <a:solidFill>
                  <a:schemeClr val="tx1"/>
                </a:solidFill>
              </a:rPr>
              <a:t>				Β: Κ</a:t>
            </a:r>
            <a:r>
              <a:rPr lang="en-GB" sz="2000" baseline="-25000" dirty="0" smtClean="0">
                <a:solidFill>
                  <a:schemeClr val="tx1"/>
                </a:solidFill>
              </a:rPr>
              <a:t>0</a:t>
            </a:r>
            <a:r>
              <a:rPr lang="en-GB" sz="2000" dirty="0" smtClean="0">
                <a:solidFill>
                  <a:schemeClr val="tx1"/>
                </a:solidFill>
              </a:rPr>
              <a:t> = -€25, ΚΤΡ</a:t>
            </a:r>
            <a:r>
              <a:rPr lang="en-GB" sz="2000" baseline="-25000" dirty="0" smtClean="0">
                <a:solidFill>
                  <a:schemeClr val="tx1"/>
                </a:solidFill>
              </a:rPr>
              <a:t>1</a:t>
            </a:r>
            <a:r>
              <a:rPr lang="en-GB" sz="2000" dirty="0" smtClean="0">
                <a:solidFill>
                  <a:schemeClr val="tx1"/>
                </a:solidFill>
              </a:rPr>
              <a:t> = €65</a:t>
            </a:r>
          </a:p>
          <a:p>
            <a:r>
              <a:rPr lang="en-GB" sz="2000" dirty="0" smtClean="0">
                <a:solidFill>
                  <a:schemeClr val="tx1"/>
                </a:solidFill>
              </a:rPr>
              <a:t>Εαν η απόδοση είναι 25% ποια επένδυση θα επιλέξετε;</a:t>
            </a:r>
          </a:p>
          <a:p>
            <a:r>
              <a:rPr lang="el-GR" sz="2000" dirty="0" smtClean="0">
                <a:solidFill>
                  <a:schemeClr val="tx1"/>
                </a:solidFill>
              </a:rPr>
              <a:t>Όταν υπάρχει διαφορά στα αρχικά μεγέθη εναλλακτικών επενδύσεων (</a:t>
            </a:r>
            <a:r>
              <a:rPr lang="en-US" sz="2000" dirty="0" smtClean="0">
                <a:solidFill>
                  <a:schemeClr val="tx1"/>
                </a:solidFill>
              </a:rPr>
              <a:t>size disparity problem) </a:t>
            </a:r>
            <a:r>
              <a:rPr lang="el-GR" sz="2000" dirty="0" smtClean="0">
                <a:solidFill>
                  <a:schemeClr val="tx1"/>
                </a:solidFill>
              </a:rPr>
              <a:t>είναι δυνατόν οι μέθοδοι της ΚΠΑ και του ΕΒΑ να δίνουν διαφορετικά (συγκρουόμενα) αποτελέσματα. Στην περίπτωση αυτή η μέθοδος της ΚΠΑ πρέπει να χρησιμοποιείται επειδή εκφράζει την αξία της κάθε επένδυσης σε απόλυτες τιμές.</a:t>
            </a:r>
          </a:p>
          <a:p>
            <a:r>
              <a:rPr lang="el-GR" sz="2000" dirty="0" smtClean="0">
                <a:solidFill>
                  <a:schemeClr val="tx1"/>
                </a:solidFill>
              </a:rPr>
              <a:t>Εναλλακτικά χρησιμοποιούμε τον επαυξητικό ή οριακό ΕΒΑ (</a:t>
            </a:r>
            <a:r>
              <a:rPr lang="en-US" sz="2000" dirty="0" smtClean="0">
                <a:solidFill>
                  <a:schemeClr val="tx1"/>
                </a:solidFill>
              </a:rPr>
              <a:t>incremental IRR). Σε αυτή την περίπτωση έχουμε:</a:t>
            </a:r>
          </a:p>
          <a:p>
            <a:pPr>
              <a:buFontTx/>
              <a:buNone/>
            </a:pPr>
            <a:r>
              <a:rPr lang="en-GB" sz="1800" i="1" dirty="0" smtClean="0">
                <a:solidFill>
                  <a:schemeClr val="tx1"/>
                </a:solidFill>
              </a:rPr>
              <a:t>				</a:t>
            </a:r>
            <a:r>
              <a:rPr lang="en-GB" sz="2000" dirty="0" smtClean="0">
                <a:solidFill>
                  <a:schemeClr val="tx1"/>
                </a:solidFill>
              </a:rPr>
              <a:t>Β-Α: Κ</a:t>
            </a:r>
            <a:r>
              <a:rPr lang="en-GB" sz="2000" baseline="-25000" dirty="0" smtClean="0">
                <a:solidFill>
                  <a:schemeClr val="tx1"/>
                </a:solidFill>
              </a:rPr>
              <a:t>0</a:t>
            </a:r>
            <a:r>
              <a:rPr lang="en-GB" sz="2000" dirty="0" smtClean="0">
                <a:solidFill>
                  <a:schemeClr val="tx1"/>
                </a:solidFill>
              </a:rPr>
              <a:t> = -€15, ΚΤΡ</a:t>
            </a:r>
            <a:r>
              <a:rPr lang="en-GB" sz="2000" baseline="-25000" dirty="0" smtClean="0">
                <a:solidFill>
                  <a:schemeClr val="tx1"/>
                </a:solidFill>
              </a:rPr>
              <a:t>1</a:t>
            </a:r>
            <a:r>
              <a:rPr lang="en-GB" sz="2000" dirty="0" smtClean="0">
                <a:solidFill>
                  <a:schemeClr val="tx1"/>
                </a:solidFill>
              </a:rPr>
              <a:t> = €25</a:t>
            </a:r>
            <a:endParaRPr lang="en-US" sz="2000" dirty="0" smtClean="0">
              <a:solidFill>
                <a:schemeClr val="tx1"/>
              </a:solidFill>
            </a:endParaRPr>
          </a:p>
          <a:p>
            <a:r>
              <a:rPr lang="en-US" sz="2000" dirty="0" smtClean="0">
                <a:solidFill>
                  <a:schemeClr val="tx1"/>
                </a:solidFill>
              </a:rPr>
              <a:t>Οπότε:</a:t>
            </a:r>
            <a:r>
              <a:rPr lang="en-GB" sz="1800" i="1" dirty="0" smtClean="0">
                <a:solidFill>
                  <a:schemeClr val="tx1"/>
                </a:solidFill>
              </a:rPr>
              <a:t>	</a:t>
            </a:r>
            <a:endParaRPr lang="el-GR" sz="1800" i="1" dirty="0" smtClean="0">
              <a:solidFill>
                <a:schemeClr val="tx1"/>
              </a:solidFill>
            </a:endParaRPr>
          </a:p>
        </p:txBody>
      </p:sp>
      <p:graphicFrame>
        <p:nvGraphicFramePr>
          <p:cNvPr id="1026" name="Object 4"/>
          <p:cNvGraphicFramePr>
            <a:graphicFrameLocks noChangeAspect="1"/>
          </p:cNvGraphicFramePr>
          <p:nvPr/>
        </p:nvGraphicFramePr>
        <p:xfrm>
          <a:off x="2267744" y="5805264"/>
          <a:ext cx="4727575" cy="654050"/>
        </p:xfrm>
        <a:graphic>
          <a:graphicData uri="http://schemas.openxmlformats.org/presentationml/2006/ole">
            <p:oleObj spid="_x0000_s946178" name="Equation" r:id="rId4" imgW="5029200" imgH="723600" progId="Equation.3">
              <p:embed/>
            </p:oleObj>
          </a:graphicData>
        </a:graphic>
      </p:graphicFrame>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60648"/>
            <a:ext cx="9144000" cy="634082"/>
          </a:xfrm>
        </p:spPr>
        <p:txBody>
          <a:bodyPr>
            <a:normAutofit fontScale="90000"/>
          </a:bodyPr>
          <a:lstStyle/>
          <a:p>
            <a:pPr algn="ctr" eaLnBrk="1" hangingPunct="1">
              <a:defRPr/>
            </a:pPr>
            <a:r>
              <a:rPr lang="el-GR" sz="4000" b="1" dirty="0" smtClean="0"/>
              <a:t>Αμοιβαια Αποκλειομενεσ Επενδυσεισ</a:t>
            </a:r>
          </a:p>
        </p:txBody>
      </p:sp>
      <p:pic>
        <p:nvPicPr>
          <p:cNvPr id="64516" name="Picture 3"/>
          <p:cNvPicPr>
            <a:picLocks noGrp="1" noChangeAspect="1" noChangeArrowheads="1"/>
          </p:cNvPicPr>
          <p:nvPr>
            <p:ph idx="1"/>
          </p:nvPr>
        </p:nvPicPr>
        <p:blipFill>
          <a:blip r:embed="rId2" cstate="print"/>
          <a:srcRect/>
          <a:stretch>
            <a:fillRect/>
          </a:stretch>
        </p:blipFill>
        <p:spPr>
          <a:xfrm>
            <a:off x="179512" y="1484783"/>
            <a:ext cx="8712968" cy="5112569"/>
          </a:xfrm>
          <a:noFill/>
        </p:spPr>
      </p:pic>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562074"/>
          </a:xfrm>
        </p:spPr>
        <p:txBody>
          <a:bodyPr>
            <a:normAutofit fontScale="90000"/>
          </a:bodyPr>
          <a:lstStyle/>
          <a:p>
            <a:r>
              <a:rPr lang="en-GB" b="1" dirty="0" smtClean="0"/>
              <a:t>Παρ</a:t>
            </a:r>
            <a:r>
              <a:rPr lang="el-GR" b="1" dirty="0" smtClean="0"/>
              <a:t>α</a:t>
            </a:r>
            <a:r>
              <a:rPr lang="en-GB" b="1" dirty="0" smtClean="0"/>
              <a:t>δειγμα 2</a:t>
            </a:r>
          </a:p>
        </p:txBody>
      </p:sp>
      <p:sp>
        <p:nvSpPr>
          <p:cNvPr id="5123" name="Rectangle 3"/>
          <p:cNvSpPr>
            <a:spLocks noGrp="1" noChangeArrowheads="1"/>
          </p:cNvSpPr>
          <p:nvPr>
            <p:ph idx="1"/>
          </p:nvPr>
        </p:nvSpPr>
        <p:spPr>
          <a:xfrm>
            <a:off x="0" y="1340768"/>
            <a:ext cx="9144000" cy="5328592"/>
          </a:xfrm>
        </p:spPr>
        <p:txBody>
          <a:bodyPr>
            <a:normAutofit/>
          </a:bodyPr>
          <a:lstStyle/>
          <a:p>
            <a:r>
              <a:rPr lang="en-GB" sz="2400" dirty="0" smtClean="0">
                <a:solidFill>
                  <a:schemeClr val="tx1"/>
                </a:solidFill>
              </a:rPr>
              <a:t>Υπάρχουν δύο αμοιβαία αποκλειόμενες επενδύσεις, η Α και η Β. </a:t>
            </a:r>
          </a:p>
          <a:p>
            <a:r>
              <a:rPr lang="en-GB" sz="2400" dirty="0" smtClean="0">
                <a:solidFill>
                  <a:schemeClr val="tx1"/>
                </a:solidFill>
              </a:rPr>
              <a:t>Η Α έχει ταμειακή εκροή €50 σήμερα και αποφέρει €59 σε ένα χρόνο από σήμερα. Για την Β επένδυση οι αντίστοιχες καθαρές ταμειακές ροές είναι -100</a:t>
            </a:r>
            <a:r>
              <a:rPr lang="en-GB" sz="2400" dirty="0" smtClean="0"/>
              <a:t> €</a:t>
            </a:r>
            <a:r>
              <a:rPr lang="en-GB" sz="2400" dirty="0" smtClean="0">
                <a:solidFill>
                  <a:schemeClr val="tx1"/>
                </a:solidFill>
              </a:rPr>
              <a:t>  και  116</a:t>
            </a:r>
            <a:r>
              <a:rPr lang="en-GB" sz="2400" dirty="0" smtClean="0"/>
              <a:t> €</a:t>
            </a:r>
            <a:r>
              <a:rPr lang="en-GB" sz="2400" dirty="0" smtClean="0">
                <a:solidFill>
                  <a:schemeClr val="tx1"/>
                </a:solidFill>
              </a:rPr>
              <a:t>. </a:t>
            </a:r>
          </a:p>
          <a:p>
            <a:r>
              <a:rPr lang="en-GB" sz="2400" dirty="0" smtClean="0">
                <a:solidFill>
                  <a:schemeClr val="tx1"/>
                </a:solidFill>
              </a:rPr>
              <a:t>Ποιά επένδυση πρέπει να επιλεγεί με </a:t>
            </a:r>
            <a:r>
              <a:rPr lang="en-GB" sz="2400" b="1" dirty="0" smtClean="0">
                <a:solidFill>
                  <a:schemeClr val="tx1"/>
                </a:solidFill>
              </a:rPr>
              <a:t>i</a:t>
            </a:r>
            <a:r>
              <a:rPr lang="en-US" sz="2400" dirty="0" smtClean="0">
                <a:solidFill>
                  <a:schemeClr val="tx1"/>
                </a:solidFill>
              </a:rPr>
              <a:t>=10%. Να εφαρμοσθούν και οι δύο μέθοδοι αξιολόγησης (ΚΠΑ και ΕΒΑ).</a:t>
            </a:r>
          </a:p>
          <a:p>
            <a:r>
              <a:rPr lang="en-US" sz="2400" dirty="0" smtClean="0">
                <a:solidFill>
                  <a:schemeClr val="tx1"/>
                </a:solidFill>
              </a:rPr>
              <a:t>Να ευρεθεί το επιτόκιο που εξισώνει τις ΚΠΑ των δύο επενδύσεων.</a:t>
            </a:r>
          </a:p>
          <a:p>
            <a:r>
              <a:rPr lang="en-US" sz="2400" dirty="0" smtClean="0">
                <a:solidFill>
                  <a:schemeClr val="tx1"/>
                </a:solidFill>
              </a:rPr>
              <a:t>Εάν το επιτόκιο προεξόφλησης είναι μεγαλύτερο από αυτό που εξισώνει τις δύο ΚΠΑ, ποια επένδυση προτιμάτε σύμφωνα με τον ΕΒΑ και ποια σύμφωνα με την ΚΠΑ;</a:t>
            </a:r>
            <a:r>
              <a:rPr lang="en-GB" sz="2400" dirty="0" smtClean="0">
                <a:solidFill>
                  <a:schemeClr val="tx1"/>
                </a:solidFill>
              </a:rPr>
              <a:t> </a:t>
            </a:r>
            <a:endParaRPr lang="en-GB" sz="2400" dirty="0" smtClean="0">
              <a:solidFill>
                <a:srgbClr val="CC3300"/>
              </a:solidFill>
            </a:endParaRPr>
          </a:p>
          <a:p>
            <a:endParaRPr lang="en-GB" sz="1800" dirty="0" smtClean="0">
              <a:solidFill>
                <a:srgbClr val="CC3300"/>
              </a:solidFill>
            </a:endParaRPr>
          </a:p>
          <a:p>
            <a:endParaRPr lang="en-GB" sz="1800" dirty="0" smtClean="0">
              <a:solidFill>
                <a:srgbClr val="CC3300"/>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a:p>
            <a:endParaRPr lang="el-GR" sz="1800" dirty="0" smtClean="0">
              <a:solidFill>
                <a:schemeClr val="tx1"/>
              </a:solidFill>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57200" y="274638"/>
            <a:ext cx="8229600" cy="706090"/>
          </a:xfrm>
        </p:spPr>
        <p:txBody>
          <a:bodyPr>
            <a:normAutofit/>
          </a:bodyPr>
          <a:lstStyle/>
          <a:p>
            <a:r>
              <a:rPr lang="en-GB" b="1" dirty="0" smtClean="0"/>
              <a:t>Επ</a:t>
            </a:r>
            <a:r>
              <a:rPr lang="el-GR" b="1" dirty="0" smtClean="0"/>
              <a:t>Ι</a:t>
            </a:r>
            <a:r>
              <a:rPr lang="en-GB" b="1" dirty="0" smtClean="0"/>
              <a:t>λυση Παραδε</a:t>
            </a:r>
            <a:r>
              <a:rPr lang="el-GR" b="1" dirty="0" smtClean="0"/>
              <a:t>Ι</a:t>
            </a:r>
            <a:r>
              <a:rPr lang="en-GB" b="1" dirty="0" smtClean="0"/>
              <a:t>γματο</a:t>
            </a:r>
            <a:r>
              <a:rPr lang="el-GR" b="1" dirty="0" smtClean="0"/>
              <a:t>Σ</a:t>
            </a:r>
            <a:r>
              <a:rPr lang="en-GB" b="1" dirty="0" smtClean="0"/>
              <a:t> 2</a:t>
            </a:r>
          </a:p>
        </p:txBody>
      </p:sp>
      <p:sp>
        <p:nvSpPr>
          <p:cNvPr id="2052" name="Rectangle 3"/>
          <p:cNvSpPr>
            <a:spLocks noGrp="1" noChangeArrowheads="1"/>
          </p:cNvSpPr>
          <p:nvPr>
            <p:ph idx="1"/>
          </p:nvPr>
        </p:nvSpPr>
        <p:spPr>
          <a:xfrm>
            <a:off x="0" y="1052736"/>
            <a:ext cx="9144000" cy="5616624"/>
          </a:xfrm>
        </p:spPr>
        <p:txBody>
          <a:bodyPr>
            <a:normAutofit lnSpcReduction="10000"/>
          </a:bodyPr>
          <a:lstStyle/>
          <a:p>
            <a:r>
              <a:rPr lang="el-GR" sz="2400" b="1" dirty="0" smtClean="0">
                <a:solidFill>
                  <a:schemeClr val="tx1"/>
                </a:solidFill>
              </a:rPr>
              <a:t>ΚΠΑ</a:t>
            </a:r>
            <a:r>
              <a:rPr lang="el-GR" sz="2400" dirty="0" smtClean="0">
                <a:solidFill>
                  <a:schemeClr val="tx1"/>
                </a:solidFill>
              </a:rPr>
              <a:t>: Σύμφωνα με το κριτήριο αυτό η επένδυση Β είναι καλύτερη διότι έχει ΚΠΑ</a:t>
            </a:r>
            <a:r>
              <a:rPr lang="en-US" sz="2400" dirty="0" smtClean="0">
                <a:solidFill>
                  <a:schemeClr val="tx1"/>
                </a:solidFill>
              </a:rPr>
              <a:t> </a:t>
            </a:r>
            <a:r>
              <a:rPr lang="el-GR" sz="2400" dirty="0" smtClean="0">
                <a:solidFill>
                  <a:schemeClr val="tx1"/>
                </a:solidFill>
              </a:rPr>
              <a:t>= €5,454, ενώ η επένδυση Α έχει ΚΠΑ</a:t>
            </a:r>
            <a:r>
              <a:rPr lang="en-US" sz="2400" dirty="0" smtClean="0">
                <a:solidFill>
                  <a:schemeClr val="tx1"/>
                </a:solidFill>
              </a:rPr>
              <a:t> </a:t>
            </a:r>
            <a:r>
              <a:rPr lang="el-GR" sz="2400" dirty="0" smtClean="0">
                <a:solidFill>
                  <a:schemeClr val="tx1"/>
                </a:solidFill>
              </a:rPr>
              <a:t>=</a:t>
            </a:r>
            <a:r>
              <a:rPr lang="en-US" sz="2400" dirty="0" smtClean="0">
                <a:solidFill>
                  <a:schemeClr val="tx1"/>
                </a:solidFill>
              </a:rPr>
              <a:t> </a:t>
            </a:r>
            <a:r>
              <a:rPr lang="el-GR" sz="2400" dirty="0" smtClean="0">
                <a:solidFill>
                  <a:schemeClr val="tx1"/>
                </a:solidFill>
              </a:rPr>
              <a:t>€3,636</a:t>
            </a:r>
          </a:p>
          <a:p>
            <a:r>
              <a:rPr lang="el-GR" sz="2400" b="1" dirty="0" smtClean="0">
                <a:solidFill>
                  <a:schemeClr val="tx1"/>
                </a:solidFill>
              </a:rPr>
              <a:t>ΕΒΑ</a:t>
            </a:r>
            <a:r>
              <a:rPr lang="el-GR" sz="2400" dirty="0" smtClean="0">
                <a:solidFill>
                  <a:schemeClr val="tx1"/>
                </a:solidFill>
              </a:rPr>
              <a:t>: Σύμφωνα με το κριτήριο αυτό η επένδυση Α είναι καλύτερη γιατί ο ΕΒΑ = 18%, ενώ για τη Β επένδυση ο ΕΒΑ = 16%.</a:t>
            </a:r>
          </a:p>
          <a:p>
            <a:r>
              <a:rPr lang="el-GR" sz="2400" dirty="0" smtClean="0">
                <a:solidFill>
                  <a:schemeClr val="tx1"/>
                </a:solidFill>
              </a:rPr>
              <a:t>Το ζητούμενο επιτόκιο θα πρέπει να ικανοποιεί τη σχέση:</a:t>
            </a:r>
          </a:p>
          <a:p>
            <a:endParaRPr lang="el-GR" sz="1800" dirty="0" smtClean="0">
              <a:solidFill>
                <a:schemeClr val="tx1"/>
              </a:solidFill>
            </a:endParaRPr>
          </a:p>
          <a:p>
            <a:endParaRPr lang="el-GR" sz="1800" dirty="0" smtClean="0">
              <a:solidFill>
                <a:schemeClr val="tx1"/>
              </a:solidFill>
            </a:endParaRPr>
          </a:p>
          <a:p>
            <a:endParaRPr lang="en-US" sz="1800" dirty="0" smtClean="0">
              <a:solidFill>
                <a:schemeClr val="tx1"/>
              </a:solidFill>
            </a:endParaRPr>
          </a:p>
          <a:p>
            <a:endParaRPr lang="en-US" sz="1800" dirty="0" smtClean="0"/>
          </a:p>
          <a:p>
            <a:r>
              <a:rPr lang="el-GR" sz="2400" dirty="0" smtClean="0">
                <a:solidFill>
                  <a:schemeClr val="tx1"/>
                </a:solidFill>
              </a:rPr>
              <a:t>Λύνοντας ως προς </a:t>
            </a:r>
            <a:r>
              <a:rPr lang="en-US" sz="2400" b="1" dirty="0" smtClean="0">
                <a:solidFill>
                  <a:schemeClr val="tx1"/>
                </a:solidFill>
              </a:rPr>
              <a:t>i </a:t>
            </a:r>
            <a:r>
              <a:rPr lang="el-GR" sz="2400" dirty="0" smtClean="0">
                <a:solidFill>
                  <a:schemeClr val="tx1"/>
                </a:solidFill>
              </a:rPr>
              <a:t>βρίσκουμε 14%.</a:t>
            </a:r>
          </a:p>
          <a:p>
            <a:r>
              <a:rPr lang="el-GR" sz="2400" dirty="0" smtClean="0">
                <a:solidFill>
                  <a:schemeClr val="tx1"/>
                </a:solidFill>
              </a:rPr>
              <a:t>Χρησιμοποιώντας τη μέθοδο της οριακής επένδυσης (αρχική εκροή € 50 και ΚΤΡ σε ένα χρόνο € 5</a:t>
            </a:r>
            <a:r>
              <a:rPr lang="en-US" sz="2400" dirty="0" smtClean="0">
                <a:solidFill>
                  <a:schemeClr val="tx1"/>
                </a:solidFill>
              </a:rPr>
              <a:t>9</a:t>
            </a:r>
            <a:r>
              <a:rPr lang="el-GR" sz="2400" dirty="0" smtClean="0">
                <a:solidFill>
                  <a:schemeClr val="tx1"/>
                </a:solidFill>
              </a:rPr>
              <a:t>), εάν το επιτόκιο προεξόφλησης είναι μεγαλύτερο από 14% τότε και με τον ΕΒΑ και με την ΚΠΑ προτιμάμε την επένδυση Α. </a:t>
            </a:r>
            <a:endParaRPr lang="en-GB" sz="2400" dirty="0" smtClean="0"/>
          </a:p>
        </p:txBody>
      </p:sp>
      <p:graphicFrame>
        <p:nvGraphicFramePr>
          <p:cNvPr id="2050" name="Object 0"/>
          <p:cNvGraphicFramePr>
            <a:graphicFrameLocks noChangeAspect="1"/>
          </p:cNvGraphicFramePr>
          <p:nvPr/>
        </p:nvGraphicFramePr>
        <p:xfrm>
          <a:off x="2843808" y="3717032"/>
          <a:ext cx="3215630" cy="936104"/>
        </p:xfrm>
        <a:graphic>
          <a:graphicData uri="http://schemas.openxmlformats.org/presentationml/2006/ole">
            <p:oleObj spid="_x0000_s947202" name="Equation" r:id="rId4" imgW="2654280" imgH="723600" progId="Equation.3">
              <p:embed/>
            </p:oleObj>
          </a:graphicData>
        </a:graphic>
      </p:graphicFrame>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8229600" cy="706090"/>
          </a:xfrm>
        </p:spPr>
        <p:txBody>
          <a:bodyPr>
            <a:normAutofit/>
          </a:bodyPr>
          <a:lstStyle/>
          <a:p>
            <a:r>
              <a:rPr lang="en-GB" b="1" dirty="0" smtClean="0"/>
              <a:t>Παρ</a:t>
            </a:r>
            <a:r>
              <a:rPr lang="el-GR" b="1" dirty="0" smtClean="0"/>
              <a:t>α</a:t>
            </a:r>
            <a:r>
              <a:rPr lang="en-GB" b="1" dirty="0" smtClean="0"/>
              <a:t>δειγμα 3</a:t>
            </a:r>
          </a:p>
        </p:txBody>
      </p:sp>
      <p:sp>
        <p:nvSpPr>
          <p:cNvPr id="6147" name="Rectangle 3"/>
          <p:cNvSpPr>
            <a:spLocks noGrp="1" noChangeArrowheads="1"/>
          </p:cNvSpPr>
          <p:nvPr>
            <p:ph idx="1"/>
          </p:nvPr>
        </p:nvSpPr>
        <p:spPr>
          <a:xfrm>
            <a:off x="0" y="1052736"/>
            <a:ext cx="9144000" cy="5805264"/>
          </a:xfrm>
        </p:spPr>
        <p:txBody>
          <a:bodyPr>
            <a:normAutofit lnSpcReduction="10000"/>
          </a:bodyPr>
          <a:lstStyle/>
          <a:p>
            <a:r>
              <a:rPr lang="en-GB" sz="2400" dirty="0" smtClean="0">
                <a:solidFill>
                  <a:schemeClr val="tx1"/>
                </a:solidFill>
              </a:rPr>
              <a:t>Εξετάζετε δύο αμοιβαία αποκλειόμενες επενδύσεις:</a:t>
            </a:r>
          </a:p>
          <a:p>
            <a:pPr>
              <a:buFontTx/>
              <a:buNone/>
            </a:pPr>
            <a:r>
              <a:rPr lang="en-GB" sz="2400" dirty="0" smtClean="0">
                <a:solidFill>
                  <a:schemeClr val="tx1"/>
                </a:solidFill>
              </a:rPr>
              <a:t>(€)				Επένδυση Α		Επένδυση Β</a:t>
            </a:r>
          </a:p>
          <a:p>
            <a:pPr>
              <a:buFontTx/>
              <a:buNone/>
            </a:pPr>
            <a:r>
              <a:rPr lang="en-GB" sz="2400" dirty="0" smtClean="0">
                <a:solidFill>
                  <a:schemeClr val="tx1"/>
                </a:solidFill>
              </a:rPr>
              <a:t>Τ0				    (100)		     (100)</a:t>
            </a:r>
          </a:p>
          <a:p>
            <a:pPr>
              <a:buFontTx/>
              <a:buNone/>
            </a:pPr>
            <a:r>
              <a:rPr lang="en-GB" sz="2400" dirty="0" smtClean="0">
                <a:solidFill>
                  <a:schemeClr val="tx1"/>
                </a:solidFill>
              </a:rPr>
              <a:t>Τ1				         0		</a:t>
            </a:r>
            <a:r>
              <a:rPr lang="el-GR" sz="2400" dirty="0" smtClean="0">
                <a:solidFill>
                  <a:schemeClr val="tx1"/>
                </a:solidFill>
              </a:rPr>
              <a:t>      1</a:t>
            </a:r>
            <a:r>
              <a:rPr lang="en-GB" sz="2400" dirty="0" smtClean="0">
                <a:solidFill>
                  <a:schemeClr val="tx1"/>
                </a:solidFill>
              </a:rPr>
              <a:t>00</a:t>
            </a:r>
          </a:p>
          <a:p>
            <a:pPr>
              <a:buFontTx/>
              <a:buNone/>
            </a:pPr>
            <a:r>
              <a:rPr lang="en-GB" sz="2400" dirty="0" smtClean="0">
                <a:solidFill>
                  <a:schemeClr val="tx1"/>
                </a:solidFill>
              </a:rPr>
              <a:t>Τ2				    156,25		   </a:t>
            </a:r>
            <a:r>
              <a:rPr lang="el-GR" sz="2400" dirty="0" smtClean="0">
                <a:solidFill>
                  <a:schemeClr val="tx1"/>
                </a:solidFill>
              </a:rPr>
              <a:t>   </a:t>
            </a:r>
            <a:r>
              <a:rPr lang="en-GB" sz="2400" dirty="0" smtClean="0">
                <a:solidFill>
                  <a:schemeClr val="tx1"/>
                </a:solidFill>
              </a:rPr>
              <a:t>  35,84</a:t>
            </a:r>
          </a:p>
          <a:p>
            <a:pPr>
              <a:buFontTx/>
              <a:buNone/>
            </a:pPr>
            <a:r>
              <a:rPr lang="en-GB" sz="2400" dirty="0" smtClean="0">
                <a:solidFill>
                  <a:schemeClr val="tx1"/>
                </a:solidFill>
              </a:rPr>
              <a:t>Το σχετικό επιτόκιο προεξόφλησης είναι 10%. Ποια επένδυση είναι καλύτερη;</a:t>
            </a:r>
          </a:p>
          <a:p>
            <a:endParaRPr lang="en-US" sz="1800" b="1" dirty="0" smtClean="0">
              <a:solidFill>
                <a:schemeClr val="tx1"/>
              </a:solidFill>
            </a:endParaRPr>
          </a:p>
          <a:p>
            <a:r>
              <a:rPr lang="el-GR" sz="2000" b="1" dirty="0" smtClean="0">
                <a:solidFill>
                  <a:schemeClr val="tx1"/>
                </a:solidFill>
              </a:rPr>
              <a:t>ΕΒΑ</a:t>
            </a:r>
            <a:r>
              <a:rPr lang="el-GR" sz="2000" dirty="0" smtClean="0">
                <a:solidFill>
                  <a:schemeClr val="tx1"/>
                </a:solidFill>
              </a:rPr>
              <a:t>: Ο ΕΒΑ της επένδυσης Α είναι 25% και συνεπώς η επένδυση γίνεται αποδεκτή. Ο ΕΒΑ της επένδυσης Β είναι 28% και συνεπώς και αυτή η επένδυση γίνεται αποδεκτή με βάση αυτό το κριτήριο. Επειδή η Β έχει μεγαλύτερο ΕΒΑ από την Α επιλέγεται η επένδυση </a:t>
            </a:r>
            <a:r>
              <a:rPr lang="el-GR" sz="2000" b="1" dirty="0" smtClean="0">
                <a:solidFill>
                  <a:srgbClr val="32406E"/>
                </a:solidFill>
              </a:rPr>
              <a:t>Β</a:t>
            </a:r>
            <a:r>
              <a:rPr lang="el-GR" sz="2000" dirty="0" smtClean="0">
                <a:solidFill>
                  <a:schemeClr val="tx1"/>
                </a:solidFill>
              </a:rPr>
              <a:t>.</a:t>
            </a:r>
          </a:p>
          <a:p>
            <a:r>
              <a:rPr lang="el-GR" sz="2000" b="1" dirty="0" smtClean="0">
                <a:solidFill>
                  <a:schemeClr val="tx1"/>
                </a:solidFill>
              </a:rPr>
              <a:t>ΚΠΑ</a:t>
            </a:r>
            <a:r>
              <a:rPr lang="el-GR" sz="2000" dirty="0" smtClean="0">
                <a:solidFill>
                  <a:schemeClr val="tx1"/>
                </a:solidFill>
              </a:rPr>
              <a:t>: Η ΚΠΑ της επένδυσης Α είναι €29,13, ενώ της Β είναι €20,52. Και οι δύο επενδύσεις γίνονται αποδεκτές με τη μέθοδο της καθαρής παρούσας αξίας. Επειδή η ΚΠΑ της επένδυσης Α είναι μεγαλύτερη από την ΚΠΑ της επένδυσης Β θα επιλέγαμε την επένδυση </a:t>
            </a:r>
            <a:r>
              <a:rPr lang="el-GR" sz="2000" b="1" dirty="0" smtClean="0">
                <a:solidFill>
                  <a:srgbClr val="32406E"/>
                </a:solidFill>
              </a:rPr>
              <a:t>Α</a:t>
            </a:r>
            <a:r>
              <a:rPr lang="el-GR" sz="2000" dirty="0" smtClean="0">
                <a:solidFill>
                  <a:schemeClr val="tx1"/>
                </a:solidFill>
              </a:rPr>
              <a:t>.</a:t>
            </a:r>
            <a:endParaRPr lang="en-GB" sz="2000" dirty="0" smtClean="0"/>
          </a:p>
        </p:txBody>
      </p:sp>
      <p:sp>
        <p:nvSpPr>
          <p:cNvPr id="6148" name="Line 5"/>
          <p:cNvSpPr>
            <a:spLocks noChangeShapeType="1"/>
          </p:cNvSpPr>
          <p:nvPr/>
        </p:nvSpPr>
        <p:spPr bwMode="auto">
          <a:xfrm>
            <a:off x="0" y="4005064"/>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fontScale="90000"/>
          </a:bodyPr>
          <a:lstStyle/>
          <a:p>
            <a:pPr algn="ctr"/>
            <a:r>
              <a:rPr lang="en-US" b="1" dirty="0" smtClean="0"/>
              <a:t/>
            </a:r>
            <a:br>
              <a:rPr lang="en-US" b="1" dirty="0" smtClean="0"/>
            </a:br>
            <a:r>
              <a:rPr lang="el-GR" sz="3300" b="1" dirty="0" smtClean="0"/>
              <a:t>Κριτηριο Δεικτη Αποδοτικοτητασ (ΔΑ) επενδεδυμενων κεφαλαιων ή </a:t>
            </a:r>
            <a:r>
              <a:rPr lang="en-US" sz="3300" b="1" dirty="0" smtClean="0"/>
              <a:t>ROIC</a:t>
            </a:r>
            <a:endParaRPr lang="el-GR" sz="3300" b="1" dirty="0"/>
          </a:p>
        </p:txBody>
      </p:sp>
      <p:sp>
        <p:nvSpPr>
          <p:cNvPr id="3" name="2 - Θέση περιεχομένου"/>
          <p:cNvSpPr>
            <a:spLocks noGrp="1"/>
          </p:cNvSpPr>
          <p:nvPr>
            <p:ph idx="1"/>
          </p:nvPr>
        </p:nvSpPr>
        <p:spPr>
          <a:xfrm>
            <a:off x="179512" y="1700808"/>
            <a:ext cx="8784976" cy="4896544"/>
          </a:xfrm>
        </p:spPr>
        <p:txBody>
          <a:bodyPr/>
          <a:lstStyle/>
          <a:p>
            <a:pPr>
              <a:lnSpc>
                <a:spcPct val="80000"/>
              </a:lnSpc>
              <a:buNone/>
              <a:defRPr/>
            </a:pPr>
            <a:r>
              <a:rPr lang="el-GR" dirty="0" smtClean="0">
                <a:solidFill>
                  <a:schemeClr val="tx1"/>
                </a:solidFill>
              </a:rPr>
              <a:t>Αν ο ΔΑ &gt; 1 η επένδυση εγκρίνεται</a:t>
            </a:r>
          </a:p>
          <a:p>
            <a:pPr>
              <a:lnSpc>
                <a:spcPct val="80000"/>
              </a:lnSpc>
              <a:buNone/>
              <a:defRPr/>
            </a:pPr>
            <a:r>
              <a:rPr lang="el-GR" dirty="0" smtClean="0">
                <a:solidFill>
                  <a:schemeClr val="tx1"/>
                </a:solidFill>
              </a:rPr>
              <a:t>Αν ο ΔΑ &lt;1 η επένδυση απορρίπτεται </a:t>
            </a:r>
          </a:p>
          <a:p>
            <a:pPr>
              <a:lnSpc>
                <a:spcPct val="80000"/>
              </a:lnSpc>
              <a:buNone/>
              <a:defRPr/>
            </a:pPr>
            <a:r>
              <a:rPr lang="el-GR" dirty="0" smtClean="0">
                <a:solidFill>
                  <a:schemeClr val="tx1"/>
                </a:solidFill>
              </a:rPr>
              <a:t>Αν ο ΔΑ = 1 μας είναι αδιάφορο</a:t>
            </a:r>
          </a:p>
          <a:p>
            <a:pPr>
              <a:lnSpc>
                <a:spcPct val="80000"/>
              </a:lnSpc>
              <a:buNone/>
              <a:defRPr/>
            </a:pPr>
            <a:endParaRPr lang="el-GR" dirty="0" smtClean="0">
              <a:solidFill>
                <a:schemeClr val="tx1"/>
              </a:solidFill>
            </a:endParaRPr>
          </a:p>
          <a:p>
            <a:pPr algn="just">
              <a:lnSpc>
                <a:spcPct val="80000"/>
              </a:lnSpc>
              <a:defRPr/>
            </a:pPr>
            <a:r>
              <a:rPr lang="el-GR" dirty="0" smtClean="0">
                <a:solidFill>
                  <a:schemeClr val="tx1"/>
                </a:solidFill>
              </a:rPr>
              <a:t>Ο Δείκτης Αποδοτικότητας επενδεδυμένων κεφαλαίων εκφράζει τη σχετική συνεισφορά της επένδυσης, ήτοι την απόδοση που αναλογεί σε κάθε επενδυόμενο €. Είναι η καλύτερη μέθοδος σε περίπτωση περιορισμού κεφαλαίων</a:t>
            </a:r>
          </a:p>
          <a:p>
            <a:endParaRPr lang="el-GR" dirty="0"/>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fontScale="90000"/>
          </a:bodyPr>
          <a:lstStyle/>
          <a:p>
            <a:pPr eaLnBrk="1" hangingPunct="1">
              <a:defRPr/>
            </a:pPr>
            <a:r>
              <a:rPr lang="el-GR" sz="4000" b="1" dirty="0" smtClean="0"/>
              <a:t>ΚΠΑ και Δεικτησ Αποδοτικοτητασ</a:t>
            </a:r>
          </a:p>
        </p:txBody>
      </p:sp>
      <p:sp>
        <p:nvSpPr>
          <p:cNvPr id="68611" name="Rectangle 3"/>
          <p:cNvSpPr>
            <a:spLocks noGrp="1" noChangeArrowheads="1"/>
          </p:cNvSpPr>
          <p:nvPr>
            <p:ph idx="1"/>
          </p:nvPr>
        </p:nvSpPr>
        <p:spPr/>
        <p:txBody>
          <a:bodyPr/>
          <a:lstStyle/>
          <a:p>
            <a:pPr eaLnBrk="1" hangingPunct="1">
              <a:defRPr/>
            </a:pPr>
            <a:r>
              <a:rPr lang="el-GR" dirty="0" smtClean="0">
                <a:solidFill>
                  <a:schemeClr val="tx1"/>
                </a:solidFill>
              </a:rPr>
              <a:t>Δίδουν το ίδιο αποτέλεσμα για την πρόκριση μιας επένδυσης . Μπορεί να διαφέρουν όμως σε περίπτωση </a:t>
            </a:r>
            <a:r>
              <a:rPr lang="el-GR" u="sng" dirty="0" smtClean="0">
                <a:solidFill>
                  <a:schemeClr val="tx1"/>
                </a:solidFill>
              </a:rPr>
              <a:t>ιεράρχησης</a:t>
            </a:r>
            <a:r>
              <a:rPr lang="el-GR" dirty="0" smtClean="0">
                <a:solidFill>
                  <a:schemeClr val="tx1"/>
                </a:solidFill>
              </a:rPr>
              <a:t> επιχειρησιακών σχεδίων υπό περιορισμό κεφαλαίων. Τότε προτιμάται ο ΔΑ</a:t>
            </a:r>
          </a:p>
          <a:p>
            <a:pPr eaLnBrk="1" hangingPunct="1">
              <a:buFontTx/>
              <a:buNone/>
              <a:defRPr/>
            </a:pPr>
            <a:endParaRPr lang="el-GR" dirty="0" smtClean="0"/>
          </a:p>
        </p:txBody>
      </p:sp>
      <p:sp>
        <p:nvSpPr>
          <p:cNvPr id="6" name="5 - Θέση αριθμού διαφάνειας"/>
          <p:cNvSpPr>
            <a:spLocks noGrp="1"/>
          </p:cNvSpPr>
          <p:nvPr>
            <p:ph type="sldNum" sz="quarter" idx="12"/>
          </p:nvPr>
        </p:nvSpPr>
        <p:spPr/>
        <p:txBody>
          <a:bodyPr/>
          <a:lstStyle/>
          <a:p>
            <a:pPr>
              <a:defRPr/>
            </a:pPr>
            <a:fld id="{D745D119-20D8-4C28-A9E1-4FE8FB7778E5}" type="slidenum">
              <a:rPr lang="el-GR"/>
              <a:pPr>
                <a:defRPr/>
              </a:pPr>
              <a:t>356</a:t>
            </a:fld>
            <a:endParaRPr lang="el-GR" dirty="0"/>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706090"/>
          </a:xfrm>
        </p:spPr>
        <p:txBody>
          <a:bodyPr>
            <a:normAutofit/>
          </a:bodyPr>
          <a:lstStyle/>
          <a:p>
            <a:r>
              <a:rPr lang="en-GB" b="1" dirty="0" smtClean="0"/>
              <a:t>Παρ</a:t>
            </a:r>
            <a:r>
              <a:rPr lang="el-GR" b="1" dirty="0" smtClean="0"/>
              <a:t>α</a:t>
            </a:r>
            <a:r>
              <a:rPr lang="en-GB" b="1" dirty="0" smtClean="0"/>
              <a:t>δειγμα 3 - Συν</a:t>
            </a:r>
            <a:r>
              <a:rPr lang="el-GR" b="1" dirty="0" smtClean="0"/>
              <a:t>ε</a:t>
            </a:r>
            <a:r>
              <a:rPr lang="en-GB" b="1" dirty="0" smtClean="0"/>
              <a:t>χεια</a:t>
            </a:r>
          </a:p>
        </p:txBody>
      </p:sp>
      <p:sp>
        <p:nvSpPr>
          <p:cNvPr id="7171" name="Rectangle 3"/>
          <p:cNvSpPr>
            <a:spLocks noGrp="1" noChangeArrowheads="1"/>
          </p:cNvSpPr>
          <p:nvPr>
            <p:ph idx="1"/>
          </p:nvPr>
        </p:nvSpPr>
        <p:spPr>
          <a:xfrm>
            <a:off x="0" y="1196752"/>
            <a:ext cx="9144000" cy="5661248"/>
          </a:xfrm>
        </p:spPr>
        <p:txBody>
          <a:bodyPr>
            <a:noAutofit/>
          </a:bodyPr>
          <a:lstStyle/>
          <a:p>
            <a:r>
              <a:rPr lang="en-GB" sz="2400" dirty="0" smtClean="0">
                <a:solidFill>
                  <a:schemeClr val="tx1"/>
                </a:solidFill>
              </a:rPr>
              <a:t>Που οφείλονται τα διαφορετικά αποτελέσματα;</a:t>
            </a:r>
          </a:p>
          <a:p>
            <a:r>
              <a:rPr lang="el-GR" sz="2400" b="1" dirty="0" smtClean="0">
                <a:solidFill>
                  <a:schemeClr val="tx1"/>
                </a:solidFill>
              </a:rPr>
              <a:t>ΕΒΑ</a:t>
            </a:r>
            <a:r>
              <a:rPr lang="el-GR" sz="2400" dirty="0" smtClean="0">
                <a:solidFill>
                  <a:schemeClr val="tx1"/>
                </a:solidFill>
              </a:rPr>
              <a:t>: Ο όγκος των ΚΤΡ της Β πραγματοποιείται στο Τ1, ενώ της Α το 100% των ΚΤΡ πραγματοποιείται στο Τ2. Αυτή η σημαντική διαφορετική χρονική διάρθρωση των ΚΤΡ της Β σε σχέση με την Α αντισταθμίζει το μειονέκτημα του μικρότερου συνολικού ποσού των ΚΤΡ της Β (€135 έναντι €156) με τελικό αποτέλεσμα την επίτευξη μεγαλύτερου ΕΒΑ σε σχέση με την επένδυση Α.</a:t>
            </a:r>
          </a:p>
          <a:p>
            <a:endParaRPr lang="en-US" sz="2400" b="1" dirty="0" smtClean="0">
              <a:solidFill>
                <a:schemeClr val="tx1"/>
              </a:solidFill>
            </a:endParaRPr>
          </a:p>
          <a:p>
            <a:r>
              <a:rPr lang="el-GR" sz="2400" b="1" dirty="0" smtClean="0">
                <a:solidFill>
                  <a:schemeClr val="tx1"/>
                </a:solidFill>
              </a:rPr>
              <a:t>ΚΠΑ</a:t>
            </a:r>
            <a:r>
              <a:rPr lang="el-GR" sz="2400" dirty="0" smtClean="0">
                <a:solidFill>
                  <a:schemeClr val="tx1"/>
                </a:solidFill>
              </a:rPr>
              <a:t>: Η ΚΠΑ επηρεάζεται και από το μέγεθος του επιτοκίου (εκτός του μεγέθους των ΚΤΡ και της χρονικής διάρθρωσης αυτών). Για χαμηλά επιτόκια η αρνητική επίδραση της προεξόφλησης δεν είναι τόσο σημαντική και για το λόγο αυτό η επένδυση Α έχει μεγαλύτερη ΚΠΑ από την επένδυση Β.</a:t>
            </a:r>
            <a:endParaRPr lang="en-GB" sz="2400" dirty="0" smtClean="0"/>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490066"/>
          </a:xfrm>
        </p:spPr>
        <p:txBody>
          <a:bodyPr>
            <a:normAutofit fontScale="90000"/>
          </a:bodyPr>
          <a:lstStyle/>
          <a:p>
            <a:r>
              <a:rPr lang="en-GB" b="1" dirty="0" smtClean="0"/>
              <a:t>Παρ</a:t>
            </a:r>
            <a:r>
              <a:rPr lang="el-GR" b="1" dirty="0" smtClean="0"/>
              <a:t>α</a:t>
            </a:r>
            <a:r>
              <a:rPr lang="en-GB" b="1" dirty="0" smtClean="0"/>
              <a:t>δειγμα 4</a:t>
            </a:r>
          </a:p>
        </p:txBody>
      </p:sp>
      <p:sp>
        <p:nvSpPr>
          <p:cNvPr id="8195" name="Rectangle 3"/>
          <p:cNvSpPr>
            <a:spLocks noGrp="1" noChangeArrowheads="1"/>
          </p:cNvSpPr>
          <p:nvPr>
            <p:ph idx="1"/>
          </p:nvPr>
        </p:nvSpPr>
        <p:spPr>
          <a:xfrm>
            <a:off x="0" y="980728"/>
            <a:ext cx="9144000" cy="5877272"/>
          </a:xfrm>
        </p:spPr>
        <p:txBody>
          <a:bodyPr>
            <a:normAutofit lnSpcReduction="10000"/>
          </a:bodyPr>
          <a:lstStyle/>
          <a:p>
            <a:r>
              <a:rPr lang="en-GB" sz="2000" dirty="0" smtClean="0">
                <a:solidFill>
                  <a:schemeClr val="tx1"/>
                </a:solidFill>
              </a:rPr>
              <a:t>Εξετάζετε τρεις επενδύσεις με τα ακόλουθα χαρακτηριστικά:</a:t>
            </a:r>
          </a:p>
          <a:p>
            <a:pPr>
              <a:buFontTx/>
              <a:buNone/>
            </a:pPr>
            <a:r>
              <a:rPr lang="en-GB" sz="2000" dirty="0" smtClean="0">
                <a:solidFill>
                  <a:schemeClr val="tx1"/>
                </a:solidFill>
              </a:rPr>
              <a:t>(€)				      Κ0			ΚΠΑ</a:t>
            </a:r>
          </a:p>
          <a:p>
            <a:pPr>
              <a:buFontTx/>
              <a:buNone/>
            </a:pPr>
            <a:r>
              <a:rPr lang="en-GB" sz="2000" dirty="0" smtClean="0">
                <a:solidFill>
                  <a:schemeClr val="tx1"/>
                </a:solidFill>
              </a:rPr>
              <a:t>Τ0				    (5.000)		3.565</a:t>
            </a:r>
          </a:p>
          <a:p>
            <a:pPr>
              <a:buFontTx/>
              <a:buNone/>
            </a:pPr>
            <a:r>
              <a:rPr lang="en-GB" sz="2000" dirty="0" smtClean="0">
                <a:solidFill>
                  <a:schemeClr val="tx1"/>
                </a:solidFill>
              </a:rPr>
              <a:t>Τ1				    (3.000)		2.395</a:t>
            </a:r>
          </a:p>
          <a:p>
            <a:pPr>
              <a:buFontTx/>
              <a:buNone/>
            </a:pPr>
            <a:r>
              <a:rPr lang="en-GB" sz="2000" dirty="0" smtClean="0">
                <a:solidFill>
                  <a:schemeClr val="tx1"/>
                </a:solidFill>
              </a:rPr>
              <a:t>Τ2				    (2.000)		2.215</a:t>
            </a:r>
          </a:p>
          <a:p>
            <a:pPr>
              <a:buFontTx/>
              <a:buNone/>
            </a:pPr>
            <a:r>
              <a:rPr lang="en-GB" sz="1800" i="1" dirty="0" smtClean="0">
                <a:solidFill>
                  <a:schemeClr val="tx1"/>
                </a:solidFill>
              </a:rPr>
              <a:t>	</a:t>
            </a:r>
            <a:r>
              <a:rPr lang="en-GB" sz="2400" dirty="0" smtClean="0">
                <a:solidFill>
                  <a:schemeClr val="tx1"/>
                </a:solidFill>
              </a:rPr>
              <a:t>Τα προς επένδυση διαθέσιμα κεφάλαια στο Τ</a:t>
            </a:r>
            <a:r>
              <a:rPr lang="en-GB" sz="2400" baseline="-25000" dirty="0" smtClean="0">
                <a:solidFill>
                  <a:schemeClr val="tx1"/>
                </a:solidFill>
              </a:rPr>
              <a:t>0</a:t>
            </a:r>
            <a:r>
              <a:rPr lang="en-GB" sz="2400" dirty="0" smtClean="0">
                <a:solidFill>
                  <a:schemeClr val="tx1"/>
                </a:solidFill>
              </a:rPr>
              <a:t> είναι €5.000. Ποιές από τις επενδύσεις πρέπει να γίνουν αποδεκτές;</a:t>
            </a:r>
          </a:p>
          <a:p>
            <a:r>
              <a:rPr lang="el-GR" sz="2400" dirty="0" smtClean="0">
                <a:solidFill>
                  <a:schemeClr val="tx1"/>
                </a:solidFill>
              </a:rPr>
              <a:t>Όταν υπάρχουν περιορισμοί στα κεφάλαια την τρέχουσα χρονική περίοδο δεν μπορούμε να αποδεχτούμε όλες τις επενδύσεις που έχουν θετική ΚΠΑ. Στην περίπτωση αυτή σκοπός μας είναι ο προσδιορισμός του άριστου συνδυασμού των επενδύσεων. Θα χρησιμοποιήσουμε δύο κριτήρια: το κριτήριο της </a:t>
            </a:r>
            <a:r>
              <a:rPr lang="el-GR" sz="2400" b="1" dirty="0" smtClean="0">
                <a:solidFill>
                  <a:schemeClr val="tx1"/>
                </a:solidFill>
              </a:rPr>
              <a:t>ΚΠΑ</a:t>
            </a:r>
            <a:r>
              <a:rPr lang="el-GR" sz="2400" dirty="0" smtClean="0">
                <a:solidFill>
                  <a:schemeClr val="tx1"/>
                </a:solidFill>
              </a:rPr>
              <a:t> και το κριτήριο του </a:t>
            </a:r>
            <a:r>
              <a:rPr lang="el-GR" sz="2400" b="1" dirty="0" smtClean="0">
                <a:solidFill>
                  <a:schemeClr val="tx1"/>
                </a:solidFill>
              </a:rPr>
              <a:t>Δείκτη Αποδοτικότητας (ΔΑ).</a:t>
            </a:r>
            <a:endParaRPr lang="el-GR" sz="2400" dirty="0" smtClean="0">
              <a:solidFill>
                <a:schemeClr val="tx1"/>
              </a:solidFill>
            </a:endParaRPr>
          </a:p>
          <a:p>
            <a:r>
              <a:rPr lang="el-GR" sz="2400" b="1" dirty="0" smtClean="0">
                <a:solidFill>
                  <a:schemeClr val="tx1"/>
                </a:solidFill>
              </a:rPr>
              <a:t>Κριτήριο ΚΠΑ:</a:t>
            </a:r>
            <a:r>
              <a:rPr lang="el-GR" sz="2400" dirty="0" smtClean="0">
                <a:solidFill>
                  <a:schemeClr val="tx1"/>
                </a:solidFill>
              </a:rPr>
              <a:t> Με βάση το κριτήριο αυτό θα επιλέξουμε την επένδυση Χ αφού αυτή έχει τη μεγαλύτερη καθαρή παρούσα αξία.</a:t>
            </a:r>
            <a:endParaRPr lang="en-GB" sz="2400" dirty="0" smtClean="0"/>
          </a:p>
        </p:txBody>
      </p:sp>
      <p:sp>
        <p:nvSpPr>
          <p:cNvPr id="8196" name="Line 4"/>
          <p:cNvSpPr>
            <a:spLocks noChangeShapeType="1"/>
          </p:cNvSpPr>
          <p:nvPr/>
        </p:nvSpPr>
        <p:spPr bwMode="auto">
          <a:xfrm>
            <a:off x="0" y="270892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34082"/>
          </a:xfrm>
        </p:spPr>
        <p:txBody>
          <a:bodyPr>
            <a:normAutofit fontScale="90000"/>
          </a:bodyPr>
          <a:lstStyle/>
          <a:p>
            <a:r>
              <a:rPr lang="en-GB" b="1" dirty="0" smtClean="0"/>
              <a:t>Παρ</a:t>
            </a:r>
            <a:r>
              <a:rPr lang="el-GR" b="1" dirty="0" smtClean="0"/>
              <a:t>α</a:t>
            </a:r>
            <a:r>
              <a:rPr lang="en-GB" b="1" dirty="0" smtClean="0"/>
              <a:t>δειγμα 4 - Συν</a:t>
            </a:r>
            <a:r>
              <a:rPr lang="el-GR" b="1" dirty="0" smtClean="0"/>
              <a:t>Ε</a:t>
            </a:r>
            <a:r>
              <a:rPr lang="en-GB" b="1" dirty="0" smtClean="0"/>
              <a:t>χεια</a:t>
            </a:r>
          </a:p>
        </p:txBody>
      </p:sp>
      <p:sp>
        <p:nvSpPr>
          <p:cNvPr id="9219" name="Rectangle 3"/>
          <p:cNvSpPr>
            <a:spLocks noGrp="1" noChangeArrowheads="1"/>
          </p:cNvSpPr>
          <p:nvPr>
            <p:ph idx="1"/>
          </p:nvPr>
        </p:nvSpPr>
        <p:spPr>
          <a:xfrm>
            <a:off x="0" y="1124744"/>
            <a:ext cx="9144000" cy="5733256"/>
          </a:xfrm>
        </p:spPr>
        <p:txBody>
          <a:bodyPr>
            <a:normAutofit/>
          </a:bodyPr>
          <a:lstStyle/>
          <a:p>
            <a:r>
              <a:rPr lang="en-GB" sz="2000" dirty="0" smtClean="0">
                <a:solidFill>
                  <a:schemeClr val="tx1"/>
                </a:solidFill>
              </a:rPr>
              <a:t>Η ΚΠΑ δεν έχει σχεδιαστεί για να λαμβάνει υπόψη περιορισμούς στα κεφάλαια. Το κατάλληλο κριτήριο είναι ο </a:t>
            </a:r>
            <a:r>
              <a:rPr lang="en-GB" sz="2000" b="1" u="sng" dirty="0" smtClean="0">
                <a:solidFill>
                  <a:schemeClr val="tx1"/>
                </a:solidFill>
              </a:rPr>
              <a:t>δείκτης αποδοτικότητας (ΔΑ </a:t>
            </a:r>
            <a:r>
              <a:rPr lang="el-GR" sz="2000" b="1" u="sng" dirty="0" smtClean="0">
                <a:solidFill>
                  <a:schemeClr val="tx1"/>
                </a:solidFill>
              </a:rPr>
              <a:t>ή </a:t>
            </a:r>
            <a:r>
              <a:rPr lang="en-US" sz="2000" b="1" u="sng" dirty="0" smtClean="0">
                <a:solidFill>
                  <a:schemeClr val="tx1"/>
                </a:solidFill>
              </a:rPr>
              <a:t>ROIC</a:t>
            </a:r>
            <a:r>
              <a:rPr lang="en-GB" sz="2000" b="1" u="sng" dirty="0" smtClean="0">
                <a:solidFill>
                  <a:schemeClr val="tx1"/>
                </a:solidFill>
              </a:rPr>
              <a:t>)</a:t>
            </a:r>
            <a:r>
              <a:rPr lang="en-GB" sz="2000" b="1" dirty="0" smtClean="0">
                <a:solidFill>
                  <a:schemeClr val="tx1"/>
                </a:solidFill>
              </a:rPr>
              <a:t>. </a:t>
            </a:r>
            <a:r>
              <a:rPr lang="en-GB" sz="2000" dirty="0" smtClean="0">
                <a:solidFill>
                  <a:schemeClr val="tx1"/>
                </a:solidFill>
              </a:rPr>
              <a:t>Ο ΔΑ ορίζεται ως το πηλίκο της ΚΠΑ προς το Κο. Μία επένδυση γίνεται αποδεκτή όταν ΔΑ&gt;0. Με το ΔΑ έχουμε τα εξής αποτελέσματα τα οποία παρουσιάζονται στον αμέσως επόμενο πίνακα:</a:t>
            </a:r>
          </a:p>
          <a:p>
            <a:pPr>
              <a:buFontTx/>
              <a:buNone/>
            </a:pPr>
            <a:r>
              <a:rPr lang="en-GB" sz="2000" dirty="0" smtClean="0">
                <a:solidFill>
                  <a:schemeClr val="tx1"/>
                </a:solidFill>
              </a:rPr>
              <a:t>			</a:t>
            </a:r>
            <a:r>
              <a:rPr lang="en-GB" sz="2000" b="1" dirty="0" smtClean="0">
                <a:solidFill>
                  <a:schemeClr val="tx1"/>
                </a:solidFill>
              </a:rPr>
              <a:t>Επένδυση		ΚΠΑ/Κο (ΔΑ)</a:t>
            </a:r>
          </a:p>
          <a:p>
            <a:pPr>
              <a:buFontTx/>
              <a:buNone/>
            </a:pPr>
            <a:r>
              <a:rPr lang="en-GB" sz="2000" dirty="0" smtClean="0"/>
              <a:t>			</a:t>
            </a:r>
            <a:r>
              <a:rPr lang="en-GB" sz="2000" dirty="0" smtClean="0">
                <a:solidFill>
                  <a:schemeClr val="tx1"/>
                </a:solidFill>
              </a:rPr>
              <a:t>        Χ           		     (3565/5000) = 0,713</a:t>
            </a:r>
          </a:p>
          <a:p>
            <a:pPr>
              <a:buFontTx/>
              <a:buNone/>
            </a:pPr>
            <a:r>
              <a:rPr lang="en-GB" sz="2000" dirty="0" smtClean="0">
                <a:solidFill>
                  <a:schemeClr val="tx1"/>
                </a:solidFill>
              </a:rPr>
              <a:t>			        Ψ			     (2395/3000) = 0,796</a:t>
            </a:r>
          </a:p>
          <a:p>
            <a:pPr>
              <a:buFontTx/>
              <a:buNone/>
            </a:pPr>
            <a:r>
              <a:rPr lang="en-GB" sz="2000" dirty="0" smtClean="0"/>
              <a:t>			</a:t>
            </a:r>
            <a:r>
              <a:rPr lang="en-GB" sz="2000" dirty="0" smtClean="0">
                <a:solidFill>
                  <a:srgbClr val="002060"/>
                </a:solidFill>
              </a:rPr>
              <a:t>         </a:t>
            </a:r>
            <a:r>
              <a:rPr lang="en-GB" sz="2000" b="1" dirty="0" smtClean="0">
                <a:solidFill>
                  <a:srgbClr val="002060"/>
                </a:solidFill>
              </a:rPr>
              <a:t>Ζ			   </a:t>
            </a:r>
            <a:r>
              <a:rPr lang="el-GR" sz="2000" b="1" dirty="0" smtClean="0">
                <a:solidFill>
                  <a:srgbClr val="002060"/>
                </a:solidFill>
              </a:rPr>
              <a:t> </a:t>
            </a:r>
            <a:r>
              <a:rPr lang="en-GB" sz="2000" b="1" dirty="0" smtClean="0">
                <a:solidFill>
                  <a:srgbClr val="002060"/>
                </a:solidFill>
              </a:rPr>
              <a:t> (2215/2000) =  1,108</a:t>
            </a:r>
            <a:endParaRPr lang="en-GB" sz="2000" dirty="0" smtClean="0">
              <a:solidFill>
                <a:srgbClr val="002060"/>
              </a:solidFill>
            </a:endParaRPr>
          </a:p>
          <a:p>
            <a:r>
              <a:rPr lang="en-GB" sz="2000" dirty="0" smtClean="0">
                <a:solidFill>
                  <a:schemeClr val="tx1"/>
                </a:solidFill>
              </a:rPr>
              <a:t>Ενώ με το κριτήριο της ΚΠΑ η επένδυση Χ είναι πρώτη, με το κριτήριο του ΔΑ, πρώτη είναι η επένδυση Ζ, η οποία όμως δεν εξαντλεί τα διαθέσιμα κεφάλαια. Θα επιλέξουμε τις επενδύσεις Ζ+Ψ, επειδή το άθροισμα των ΚΠΑ τους είναι μεγαλύτερο από την ΚΠΑ της επένδυσης Χ.</a:t>
            </a:r>
          </a:p>
          <a:p>
            <a:pPr>
              <a:buFontTx/>
              <a:buNone/>
            </a:pPr>
            <a:r>
              <a:rPr lang="en-GB" sz="2000" b="1" dirty="0" smtClean="0">
                <a:solidFill>
                  <a:schemeClr val="tx1"/>
                </a:solidFill>
              </a:rPr>
              <a:t>		Συνδυασμοί Επενδύσεων		Κο		ΚΠΑ</a:t>
            </a:r>
          </a:p>
          <a:p>
            <a:pPr>
              <a:buFontTx/>
              <a:buNone/>
            </a:pPr>
            <a:r>
              <a:rPr lang="en-GB" sz="2000" dirty="0" smtClean="0"/>
              <a:t>			</a:t>
            </a:r>
            <a:r>
              <a:rPr lang="en-GB" sz="2000" b="1" dirty="0" smtClean="0">
                <a:solidFill>
                  <a:srgbClr val="CC3300"/>
                </a:solidFill>
              </a:rPr>
              <a:t>Ζ+Ψ		              (5.000)		4.610</a:t>
            </a:r>
            <a:endParaRPr lang="en-GB" sz="2000" dirty="0" smtClean="0">
              <a:solidFill>
                <a:srgbClr val="CC3300"/>
              </a:solidFill>
            </a:endParaRPr>
          </a:p>
          <a:p>
            <a:pPr>
              <a:buFontTx/>
              <a:buNone/>
            </a:pPr>
            <a:r>
              <a:rPr lang="en-GB" sz="2000" dirty="0" smtClean="0"/>
              <a:t>			  </a:t>
            </a:r>
            <a:r>
              <a:rPr lang="en-GB" sz="2000" dirty="0" smtClean="0">
                <a:solidFill>
                  <a:schemeClr val="tx1"/>
                </a:solidFill>
              </a:rPr>
              <a:t>Χ		              (5.000)		3.565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229600" cy="634082"/>
          </a:xfrm>
        </p:spPr>
        <p:txBody>
          <a:bodyPr>
            <a:noAutofit/>
          </a:bodyPr>
          <a:lstStyle/>
          <a:p>
            <a:r>
              <a:rPr lang="el-GR" b="1" dirty="0"/>
              <a:t>ΤΥΠΟΙ ΑΠΟΦΑΣΕΩΝ</a:t>
            </a:r>
          </a:p>
        </p:txBody>
      </p:sp>
      <p:sp>
        <p:nvSpPr>
          <p:cNvPr id="8195" name="Rectangle 3"/>
          <p:cNvSpPr>
            <a:spLocks noGrp="1" noChangeArrowheads="1"/>
          </p:cNvSpPr>
          <p:nvPr>
            <p:ph idx="1"/>
          </p:nvPr>
        </p:nvSpPr>
        <p:spPr>
          <a:xfrm>
            <a:off x="179512" y="1268760"/>
            <a:ext cx="8784976" cy="5400600"/>
          </a:xfrm>
        </p:spPr>
        <p:txBody>
          <a:bodyPr/>
          <a:lstStyle/>
          <a:p>
            <a:pPr algn="just">
              <a:lnSpc>
                <a:spcPct val="90000"/>
              </a:lnSpc>
              <a:buFontTx/>
              <a:buNone/>
            </a:pPr>
            <a:r>
              <a:rPr lang="el-GR" sz="2600" b="1" dirty="0"/>
              <a:t>--</a:t>
            </a:r>
            <a:r>
              <a:rPr lang="el-GR" sz="2600" b="1" dirty="0">
                <a:solidFill>
                  <a:schemeClr val="tx1"/>
                </a:solidFill>
              </a:rPr>
              <a:t>Στρατηγικές</a:t>
            </a:r>
            <a:r>
              <a:rPr lang="el-GR" sz="2600" dirty="0">
                <a:solidFill>
                  <a:schemeClr val="tx1"/>
                </a:solidFill>
              </a:rPr>
              <a:t>: πιο απαιτητικές, αφού </a:t>
            </a:r>
            <a:r>
              <a:rPr lang="el-GR" sz="2600" dirty="0" smtClean="0">
                <a:solidFill>
                  <a:schemeClr val="tx1"/>
                </a:solidFill>
              </a:rPr>
              <a:t>αντιστοιχούν σε </a:t>
            </a:r>
            <a:r>
              <a:rPr lang="el-GR" sz="2600" dirty="0">
                <a:solidFill>
                  <a:schemeClr val="tx1"/>
                </a:solidFill>
              </a:rPr>
              <a:t>επιχειρηματικά σχέδια δράσης μέσης </a:t>
            </a:r>
            <a:r>
              <a:rPr lang="el-GR" sz="2600" dirty="0" smtClean="0">
                <a:solidFill>
                  <a:schemeClr val="tx1"/>
                </a:solidFill>
              </a:rPr>
              <a:t>και μακροπρόθεσμης </a:t>
            </a:r>
            <a:r>
              <a:rPr lang="el-GR" sz="2600" dirty="0">
                <a:solidFill>
                  <a:schemeClr val="tx1"/>
                </a:solidFill>
              </a:rPr>
              <a:t>διάρκειας (δηλαδή οι </a:t>
            </a:r>
            <a:r>
              <a:rPr lang="el-GR" sz="2600" dirty="0" smtClean="0">
                <a:solidFill>
                  <a:schemeClr val="tx1"/>
                </a:solidFill>
              </a:rPr>
              <a:t>τυχόν επιπτώσεις </a:t>
            </a:r>
            <a:r>
              <a:rPr lang="el-GR" sz="2600" dirty="0">
                <a:solidFill>
                  <a:schemeClr val="tx1"/>
                </a:solidFill>
              </a:rPr>
              <a:t>τους θετικές ή αρνητικές </a:t>
            </a:r>
            <a:r>
              <a:rPr lang="el-GR" sz="2600" dirty="0" smtClean="0">
                <a:solidFill>
                  <a:schemeClr val="tx1"/>
                </a:solidFill>
              </a:rPr>
              <a:t>θα εμφανισθούν </a:t>
            </a:r>
            <a:r>
              <a:rPr lang="el-GR" sz="2600" dirty="0">
                <a:solidFill>
                  <a:schemeClr val="tx1"/>
                </a:solidFill>
              </a:rPr>
              <a:t>στο απώτερο μέλλον). </a:t>
            </a:r>
            <a:endParaRPr lang="el-GR" sz="2600" dirty="0" smtClean="0">
              <a:solidFill>
                <a:schemeClr val="tx1"/>
              </a:solidFill>
            </a:endParaRPr>
          </a:p>
          <a:p>
            <a:pPr algn="just">
              <a:lnSpc>
                <a:spcPct val="90000"/>
              </a:lnSpc>
              <a:buFontTx/>
              <a:buNone/>
            </a:pPr>
            <a:endParaRPr lang="el-GR" sz="2600" dirty="0">
              <a:solidFill>
                <a:schemeClr val="tx1"/>
              </a:solidFill>
            </a:endParaRPr>
          </a:p>
          <a:p>
            <a:pPr algn="just">
              <a:lnSpc>
                <a:spcPct val="90000"/>
              </a:lnSpc>
              <a:buFontTx/>
              <a:buNone/>
            </a:pPr>
            <a:r>
              <a:rPr lang="el-GR" sz="2600" b="1" dirty="0">
                <a:solidFill>
                  <a:schemeClr val="tx1"/>
                </a:solidFill>
              </a:rPr>
              <a:t>--Λειτουργικές:</a:t>
            </a:r>
            <a:r>
              <a:rPr lang="el-GR" sz="2600" dirty="0">
                <a:solidFill>
                  <a:schemeClr val="tx1"/>
                </a:solidFill>
              </a:rPr>
              <a:t> αντιστοιχούν στη λειτουργία </a:t>
            </a:r>
            <a:r>
              <a:rPr lang="el-GR" sz="2600" dirty="0" smtClean="0">
                <a:solidFill>
                  <a:schemeClr val="tx1"/>
                </a:solidFill>
              </a:rPr>
              <a:t>της Επιχείρησης </a:t>
            </a:r>
            <a:r>
              <a:rPr lang="el-GR" sz="2600" dirty="0">
                <a:solidFill>
                  <a:schemeClr val="tx1"/>
                </a:solidFill>
              </a:rPr>
              <a:t>και απαιτούν λεπτούς και </a:t>
            </a:r>
            <a:r>
              <a:rPr lang="el-GR" sz="2600" dirty="0" smtClean="0">
                <a:solidFill>
                  <a:schemeClr val="tx1"/>
                </a:solidFill>
              </a:rPr>
              <a:t>ευαίσθητους χειρισμούς </a:t>
            </a:r>
            <a:r>
              <a:rPr lang="el-GR" sz="2600" dirty="0">
                <a:solidFill>
                  <a:schemeClr val="tx1"/>
                </a:solidFill>
              </a:rPr>
              <a:t>της διοίκησης, κυρίως ιδίως </a:t>
            </a:r>
            <a:r>
              <a:rPr lang="el-GR" sz="2600" dirty="0" smtClean="0">
                <a:solidFill>
                  <a:schemeClr val="tx1"/>
                </a:solidFill>
              </a:rPr>
              <a:t>όσες εμπλέκουν </a:t>
            </a:r>
            <a:r>
              <a:rPr lang="el-GR" sz="2600" dirty="0">
                <a:solidFill>
                  <a:schemeClr val="tx1"/>
                </a:solidFill>
              </a:rPr>
              <a:t>τους εργαζομένους της επιχείρησης (π.χ</a:t>
            </a:r>
            <a:r>
              <a:rPr lang="el-GR" sz="2600" dirty="0" smtClean="0">
                <a:solidFill>
                  <a:schemeClr val="tx1"/>
                </a:solidFill>
              </a:rPr>
              <a:t>. μία </a:t>
            </a:r>
            <a:r>
              <a:rPr lang="el-GR" sz="2600" dirty="0">
                <a:solidFill>
                  <a:schemeClr val="tx1"/>
                </a:solidFill>
              </a:rPr>
              <a:t>μετάθεση, ή απόλυση). </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490066"/>
          </a:xfrm>
        </p:spPr>
        <p:txBody>
          <a:bodyPr>
            <a:normAutofit fontScale="90000"/>
          </a:bodyPr>
          <a:lstStyle/>
          <a:p>
            <a:r>
              <a:rPr lang="en-GB" b="1" dirty="0" smtClean="0"/>
              <a:t>Παρ</a:t>
            </a:r>
            <a:r>
              <a:rPr lang="el-GR" b="1" dirty="0" smtClean="0"/>
              <a:t>α</a:t>
            </a:r>
            <a:r>
              <a:rPr lang="en-GB" b="1" dirty="0" smtClean="0"/>
              <a:t>δειγμα 5</a:t>
            </a:r>
          </a:p>
        </p:txBody>
      </p:sp>
      <p:sp>
        <p:nvSpPr>
          <p:cNvPr id="10243" name="Rectangle 3"/>
          <p:cNvSpPr>
            <a:spLocks noGrp="1" noChangeArrowheads="1"/>
          </p:cNvSpPr>
          <p:nvPr>
            <p:ph idx="1"/>
          </p:nvPr>
        </p:nvSpPr>
        <p:spPr>
          <a:xfrm>
            <a:off x="0" y="908720"/>
            <a:ext cx="9144000" cy="5949280"/>
          </a:xfrm>
        </p:spPr>
        <p:txBody>
          <a:bodyPr>
            <a:normAutofit fontScale="85000" lnSpcReduction="10000"/>
          </a:bodyPr>
          <a:lstStyle/>
          <a:p>
            <a:r>
              <a:rPr lang="en-GB" sz="2600" dirty="0" smtClean="0">
                <a:solidFill>
                  <a:schemeClr val="tx1"/>
                </a:solidFill>
              </a:rPr>
              <a:t>Εξετάζετε 3 επενδύσεις με τα ακόλουθα χαρακτηριστικά:</a:t>
            </a:r>
          </a:p>
          <a:p>
            <a:pPr>
              <a:buFontTx/>
              <a:buNone/>
            </a:pPr>
            <a:r>
              <a:rPr lang="en-GB" sz="2600" dirty="0" smtClean="0">
                <a:solidFill>
                  <a:schemeClr val="tx1"/>
                </a:solidFill>
              </a:rPr>
              <a:t>(€)				</a:t>
            </a:r>
            <a:r>
              <a:rPr lang="en-GB" sz="2600" u="sng" dirty="0" smtClean="0">
                <a:solidFill>
                  <a:schemeClr val="tx1"/>
                </a:solidFill>
              </a:rPr>
              <a:t> Ε1		</a:t>
            </a:r>
            <a:r>
              <a:rPr lang="el-GR" sz="2600" u="sng" dirty="0" smtClean="0">
                <a:solidFill>
                  <a:schemeClr val="tx1"/>
                </a:solidFill>
              </a:rPr>
              <a:t> </a:t>
            </a:r>
            <a:r>
              <a:rPr lang="en-GB" sz="2600" u="sng" dirty="0" smtClean="0">
                <a:solidFill>
                  <a:schemeClr val="tx1"/>
                </a:solidFill>
              </a:rPr>
              <a:t> Ε2		 Ε3</a:t>
            </a:r>
          </a:p>
          <a:p>
            <a:pPr>
              <a:buFontTx/>
              <a:buNone/>
            </a:pPr>
            <a:r>
              <a:rPr lang="el-GR" sz="2600" dirty="0" smtClean="0">
                <a:solidFill>
                  <a:schemeClr val="tx1"/>
                </a:solidFill>
              </a:rPr>
              <a:t>Έτος </a:t>
            </a:r>
            <a:r>
              <a:rPr lang="en-GB" sz="2600" dirty="0" smtClean="0">
                <a:solidFill>
                  <a:schemeClr val="tx1"/>
                </a:solidFill>
              </a:rPr>
              <a:t>Χ</a:t>
            </a:r>
            <a:r>
              <a:rPr lang="en-GB" sz="2600" baseline="-25000" dirty="0" smtClean="0">
                <a:solidFill>
                  <a:schemeClr val="tx1"/>
                </a:solidFill>
              </a:rPr>
              <a:t>1			</a:t>
            </a:r>
            <a:r>
              <a:rPr lang="en-GB" sz="2600" dirty="0" smtClean="0">
                <a:solidFill>
                  <a:schemeClr val="tx1"/>
                </a:solidFill>
              </a:rPr>
              <a:t>-20		-10		-10</a:t>
            </a:r>
          </a:p>
          <a:p>
            <a:pPr>
              <a:buFontTx/>
              <a:buNone/>
            </a:pPr>
            <a:r>
              <a:rPr lang="el-GR" sz="2600" dirty="0" smtClean="0">
                <a:solidFill>
                  <a:schemeClr val="tx1"/>
                </a:solidFill>
              </a:rPr>
              <a:t>Έτος </a:t>
            </a:r>
            <a:r>
              <a:rPr lang="en-GB" sz="2600" dirty="0" smtClean="0">
                <a:solidFill>
                  <a:schemeClr val="tx1"/>
                </a:solidFill>
              </a:rPr>
              <a:t>Χ</a:t>
            </a:r>
            <a:r>
              <a:rPr lang="en-GB" sz="2600" baseline="-25000" dirty="0" smtClean="0">
                <a:solidFill>
                  <a:schemeClr val="tx1"/>
                </a:solidFill>
              </a:rPr>
              <a:t>2		</a:t>
            </a:r>
            <a:r>
              <a:rPr lang="el-GR" sz="2600" baseline="-25000" dirty="0" smtClean="0">
                <a:solidFill>
                  <a:schemeClr val="tx1"/>
                </a:solidFill>
              </a:rPr>
              <a:t>	  </a:t>
            </a:r>
            <a:r>
              <a:rPr lang="en-GB" sz="2600" dirty="0" smtClean="0">
                <a:solidFill>
                  <a:schemeClr val="tx1"/>
                </a:solidFill>
              </a:rPr>
              <a:t>70		 15		  </a:t>
            </a:r>
            <a:r>
              <a:rPr lang="el-GR" sz="2600" dirty="0" smtClean="0">
                <a:solidFill>
                  <a:schemeClr val="tx1"/>
                </a:solidFill>
              </a:rPr>
              <a:t> </a:t>
            </a:r>
            <a:r>
              <a:rPr lang="en-GB" sz="2600" dirty="0" smtClean="0">
                <a:solidFill>
                  <a:schemeClr val="tx1"/>
                </a:solidFill>
              </a:rPr>
              <a:t> 5</a:t>
            </a:r>
          </a:p>
          <a:p>
            <a:pPr>
              <a:buFontTx/>
              <a:buNone/>
            </a:pPr>
            <a:r>
              <a:rPr lang="el-GR" sz="2600" dirty="0" smtClean="0">
                <a:solidFill>
                  <a:schemeClr val="tx1"/>
                </a:solidFill>
              </a:rPr>
              <a:t>Έτος </a:t>
            </a:r>
            <a:r>
              <a:rPr lang="en-GB" sz="2600" dirty="0" smtClean="0">
                <a:solidFill>
                  <a:schemeClr val="tx1"/>
                </a:solidFill>
              </a:rPr>
              <a:t>Χ</a:t>
            </a:r>
            <a:r>
              <a:rPr lang="en-GB" sz="2600" baseline="-25000" dirty="0" smtClean="0">
                <a:solidFill>
                  <a:schemeClr val="tx1"/>
                </a:solidFill>
              </a:rPr>
              <a:t>3</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10		</a:t>
            </a:r>
            <a:r>
              <a:rPr lang="el-GR" sz="2600" dirty="0" smtClean="0">
                <a:solidFill>
                  <a:schemeClr val="tx1"/>
                </a:solidFill>
              </a:rPr>
              <a:t> </a:t>
            </a:r>
            <a:r>
              <a:rPr lang="en-GB" sz="2600" dirty="0" smtClean="0">
                <a:solidFill>
                  <a:schemeClr val="tx1"/>
                </a:solidFill>
              </a:rPr>
              <a:t> 40		 </a:t>
            </a:r>
            <a:r>
              <a:rPr lang="el-GR" sz="2600" dirty="0" smtClean="0">
                <a:solidFill>
                  <a:schemeClr val="tx1"/>
                </a:solidFill>
              </a:rPr>
              <a:t> </a:t>
            </a:r>
            <a:r>
              <a:rPr lang="en-GB" sz="2600" dirty="0" smtClean="0">
                <a:solidFill>
                  <a:schemeClr val="tx1"/>
                </a:solidFill>
              </a:rPr>
              <a:t>60</a:t>
            </a:r>
          </a:p>
          <a:p>
            <a:pPr>
              <a:buFontTx/>
              <a:buNone/>
            </a:pPr>
            <a:r>
              <a:rPr lang="en-GB" sz="2600" dirty="0" smtClean="0">
                <a:solidFill>
                  <a:schemeClr val="tx1"/>
                </a:solidFill>
              </a:rPr>
              <a:t>ΚΠΑ			</a:t>
            </a:r>
            <a:r>
              <a:rPr lang="el-GR" sz="2600" dirty="0" smtClean="0">
                <a:solidFill>
                  <a:schemeClr val="tx1"/>
                </a:solidFill>
              </a:rPr>
              <a:t>             </a:t>
            </a:r>
            <a:r>
              <a:rPr lang="en-GB" sz="2600" dirty="0" smtClean="0">
                <a:solidFill>
                  <a:schemeClr val="tx1"/>
                </a:solidFill>
              </a:rPr>
              <a:t>50,5		 </a:t>
            </a:r>
            <a:r>
              <a:rPr lang="el-GR" sz="2600" dirty="0" smtClean="0">
                <a:solidFill>
                  <a:schemeClr val="tx1"/>
                </a:solidFill>
              </a:rPr>
              <a:t> </a:t>
            </a:r>
            <a:r>
              <a:rPr lang="en-GB" sz="2600" dirty="0" smtClean="0">
                <a:solidFill>
                  <a:schemeClr val="tx1"/>
                </a:solidFill>
              </a:rPr>
              <a:t>35,3		</a:t>
            </a:r>
            <a:r>
              <a:rPr lang="el-GR" sz="2600" dirty="0" smtClean="0">
                <a:solidFill>
                  <a:schemeClr val="tx1"/>
                </a:solidFill>
              </a:rPr>
              <a:t> </a:t>
            </a:r>
            <a:r>
              <a:rPr lang="en-GB" sz="2600" dirty="0" smtClean="0">
                <a:solidFill>
                  <a:schemeClr val="tx1"/>
                </a:solidFill>
              </a:rPr>
              <a:t> 33,4</a:t>
            </a:r>
          </a:p>
          <a:p>
            <a:pPr>
              <a:buFontTx/>
              <a:buNone/>
            </a:pPr>
            <a:r>
              <a:rPr lang="en-GB" sz="2600" dirty="0" smtClean="0">
                <a:solidFill>
                  <a:schemeClr val="tx1"/>
                </a:solidFill>
              </a:rPr>
              <a:t>ΔΑ</a:t>
            </a:r>
            <a:r>
              <a:rPr lang="el-GR" sz="2600" dirty="0" smtClean="0">
                <a:solidFill>
                  <a:schemeClr val="tx1"/>
                </a:solidFill>
              </a:rPr>
              <a:t> (</a:t>
            </a:r>
            <a:r>
              <a:rPr lang="en-US" sz="2600" dirty="0" smtClean="0">
                <a:solidFill>
                  <a:schemeClr val="tx1"/>
                </a:solidFill>
              </a:rPr>
              <a:t>ROIC)</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  </a:t>
            </a:r>
            <a:r>
              <a:rPr lang="el-GR" sz="2600" dirty="0" smtClean="0">
                <a:solidFill>
                  <a:schemeClr val="tx1"/>
                </a:solidFill>
              </a:rPr>
              <a:t>           </a:t>
            </a:r>
            <a:r>
              <a:rPr lang="en-GB" sz="2600" dirty="0" smtClean="0">
                <a:solidFill>
                  <a:schemeClr val="tx1"/>
                </a:solidFill>
              </a:rPr>
              <a:t> 3,53		 </a:t>
            </a:r>
            <a:r>
              <a:rPr lang="el-GR" sz="2600" dirty="0" smtClean="0">
                <a:solidFill>
                  <a:schemeClr val="tx1"/>
                </a:solidFill>
              </a:rPr>
              <a:t>  </a:t>
            </a:r>
            <a:r>
              <a:rPr lang="en-GB" sz="2600" dirty="0" smtClean="0">
                <a:solidFill>
                  <a:schemeClr val="tx1"/>
                </a:solidFill>
              </a:rPr>
              <a:t> 4,53		 </a:t>
            </a:r>
            <a:r>
              <a:rPr lang="el-GR" sz="2600" dirty="0" smtClean="0">
                <a:solidFill>
                  <a:schemeClr val="tx1"/>
                </a:solidFill>
              </a:rPr>
              <a:t>  </a:t>
            </a:r>
            <a:r>
              <a:rPr lang="en-GB" sz="2600" dirty="0" smtClean="0">
                <a:solidFill>
                  <a:schemeClr val="tx1"/>
                </a:solidFill>
              </a:rPr>
              <a:t> 4,34</a:t>
            </a:r>
          </a:p>
          <a:p>
            <a:endParaRPr lang="el-GR" sz="1800" dirty="0" smtClean="0">
              <a:solidFill>
                <a:schemeClr val="tx1"/>
              </a:solidFill>
            </a:endParaRPr>
          </a:p>
          <a:p>
            <a:r>
              <a:rPr lang="el-GR" sz="2400" dirty="0" smtClean="0">
                <a:solidFill>
                  <a:schemeClr val="tx1"/>
                </a:solidFill>
              </a:rPr>
              <a:t>Αφού πρόκειται για αμοιβαία αποκλειόμενες επενδύσεις θα επιλέξουμε εκείνη την επένδυση με την υψηλότερη ΚΠΑ, άρα την επένδυση Α.</a:t>
            </a:r>
          </a:p>
          <a:p>
            <a:endParaRPr lang="el-GR" sz="2400" dirty="0" smtClean="0">
              <a:solidFill>
                <a:schemeClr val="tx1"/>
              </a:solidFill>
            </a:endParaRPr>
          </a:p>
          <a:p>
            <a:r>
              <a:rPr lang="el-GR" sz="2400" dirty="0" smtClean="0">
                <a:solidFill>
                  <a:schemeClr val="tx1"/>
                </a:solidFill>
              </a:rPr>
              <a:t>Αν έχουμε €20 προς επένδυση, θα επιλέξουμε την επένδυση 1 ή τις 2</a:t>
            </a:r>
            <a:r>
              <a:rPr lang="en-US" sz="2400" dirty="0" smtClean="0">
                <a:solidFill>
                  <a:schemeClr val="tx1"/>
                </a:solidFill>
              </a:rPr>
              <a:t>+</a:t>
            </a:r>
            <a:r>
              <a:rPr lang="el-GR" sz="2400" dirty="0" smtClean="0">
                <a:solidFill>
                  <a:schemeClr val="tx1"/>
                </a:solidFill>
              </a:rPr>
              <a:t>3 μαζί. Στην περίπτωση αυτή δεν μπορούμε να ιεραρχήσουμε τις επενδύσεις με βάση την ΚΠΑ τους. Τόσο το 2ο όσο και 3ο έργο έχουν υψηλότερους ΔΑ από το 1ο. Άρα θα πρέπει να προηγηθούν του 1ου έργου.</a:t>
            </a:r>
            <a:endParaRPr lang="en-US" sz="2400" dirty="0" smtClean="0">
              <a:solidFill>
                <a:schemeClr val="tx1"/>
              </a:solidFill>
            </a:endParaRPr>
          </a:p>
          <a:p>
            <a:pPr>
              <a:defRPr/>
            </a:pPr>
            <a:r>
              <a:rPr lang="el-GR" altLang="en-US" sz="2400" b="1" dirty="0" smtClean="0">
                <a:solidFill>
                  <a:srgbClr val="002060"/>
                </a:solidFill>
              </a:rPr>
              <a:t>Αν </a:t>
            </a:r>
            <a:r>
              <a:rPr lang="en-US" sz="2400" b="1" dirty="0" smtClean="0">
                <a:solidFill>
                  <a:srgbClr val="002060"/>
                </a:solidFill>
              </a:rPr>
              <a:t>ROC&gt;</a:t>
            </a:r>
            <a:r>
              <a:rPr lang="el-GR" altLang="en-US" sz="2400" b="1" dirty="0" smtClean="0">
                <a:solidFill>
                  <a:srgbClr val="002060"/>
                </a:solidFill>
              </a:rPr>
              <a:t> κόστος κεφαλαίου ή το </a:t>
            </a:r>
            <a:r>
              <a:rPr lang="en-US" sz="2400" b="1" dirty="0" smtClean="0">
                <a:solidFill>
                  <a:srgbClr val="002060"/>
                </a:solidFill>
              </a:rPr>
              <a:t>R</a:t>
            </a:r>
            <a:r>
              <a:rPr lang="el-GR" altLang="en-US" sz="2400" b="1" dirty="0" smtClean="0">
                <a:solidFill>
                  <a:srgbClr val="002060"/>
                </a:solidFill>
              </a:rPr>
              <a:t>ΟΑ</a:t>
            </a:r>
            <a:r>
              <a:rPr lang="en-US" altLang="en-US" sz="2400" b="1" dirty="0" smtClean="0">
                <a:solidFill>
                  <a:srgbClr val="002060"/>
                </a:solidFill>
              </a:rPr>
              <a:t> </a:t>
            </a:r>
            <a:r>
              <a:rPr lang="el-GR" altLang="en-US" sz="2400" b="1" dirty="0" smtClean="0">
                <a:solidFill>
                  <a:srgbClr val="002060"/>
                </a:solidFill>
              </a:rPr>
              <a:t>=&gt;</a:t>
            </a:r>
            <a:r>
              <a:rPr lang="en-US" altLang="en-US" sz="2400" b="1" dirty="0" smtClean="0">
                <a:solidFill>
                  <a:srgbClr val="002060"/>
                </a:solidFill>
              </a:rPr>
              <a:t> </a:t>
            </a:r>
            <a:r>
              <a:rPr lang="el-GR" altLang="en-US" sz="2400" b="1" dirty="0" smtClean="0">
                <a:solidFill>
                  <a:srgbClr val="002060"/>
                </a:solidFill>
              </a:rPr>
              <a:t>Εγκρίνεται</a:t>
            </a:r>
            <a:r>
              <a:rPr lang="en-US" altLang="en-US" sz="2400" b="1" dirty="0" smtClean="0">
                <a:solidFill>
                  <a:srgbClr val="002060"/>
                </a:solidFill>
              </a:rPr>
              <a:t> </a:t>
            </a:r>
            <a:r>
              <a:rPr lang="el-GR" altLang="en-US" sz="2400" b="1" dirty="0" smtClean="0">
                <a:solidFill>
                  <a:srgbClr val="002060"/>
                </a:solidFill>
              </a:rPr>
              <a:t>η Επένδυση.</a:t>
            </a:r>
          </a:p>
          <a:p>
            <a:endParaRPr lang="el-GR" sz="2400" dirty="0" smtClean="0">
              <a:solidFill>
                <a:schemeClr val="tx1"/>
              </a:solidFill>
            </a:endParaRPr>
          </a:p>
        </p:txBody>
      </p:sp>
      <p:sp>
        <p:nvSpPr>
          <p:cNvPr id="10244" name="Line 4"/>
          <p:cNvSpPr>
            <a:spLocks noChangeShapeType="1"/>
          </p:cNvSpPr>
          <p:nvPr/>
        </p:nvSpPr>
        <p:spPr bwMode="auto">
          <a:xfrm>
            <a:off x="0" y="3789040"/>
            <a:ext cx="7924800" cy="0"/>
          </a:xfrm>
          <a:prstGeom prst="line">
            <a:avLst/>
          </a:prstGeom>
          <a:noFill/>
          <a:ln w="28575">
            <a:solidFill>
              <a:srgbClr val="CC3300"/>
            </a:solidFill>
            <a:prstDash val="sysDot"/>
            <a:round/>
            <a:headEnd/>
            <a:tailEnd/>
          </a:ln>
        </p:spPr>
        <p:txBody>
          <a:bodyPr wrap="none" anchor="ctr">
            <a:spAutoFit/>
          </a:bodyPr>
          <a:lstStyle/>
          <a:p>
            <a:endParaRPr lang="el-GR" dirty="0"/>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67544" y="188640"/>
            <a:ext cx="8229600" cy="720080"/>
          </a:xfrm>
        </p:spPr>
        <p:txBody>
          <a:bodyPr>
            <a:normAutofit/>
          </a:bodyPr>
          <a:lstStyle/>
          <a:p>
            <a:pPr eaLnBrk="1" hangingPunct="1">
              <a:defRPr/>
            </a:pPr>
            <a:r>
              <a:rPr lang="el-GR" b="1" dirty="0" smtClean="0"/>
              <a:t>ΑΣΚΗΣΗ </a:t>
            </a:r>
            <a:r>
              <a:rPr lang="en-US" b="1" dirty="0" smtClean="0"/>
              <a:t>ROIC</a:t>
            </a:r>
            <a:endParaRPr lang="el-GR" b="1" dirty="0" smtClean="0"/>
          </a:p>
        </p:txBody>
      </p:sp>
      <p:sp>
        <p:nvSpPr>
          <p:cNvPr id="29699" name="Rectangle 3"/>
          <p:cNvSpPr>
            <a:spLocks noGrp="1" noChangeArrowheads="1"/>
          </p:cNvSpPr>
          <p:nvPr>
            <p:ph idx="1"/>
          </p:nvPr>
        </p:nvSpPr>
        <p:spPr>
          <a:xfrm>
            <a:off x="0" y="908720"/>
            <a:ext cx="9144000" cy="5760640"/>
          </a:xfrm>
        </p:spPr>
        <p:txBody>
          <a:bodyPr>
            <a:noAutofit/>
          </a:bodyPr>
          <a:lstStyle/>
          <a:p>
            <a:pPr eaLnBrk="1" hangingPunct="1">
              <a:lnSpc>
                <a:spcPct val="80000"/>
              </a:lnSpc>
              <a:defRPr/>
            </a:pPr>
            <a:r>
              <a:rPr lang="en-US" altLang="en-US" sz="2400" dirty="0" smtClean="0">
                <a:solidFill>
                  <a:schemeClr val="tx1"/>
                </a:solidFill>
              </a:rPr>
              <a:t>ROIC: </a:t>
            </a:r>
            <a:r>
              <a:rPr lang="el-GR" altLang="en-US" sz="2400" dirty="0" smtClean="0">
                <a:solidFill>
                  <a:schemeClr val="tx1"/>
                </a:solidFill>
              </a:rPr>
              <a:t>Απόδοση ιδίων κεφαλαίων = Καθαρά κέρδη μετά από φόρο / [(Αρχική αξία παγίου + τελική αξία) - δάνεια  / 2]</a:t>
            </a:r>
          </a:p>
          <a:p>
            <a:pPr eaLnBrk="1" hangingPunct="1">
              <a:lnSpc>
                <a:spcPct val="80000"/>
              </a:lnSpc>
              <a:defRPr/>
            </a:pPr>
            <a:r>
              <a:rPr lang="el-GR" altLang="en-US" sz="2400" u="sng" dirty="0" smtClean="0">
                <a:solidFill>
                  <a:schemeClr val="tx1"/>
                </a:solidFill>
              </a:rPr>
              <a:t>Παράδειγμα:</a:t>
            </a:r>
          </a:p>
          <a:p>
            <a:pPr eaLnBrk="1" hangingPunct="1">
              <a:lnSpc>
                <a:spcPct val="80000"/>
              </a:lnSpc>
              <a:buFontTx/>
              <a:buNone/>
              <a:defRPr/>
            </a:pPr>
            <a:r>
              <a:rPr lang="el-GR" altLang="en-US" sz="2400" dirty="0" smtClean="0">
                <a:solidFill>
                  <a:schemeClr val="tx1"/>
                </a:solidFill>
              </a:rPr>
              <a:t>   Ένα έργο κοστίζει 1 εκ. ευρώ και χρηματοδοτείται κατά 40% με δανειακά κεφάλαια. Το έργο θα δίδει καθ. κέρδη 50.000€ για 5 έτη. Στο τέλος της ζωής του η υπολειμματική αξία του θα είναι 0. Ποια η απόδοση του έργου στα κεφάλαια των μετόχων;</a:t>
            </a:r>
          </a:p>
          <a:p>
            <a:pPr eaLnBrk="1" hangingPunct="1">
              <a:lnSpc>
                <a:spcPct val="80000"/>
              </a:lnSpc>
              <a:buFontTx/>
              <a:buNone/>
              <a:defRPr/>
            </a:pPr>
            <a:r>
              <a:rPr lang="el-GR" altLang="en-US" sz="2400" u="sng" dirty="0" smtClean="0">
                <a:solidFill>
                  <a:schemeClr val="tx1"/>
                </a:solidFill>
              </a:rPr>
              <a:t>Απάντηση</a:t>
            </a:r>
          </a:p>
          <a:p>
            <a:pPr eaLnBrk="1" hangingPunct="1">
              <a:lnSpc>
                <a:spcPct val="80000"/>
              </a:lnSpc>
              <a:defRPr/>
            </a:pPr>
            <a:r>
              <a:rPr lang="el-GR" altLang="en-US" sz="2400" dirty="0" smtClean="0">
                <a:solidFill>
                  <a:schemeClr val="tx1"/>
                </a:solidFill>
              </a:rPr>
              <a:t>Αξία του έργου που χρηματοδοτείται από κεφάλαια των μετόχων = 1εκ. * (1-0,40) = 600.000</a:t>
            </a:r>
          </a:p>
          <a:p>
            <a:pPr eaLnBrk="1" hangingPunct="1">
              <a:lnSpc>
                <a:spcPct val="80000"/>
              </a:lnSpc>
              <a:defRPr/>
            </a:pPr>
            <a:r>
              <a:rPr lang="el-GR" altLang="en-US" sz="2400" dirty="0" smtClean="0">
                <a:solidFill>
                  <a:schemeClr val="tx1"/>
                </a:solidFill>
              </a:rPr>
              <a:t>Μέση αξία = 600.000/2 = 300.000</a:t>
            </a:r>
          </a:p>
          <a:p>
            <a:pPr eaLnBrk="1" hangingPunct="1">
              <a:lnSpc>
                <a:spcPct val="80000"/>
              </a:lnSpc>
              <a:defRPr/>
            </a:pPr>
            <a:r>
              <a:rPr lang="el-GR" altLang="en-US" sz="2400" dirty="0" smtClean="0">
                <a:solidFill>
                  <a:schemeClr val="tx1"/>
                </a:solidFill>
              </a:rPr>
              <a:t>Απόδοση έργου ως προς τα κεφάλαια των μετόχων = 50.000/300.000 = </a:t>
            </a:r>
            <a:r>
              <a:rPr lang="en-GB" altLang="en-US" sz="2400" dirty="0" smtClean="0">
                <a:solidFill>
                  <a:schemeClr val="tx1"/>
                </a:solidFill>
                <a:ea typeface="SimSun" pitchFamily="2" charset="-122"/>
              </a:rPr>
              <a:t>ROIC</a:t>
            </a:r>
            <a:r>
              <a:rPr lang="el-GR" altLang="en-US" sz="2400" dirty="0" smtClean="0">
                <a:solidFill>
                  <a:schemeClr val="tx1"/>
                </a:solidFill>
                <a:ea typeface="SimSun" pitchFamily="2" charset="-122"/>
              </a:rPr>
              <a:t> </a:t>
            </a:r>
            <a:r>
              <a:rPr lang="en-GB" altLang="en-US" sz="2400" dirty="0" smtClean="0">
                <a:solidFill>
                  <a:schemeClr val="tx1"/>
                </a:solidFill>
                <a:ea typeface="SimSun" pitchFamily="2" charset="-122"/>
              </a:rPr>
              <a:t>= 16.67%.</a:t>
            </a:r>
            <a:endParaRPr lang="el-GR" altLang="en-US" sz="2400" dirty="0" smtClean="0">
              <a:solidFill>
                <a:schemeClr val="tx1"/>
              </a:solidFill>
            </a:endParaRPr>
          </a:p>
          <a:p>
            <a:pPr eaLnBrk="1" hangingPunct="1">
              <a:lnSpc>
                <a:spcPct val="80000"/>
              </a:lnSpc>
              <a:defRPr/>
            </a:pPr>
            <a:r>
              <a:rPr lang="el-GR" altLang="en-US" sz="2400" dirty="0" smtClean="0">
                <a:solidFill>
                  <a:schemeClr val="tx1"/>
                </a:solidFill>
              </a:rPr>
              <a:t>Συγκρίνεται με την απαιτούμενη απόδοση των ιδίων κεφαλαίων των μετόχων</a:t>
            </a:r>
          </a:p>
          <a:p>
            <a:pPr eaLnBrk="1" hangingPunct="1">
              <a:lnSpc>
                <a:spcPct val="80000"/>
              </a:lnSpc>
              <a:defRPr/>
            </a:pPr>
            <a:r>
              <a:rPr lang="el-GR" altLang="en-US" sz="2400" dirty="0" smtClean="0">
                <a:solidFill>
                  <a:schemeClr val="tx1"/>
                </a:solidFill>
              </a:rPr>
              <a:t>Αν </a:t>
            </a:r>
            <a:r>
              <a:rPr lang="en-US" sz="2400" dirty="0" smtClean="0">
                <a:solidFill>
                  <a:schemeClr val="tx1"/>
                </a:solidFill>
              </a:rPr>
              <a:t>ROIC</a:t>
            </a:r>
            <a:r>
              <a:rPr lang="el-GR" altLang="en-US" sz="2400" dirty="0" smtClean="0">
                <a:solidFill>
                  <a:schemeClr val="tx1"/>
                </a:solidFill>
              </a:rPr>
              <a:t> επένδυσης </a:t>
            </a:r>
            <a:r>
              <a:rPr lang="en-US" sz="2400" dirty="0" smtClean="0">
                <a:solidFill>
                  <a:schemeClr val="tx1"/>
                </a:solidFill>
              </a:rPr>
              <a:t>&gt; ROE &gt; </a:t>
            </a:r>
            <a:r>
              <a:rPr lang="el-GR" altLang="en-US" sz="2400" dirty="0" smtClean="0">
                <a:solidFill>
                  <a:schemeClr val="tx1"/>
                </a:solidFill>
              </a:rPr>
              <a:t>κόστος Ιδίων κεφαλαίων της επιχείρησης τότε εγκρίνεται το επενδυτικό πρόγραμμα</a:t>
            </a:r>
          </a:p>
        </p:txBody>
      </p:sp>
      <p:sp>
        <p:nvSpPr>
          <p:cNvPr id="6" name="5 - Θέση αριθμού διαφάνειας"/>
          <p:cNvSpPr>
            <a:spLocks noGrp="1"/>
          </p:cNvSpPr>
          <p:nvPr>
            <p:ph type="sldNum" sz="quarter" idx="12"/>
          </p:nvPr>
        </p:nvSpPr>
        <p:spPr/>
        <p:txBody>
          <a:bodyPr/>
          <a:lstStyle/>
          <a:p>
            <a:pPr>
              <a:defRPr/>
            </a:pPr>
            <a:fld id="{EFA2E94C-3105-4D5F-ABB3-20C05E690711}" type="slidenum">
              <a:rPr lang="el-GR"/>
              <a:pPr>
                <a:defRPr/>
              </a:pPr>
              <a:t>361</a:t>
            </a:fld>
            <a:endParaRPr lang="el-GR" dirty="0"/>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371600"/>
          </a:xfrm>
          <a:solidFill>
            <a:srgbClr val="FFFFCC"/>
          </a:solidFill>
          <a:ln w="76200" cmpd="tri">
            <a:solidFill>
              <a:schemeClr val="tx1"/>
            </a:solidFill>
          </a:ln>
        </p:spPr>
        <p:txBody>
          <a:bodyPr>
            <a:normAutofit fontScale="90000"/>
          </a:bodyPr>
          <a:lstStyle/>
          <a:p>
            <a:pPr algn="ctr"/>
            <a:r>
              <a:rPr lang="el-GR" b="1" dirty="0">
                <a:cs typeface="Times New Roman" pitchFamily="18" charset="0"/>
              </a:rPr>
              <a:t>Η </a:t>
            </a:r>
            <a:r>
              <a:rPr lang="el-GR" b="1" dirty="0" smtClean="0">
                <a:cs typeface="Times New Roman" pitchFamily="18" charset="0"/>
              </a:rPr>
              <a:t>μΕθοδοΣ </a:t>
            </a:r>
            <a:r>
              <a:rPr lang="el-GR" b="1" dirty="0">
                <a:cs typeface="Times New Roman" pitchFamily="18" charset="0"/>
              </a:rPr>
              <a:t>του </a:t>
            </a:r>
            <a:r>
              <a:rPr lang="el-GR" b="1" dirty="0" smtClean="0">
                <a:cs typeface="Times New Roman" pitchFamily="18" charset="0"/>
              </a:rPr>
              <a:t>ΔεΙκτη ΚερδοφορΙαΣ (</a:t>
            </a:r>
            <a:r>
              <a:rPr lang="en-US" b="1" dirty="0" smtClean="0">
                <a:cs typeface="Times New Roman" pitchFamily="18" charset="0"/>
              </a:rPr>
              <a:t>P</a:t>
            </a:r>
            <a:r>
              <a:rPr lang="el-GR" b="1" dirty="0" smtClean="0">
                <a:cs typeface="Times New Roman" pitchFamily="18" charset="0"/>
              </a:rPr>
              <a:t>rofitability </a:t>
            </a:r>
            <a:r>
              <a:rPr lang="en-US" b="1" dirty="0" smtClean="0">
                <a:cs typeface="Times New Roman" pitchFamily="18" charset="0"/>
              </a:rPr>
              <a:t>I</a:t>
            </a:r>
            <a:r>
              <a:rPr lang="el-GR" b="1" dirty="0" smtClean="0">
                <a:cs typeface="Times New Roman" pitchFamily="18" charset="0"/>
              </a:rPr>
              <a:t>ndex</a:t>
            </a:r>
            <a:r>
              <a:rPr lang="en-US" b="1" dirty="0" smtClean="0">
                <a:cs typeface="Times New Roman" pitchFamily="18" charset="0"/>
              </a:rPr>
              <a:t> PI</a:t>
            </a:r>
            <a:r>
              <a:rPr lang="el-GR" b="1" dirty="0" smtClean="0">
                <a:cs typeface="Times New Roman" pitchFamily="18" charset="0"/>
              </a:rPr>
              <a:t>)</a:t>
            </a:r>
            <a:r>
              <a:rPr lang="el-GR" dirty="0" smtClean="0"/>
              <a:t> </a:t>
            </a:r>
            <a:endParaRPr lang="el-GR" dirty="0"/>
          </a:p>
        </p:txBody>
      </p:sp>
      <p:sp>
        <p:nvSpPr>
          <p:cNvPr id="2051" name="Rectangle 3"/>
          <p:cNvSpPr>
            <a:spLocks noGrp="1" noChangeArrowheads="1"/>
          </p:cNvSpPr>
          <p:nvPr>
            <p:ph idx="1"/>
          </p:nvPr>
        </p:nvSpPr>
        <p:spPr>
          <a:xfrm>
            <a:off x="0" y="1524000"/>
            <a:ext cx="9144000" cy="2743200"/>
          </a:xfrm>
        </p:spPr>
        <p:txBody>
          <a:bodyPr>
            <a:normAutofit fontScale="85000" lnSpcReduction="10000"/>
          </a:bodyPr>
          <a:lstStyle/>
          <a:p>
            <a:pPr algn="just"/>
            <a:r>
              <a:rPr lang="el-GR" dirty="0">
                <a:solidFill>
                  <a:schemeClr val="tx1"/>
                </a:solidFill>
                <a:cs typeface="Times New Roman" pitchFamily="18" charset="0"/>
              </a:rPr>
              <a:t>Ο δείκτης κερδοφορίας είναι ο </a:t>
            </a:r>
            <a:r>
              <a:rPr lang="el-GR" dirty="0" smtClean="0">
                <a:solidFill>
                  <a:schemeClr val="tx1"/>
                </a:solidFill>
                <a:cs typeface="Times New Roman" pitchFamily="18" charset="0"/>
              </a:rPr>
              <a:t>λόγος:</a:t>
            </a:r>
            <a:endParaRPr lang="en-US" dirty="0">
              <a:solidFill>
                <a:schemeClr val="tx1"/>
              </a:solidFill>
              <a:cs typeface="Times New Roman" pitchFamily="18" charset="0"/>
            </a:endParaRPr>
          </a:p>
          <a:p>
            <a:pPr lvl="1" algn="just"/>
            <a:r>
              <a:rPr lang="el-GR" b="1" dirty="0">
                <a:solidFill>
                  <a:schemeClr val="tx1"/>
                </a:solidFill>
                <a:cs typeface="Times New Roman" pitchFamily="18" charset="0"/>
              </a:rPr>
              <a:t>της παρούσας αξίας των αναμενόμενων καθαρών λειτουργικών χρηματορροών (εισροών) του έργου </a:t>
            </a:r>
            <a:r>
              <a:rPr lang="el-GR" b="1" dirty="0">
                <a:solidFill>
                  <a:srgbClr val="FF0F0F"/>
                </a:solidFill>
                <a:cs typeface="Times New Roman" pitchFamily="18" charset="0"/>
              </a:rPr>
              <a:t>δια</a:t>
            </a:r>
            <a:r>
              <a:rPr lang="el-GR" b="1" dirty="0">
                <a:cs typeface="Times New Roman" pitchFamily="18" charset="0"/>
              </a:rPr>
              <a:t> </a:t>
            </a:r>
            <a:endParaRPr lang="en-US" b="1" dirty="0">
              <a:cs typeface="Times New Roman" pitchFamily="18" charset="0"/>
            </a:endParaRPr>
          </a:p>
          <a:p>
            <a:pPr lvl="1" algn="just"/>
            <a:r>
              <a:rPr lang="el-GR" b="1" dirty="0">
                <a:solidFill>
                  <a:schemeClr val="tx1"/>
                </a:solidFill>
                <a:cs typeface="Times New Roman" pitchFamily="18" charset="0"/>
              </a:rPr>
              <a:t>της παρούσας αξίας των αναμενόμενων αρχικών καθαρών επενδυτικών χρηματορροών (εκροών).</a:t>
            </a:r>
            <a:r>
              <a:rPr lang="el-GR" dirty="0">
                <a:solidFill>
                  <a:schemeClr val="tx1"/>
                </a:solidFill>
                <a:cs typeface="Times New Roman" pitchFamily="18" charset="0"/>
              </a:rPr>
              <a:t> </a:t>
            </a:r>
            <a:endParaRPr lang="el-GR" dirty="0" smtClean="0">
              <a:solidFill>
                <a:schemeClr val="tx1"/>
              </a:solidFill>
              <a:cs typeface="Times New Roman" pitchFamily="18" charset="0"/>
            </a:endParaRPr>
          </a:p>
          <a:p>
            <a:pPr lvl="1" algn="just"/>
            <a:r>
              <a:rPr lang="el-GR" b="1" dirty="0" smtClean="0">
                <a:solidFill>
                  <a:schemeClr val="tx1"/>
                </a:solidFill>
                <a:cs typeface="Times New Roman" pitchFamily="18" charset="0"/>
              </a:rPr>
              <a:t>είναι ένα μέτρο της κερδοφορίας του έργου ανά </a:t>
            </a:r>
            <a:r>
              <a:rPr lang="el-GR" b="1" dirty="0" smtClean="0">
                <a:solidFill>
                  <a:schemeClr val="tx1"/>
                </a:solidFill>
              </a:rPr>
              <a:t>ευρώ</a:t>
            </a:r>
            <a:r>
              <a:rPr lang="el-GR" b="1" dirty="0" smtClean="0">
                <a:solidFill>
                  <a:schemeClr val="tx1"/>
                </a:solidFill>
                <a:cs typeface="Times New Roman" pitchFamily="18" charset="0"/>
              </a:rPr>
              <a:t> επενδύσεως. </a:t>
            </a:r>
            <a:endParaRPr lang="el-GR" b="1" dirty="0" smtClean="0">
              <a:solidFill>
                <a:schemeClr val="tx1"/>
              </a:solidFill>
            </a:endParaRPr>
          </a:p>
          <a:p>
            <a:pPr lvl="1" algn="just"/>
            <a:endParaRPr lang="en-US" dirty="0">
              <a:cs typeface="Times New Roman" pitchFamily="18" charset="0"/>
            </a:endParaRPr>
          </a:p>
          <a:p>
            <a:pPr algn="just"/>
            <a:endParaRPr lang="en-US" dirty="0">
              <a:cs typeface="Times New Roman" pitchFamily="18" charset="0"/>
            </a:endParaRPr>
          </a:p>
          <a:p>
            <a:pPr algn="just"/>
            <a:endParaRPr lang="en-US" dirty="0">
              <a:cs typeface="Times New Roman" pitchFamily="18" charset="0"/>
            </a:endParaRPr>
          </a:p>
        </p:txBody>
      </p:sp>
      <p:sp>
        <p:nvSpPr>
          <p:cNvPr id="2053" name="Rectangle 5"/>
          <p:cNvSpPr>
            <a:spLocks noChangeArrowheads="1"/>
          </p:cNvSpPr>
          <p:nvPr/>
        </p:nvSpPr>
        <p:spPr bwMode="auto">
          <a:xfrm>
            <a:off x="3557588" y="3009900"/>
            <a:ext cx="9144000" cy="0"/>
          </a:xfrm>
          <a:prstGeom prst="rect">
            <a:avLst/>
          </a:prstGeom>
          <a:noFill/>
          <a:ln w="9525">
            <a:noFill/>
            <a:miter lim="800000"/>
            <a:headEnd/>
            <a:tailEnd/>
          </a:ln>
          <a:effectLst/>
        </p:spPr>
        <p:txBody>
          <a:bodyPr>
            <a:spAutoFit/>
          </a:bodyPr>
          <a:lstStyle/>
          <a:p>
            <a:endParaRPr lang="el-GR" dirty="0"/>
          </a:p>
        </p:txBody>
      </p:sp>
      <p:graphicFrame>
        <p:nvGraphicFramePr>
          <p:cNvPr id="2052" name="Object 4"/>
          <p:cNvGraphicFramePr>
            <a:graphicFrameLocks noChangeAspect="1"/>
          </p:cNvGraphicFramePr>
          <p:nvPr/>
        </p:nvGraphicFramePr>
        <p:xfrm>
          <a:off x="2022475" y="4267200"/>
          <a:ext cx="4792663" cy="1905000"/>
        </p:xfrm>
        <a:graphic>
          <a:graphicData uri="http://schemas.openxmlformats.org/presentationml/2006/ole">
            <p:oleObj spid="_x0000_s956418" name="Εξίσωση" r:id="rId3" imgW="1879560" imgH="838080" progId="Equation.3">
              <p:embed/>
            </p:oleObj>
          </a:graphicData>
        </a:graphic>
      </p:graphicFrame>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cs typeface="Times New Roman" pitchFamily="18" charset="0"/>
              </a:rPr>
              <a:t>ΕξΗγηση (</a:t>
            </a:r>
            <a:r>
              <a:rPr lang="en-US" b="1" dirty="0" smtClean="0">
                <a:cs typeface="Times New Roman" pitchFamily="18" charset="0"/>
              </a:rPr>
              <a:t>P</a:t>
            </a:r>
            <a:r>
              <a:rPr lang="el-GR" b="1" dirty="0" smtClean="0">
                <a:cs typeface="Times New Roman" pitchFamily="18" charset="0"/>
              </a:rPr>
              <a:t>rofitability </a:t>
            </a:r>
            <a:r>
              <a:rPr lang="en-US" b="1" dirty="0" smtClean="0">
                <a:cs typeface="Times New Roman" pitchFamily="18" charset="0"/>
              </a:rPr>
              <a:t>I</a:t>
            </a:r>
            <a:r>
              <a:rPr lang="el-GR" b="1" dirty="0" smtClean="0">
                <a:cs typeface="Times New Roman" pitchFamily="18" charset="0"/>
              </a:rPr>
              <a:t>ndex</a:t>
            </a:r>
            <a:r>
              <a:rPr lang="en-US" b="1" dirty="0" smtClean="0">
                <a:cs typeface="Times New Roman" pitchFamily="18" charset="0"/>
              </a:rPr>
              <a:t> PI</a:t>
            </a:r>
            <a:r>
              <a:rPr lang="el-GR" b="1" dirty="0" smtClean="0">
                <a:cs typeface="Times New Roman" pitchFamily="18" charset="0"/>
              </a:rPr>
              <a:t>) </a:t>
            </a:r>
            <a:r>
              <a:rPr lang="el-GR" dirty="0" smtClean="0"/>
              <a:t> </a:t>
            </a:r>
            <a:endParaRPr lang="el-GR" dirty="0"/>
          </a:p>
        </p:txBody>
      </p:sp>
      <p:sp>
        <p:nvSpPr>
          <p:cNvPr id="3" name="2 - Θέση περιεχομένου"/>
          <p:cNvSpPr>
            <a:spLocks noGrp="1"/>
          </p:cNvSpPr>
          <p:nvPr>
            <p:ph idx="1"/>
          </p:nvPr>
        </p:nvSpPr>
        <p:spPr>
          <a:xfrm>
            <a:off x="0" y="1600200"/>
            <a:ext cx="9144000" cy="5069160"/>
          </a:xfrm>
        </p:spPr>
        <p:txBody>
          <a:bodyPr>
            <a:normAutofit/>
          </a:bodyPr>
          <a:lstStyle/>
          <a:p>
            <a:pPr algn="just"/>
            <a:r>
              <a:rPr lang="el-GR" sz="2400" dirty="0" smtClean="0">
                <a:solidFill>
                  <a:schemeClr val="tx1"/>
                </a:solidFill>
              </a:rPr>
              <a:t>Σ</a:t>
            </a:r>
            <a:r>
              <a:rPr lang="el-GR" sz="2400" dirty="0" smtClean="0">
                <a:solidFill>
                  <a:schemeClr val="tx1"/>
                </a:solidFill>
                <a:cs typeface="Times New Roman" pitchFamily="18" charset="0"/>
              </a:rPr>
              <a:t>τον αριθμητή του κλάσματος τοποθετούμε την παρούσα αξία των καθαρών χρηματορροών της επενδύσεως (μετά από φόρους) </a:t>
            </a:r>
            <a:r>
              <a:rPr lang="el-GR" sz="2400" b="1" dirty="0" smtClean="0">
                <a:solidFill>
                  <a:schemeClr val="tx1"/>
                </a:solidFill>
                <a:cs typeface="Times New Roman" pitchFamily="18" charset="0"/>
              </a:rPr>
              <a:t>που αναμένονται να πραγματοποιηθούν κατά τη διάρκεια της λειτουργικής ζωής του έργου</a:t>
            </a:r>
            <a:endParaRPr lang="el-GR" sz="2400" dirty="0" smtClean="0">
              <a:solidFill>
                <a:schemeClr val="tx1"/>
              </a:solidFill>
            </a:endParaRPr>
          </a:p>
          <a:p>
            <a:pPr algn="just"/>
            <a:r>
              <a:rPr lang="el-GR" sz="2400" dirty="0" smtClean="0">
                <a:solidFill>
                  <a:schemeClr val="tx1"/>
                </a:solidFill>
              </a:rPr>
              <a:t>Σ</a:t>
            </a:r>
            <a:r>
              <a:rPr lang="el-GR" sz="2400" dirty="0" smtClean="0">
                <a:solidFill>
                  <a:schemeClr val="tx1"/>
                </a:solidFill>
                <a:cs typeface="Times New Roman" pitchFamily="18" charset="0"/>
              </a:rPr>
              <a:t>τον παρανομαστή τοποθετούμε την παρούσα αξία των καθαρών επενδυτικών χρηματορροών (μετά από φόρους) </a:t>
            </a:r>
            <a:r>
              <a:rPr lang="el-GR" sz="2400" b="1" dirty="0" smtClean="0">
                <a:solidFill>
                  <a:schemeClr val="tx1"/>
                </a:solidFill>
                <a:cs typeface="Times New Roman" pitchFamily="18" charset="0"/>
              </a:rPr>
              <a:t>που αναμένονται να πραγματοποιηθούν κατά τη διάρκεια της κατασκευαστικής περιόδου.</a:t>
            </a:r>
          </a:p>
          <a:p>
            <a:endParaRPr lang="el-GR" dirty="0"/>
          </a:p>
        </p:txBody>
      </p:sp>
      <p:graphicFrame>
        <p:nvGraphicFramePr>
          <p:cNvPr id="964611" name="Object 3"/>
          <p:cNvGraphicFramePr>
            <a:graphicFrameLocks noChangeAspect="1"/>
          </p:cNvGraphicFramePr>
          <p:nvPr/>
        </p:nvGraphicFramePr>
        <p:xfrm>
          <a:off x="2051720" y="4437112"/>
          <a:ext cx="4792663" cy="1905000"/>
        </p:xfrm>
        <a:graphic>
          <a:graphicData uri="http://schemas.openxmlformats.org/presentationml/2006/ole">
            <p:oleObj spid="_x0000_s964611" name="Εξίσωση" r:id="rId3" imgW="1879560" imgH="838080" progId="Equation.3">
              <p:embed/>
            </p:oleObj>
          </a:graphicData>
        </a:graphic>
      </p:graphicFrame>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fontScale="90000"/>
          </a:bodyPr>
          <a:lstStyle/>
          <a:p>
            <a:r>
              <a:rPr lang="el-GR" b="1" dirty="0" smtClean="0">
                <a:cs typeface="Times New Roman" pitchFamily="18" charset="0"/>
              </a:rPr>
              <a:t/>
            </a:r>
            <a:br>
              <a:rPr lang="el-GR" b="1" dirty="0" smtClean="0">
                <a:cs typeface="Times New Roman" pitchFamily="18" charset="0"/>
              </a:rPr>
            </a:br>
            <a:r>
              <a:rPr lang="el-GR" b="1" dirty="0" smtClean="0">
                <a:cs typeface="Times New Roman" pitchFamily="18" charset="0"/>
              </a:rPr>
              <a:t>Κανονασ του Δεικτη Κερδοφοριασ</a:t>
            </a:r>
            <a:br>
              <a:rPr lang="el-GR" b="1" dirty="0" smtClean="0">
                <a:cs typeface="Times New Roman" pitchFamily="18" charset="0"/>
              </a:rPr>
            </a:br>
            <a:endParaRPr lang="el-GR" b="1" dirty="0"/>
          </a:p>
        </p:txBody>
      </p:sp>
      <p:sp>
        <p:nvSpPr>
          <p:cNvPr id="3" name="2 - Θέση περιεχομένου"/>
          <p:cNvSpPr>
            <a:spLocks noGrp="1"/>
          </p:cNvSpPr>
          <p:nvPr>
            <p:ph idx="1"/>
          </p:nvPr>
        </p:nvSpPr>
        <p:spPr>
          <a:xfrm>
            <a:off x="0" y="1268760"/>
            <a:ext cx="9144000" cy="5589240"/>
          </a:xfrm>
        </p:spPr>
        <p:txBody>
          <a:bodyPr/>
          <a:lstStyle/>
          <a:p>
            <a:pPr marL="0" lvl="1" indent="0" algn="just"/>
            <a:r>
              <a:rPr lang="el-GR" sz="2400" dirty="0" smtClean="0">
                <a:solidFill>
                  <a:schemeClr val="tx1"/>
                </a:solidFill>
                <a:cs typeface="Times New Roman" pitchFamily="18" charset="0"/>
              </a:rPr>
              <a:t>Η επιχείρηση πρέπει να αποδεχθεί όλες τις επενδυτικές προτάσεις</a:t>
            </a:r>
            <a:r>
              <a:rPr lang="el-GR" sz="2400" dirty="0" smtClean="0">
                <a:solidFill>
                  <a:schemeClr val="tx1"/>
                </a:solidFill>
              </a:rPr>
              <a:t> με</a:t>
            </a:r>
            <a:r>
              <a:rPr lang="el-GR" sz="2400" dirty="0" smtClean="0">
                <a:solidFill>
                  <a:schemeClr val="tx1"/>
                </a:solidFill>
                <a:cs typeface="Times New Roman" pitchFamily="18" charset="0"/>
              </a:rPr>
              <a:t> δείκτη μεγαλύτερο από τη μονάδα. </a:t>
            </a:r>
            <a:endParaRPr lang="el-GR" sz="2400" dirty="0" smtClean="0">
              <a:solidFill>
                <a:schemeClr val="tx1"/>
              </a:solidFill>
            </a:endParaRPr>
          </a:p>
          <a:p>
            <a:pPr marL="0" lvl="1" indent="0" algn="just"/>
            <a:r>
              <a:rPr lang="el-GR" sz="2400" dirty="0" smtClean="0">
                <a:solidFill>
                  <a:schemeClr val="tx1"/>
                </a:solidFill>
                <a:cs typeface="Times New Roman" pitchFamily="18" charset="0"/>
              </a:rPr>
              <a:t>Τότε η αξία του έργου (ΠΑ) είναι μεγαλύτερη από το αρχικό κόστος επενδύσεως (C) και η επένδυση έχει μια θετική (ΚΠΑ). </a:t>
            </a:r>
            <a:endParaRPr lang="el-GR" sz="2400" dirty="0" smtClean="0">
              <a:solidFill>
                <a:schemeClr val="tx1"/>
              </a:solidFill>
            </a:endParaRPr>
          </a:p>
          <a:p>
            <a:pPr marL="0" lvl="1" indent="0" algn="just"/>
            <a:r>
              <a:rPr lang="el-GR" sz="2400" b="1" dirty="0" smtClean="0">
                <a:solidFill>
                  <a:schemeClr val="tx1"/>
                </a:solidFill>
              </a:rPr>
              <a:t>Ο</a:t>
            </a:r>
            <a:r>
              <a:rPr lang="el-GR" sz="2400" b="1" dirty="0" smtClean="0">
                <a:solidFill>
                  <a:schemeClr val="tx1"/>
                </a:solidFill>
                <a:cs typeface="Times New Roman" pitchFamily="18" charset="0"/>
              </a:rPr>
              <a:t>δηγεί στις ίδιες αποφάσεις </a:t>
            </a:r>
            <a:r>
              <a:rPr lang="el-GR" sz="2400" b="1" dirty="0" smtClean="0">
                <a:solidFill>
                  <a:schemeClr val="tx1"/>
                </a:solidFill>
              </a:rPr>
              <a:t>με τον</a:t>
            </a:r>
            <a:r>
              <a:rPr lang="el-GR" sz="2400" b="1" dirty="0" smtClean="0">
                <a:solidFill>
                  <a:schemeClr val="tx1"/>
                </a:solidFill>
                <a:cs typeface="Times New Roman" pitchFamily="18" charset="0"/>
              </a:rPr>
              <a:t> κανόνα της (ΚΠΑ).</a:t>
            </a:r>
          </a:p>
          <a:p>
            <a:pPr algn="just"/>
            <a:r>
              <a:rPr lang="el-GR" sz="2400" dirty="0" smtClean="0">
                <a:solidFill>
                  <a:schemeClr val="tx1"/>
                </a:solidFill>
              </a:rPr>
              <a:t>Π</a:t>
            </a:r>
            <a:r>
              <a:rPr lang="el-GR" sz="2400" dirty="0" smtClean="0">
                <a:solidFill>
                  <a:schemeClr val="tx1"/>
                </a:solidFill>
                <a:cs typeface="Times New Roman" pitchFamily="18" charset="0"/>
              </a:rPr>
              <a:t>αρά το γεγονός ότι ο κανόνας </a:t>
            </a:r>
            <a:r>
              <a:rPr lang="el-GR" sz="2400" b="1" dirty="0" smtClean="0">
                <a:solidFill>
                  <a:schemeClr val="tx1"/>
                </a:solidFill>
                <a:cs typeface="Times New Roman" pitchFamily="18" charset="0"/>
              </a:rPr>
              <a:t>PI &gt; 1 </a:t>
            </a:r>
            <a:r>
              <a:rPr lang="el-GR" sz="2400" dirty="0" smtClean="0">
                <a:solidFill>
                  <a:schemeClr val="tx1"/>
                </a:solidFill>
                <a:cs typeface="Times New Roman" pitchFamily="18" charset="0"/>
              </a:rPr>
              <a:t>μοιάζει πάρα πολύ με τον κανόνα </a:t>
            </a:r>
            <a:r>
              <a:rPr lang="el-GR" sz="2400" b="1" dirty="0" smtClean="0">
                <a:solidFill>
                  <a:schemeClr val="tx1"/>
                </a:solidFill>
                <a:cs typeface="Times New Roman" pitchFamily="18" charset="0"/>
              </a:rPr>
              <a:t>(ΚΠΑ) &gt; </a:t>
            </a:r>
            <a:r>
              <a:rPr lang="el-GR" sz="2400" b="1" dirty="0" smtClean="0">
                <a:solidFill>
                  <a:schemeClr val="tx1"/>
                </a:solidFill>
              </a:rPr>
              <a:t>0</a:t>
            </a:r>
            <a:r>
              <a:rPr lang="el-GR" sz="2400" b="1" dirty="0" smtClean="0">
                <a:solidFill>
                  <a:schemeClr val="tx1"/>
                </a:solidFill>
                <a:cs typeface="Times New Roman" pitchFamily="18" charset="0"/>
              </a:rPr>
              <a:t>, </a:t>
            </a:r>
            <a:r>
              <a:rPr lang="el-GR" sz="2400" dirty="0" smtClean="0">
                <a:solidFill>
                  <a:schemeClr val="tx1"/>
                </a:solidFill>
                <a:cs typeface="Times New Roman" pitchFamily="18" charset="0"/>
              </a:rPr>
              <a:t>και </a:t>
            </a:r>
            <a:r>
              <a:rPr lang="el-GR" sz="2400" b="1" dirty="0" smtClean="0">
                <a:solidFill>
                  <a:schemeClr val="tx1"/>
                </a:solidFill>
                <a:cs typeface="Times New Roman" pitchFamily="18" charset="0"/>
              </a:rPr>
              <a:t>στις περισσότερες περιπτώσεις είναι ασφαλέστερο να χρησιμοποιούμε τον κανόνα της (ΚΠΑ)</a:t>
            </a:r>
          </a:p>
          <a:p>
            <a:pPr marL="0" lvl="1" indent="0" algn="just"/>
            <a:endParaRPr lang="el-GR" b="1" dirty="0" smtClean="0">
              <a:cs typeface="Times New Roman" pitchFamily="18" charset="0"/>
            </a:endParaRPr>
          </a:p>
          <a:p>
            <a:pPr lvl="1" algn="just"/>
            <a:endParaRPr lang="el-GR" b="1" dirty="0" smtClean="0">
              <a:cs typeface="Times New Roman" pitchFamily="18" charset="0"/>
            </a:endParaRPr>
          </a:p>
          <a:p>
            <a:endParaRPr lang="el-GR" dirty="0"/>
          </a:p>
        </p:txBody>
      </p:sp>
      <p:graphicFrame>
        <p:nvGraphicFramePr>
          <p:cNvPr id="965634" name="Object 2"/>
          <p:cNvGraphicFramePr>
            <a:graphicFrameLocks noChangeAspect="1"/>
          </p:cNvGraphicFramePr>
          <p:nvPr/>
        </p:nvGraphicFramePr>
        <p:xfrm>
          <a:off x="1691680" y="4581128"/>
          <a:ext cx="5688632" cy="1700808"/>
        </p:xfrm>
        <a:graphic>
          <a:graphicData uri="http://schemas.openxmlformats.org/presentationml/2006/ole">
            <p:oleObj spid="_x0000_s965634" name="Εξίσωση" r:id="rId3" imgW="1879560" imgH="838080" progId="Equation.3">
              <p:embed/>
            </p:oleObj>
          </a:graphicData>
        </a:graphic>
      </p:graphicFrame>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idx="1"/>
          </p:nvPr>
        </p:nvSpPr>
        <p:spPr>
          <a:xfrm>
            <a:off x="0" y="260648"/>
            <a:ext cx="9144000" cy="4320480"/>
          </a:xfrm>
        </p:spPr>
        <p:txBody>
          <a:bodyPr/>
          <a:lstStyle/>
          <a:p>
            <a:pPr algn="just"/>
            <a:r>
              <a:rPr lang="el-GR" dirty="0">
                <a:solidFill>
                  <a:schemeClr val="tx1"/>
                </a:solidFill>
                <a:cs typeface="Times New Roman" pitchFamily="18" charset="0"/>
              </a:rPr>
              <a:t>Ο δείκτης κερδοφορίας PI, είναι ένα μέτρο της κερδοφορίας του έργου ανά </a:t>
            </a:r>
            <a:r>
              <a:rPr lang="el-GR" dirty="0">
                <a:solidFill>
                  <a:schemeClr val="tx1"/>
                </a:solidFill>
              </a:rPr>
              <a:t>ευρώ</a:t>
            </a:r>
            <a:r>
              <a:rPr lang="el-GR" dirty="0">
                <a:solidFill>
                  <a:schemeClr val="tx1"/>
                </a:solidFill>
                <a:cs typeface="Times New Roman" pitchFamily="18" charset="0"/>
              </a:rPr>
              <a:t> επενδύσεως. </a:t>
            </a:r>
            <a:endParaRPr lang="el-GR" dirty="0">
              <a:solidFill>
                <a:schemeClr val="tx1"/>
              </a:solidFill>
            </a:endParaRPr>
          </a:p>
          <a:p>
            <a:pPr algn="just"/>
            <a:r>
              <a:rPr lang="el-GR" dirty="0">
                <a:solidFill>
                  <a:schemeClr val="tx1"/>
                </a:solidFill>
              </a:rPr>
              <a:t>Π</a:t>
            </a:r>
            <a:r>
              <a:rPr lang="el-GR" dirty="0">
                <a:solidFill>
                  <a:schemeClr val="tx1"/>
                </a:solidFill>
                <a:cs typeface="Times New Roman" pitchFamily="18" charset="0"/>
              </a:rPr>
              <a:t>αρά το γεγονός ότι ο κανόνας PI &gt; 1 μοιάζει πάρα πολύ με τον κανόνα (ΚΠΑ) &gt; </a:t>
            </a:r>
            <a:r>
              <a:rPr lang="el-GR" dirty="0">
                <a:solidFill>
                  <a:schemeClr val="tx1"/>
                </a:solidFill>
              </a:rPr>
              <a:t>0</a:t>
            </a:r>
            <a:r>
              <a:rPr lang="el-GR" dirty="0">
                <a:solidFill>
                  <a:schemeClr val="tx1"/>
                </a:solidFill>
                <a:cs typeface="Times New Roman" pitchFamily="18" charset="0"/>
              </a:rPr>
              <a:t>, </a:t>
            </a:r>
            <a:endParaRPr lang="el-GR" dirty="0">
              <a:solidFill>
                <a:schemeClr val="tx1"/>
              </a:solidFill>
            </a:endParaRPr>
          </a:p>
          <a:p>
            <a:pPr lvl="1" algn="just"/>
            <a:r>
              <a:rPr lang="el-GR" b="1" dirty="0">
                <a:solidFill>
                  <a:schemeClr val="tx1"/>
                </a:solidFill>
                <a:cs typeface="Times New Roman" pitchFamily="18" charset="0"/>
              </a:rPr>
              <a:t>στις περισσότερες περιπτώσεις είναι ασφαλέστερο να χρησιμοποιούμε τον κανόνα της (ΚΠΑ</a:t>
            </a:r>
            <a:r>
              <a:rPr lang="el-GR" b="1" dirty="0" smtClean="0">
                <a:solidFill>
                  <a:schemeClr val="tx1"/>
                </a:solidFill>
                <a:cs typeface="Times New Roman" pitchFamily="18" charset="0"/>
              </a:rPr>
              <a:t>)</a:t>
            </a:r>
          </a:p>
          <a:p>
            <a:pPr lvl="1" algn="just"/>
            <a:endParaRPr lang="el-GR" b="1" dirty="0" smtClean="0">
              <a:solidFill>
                <a:schemeClr val="tx1"/>
              </a:solidFill>
              <a:cs typeface="Times New Roman" pitchFamily="18" charset="0"/>
            </a:endParaRPr>
          </a:p>
          <a:p>
            <a:pPr lvl="1" algn="just"/>
            <a:endParaRPr lang="el-GR" b="1" dirty="0">
              <a:solidFill>
                <a:schemeClr val="tx1"/>
              </a:solidFill>
              <a:cs typeface="Times New Roman" pitchFamily="18" charset="0"/>
            </a:endParaRPr>
          </a:p>
        </p:txBody>
      </p:sp>
      <p:graphicFrame>
        <p:nvGraphicFramePr>
          <p:cNvPr id="959492" name="Object 4"/>
          <p:cNvGraphicFramePr>
            <a:graphicFrameLocks noChangeAspect="1"/>
          </p:cNvGraphicFramePr>
          <p:nvPr/>
        </p:nvGraphicFramePr>
        <p:xfrm>
          <a:off x="1763688" y="4077072"/>
          <a:ext cx="5522913" cy="2089150"/>
        </p:xfrm>
        <a:graphic>
          <a:graphicData uri="http://schemas.openxmlformats.org/presentationml/2006/ole">
            <p:oleObj spid="_x0000_s959492" name="Εξίσωση" r:id="rId3" imgW="1879560" imgH="838080" progId="Equation.3">
              <p:embed/>
            </p:oleObj>
          </a:graphicData>
        </a:graphic>
      </p:graphicFrame>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29" name="Object 1025"/>
          <p:cNvGraphicFramePr>
            <a:graphicFrameLocks noChangeAspect="1"/>
          </p:cNvGraphicFramePr>
          <p:nvPr>
            <p:ph type="clipArt" sz="half" idx="1"/>
          </p:nvPr>
        </p:nvGraphicFramePr>
        <p:xfrm>
          <a:off x="179512" y="0"/>
          <a:ext cx="2808312" cy="4114800"/>
        </p:xfrm>
        <a:graphic>
          <a:graphicData uri="http://schemas.openxmlformats.org/presentationml/2006/ole">
            <p:oleObj spid="_x0000_s960515" name="Φύλλο εργασίας" r:id="rId3" imgW="1252800" imgH="1646280" progId="Excel.Sheet.8">
              <p:embed/>
            </p:oleObj>
          </a:graphicData>
        </a:graphic>
      </p:graphicFrame>
      <p:sp>
        <p:nvSpPr>
          <p:cNvPr id="6148" name="Rectangle 4"/>
          <p:cNvSpPr>
            <a:spLocks noGrp="1" noChangeArrowheads="1"/>
          </p:cNvSpPr>
          <p:nvPr>
            <p:ph type="body" sz="half" idx="2"/>
          </p:nvPr>
        </p:nvSpPr>
        <p:spPr>
          <a:xfrm>
            <a:off x="3200400" y="0"/>
            <a:ext cx="5943600" cy="4191000"/>
          </a:xfrm>
        </p:spPr>
        <p:txBody>
          <a:bodyPr/>
          <a:lstStyle/>
          <a:p>
            <a:r>
              <a:rPr lang="el-GR" sz="2800" dirty="0">
                <a:solidFill>
                  <a:schemeClr val="tx1"/>
                </a:solidFill>
                <a:cs typeface="Times New Roman" pitchFamily="18" charset="0"/>
              </a:rPr>
              <a:t>Η αξία της </a:t>
            </a:r>
            <a:r>
              <a:rPr lang="el-GR" sz="2800" dirty="0" smtClean="0">
                <a:solidFill>
                  <a:schemeClr val="tx1"/>
                </a:solidFill>
                <a:cs typeface="Times New Roman" pitchFamily="18" charset="0"/>
              </a:rPr>
              <a:t>επένδυσης είναι:</a:t>
            </a:r>
            <a:r>
              <a:rPr lang="el-GR" sz="2800" dirty="0" smtClean="0">
                <a:solidFill>
                  <a:schemeClr val="tx1"/>
                </a:solidFill>
              </a:rPr>
              <a:t> </a:t>
            </a:r>
            <a:endParaRPr lang="el-GR" sz="2800" dirty="0">
              <a:solidFill>
                <a:schemeClr val="tx1"/>
              </a:solidFill>
            </a:endParaRPr>
          </a:p>
          <a:p>
            <a:endParaRPr lang="el-GR" sz="2800" dirty="0">
              <a:solidFill>
                <a:schemeClr val="tx1"/>
              </a:solidFill>
            </a:endParaRPr>
          </a:p>
          <a:p>
            <a:endParaRPr lang="el-GR" sz="2800" dirty="0">
              <a:solidFill>
                <a:schemeClr val="tx1"/>
              </a:solidFill>
            </a:endParaRPr>
          </a:p>
          <a:p>
            <a:pPr algn="just"/>
            <a:r>
              <a:rPr lang="el-GR" sz="2800" dirty="0">
                <a:solidFill>
                  <a:schemeClr val="tx1"/>
                </a:solidFill>
              </a:rPr>
              <a:t>Τ</a:t>
            </a:r>
            <a:r>
              <a:rPr lang="el-GR" sz="2800" dirty="0">
                <a:solidFill>
                  <a:schemeClr val="tx1"/>
                </a:solidFill>
                <a:cs typeface="Times New Roman" pitchFamily="18" charset="0"/>
              </a:rPr>
              <a:t>ο κόστος της επένδυσης ισούται με</a:t>
            </a:r>
            <a:endParaRPr lang="el-GR" sz="2800" dirty="0">
              <a:solidFill>
                <a:schemeClr val="tx1"/>
              </a:solidFill>
            </a:endParaRPr>
          </a:p>
          <a:p>
            <a:pPr algn="just"/>
            <a:r>
              <a:rPr lang="el-GR" sz="2800" dirty="0">
                <a:solidFill>
                  <a:schemeClr val="tx1"/>
                </a:solidFill>
                <a:cs typeface="Times New Roman" pitchFamily="18" charset="0"/>
              </a:rPr>
              <a:t> </a:t>
            </a:r>
            <a:r>
              <a:rPr lang="en-US" sz="2800" dirty="0">
                <a:solidFill>
                  <a:schemeClr val="tx1"/>
                </a:solidFill>
                <a:cs typeface="Times New Roman" pitchFamily="18" charset="0"/>
              </a:rPr>
              <a:t>C=200*1,15+400 = 630</a:t>
            </a:r>
            <a:r>
              <a:rPr lang="el-GR" sz="2800" dirty="0">
                <a:solidFill>
                  <a:schemeClr val="tx1"/>
                </a:solidFill>
                <a:cs typeface="Times New Roman" pitchFamily="18" charset="0"/>
              </a:rPr>
              <a:t> </a:t>
            </a:r>
            <a:endParaRPr lang="el-GR" sz="2800" dirty="0">
              <a:solidFill>
                <a:schemeClr val="tx1"/>
              </a:solidFill>
            </a:endParaRPr>
          </a:p>
          <a:p>
            <a:pPr algn="just"/>
            <a:r>
              <a:rPr lang="el-GR" sz="2800" dirty="0">
                <a:solidFill>
                  <a:schemeClr val="tx1"/>
                </a:solidFill>
                <a:cs typeface="Times New Roman" pitchFamily="18" charset="0"/>
              </a:rPr>
              <a:t>δείκτης κερδοφορίας της επενδύσεως ισούται με</a:t>
            </a:r>
          </a:p>
          <a:p>
            <a:pPr algn="just"/>
            <a:endParaRPr lang="el-GR" sz="2800" dirty="0"/>
          </a:p>
          <a:p>
            <a:endParaRPr lang="el-GR" sz="2800" dirty="0"/>
          </a:p>
        </p:txBody>
      </p:sp>
      <p:sp>
        <p:nvSpPr>
          <p:cNvPr id="6149" name="Rectangle 5"/>
          <p:cNvSpPr>
            <a:spLocks noChangeArrowheads="1"/>
          </p:cNvSpPr>
          <p:nvPr/>
        </p:nvSpPr>
        <p:spPr bwMode="auto">
          <a:xfrm>
            <a:off x="0" y="5733256"/>
            <a:ext cx="9144000" cy="936104"/>
          </a:xfrm>
          <a:prstGeom prst="rect">
            <a:avLst/>
          </a:prstGeom>
          <a:noFill/>
          <a:ln w="9525">
            <a:noFill/>
            <a:miter lim="800000"/>
            <a:headEnd/>
            <a:tailEnd/>
          </a:ln>
          <a:effectLst/>
        </p:spPr>
        <p:txBody>
          <a:bodyPr/>
          <a:lstStyle/>
          <a:p>
            <a:pPr marL="342900" indent="-342900" algn="just">
              <a:spcBef>
                <a:spcPct val="20000"/>
              </a:spcBef>
              <a:buFont typeface="Arial" pitchFamily="34" charset="0"/>
              <a:buChar char="•"/>
            </a:pPr>
            <a:r>
              <a:rPr lang="el-GR" sz="2800" b="1" dirty="0" smtClean="0">
                <a:cs typeface="Times New Roman" pitchFamily="18" charset="0"/>
              </a:rPr>
              <a:t>Κάθε </a:t>
            </a:r>
            <a:r>
              <a:rPr lang="el-GR" sz="2800" b="1" dirty="0">
                <a:cs typeface="Times New Roman" pitchFamily="18" charset="0"/>
              </a:rPr>
              <a:t>ένα ευρώ επενδύσεως αποδίδει 0,05 ευρώ καθαρό κέρδος σε παρούσα αξία.</a:t>
            </a:r>
          </a:p>
        </p:txBody>
      </p:sp>
      <p:sp>
        <p:nvSpPr>
          <p:cNvPr id="6151" name="Rectangle 7"/>
          <p:cNvSpPr>
            <a:spLocks noChangeArrowheads="1"/>
          </p:cNvSpPr>
          <p:nvPr/>
        </p:nvSpPr>
        <p:spPr bwMode="auto">
          <a:xfrm>
            <a:off x="3100388" y="3219450"/>
            <a:ext cx="9144000" cy="0"/>
          </a:xfrm>
          <a:prstGeom prst="rect">
            <a:avLst/>
          </a:prstGeom>
          <a:noFill/>
          <a:ln w="9525">
            <a:noFill/>
            <a:miter lim="800000"/>
            <a:headEnd/>
            <a:tailEnd/>
          </a:ln>
          <a:effectLst/>
        </p:spPr>
        <p:txBody>
          <a:bodyPr>
            <a:spAutoFit/>
          </a:bodyPr>
          <a:lstStyle/>
          <a:p>
            <a:endParaRPr lang="el-GR" dirty="0"/>
          </a:p>
        </p:txBody>
      </p:sp>
      <p:graphicFrame>
        <p:nvGraphicFramePr>
          <p:cNvPr id="48128" name="Object 1024"/>
          <p:cNvGraphicFramePr>
            <a:graphicFrameLocks noChangeAspect="1"/>
          </p:cNvGraphicFramePr>
          <p:nvPr/>
        </p:nvGraphicFramePr>
        <p:xfrm>
          <a:off x="3200400" y="685800"/>
          <a:ext cx="5764088" cy="838200"/>
        </p:xfrm>
        <a:graphic>
          <a:graphicData uri="http://schemas.openxmlformats.org/presentationml/2006/ole">
            <p:oleObj spid="_x0000_s960514" r:id="rId4" imgW="2946400" imgH="419100" progId="Equation.3">
              <p:embed/>
            </p:oleObj>
          </a:graphicData>
        </a:graphic>
      </p:graphicFrame>
      <p:sp>
        <p:nvSpPr>
          <p:cNvPr id="6154" name="Rectangle 10"/>
          <p:cNvSpPr>
            <a:spLocks noChangeArrowheads="1"/>
          </p:cNvSpPr>
          <p:nvPr/>
        </p:nvSpPr>
        <p:spPr bwMode="auto">
          <a:xfrm>
            <a:off x="3843338" y="3233738"/>
            <a:ext cx="9144000" cy="0"/>
          </a:xfrm>
          <a:prstGeom prst="rect">
            <a:avLst/>
          </a:prstGeom>
          <a:noFill/>
          <a:ln w="9525">
            <a:noFill/>
            <a:miter lim="800000"/>
            <a:headEnd/>
            <a:tailEnd/>
          </a:ln>
          <a:effectLst/>
        </p:spPr>
        <p:txBody>
          <a:bodyPr>
            <a:spAutoFit/>
          </a:bodyPr>
          <a:lstStyle/>
          <a:p>
            <a:endParaRPr lang="el-GR" dirty="0"/>
          </a:p>
        </p:txBody>
      </p:sp>
      <p:graphicFrame>
        <p:nvGraphicFramePr>
          <p:cNvPr id="48130" name="Object 1026"/>
          <p:cNvGraphicFramePr>
            <a:graphicFrameLocks noChangeAspect="1"/>
          </p:cNvGraphicFramePr>
          <p:nvPr/>
        </p:nvGraphicFramePr>
        <p:xfrm>
          <a:off x="2555776" y="4509120"/>
          <a:ext cx="4343400" cy="1003176"/>
        </p:xfrm>
        <a:graphic>
          <a:graphicData uri="http://schemas.openxmlformats.org/presentationml/2006/ole">
            <p:oleObj spid="_x0000_s960516" r:id="rId5" imgW="1459866" imgH="393529" progId="Equation.3">
              <p:embed/>
            </p:oleObj>
          </a:graphicData>
        </a:graphic>
      </p:graphicFrame>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p:nvPr>
        </p:nvSpPr>
        <p:spPr>
          <a:xfrm>
            <a:off x="0" y="0"/>
            <a:ext cx="9144000" cy="6858000"/>
          </a:xfrm>
        </p:spPr>
        <p:txBody>
          <a:bodyPr>
            <a:normAutofit fontScale="92500"/>
          </a:bodyPr>
          <a:lstStyle/>
          <a:p>
            <a:pPr algn="just">
              <a:lnSpc>
                <a:spcPct val="90000"/>
              </a:lnSpc>
              <a:spcBef>
                <a:spcPct val="10000"/>
              </a:spcBef>
            </a:pPr>
            <a:r>
              <a:rPr lang="el-GR" dirty="0">
                <a:solidFill>
                  <a:schemeClr val="tx1"/>
                </a:solidFill>
                <a:cs typeface="Times New Roman" pitchFamily="18" charset="0"/>
              </a:rPr>
              <a:t>Ζητείται να προσδιοριστεί ο δείκτης κερδοφορίας Προϋπολογισμός κόστους έργου, 100 εκατ. </a:t>
            </a:r>
          </a:p>
          <a:p>
            <a:pPr algn="just">
              <a:lnSpc>
                <a:spcPct val="90000"/>
              </a:lnSpc>
              <a:spcBef>
                <a:spcPct val="10000"/>
              </a:spcBef>
            </a:pPr>
            <a:r>
              <a:rPr lang="el-GR" dirty="0">
                <a:solidFill>
                  <a:schemeClr val="tx1"/>
                </a:solidFill>
                <a:cs typeface="Times New Roman" pitchFamily="18" charset="0"/>
              </a:rPr>
              <a:t>Περίοδος κατασκευής του έργου, 1 έτος</a:t>
            </a:r>
          </a:p>
          <a:p>
            <a:pPr algn="just">
              <a:lnSpc>
                <a:spcPct val="90000"/>
              </a:lnSpc>
              <a:spcBef>
                <a:spcPct val="10000"/>
              </a:spcBef>
            </a:pPr>
            <a:r>
              <a:rPr lang="el-GR" dirty="0">
                <a:solidFill>
                  <a:schemeClr val="tx1"/>
                </a:solidFill>
                <a:cs typeface="Times New Roman" pitchFamily="18" charset="0"/>
              </a:rPr>
              <a:t>Περίοδος λειτουργικής ζωής του έργου, 6 έτη</a:t>
            </a:r>
          </a:p>
          <a:p>
            <a:pPr algn="just">
              <a:lnSpc>
                <a:spcPct val="90000"/>
              </a:lnSpc>
              <a:spcBef>
                <a:spcPct val="10000"/>
              </a:spcBef>
            </a:pPr>
            <a:r>
              <a:rPr lang="el-GR" dirty="0">
                <a:solidFill>
                  <a:schemeClr val="tx1"/>
                </a:solidFill>
                <a:cs typeface="Times New Roman" pitchFamily="18" charset="0"/>
              </a:rPr>
              <a:t>Καθαρές λειτουργικές χρηματορροές (μετά από φόρους), 38 εκατ.</a:t>
            </a:r>
          </a:p>
          <a:p>
            <a:pPr algn="just">
              <a:lnSpc>
                <a:spcPct val="90000"/>
              </a:lnSpc>
              <a:spcBef>
                <a:spcPct val="10000"/>
              </a:spcBef>
            </a:pPr>
            <a:r>
              <a:rPr lang="el-GR" dirty="0">
                <a:solidFill>
                  <a:schemeClr val="tx1"/>
                </a:solidFill>
                <a:cs typeface="Times New Roman" pitchFamily="18" charset="0"/>
              </a:rPr>
              <a:t>Υπολειμματική αξία στο τέλος των 6 ετών, μηδέν</a:t>
            </a:r>
          </a:p>
          <a:p>
            <a:pPr algn="just">
              <a:lnSpc>
                <a:spcPct val="90000"/>
              </a:lnSpc>
              <a:spcBef>
                <a:spcPct val="10000"/>
              </a:spcBef>
            </a:pPr>
            <a:r>
              <a:rPr lang="el-GR" dirty="0">
                <a:solidFill>
                  <a:schemeClr val="tx1"/>
                </a:solidFill>
                <a:cs typeface="Times New Roman" pitchFamily="18" charset="0"/>
              </a:rPr>
              <a:t>Κόστος κεφαλαίου, 15%.</a:t>
            </a:r>
            <a:endParaRPr lang="el-GR" dirty="0">
              <a:solidFill>
                <a:schemeClr val="tx1"/>
              </a:solidFill>
            </a:endParaRPr>
          </a:p>
          <a:p>
            <a:pPr algn="just">
              <a:lnSpc>
                <a:spcPct val="90000"/>
              </a:lnSpc>
              <a:spcBef>
                <a:spcPct val="10000"/>
              </a:spcBef>
            </a:pPr>
            <a:endParaRPr lang="el-GR" dirty="0"/>
          </a:p>
          <a:p>
            <a:pPr algn="just">
              <a:lnSpc>
                <a:spcPct val="90000"/>
              </a:lnSpc>
              <a:spcBef>
                <a:spcPct val="10000"/>
              </a:spcBef>
            </a:pPr>
            <a:endParaRPr lang="el-GR" dirty="0"/>
          </a:p>
          <a:p>
            <a:pPr algn="just">
              <a:lnSpc>
                <a:spcPct val="90000"/>
              </a:lnSpc>
              <a:spcBef>
                <a:spcPct val="10000"/>
              </a:spcBef>
            </a:pPr>
            <a:endParaRPr lang="el-GR" dirty="0" smtClean="0">
              <a:solidFill>
                <a:schemeClr val="tx1"/>
              </a:solidFill>
              <a:cs typeface="Times New Roman" pitchFamily="18" charset="0"/>
            </a:endParaRPr>
          </a:p>
          <a:p>
            <a:pPr algn="just">
              <a:lnSpc>
                <a:spcPct val="90000"/>
              </a:lnSpc>
              <a:spcBef>
                <a:spcPct val="10000"/>
              </a:spcBef>
            </a:pPr>
            <a:r>
              <a:rPr lang="el-GR" dirty="0" smtClean="0">
                <a:solidFill>
                  <a:schemeClr val="tx1"/>
                </a:solidFill>
                <a:cs typeface="Times New Roman" pitchFamily="18" charset="0"/>
              </a:rPr>
              <a:t>Οι </a:t>
            </a:r>
            <a:r>
              <a:rPr lang="el-GR" dirty="0">
                <a:solidFill>
                  <a:schemeClr val="tx1"/>
                </a:solidFill>
                <a:cs typeface="Times New Roman" pitchFamily="18" charset="0"/>
              </a:rPr>
              <a:t>καταβολές γίνονται στο τέλος κάθε έτους, επομένως η δημιουργία του κόστους συμπίπτει με το χρόνο 0, </a:t>
            </a:r>
            <a:endParaRPr lang="el-GR" dirty="0">
              <a:solidFill>
                <a:schemeClr val="tx1"/>
              </a:solidFill>
            </a:endParaRPr>
          </a:p>
          <a:p>
            <a:pPr lvl="1" algn="just">
              <a:lnSpc>
                <a:spcPct val="90000"/>
              </a:lnSpc>
              <a:spcBef>
                <a:spcPct val="10000"/>
              </a:spcBef>
            </a:pPr>
            <a:r>
              <a:rPr lang="el-GR" dirty="0">
                <a:solidFill>
                  <a:schemeClr val="tx1"/>
                </a:solidFill>
                <a:cs typeface="Times New Roman" pitchFamily="18" charset="0"/>
              </a:rPr>
              <a:t>ενώ καθαρές λειτουργικές ροές αρχίζουν μετά ένα χρόνο </a:t>
            </a:r>
          </a:p>
        </p:txBody>
      </p:sp>
      <p:sp>
        <p:nvSpPr>
          <p:cNvPr id="7172" name="Rectangle 4"/>
          <p:cNvSpPr>
            <a:spLocks noChangeArrowheads="1"/>
          </p:cNvSpPr>
          <p:nvPr/>
        </p:nvSpPr>
        <p:spPr bwMode="auto">
          <a:xfrm>
            <a:off x="3257550" y="3214688"/>
            <a:ext cx="9144000" cy="0"/>
          </a:xfrm>
          <a:prstGeom prst="rect">
            <a:avLst/>
          </a:prstGeom>
          <a:noFill/>
          <a:ln w="9525">
            <a:noFill/>
            <a:miter lim="800000"/>
            <a:headEnd/>
            <a:tailEnd/>
          </a:ln>
          <a:effectLst/>
        </p:spPr>
        <p:txBody>
          <a:bodyPr>
            <a:spAutoFit/>
          </a:bodyPr>
          <a:lstStyle/>
          <a:p>
            <a:endParaRPr lang="el-GR" dirty="0"/>
          </a:p>
        </p:txBody>
      </p:sp>
      <p:graphicFrame>
        <p:nvGraphicFramePr>
          <p:cNvPr id="7174" name="Object 6"/>
          <p:cNvGraphicFramePr>
            <a:graphicFrameLocks noChangeAspect="1"/>
          </p:cNvGraphicFramePr>
          <p:nvPr/>
        </p:nvGraphicFramePr>
        <p:xfrm>
          <a:off x="755576" y="3789040"/>
          <a:ext cx="7620000" cy="838200"/>
        </p:xfrm>
        <a:graphic>
          <a:graphicData uri="http://schemas.openxmlformats.org/presentationml/2006/ole">
            <p:oleObj spid="_x0000_s961538" name="Φύλλο εργασίας" r:id="rId3" imgW="3682800" imgH="333000" progId="Excel.Sheet.8">
              <p:embed/>
            </p:oleObj>
          </a:graphicData>
        </a:graphic>
      </p:graphicFrame>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p:nvPr>
        </p:nvSpPr>
        <p:spPr>
          <a:xfrm>
            <a:off x="0" y="0"/>
            <a:ext cx="9144000" cy="6858000"/>
          </a:xfrm>
        </p:spPr>
        <p:txBody>
          <a:bodyPr>
            <a:normAutofit/>
          </a:bodyPr>
          <a:lstStyle/>
          <a:p>
            <a:pPr algn="just">
              <a:lnSpc>
                <a:spcPct val="90000"/>
              </a:lnSpc>
              <a:spcBef>
                <a:spcPct val="10000"/>
              </a:spcBef>
            </a:pPr>
            <a:r>
              <a:rPr lang="el-GR" sz="3000" dirty="0">
                <a:solidFill>
                  <a:schemeClr val="tx1"/>
                </a:solidFill>
                <a:cs typeface="Times New Roman" pitchFamily="18" charset="0"/>
              </a:rPr>
              <a:t>Προϋπολογισμός κόστους έργου, 100 εκατ. </a:t>
            </a:r>
          </a:p>
          <a:p>
            <a:pPr algn="just">
              <a:lnSpc>
                <a:spcPct val="90000"/>
              </a:lnSpc>
              <a:spcBef>
                <a:spcPct val="10000"/>
              </a:spcBef>
            </a:pPr>
            <a:r>
              <a:rPr lang="el-GR" sz="3000" dirty="0">
                <a:solidFill>
                  <a:schemeClr val="tx1"/>
                </a:solidFill>
                <a:cs typeface="Times New Roman" pitchFamily="18" charset="0"/>
              </a:rPr>
              <a:t>Περίοδος κατασκευής του έργου, 1 έτος</a:t>
            </a:r>
          </a:p>
          <a:p>
            <a:pPr algn="just">
              <a:lnSpc>
                <a:spcPct val="90000"/>
              </a:lnSpc>
              <a:spcBef>
                <a:spcPct val="10000"/>
              </a:spcBef>
            </a:pPr>
            <a:r>
              <a:rPr lang="el-GR" sz="3000" dirty="0">
                <a:solidFill>
                  <a:schemeClr val="tx1"/>
                </a:solidFill>
                <a:cs typeface="Times New Roman" pitchFamily="18" charset="0"/>
              </a:rPr>
              <a:t>Περίοδος λειτουργικής ζωής του έργου, 6 έτη</a:t>
            </a:r>
          </a:p>
          <a:p>
            <a:pPr algn="just">
              <a:lnSpc>
                <a:spcPct val="90000"/>
              </a:lnSpc>
              <a:spcBef>
                <a:spcPct val="10000"/>
              </a:spcBef>
            </a:pPr>
            <a:r>
              <a:rPr lang="el-GR" sz="3000" dirty="0">
                <a:solidFill>
                  <a:schemeClr val="tx1"/>
                </a:solidFill>
                <a:cs typeface="Times New Roman" pitchFamily="18" charset="0"/>
              </a:rPr>
              <a:t>Καθαρές λειτουργικές χρηματορροές 38 εκατ. </a:t>
            </a:r>
          </a:p>
          <a:p>
            <a:pPr algn="just">
              <a:lnSpc>
                <a:spcPct val="90000"/>
              </a:lnSpc>
              <a:spcBef>
                <a:spcPct val="10000"/>
              </a:spcBef>
            </a:pPr>
            <a:r>
              <a:rPr lang="el-GR" sz="3000" dirty="0">
                <a:solidFill>
                  <a:schemeClr val="tx1"/>
                </a:solidFill>
                <a:cs typeface="Times New Roman" pitchFamily="18" charset="0"/>
              </a:rPr>
              <a:t>Υπολειμματική αξία στο τέλος των 6 ετών, μηδέν</a:t>
            </a:r>
          </a:p>
          <a:p>
            <a:pPr algn="just">
              <a:lnSpc>
                <a:spcPct val="90000"/>
              </a:lnSpc>
              <a:spcBef>
                <a:spcPct val="10000"/>
              </a:spcBef>
            </a:pPr>
            <a:r>
              <a:rPr lang="el-GR" sz="3000" dirty="0">
                <a:solidFill>
                  <a:schemeClr val="tx1"/>
                </a:solidFill>
                <a:cs typeface="Times New Roman" pitchFamily="18" charset="0"/>
              </a:rPr>
              <a:t>Κόστος κεφαλαίου, 15%.</a:t>
            </a:r>
            <a:endParaRPr lang="el-GR" sz="3000" dirty="0">
              <a:solidFill>
                <a:schemeClr val="tx1"/>
              </a:solidFill>
            </a:endParaRPr>
          </a:p>
          <a:p>
            <a:pPr algn="just">
              <a:lnSpc>
                <a:spcPct val="90000"/>
              </a:lnSpc>
              <a:spcBef>
                <a:spcPct val="10000"/>
              </a:spcBef>
            </a:pPr>
            <a:r>
              <a:rPr lang="el-GR" sz="3000" b="1" dirty="0">
                <a:solidFill>
                  <a:schemeClr val="tx1"/>
                </a:solidFill>
                <a:cs typeface="Times New Roman" pitchFamily="18" charset="0"/>
              </a:rPr>
              <a:t>Το κόστος της επενδύσεως είναι 100 εκατ. </a:t>
            </a:r>
            <a:endParaRPr lang="el-GR" sz="3000" dirty="0">
              <a:solidFill>
                <a:schemeClr val="tx1"/>
              </a:solidFill>
            </a:endParaRPr>
          </a:p>
          <a:p>
            <a:pPr algn="just">
              <a:lnSpc>
                <a:spcPct val="90000"/>
              </a:lnSpc>
              <a:spcBef>
                <a:spcPct val="10000"/>
              </a:spcBef>
            </a:pPr>
            <a:r>
              <a:rPr lang="el-GR" sz="3000" dirty="0">
                <a:solidFill>
                  <a:schemeClr val="tx1"/>
                </a:solidFill>
                <a:cs typeface="Times New Roman" pitchFamily="18" charset="0"/>
              </a:rPr>
              <a:t>Η αξία της επενδύσεως ισούται με</a:t>
            </a:r>
            <a:endParaRPr lang="el-GR" sz="3000" dirty="0">
              <a:solidFill>
                <a:schemeClr val="tx1"/>
              </a:solidFill>
            </a:endParaRPr>
          </a:p>
          <a:p>
            <a:pPr algn="just">
              <a:lnSpc>
                <a:spcPct val="90000"/>
              </a:lnSpc>
              <a:spcBef>
                <a:spcPct val="10000"/>
              </a:spcBef>
            </a:pPr>
            <a:endParaRPr lang="el-GR" dirty="0"/>
          </a:p>
          <a:p>
            <a:pPr algn="just">
              <a:lnSpc>
                <a:spcPct val="90000"/>
              </a:lnSpc>
              <a:spcBef>
                <a:spcPct val="10000"/>
              </a:spcBef>
            </a:pPr>
            <a:endParaRPr lang="el-GR" dirty="0"/>
          </a:p>
          <a:p>
            <a:pPr algn="just">
              <a:lnSpc>
                <a:spcPct val="90000"/>
              </a:lnSpc>
              <a:spcBef>
                <a:spcPct val="10000"/>
              </a:spcBef>
            </a:pPr>
            <a:endParaRPr lang="el-GR" sz="2400" dirty="0" smtClean="0">
              <a:solidFill>
                <a:schemeClr val="tx1"/>
              </a:solidFill>
            </a:endParaRPr>
          </a:p>
          <a:p>
            <a:pPr algn="just">
              <a:lnSpc>
                <a:spcPct val="90000"/>
              </a:lnSpc>
              <a:spcBef>
                <a:spcPct val="10000"/>
              </a:spcBef>
            </a:pPr>
            <a:r>
              <a:rPr lang="el-GR" sz="2400" dirty="0" smtClean="0">
                <a:solidFill>
                  <a:schemeClr val="tx1"/>
                </a:solidFill>
              </a:rPr>
              <a:t>Α</a:t>
            </a:r>
            <a:r>
              <a:rPr lang="el-GR" sz="2400" dirty="0" smtClean="0">
                <a:solidFill>
                  <a:schemeClr val="tx1"/>
                </a:solidFill>
                <a:cs typeface="Times New Roman" pitchFamily="18" charset="0"/>
              </a:rPr>
              <a:t>νά </a:t>
            </a:r>
            <a:r>
              <a:rPr lang="el-GR" sz="2400" dirty="0">
                <a:solidFill>
                  <a:schemeClr val="tx1"/>
                </a:solidFill>
                <a:cs typeface="Times New Roman" pitchFamily="18" charset="0"/>
              </a:rPr>
              <a:t>ευρώ αρχικής επενδυτικής δαπάνης έχουμε</a:t>
            </a:r>
            <a:br>
              <a:rPr lang="el-GR" sz="2400" dirty="0">
                <a:solidFill>
                  <a:schemeClr val="tx1"/>
                </a:solidFill>
                <a:cs typeface="Times New Roman" pitchFamily="18" charset="0"/>
              </a:rPr>
            </a:br>
            <a:r>
              <a:rPr lang="el-GR" sz="2400" dirty="0">
                <a:solidFill>
                  <a:schemeClr val="tx1"/>
                </a:solidFill>
                <a:cs typeface="Times New Roman" pitchFamily="18" charset="0"/>
              </a:rPr>
              <a:t>0,438 καθαρό κέρδος, σε παρούσα αξία</a:t>
            </a:r>
            <a:r>
              <a:rPr lang="el-GR" sz="2400" dirty="0">
                <a:solidFill>
                  <a:schemeClr val="tx1"/>
                </a:solidFill>
              </a:rPr>
              <a:t> </a:t>
            </a:r>
          </a:p>
        </p:txBody>
      </p:sp>
      <p:sp>
        <p:nvSpPr>
          <p:cNvPr id="8195" name="Rectangle 3"/>
          <p:cNvSpPr>
            <a:spLocks noChangeArrowheads="1"/>
          </p:cNvSpPr>
          <p:nvPr/>
        </p:nvSpPr>
        <p:spPr bwMode="auto">
          <a:xfrm>
            <a:off x="3257550" y="3214688"/>
            <a:ext cx="9144000" cy="0"/>
          </a:xfrm>
          <a:prstGeom prst="rect">
            <a:avLst/>
          </a:prstGeom>
          <a:noFill/>
          <a:ln w="9525">
            <a:noFill/>
            <a:miter lim="800000"/>
            <a:headEnd/>
            <a:tailEnd/>
          </a:ln>
          <a:effectLst/>
        </p:spPr>
        <p:txBody>
          <a:bodyPr>
            <a:spAutoFit/>
          </a:bodyPr>
          <a:lstStyle/>
          <a:p>
            <a:endParaRPr lang="el-GR" dirty="0"/>
          </a:p>
        </p:txBody>
      </p:sp>
      <p:graphicFrame>
        <p:nvGraphicFramePr>
          <p:cNvPr id="8196" name="Object 4"/>
          <p:cNvGraphicFramePr>
            <a:graphicFrameLocks noChangeAspect="1"/>
          </p:cNvGraphicFramePr>
          <p:nvPr/>
        </p:nvGraphicFramePr>
        <p:xfrm>
          <a:off x="827584" y="4005064"/>
          <a:ext cx="7162800" cy="864096"/>
        </p:xfrm>
        <a:graphic>
          <a:graphicData uri="http://schemas.openxmlformats.org/presentationml/2006/ole">
            <p:oleObj spid="_x0000_s962562" r:id="rId3" imgW="2628900" imgH="431800" progId="Equation.3">
              <p:embed/>
            </p:oleObj>
          </a:graphicData>
        </a:graphic>
      </p:graphicFrame>
      <p:sp>
        <p:nvSpPr>
          <p:cNvPr id="8199" name="Rectangle 7"/>
          <p:cNvSpPr>
            <a:spLocks noChangeArrowheads="1"/>
          </p:cNvSpPr>
          <p:nvPr/>
        </p:nvSpPr>
        <p:spPr bwMode="auto">
          <a:xfrm>
            <a:off x="3805238" y="3233738"/>
            <a:ext cx="9144000" cy="0"/>
          </a:xfrm>
          <a:prstGeom prst="rect">
            <a:avLst/>
          </a:prstGeom>
          <a:noFill/>
          <a:ln w="9525">
            <a:noFill/>
            <a:miter lim="800000"/>
            <a:headEnd/>
            <a:tailEnd/>
          </a:ln>
          <a:effectLst/>
        </p:spPr>
        <p:txBody>
          <a:bodyPr>
            <a:spAutoFit/>
          </a:bodyPr>
          <a:lstStyle/>
          <a:p>
            <a:endParaRPr lang="el-GR" dirty="0"/>
          </a:p>
        </p:txBody>
      </p:sp>
      <p:graphicFrame>
        <p:nvGraphicFramePr>
          <p:cNvPr id="8198" name="Object 6"/>
          <p:cNvGraphicFramePr>
            <a:graphicFrameLocks noChangeAspect="1"/>
          </p:cNvGraphicFramePr>
          <p:nvPr/>
        </p:nvGraphicFramePr>
        <p:xfrm>
          <a:off x="2267744" y="5877272"/>
          <a:ext cx="4114800" cy="706760"/>
        </p:xfrm>
        <a:graphic>
          <a:graphicData uri="http://schemas.openxmlformats.org/presentationml/2006/ole">
            <p:oleObj spid="_x0000_s962563" r:id="rId4" imgW="1536033" imgH="393529" progId="Equation.3">
              <p:embed/>
            </p:oleObj>
          </a:graphicData>
        </a:graphic>
      </p:graphicFrame>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5" name="Object 5"/>
          <p:cNvGraphicFramePr>
            <a:graphicFrameLocks noChangeAspect="1"/>
          </p:cNvGraphicFramePr>
          <p:nvPr>
            <p:ph type="clipArt" sz="half" idx="1"/>
          </p:nvPr>
        </p:nvGraphicFramePr>
        <p:xfrm>
          <a:off x="12700" y="0"/>
          <a:ext cx="4546600" cy="3733800"/>
        </p:xfrm>
        <a:graphic>
          <a:graphicData uri="http://schemas.openxmlformats.org/presentationml/2006/ole">
            <p:oleObj spid="_x0000_s963586" name="Φύλλο εργασίας" r:id="rId3" imgW="2202120" imgH="1807920" progId="Excel.Sheet.8">
              <p:embed/>
            </p:oleObj>
          </a:graphicData>
        </a:graphic>
      </p:graphicFrame>
      <p:sp>
        <p:nvSpPr>
          <p:cNvPr id="10244" name="Rectangle 4"/>
          <p:cNvSpPr>
            <a:spLocks noGrp="1" noChangeArrowheads="1"/>
          </p:cNvSpPr>
          <p:nvPr>
            <p:ph type="body" sz="half" idx="2"/>
          </p:nvPr>
        </p:nvSpPr>
        <p:spPr>
          <a:xfrm>
            <a:off x="4495800" y="0"/>
            <a:ext cx="4648200" cy="2924944"/>
          </a:xfrm>
        </p:spPr>
        <p:txBody>
          <a:bodyPr>
            <a:normAutofit fontScale="92500" lnSpcReduction="10000"/>
          </a:bodyPr>
          <a:lstStyle/>
          <a:p>
            <a:pPr algn="just"/>
            <a:r>
              <a:rPr lang="el-GR" sz="2800" dirty="0">
                <a:solidFill>
                  <a:schemeClr val="tx1"/>
                </a:solidFill>
                <a:cs typeface="Times New Roman" pitchFamily="18" charset="0"/>
              </a:rPr>
              <a:t>το κόστος της </a:t>
            </a:r>
            <a:r>
              <a:rPr lang="el-GR" sz="2800" dirty="0" smtClean="0">
                <a:solidFill>
                  <a:schemeClr val="tx1"/>
                </a:solidFill>
                <a:cs typeface="Times New Roman" pitchFamily="18" charset="0"/>
              </a:rPr>
              <a:t>επένδυσης είναι:</a:t>
            </a:r>
            <a:endParaRPr lang="el-GR" sz="2800" dirty="0">
              <a:solidFill>
                <a:schemeClr val="tx1"/>
              </a:solidFill>
              <a:cs typeface="Times New Roman" pitchFamily="18" charset="0"/>
            </a:endParaRPr>
          </a:p>
          <a:p>
            <a:pPr algn="just"/>
            <a:endParaRPr lang="el-GR" sz="2800" dirty="0" smtClean="0">
              <a:solidFill>
                <a:schemeClr val="tx1"/>
              </a:solidFill>
              <a:cs typeface="Times New Roman" pitchFamily="18" charset="0"/>
            </a:endParaRPr>
          </a:p>
          <a:p>
            <a:pPr algn="just"/>
            <a:r>
              <a:rPr lang="en-US" sz="2800" dirty="0" smtClean="0">
                <a:solidFill>
                  <a:schemeClr val="tx1"/>
                </a:solidFill>
                <a:cs typeface="Times New Roman" pitchFamily="18" charset="0"/>
              </a:rPr>
              <a:t>C</a:t>
            </a:r>
            <a:r>
              <a:rPr lang="el-GR" sz="2800" dirty="0">
                <a:solidFill>
                  <a:schemeClr val="tx1"/>
                </a:solidFill>
                <a:cs typeface="Times New Roman" pitchFamily="18" charset="0"/>
              </a:rPr>
              <a:t>=72*1,18+108=193</a:t>
            </a:r>
            <a:endParaRPr lang="el-GR" sz="2800" dirty="0">
              <a:solidFill>
                <a:schemeClr val="tx1"/>
              </a:solidFill>
            </a:endParaRPr>
          </a:p>
          <a:p>
            <a:pPr algn="just"/>
            <a:endParaRPr lang="el-GR" sz="2800" dirty="0">
              <a:solidFill>
                <a:schemeClr val="tx1"/>
              </a:solidFill>
            </a:endParaRPr>
          </a:p>
          <a:p>
            <a:pPr algn="just"/>
            <a:r>
              <a:rPr lang="el-GR" sz="2800" dirty="0">
                <a:solidFill>
                  <a:schemeClr val="tx1"/>
                </a:solidFill>
                <a:cs typeface="Times New Roman" pitchFamily="18" charset="0"/>
              </a:rPr>
              <a:t>δείκτης κερδοφορίας της επενδύσεως </a:t>
            </a:r>
            <a:r>
              <a:rPr lang="el-GR" sz="2800" dirty="0" smtClean="0">
                <a:solidFill>
                  <a:schemeClr val="tx1"/>
                </a:solidFill>
                <a:cs typeface="Times New Roman" pitchFamily="18" charset="0"/>
              </a:rPr>
              <a:t>Δ΄ </a:t>
            </a:r>
            <a:r>
              <a:rPr lang="el-GR" sz="2800" dirty="0">
                <a:solidFill>
                  <a:schemeClr val="tx1"/>
                </a:solidFill>
                <a:cs typeface="Times New Roman" pitchFamily="18" charset="0"/>
              </a:rPr>
              <a:t>ισούται </a:t>
            </a:r>
            <a:r>
              <a:rPr lang="el-GR" sz="2800" dirty="0" smtClean="0">
                <a:solidFill>
                  <a:schemeClr val="tx1"/>
                </a:solidFill>
                <a:cs typeface="Times New Roman" pitchFamily="18" charset="0"/>
              </a:rPr>
              <a:t>με:</a:t>
            </a:r>
            <a:endParaRPr lang="el-GR" sz="2800" dirty="0">
              <a:solidFill>
                <a:schemeClr val="tx1"/>
              </a:solidFill>
              <a:cs typeface="Times New Roman" pitchFamily="18" charset="0"/>
            </a:endParaRPr>
          </a:p>
          <a:p>
            <a:pPr algn="just"/>
            <a:endParaRPr lang="el-GR" sz="2800" dirty="0"/>
          </a:p>
          <a:p>
            <a:endParaRPr lang="el-GR" sz="2800" dirty="0"/>
          </a:p>
        </p:txBody>
      </p:sp>
      <p:sp>
        <p:nvSpPr>
          <p:cNvPr id="10246" name="Rectangle 6"/>
          <p:cNvSpPr>
            <a:spLocks noChangeArrowheads="1"/>
          </p:cNvSpPr>
          <p:nvPr/>
        </p:nvSpPr>
        <p:spPr bwMode="auto">
          <a:xfrm>
            <a:off x="0" y="3733800"/>
            <a:ext cx="9144000" cy="3124200"/>
          </a:xfrm>
          <a:prstGeom prst="rect">
            <a:avLst/>
          </a:prstGeom>
          <a:noFill/>
          <a:ln w="9525">
            <a:noFill/>
            <a:miter lim="800000"/>
            <a:headEnd/>
            <a:tailEnd/>
          </a:ln>
          <a:effectLst/>
        </p:spPr>
        <p:txBody>
          <a:bodyPr/>
          <a:lstStyle/>
          <a:p>
            <a:pPr marL="342900" indent="-342900" eaLnBrk="0" hangingPunct="0"/>
            <a:r>
              <a:rPr lang="el-GR" sz="2800" dirty="0">
                <a:cs typeface="Times New Roman" pitchFamily="18" charset="0"/>
              </a:rPr>
              <a:t>Η αξία της επενδύσεως είναι</a:t>
            </a:r>
            <a:endParaRPr lang="el-GR" sz="2800" dirty="0"/>
          </a:p>
          <a:p>
            <a:pPr marL="342900" indent="-342900" eaLnBrk="0" hangingPunct="0"/>
            <a:endParaRPr lang="el-GR" sz="2800" dirty="0"/>
          </a:p>
          <a:p>
            <a:pPr marL="342900" indent="-342900" eaLnBrk="0" hangingPunct="0"/>
            <a:endParaRPr lang="el-GR" sz="2800" dirty="0"/>
          </a:p>
          <a:p>
            <a:pPr marL="342900" indent="-342900" eaLnBrk="0" hangingPunct="0"/>
            <a:endParaRPr lang="el-GR" sz="2800" dirty="0"/>
          </a:p>
          <a:p>
            <a:pPr marL="342900" indent="-342900" algn="just" eaLnBrk="0" hangingPunct="0">
              <a:buFontTx/>
              <a:buChar char="•"/>
            </a:pPr>
            <a:r>
              <a:rPr lang="el-GR" sz="2800" dirty="0">
                <a:cs typeface="Times New Roman" pitchFamily="18" charset="0"/>
              </a:rPr>
              <a:t>Δηλαδή, ανά </a:t>
            </a:r>
            <a:r>
              <a:rPr lang="el-GR" sz="2800" dirty="0" smtClean="0">
                <a:cs typeface="Times New Roman" pitchFamily="18" charset="0"/>
              </a:rPr>
              <a:t>Ευρώ </a:t>
            </a:r>
            <a:r>
              <a:rPr lang="el-GR" sz="2800" dirty="0">
                <a:cs typeface="Times New Roman" pitchFamily="18" charset="0"/>
              </a:rPr>
              <a:t>αρχικής επενδυτικής δαπάνης έχουμε 0,076 ευρώ</a:t>
            </a:r>
            <a:r>
              <a:rPr lang="el-GR" sz="2800" dirty="0"/>
              <a:t> </a:t>
            </a:r>
            <a:r>
              <a:rPr lang="el-GR" sz="2800" dirty="0">
                <a:cs typeface="Times New Roman" pitchFamily="18" charset="0"/>
              </a:rPr>
              <a:t>καθαρό κέρδος, σε παρούσα αξία.</a:t>
            </a:r>
          </a:p>
          <a:p>
            <a:pPr marL="342900" indent="-342900" eaLnBrk="0" hangingPunct="0"/>
            <a:endParaRPr lang="el-GR" sz="2800" dirty="0"/>
          </a:p>
        </p:txBody>
      </p:sp>
      <p:sp>
        <p:nvSpPr>
          <p:cNvPr id="10248" name="Rectangle 8"/>
          <p:cNvSpPr>
            <a:spLocks noChangeArrowheads="1"/>
          </p:cNvSpPr>
          <p:nvPr/>
        </p:nvSpPr>
        <p:spPr bwMode="auto">
          <a:xfrm>
            <a:off x="2824163" y="3219450"/>
            <a:ext cx="9144000" cy="0"/>
          </a:xfrm>
          <a:prstGeom prst="rect">
            <a:avLst/>
          </a:prstGeom>
          <a:noFill/>
          <a:ln w="9525">
            <a:noFill/>
            <a:miter lim="800000"/>
            <a:headEnd/>
            <a:tailEnd/>
          </a:ln>
          <a:effectLst/>
        </p:spPr>
        <p:txBody>
          <a:bodyPr>
            <a:spAutoFit/>
          </a:bodyPr>
          <a:lstStyle/>
          <a:p>
            <a:endParaRPr lang="el-GR" dirty="0"/>
          </a:p>
        </p:txBody>
      </p:sp>
      <p:graphicFrame>
        <p:nvGraphicFramePr>
          <p:cNvPr id="10247" name="Object 7"/>
          <p:cNvGraphicFramePr>
            <a:graphicFrameLocks noChangeAspect="1"/>
          </p:cNvGraphicFramePr>
          <p:nvPr/>
        </p:nvGraphicFramePr>
        <p:xfrm>
          <a:off x="228600" y="4343400"/>
          <a:ext cx="8077200" cy="990600"/>
        </p:xfrm>
        <a:graphic>
          <a:graphicData uri="http://schemas.openxmlformats.org/presentationml/2006/ole">
            <p:oleObj spid="_x0000_s963587" r:id="rId4" imgW="3492500" imgH="419100" progId="Equation.3">
              <p:embed/>
            </p:oleObj>
          </a:graphicData>
        </a:graphic>
      </p:graphicFrame>
      <p:sp>
        <p:nvSpPr>
          <p:cNvPr id="10250" name="Rectangle 10"/>
          <p:cNvSpPr>
            <a:spLocks noChangeArrowheads="1"/>
          </p:cNvSpPr>
          <p:nvPr/>
        </p:nvSpPr>
        <p:spPr bwMode="auto">
          <a:xfrm>
            <a:off x="3790950" y="3233738"/>
            <a:ext cx="9144000" cy="0"/>
          </a:xfrm>
          <a:prstGeom prst="rect">
            <a:avLst/>
          </a:prstGeom>
          <a:noFill/>
          <a:ln w="9525">
            <a:noFill/>
            <a:miter lim="800000"/>
            <a:headEnd/>
            <a:tailEnd/>
          </a:ln>
          <a:effectLst/>
        </p:spPr>
        <p:txBody>
          <a:bodyPr>
            <a:spAutoFit/>
          </a:bodyPr>
          <a:lstStyle/>
          <a:p>
            <a:endParaRPr lang="el-GR" dirty="0"/>
          </a:p>
        </p:txBody>
      </p:sp>
      <p:graphicFrame>
        <p:nvGraphicFramePr>
          <p:cNvPr id="10249" name="Object 9"/>
          <p:cNvGraphicFramePr>
            <a:graphicFrameLocks noChangeAspect="1"/>
          </p:cNvGraphicFramePr>
          <p:nvPr/>
        </p:nvGraphicFramePr>
        <p:xfrm>
          <a:off x="5181600" y="2971800"/>
          <a:ext cx="3352800" cy="990600"/>
        </p:xfrm>
        <a:graphic>
          <a:graphicData uri="http://schemas.openxmlformats.org/presentationml/2006/ole">
            <p:oleObj spid="_x0000_s963588" r:id="rId5" imgW="1562100" imgH="393700" progId="Equation.3">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sz="4000" b="1" dirty="0"/>
              <a:t>ΧΑΡΑΚΤΗΡΙΣΜΟΣ ΑΠΟΦΑΣΕΩΝ</a:t>
            </a:r>
          </a:p>
        </p:txBody>
      </p:sp>
      <p:sp>
        <p:nvSpPr>
          <p:cNvPr id="18435" name="Rectangle 3"/>
          <p:cNvSpPr>
            <a:spLocks noGrp="1" noChangeArrowheads="1"/>
          </p:cNvSpPr>
          <p:nvPr>
            <p:ph idx="1"/>
          </p:nvPr>
        </p:nvSpPr>
        <p:spPr/>
        <p:txBody>
          <a:bodyPr/>
          <a:lstStyle/>
          <a:p>
            <a:pPr>
              <a:buFontTx/>
              <a:buNone/>
            </a:pPr>
            <a:r>
              <a:rPr lang="el-GR" sz="2800" b="1" dirty="0">
                <a:solidFill>
                  <a:schemeClr val="tx1"/>
                </a:solidFill>
              </a:rPr>
              <a:t>**Οριστικές: </a:t>
            </a:r>
            <a:r>
              <a:rPr lang="el-GR" sz="2800" dirty="0">
                <a:solidFill>
                  <a:schemeClr val="tx1"/>
                </a:solidFill>
              </a:rPr>
              <a:t>καλύπτουν όλο το πλαίσιο του</a:t>
            </a:r>
          </a:p>
          <a:p>
            <a:pPr>
              <a:buFontTx/>
              <a:buNone/>
            </a:pPr>
            <a:r>
              <a:rPr lang="el-GR" sz="2800" dirty="0">
                <a:solidFill>
                  <a:schemeClr val="tx1"/>
                </a:solidFill>
              </a:rPr>
              <a:t>επιδιωκόμενου σκοπού και στόχου. </a:t>
            </a:r>
            <a:r>
              <a:rPr lang="el-GR" sz="2800" b="1" dirty="0">
                <a:solidFill>
                  <a:schemeClr val="tx1"/>
                </a:solidFill>
              </a:rPr>
              <a:t> </a:t>
            </a:r>
          </a:p>
          <a:p>
            <a:pPr>
              <a:buFontTx/>
              <a:buNone/>
            </a:pPr>
            <a:r>
              <a:rPr lang="el-GR" sz="2800" b="1" dirty="0">
                <a:solidFill>
                  <a:schemeClr val="tx1"/>
                </a:solidFill>
              </a:rPr>
              <a:t>**Σταδιακές: </a:t>
            </a:r>
            <a:r>
              <a:rPr lang="el-GR" sz="2800" dirty="0">
                <a:solidFill>
                  <a:schemeClr val="tx1"/>
                </a:solidFill>
              </a:rPr>
              <a:t>καλύπτουν μόνο συγκεκριμένο</a:t>
            </a:r>
          </a:p>
          <a:p>
            <a:pPr>
              <a:buFontTx/>
              <a:buNone/>
            </a:pPr>
            <a:r>
              <a:rPr lang="el-GR" sz="2800" dirty="0">
                <a:solidFill>
                  <a:schemeClr val="tx1"/>
                </a:solidFill>
              </a:rPr>
              <a:t>στάδιο ή τμήμα του επιθυμητού στόχου. </a:t>
            </a:r>
          </a:p>
          <a:p>
            <a:pPr>
              <a:buFontTx/>
              <a:buNone/>
            </a:pPr>
            <a:r>
              <a:rPr lang="el-GR" sz="2800" b="1" dirty="0">
                <a:solidFill>
                  <a:schemeClr val="tx1"/>
                </a:solidFill>
              </a:rPr>
              <a:t>**Αναστρέψιμες ή όχι </a:t>
            </a:r>
            <a:r>
              <a:rPr lang="el-GR" sz="2800" dirty="0">
                <a:solidFill>
                  <a:schemeClr val="tx1"/>
                </a:solidFill>
              </a:rPr>
              <a:t>αν είναι απόλυτα</a:t>
            </a:r>
          </a:p>
          <a:p>
            <a:pPr>
              <a:buFontTx/>
              <a:buNone/>
            </a:pPr>
            <a:r>
              <a:rPr lang="el-GR" sz="2800" dirty="0">
                <a:solidFill>
                  <a:schemeClr val="tx1"/>
                </a:solidFill>
              </a:rPr>
              <a:t>δεσμευτική μέχρι και την ολοκλήρωση της</a:t>
            </a:r>
          </a:p>
          <a:p>
            <a:pPr>
              <a:buFontTx/>
              <a:buNone/>
            </a:pPr>
            <a:r>
              <a:rPr lang="el-GR" sz="2800" dirty="0">
                <a:solidFill>
                  <a:schemeClr val="tx1"/>
                </a:solidFill>
              </a:rPr>
              <a:t>και δεν επιδέχεται τροποποιήσεις ή μπορεί να</a:t>
            </a:r>
          </a:p>
          <a:p>
            <a:pPr>
              <a:buFontTx/>
              <a:buNone/>
            </a:pPr>
            <a:r>
              <a:rPr lang="el-GR" sz="2800" dirty="0">
                <a:solidFill>
                  <a:schemeClr val="tx1"/>
                </a:solidFill>
              </a:rPr>
              <a:t>λάβει χώρα το αντίθετο).</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p:nvPr>
        </p:nvSpPr>
        <p:spPr>
          <a:xfrm>
            <a:off x="0" y="0"/>
            <a:ext cx="9144000" cy="6858000"/>
          </a:xfrm>
        </p:spPr>
        <p:txBody>
          <a:bodyPr>
            <a:normAutofit/>
          </a:bodyPr>
          <a:lstStyle/>
          <a:p>
            <a:pPr algn="ctr">
              <a:spcBef>
                <a:spcPct val="10000"/>
              </a:spcBef>
            </a:pPr>
            <a:r>
              <a:rPr lang="el-GR" u="sng" dirty="0" smtClean="0">
                <a:solidFill>
                  <a:schemeClr val="tx1"/>
                </a:solidFill>
                <a:cs typeface="Times New Roman" pitchFamily="18" charset="0"/>
              </a:rPr>
              <a:t>Βασική Αδυναμία </a:t>
            </a:r>
            <a:r>
              <a:rPr lang="el-GR" u="sng" dirty="0">
                <a:solidFill>
                  <a:schemeClr val="tx1"/>
                </a:solidFill>
                <a:cs typeface="Times New Roman" pitchFamily="18" charset="0"/>
              </a:rPr>
              <a:t>του </a:t>
            </a:r>
            <a:r>
              <a:rPr lang="el-GR" u="sng" dirty="0" smtClean="0">
                <a:solidFill>
                  <a:schemeClr val="tx1"/>
                </a:solidFill>
                <a:cs typeface="Times New Roman" pitchFamily="18" charset="0"/>
              </a:rPr>
              <a:t>Κανόνα </a:t>
            </a:r>
            <a:r>
              <a:rPr lang="el-GR" u="sng" dirty="0">
                <a:solidFill>
                  <a:schemeClr val="tx1"/>
                </a:solidFill>
                <a:cs typeface="Times New Roman" pitchFamily="18" charset="0"/>
              </a:rPr>
              <a:t>του δείκτη </a:t>
            </a:r>
            <a:r>
              <a:rPr lang="el-GR" u="sng" dirty="0" smtClean="0">
                <a:solidFill>
                  <a:schemeClr val="tx1"/>
                </a:solidFill>
                <a:cs typeface="Times New Roman" pitchFamily="18" charset="0"/>
              </a:rPr>
              <a:t>ΡΙ </a:t>
            </a:r>
            <a:r>
              <a:rPr lang="el-GR" u="sng" dirty="0">
                <a:solidFill>
                  <a:schemeClr val="tx1"/>
                </a:solidFill>
                <a:cs typeface="Times New Roman" pitchFamily="18" charset="0"/>
              </a:rPr>
              <a:t>είναι ότι αγνοεί το μέγεθος της επενδύσεως</a:t>
            </a:r>
            <a:r>
              <a:rPr lang="el-GR" dirty="0">
                <a:solidFill>
                  <a:schemeClr val="tx1"/>
                </a:solidFill>
                <a:cs typeface="Times New Roman" pitchFamily="18" charset="0"/>
              </a:rPr>
              <a:t> </a:t>
            </a:r>
            <a:endParaRPr lang="el-GR" dirty="0">
              <a:solidFill>
                <a:schemeClr val="tx1"/>
              </a:solidFill>
            </a:endParaRPr>
          </a:p>
          <a:p>
            <a:pPr algn="just">
              <a:spcBef>
                <a:spcPct val="10000"/>
              </a:spcBef>
            </a:pPr>
            <a:r>
              <a:rPr lang="el-GR" b="1" dirty="0">
                <a:solidFill>
                  <a:schemeClr val="tx1"/>
                </a:solidFill>
              </a:rPr>
              <a:t>Παράδειγμα</a:t>
            </a:r>
            <a:r>
              <a:rPr lang="en-US" b="1" dirty="0">
                <a:solidFill>
                  <a:schemeClr val="tx1"/>
                </a:solidFill>
              </a:rPr>
              <a:t>:</a:t>
            </a:r>
            <a:r>
              <a:rPr lang="el-GR" dirty="0">
                <a:solidFill>
                  <a:schemeClr val="tx1"/>
                </a:solidFill>
              </a:rPr>
              <a:t> </a:t>
            </a:r>
          </a:p>
          <a:p>
            <a:pPr lvl="1" algn="just">
              <a:spcBef>
                <a:spcPct val="10000"/>
              </a:spcBef>
            </a:pPr>
            <a:r>
              <a:rPr lang="el-GR" b="1" dirty="0">
                <a:solidFill>
                  <a:schemeClr val="accent2"/>
                </a:solidFill>
                <a:cs typeface="Times New Roman" pitchFamily="18" charset="0"/>
              </a:rPr>
              <a:t>μικρή επένδυση των 193 εκατ.</a:t>
            </a:r>
            <a:r>
              <a:rPr lang="el-GR" b="1" dirty="0">
                <a:solidFill>
                  <a:schemeClr val="accent2"/>
                </a:solidFill>
              </a:rPr>
              <a:t> με </a:t>
            </a:r>
            <a:r>
              <a:rPr lang="en-US" b="1" dirty="0">
                <a:solidFill>
                  <a:schemeClr val="accent2"/>
                </a:solidFill>
              </a:rPr>
              <a:t>PI=1,076</a:t>
            </a:r>
            <a:r>
              <a:rPr lang="el-GR" b="1" dirty="0">
                <a:solidFill>
                  <a:schemeClr val="accent2"/>
                </a:solidFill>
                <a:cs typeface="Times New Roman" pitchFamily="18" charset="0"/>
              </a:rPr>
              <a:t> </a:t>
            </a:r>
            <a:endParaRPr lang="en-US" b="1" dirty="0">
              <a:solidFill>
                <a:schemeClr val="accent2"/>
              </a:solidFill>
              <a:cs typeface="Times New Roman" pitchFamily="18" charset="0"/>
            </a:endParaRPr>
          </a:p>
          <a:p>
            <a:pPr lvl="1" algn="just">
              <a:spcBef>
                <a:spcPct val="10000"/>
              </a:spcBef>
            </a:pPr>
            <a:r>
              <a:rPr lang="el-GR" b="1" dirty="0">
                <a:solidFill>
                  <a:srgbClr val="FF3300"/>
                </a:solidFill>
                <a:cs typeface="Times New Roman" pitchFamily="18" charset="0"/>
              </a:rPr>
              <a:t>μεγάλη επένδυση των 630 εκατ. </a:t>
            </a:r>
            <a:r>
              <a:rPr lang="el-GR" b="1" dirty="0">
                <a:solidFill>
                  <a:srgbClr val="FF3300"/>
                </a:solidFill>
              </a:rPr>
              <a:t>με </a:t>
            </a:r>
            <a:r>
              <a:rPr lang="en-US" b="1" dirty="0">
                <a:solidFill>
                  <a:srgbClr val="FF3300"/>
                </a:solidFill>
              </a:rPr>
              <a:t>PI=1,0</a:t>
            </a:r>
            <a:r>
              <a:rPr lang="el-GR" b="1" dirty="0">
                <a:solidFill>
                  <a:srgbClr val="FF3300"/>
                </a:solidFill>
              </a:rPr>
              <a:t>5</a:t>
            </a:r>
            <a:r>
              <a:rPr lang="el-GR" dirty="0">
                <a:cs typeface="Times New Roman" pitchFamily="18" charset="0"/>
              </a:rPr>
              <a:t> </a:t>
            </a:r>
            <a:endParaRPr lang="en-US" dirty="0">
              <a:cs typeface="Times New Roman" pitchFamily="18" charset="0"/>
            </a:endParaRPr>
          </a:p>
          <a:p>
            <a:pPr lvl="1" algn="just">
              <a:spcBef>
                <a:spcPct val="10000"/>
              </a:spcBef>
            </a:pPr>
            <a:r>
              <a:rPr lang="el-GR" b="1" dirty="0">
                <a:solidFill>
                  <a:schemeClr val="accent2"/>
                </a:solidFill>
              </a:rPr>
              <a:t>Επομένως σύμφωνα με τον κανόνα </a:t>
            </a:r>
            <a:r>
              <a:rPr lang="en-US" b="1" dirty="0">
                <a:solidFill>
                  <a:schemeClr val="accent2"/>
                </a:solidFill>
              </a:rPr>
              <a:t>PI</a:t>
            </a:r>
            <a:r>
              <a:rPr lang="el-GR" b="1" dirty="0">
                <a:solidFill>
                  <a:schemeClr val="accent2"/>
                </a:solidFill>
              </a:rPr>
              <a:t> η πρώτη επένδυση είναι ελκυστικότερη αφού 1,076&gt;1,05</a:t>
            </a:r>
            <a:endParaRPr lang="en-US" b="1" dirty="0">
              <a:solidFill>
                <a:schemeClr val="accent2"/>
              </a:solidFill>
            </a:endParaRPr>
          </a:p>
          <a:p>
            <a:pPr lvl="1" algn="just">
              <a:spcBef>
                <a:spcPct val="10000"/>
              </a:spcBef>
            </a:pPr>
            <a:r>
              <a:rPr lang="el-GR" b="1" dirty="0">
                <a:solidFill>
                  <a:schemeClr val="tx1"/>
                </a:solidFill>
                <a:cs typeface="Times New Roman" pitchFamily="18" charset="0"/>
              </a:rPr>
              <a:t>Όμως, η επένδυση η οποία αυξάνει περισσότερο την αξία της επιχειρήσεως είναι εκείνη που έχει τη μεγαλύτερη (ΚΠΑ) </a:t>
            </a:r>
            <a:endParaRPr lang="el-GR" b="1" dirty="0">
              <a:solidFill>
                <a:schemeClr val="tx1"/>
              </a:solidFill>
            </a:endParaRPr>
          </a:p>
          <a:p>
            <a:pPr lvl="1" algn="just">
              <a:spcBef>
                <a:spcPct val="10000"/>
              </a:spcBef>
            </a:pPr>
            <a:r>
              <a:rPr lang="el-GR" b="1" dirty="0">
                <a:solidFill>
                  <a:srgbClr val="FF0F0F"/>
                </a:solidFill>
                <a:cs typeface="Times New Roman" pitchFamily="18" charset="0"/>
              </a:rPr>
              <a:t>Επομένως,  ελκυστικότερη επένδυση είναι </a:t>
            </a:r>
            <a:r>
              <a:rPr lang="el-GR" b="1" dirty="0">
                <a:solidFill>
                  <a:srgbClr val="FF0F0F"/>
                </a:solidFill>
              </a:rPr>
              <a:t>αυτή</a:t>
            </a:r>
            <a:r>
              <a:rPr lang="el-GR" b="1" dirty="0">
                <a:solidFill>
                  <a:srgbClr val="FF0F0F"/>
                </a:solidFill>
                <a:cs typeface="Times New Roman" pitchFamily="18" charset="0"/>
              </a:rPr>
              <a:t> των 630 εκατ. που έχει ΚΠΑ = 31,4 εκατ. και </a:t>
            </a:r>
            <a:endParaRPr lang="el-GR" b="1" dirty="0">
              <a:solidFill>
                <a:srgbClr val="FF0F0F"/>
              </a:solidFill>
            </a:endParaRPr>
          </a:p>
          <a:p>
            <a:pPr lvl="1" algn="just">
              <a:spcBef>
                <a:spcPct val="10000"/>
              </a:spcBef>
            </a:pPr>
            <a:r>
              <a:rPr lang="el-GR" b="1" dirty="0">
                <a:solidFill>
                  <a:schemeClr val="accent2"/>
                </a:solidFill>
                <a:cs typeface="Times New Roman" pitchFamily="18" charset="0"/>
              </a:rPr>
              <a:t>όχι η επένδυση των 193 εκατ. που έχει ΚΠΑ=14,6. </a:t>
            </a:r>
            <a:endParaRPr lang="el-GR" b="1" dirty="0">
              <a:solidFill>
                <a:schemeClr val="accent2"/>
              </a:solidFill>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p:nvPr>
        </p:nvSpPr>
        <p:spPr>
          <a:xfrm>
            <a:off x="0" y="0"/>
            <a:ext cx="9144000" cy="6858000"/>
          </a:xfrm>
        </p:spPr>
        <p:txBody>
          <a:bodyPr/>
          <a:lstStyle/>
          <a:p>
            <a:pPr algn="just"/>
            <a:endParaRPr lang="el-GR" dirty="0" smtClean="0">
              <a:solidFill>
                <a:schemeClr val="tx1"/>
              </a:solidFill>
              <a:cs typeface="Times New Roman" pitchFamily="18" charset="0"/>
            </a:endParaRPr>
          </a:p>
          <a:p>
            <a:pPr algn="just"/>
            <a:r>
              <a:rPr lang="el-GR" u="sng" dirty="0" smtClean="0">
                <a:solidFill>
                  <a:schemeClr val="tx1"/>
                </a:solidFill>
                <a:cs typeface="Times New Roman" pitchFamily="18" charset="0"/>
              </a:rPr>
              <a:t>Μια </a:t>
            </a:r>
            <a:r>
              <a:rPr lang="el-GR" u="sng" dirty="0">
                <a:solidFill>
                  <a:schemeClr val="tx1"/>
                </a:solidFill>
                <a:cs typeface="Times New Roman" pitchFamily="18" charset="0"/>
              </a:rPr>
              <a:t>δεύτερη αδυναμία </a:t>
            </a:r>
            <a:r>
              <a:rPr lang="el-GR" u="sng" dirty="0">
                <a:solidFill>
                  <a:schemeClr val="tx1"/>
                </a:solidFill>
              </a:rPr>
              <a:t>του </a:t>
            </a:r>
            <a:r>
              <a:rPr lang="en-US" u="sng" dirty="0">
                <a:solidFill>
                  <a:schemeClr val="tx1"/>
                </a:solidFill>
              </a:rPr>
              <a:t>PI </a:t>
            </a:r>
            <a:r>
              <a:rPr lang="el-GR" u="sng" dirty="0">
                <a:solidFill>
                  <a:schemeClr val="tx1"/>
                </a:solidFill>
                <a:cs typeface="Times New Roman" pitchFamily="18" charset="0"/>
              </a:rPr>
              <a:t>που μας εμποδίζει να οδηγηθούμε στη σωστή επιλογή, </a:t>
            </a:r>
            <a:endParaRPr lang="el-GR" u="sng" dirty="0">
              <a:solidFill>
                <a:schemeClr val="tx1"/>
              </a:solidFill>
            </a:endParaRPr>
          </a:p>
          <a:p>
            <a:pPr lvl="1" algn="just"/>
            <a:r>
              <a:rPr lang="el-GR" b="1" dirty="0">
                <a:solidFill>
                  <a:schemeClr val="tx1"/>
                </a:solidFill>
                <a:cs typeface="Times New Roman" pitchFamily="18" charset="0"/>
              </a:rPr>
              <a:t>είναι η διαφορετική διάρκεια λειτουργικής ζωής των δυο συγκρινόμενων επενδύσεων</a:t>
            </a:r>
            <a:r>
              <a:rPr lang="el-GR" b="1" dirty="0" smtClean="0">
                <a:solidFill>
                  <a:schemeClr val="tx1"/>
                </a:solidFill>
                <a:cs typeface="Times New Roman" pitchFamily="18" charset="0"/>
              </a:rPr>
              <a:t>.</a:t>
            </a:r>
          </a:p>
          <a:p>
            <a:pPr lvl="1" algn="just"/>
            <a:endParaRPr lang="el-GR" b="1" dirty="0" smtClean="0">
              <a:solidFill>
                <a:schemeClr val="tx1"/>
              </a:solidFill>
              <a:cs typeface="Times New Roman" pitchFamily="18" charset="0"/>
            </a:endParaRPr>
          </a:p>
          <a:p>
            <a:pPr lvl="1" algn="just"/>
            <a:endParaRPr lang="el-GR" b="1" dirty="0">
              <a:solidFill>
                <a:schemeClr val="tx1"/>
              </a:solidFill>
            </a:endParaRPr>
          </a:p>
          <a:p>
            <a:pPr lvl="1" algn="just"/>
            <a:r>
              <a:rPr lang="el-GR" dirty="0" smtClean="0">
                <a:solidFill>
                  <a:schemeClr val="tx1"/>
                </a:solidFill>
                <a:cs typeface="Times New Roman" pitchFamily="18" charset="0"/>
              </a:rPr>
              <a:t>Η </a:t>
            </a:r>
            <a:r>
              <a:rPr lang="el-GR" dirty="0">
                <a:solidFill>
                  <a:schemeClr val="tx1"/>
                </a:solidFill>
                <a:cs typeface="Times New Roman" pitchFamily="18" charset="0"/>
              </a:rPr>
              <a:t>οποία όμως επίσης υπάρχει και στη περίπτωση εφαρμογής του κανόνα ΚΠΑ, </a:t>
            </a:r>
            <a:endParaRPr lang="el-GR" dirty="0">
              <a:solidFill>
                <a:schemeClr val="tx1"/>
              </a:solidFill>
            </a:endParaRPr>
          </a:p>
          <a:p>
            <a:pPr algn="just"/>
            <a:endParaRPr lang="el-GR" b="1" dirty="0">
              <a:cs typeface="Times New Roman" pitchFamily="18" charset="0"/>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404812"/>
            <a:ext cx="8229600" cy="1944067"/>
          </a:xfrm>
        </p:spPr>
        <p:txBody>
          <a:bodyPr>
            <a:normAutofit fontScale="90000"/>
          </a:bodyPr>
          <a:lstStyle/>
          <a:p>
            <a:pPr algn="ctr" eaLnBrk="1" hangingPunct="1">
              <a:spcBef>
                <a:spcPct val="20000"/>
              </a:spcBef>
            </a:pPr>
            <a:r>
              <a:rPr lang="el-GR" sz="4000" b="1" dirty="0" smtClean="0">
                <a:solidFill>
                  <a:srgbClr val="FF0000"/>
                </a:solidFill>
                <a:latin typeface="+mn-lt"/>
              </a:rPr>
              <a:t>ΕΝΟΤΗΤΑ Β΄</a:t>
            </a:r>
            <a:br>
              <a:rPr lang="el-GR" sz="4000" b="1" dirty="0" smtClean="0">
                <a:solidFill>
                  <a:srgbClr val="FF0000"/>
                </a:solidFill>
                <a:latin typeface="+mn-lt"/>
              </a:rPr>
            </a:br>
            <a:r>
              <a:rPr lang="el-GR" sz="4000" b="1" dirty="0" smtClean="0">
                <a:solidFill>
                  <a:srgbClr val="FF0000"/>
                </a:solidFill>
                <a:latin typeface="+mn-lt"/>
              </a:rPr>
              <a:t>ΚΙνδυνοΣ και ΠροϋπολογισμΟΣ ΕπενδΥσεων ΚεφαλαΙου</a:t>
            </a:r>
            <a:r>
              <a:rPr lang="el-GR" sz="2400" b="1" dirty="0" smtClean="0">
                <a:latin typeface="Times New Roman" pitchFamily="18" charset="0"/>
              </a:rPr>
              <a:t/>
            </a:r>
            <a:br>
              <a:rPr lang="el-GR" sz="2400" b="1" dirty="0" smtClean="0">
                <a:latin typeface="Times New Roman" pitchFamily="18" charset="0"/>
              </a:rPr>
            </a:br>
            <a:endParaRPr lang="el-GR" sz="2400" b="1" dirty="0" smtClean="0">
              <a:latin typeface="Times New Roman" pitchFamily="18" charset="0"/>
            </a:endParaRPr>
          </a:p>
        </p:txBody>
      </p:sp>
      <p:sp>
        <p:nvSpPr>
          <p:cNvPr id="6" name="5 - Θέση περιεχομένου"/>
          <p:cNvSpPr>
            <a:spLocks noGrp="1"/>
          </p:cNvSpPr>
          <p:nvPr>
            <p:ph idx="1"/>
          </p:nvPr>
        </p:nvSpPr>
        <p:spPr>
          <a:xfrm>
            <a:off x="457200" y="3140968"/>
            <a:ext cx="8229600" cy="2985195"/>
          </a:xfrm>
        </p:spPr>
        <p:txBody>
          <a:bodyPr/>
          <a:lstStyle/>
          <a:p>
            <a:endParaRPr lang="el-GR" dirty="0"/>
          </a:p>
        </p:txBody>
      </p:sp>
      <p:sp>
        <p:nvSpPr>
          <p:cNvPr id="5" name="5 - Θέση αριθμού διαφάνειας"/>
          <p:cNvSpPr>
            <a:spLocks noGrp="1"/>
          </p:cNvSpPr>
          <p:nvPr>
            <p:ph type="sldNum" sz="quarter" idx="12"/>
          </p:nvPr>
        </p:nvSpPr>
        <p:spPr/>
        <p:txBody>
          <a:bodyPr/>
          <a:lstStyle/>
          <a:p>
            <a:pPr>
              <a:defRPr/>
            </a:pPr>
            <a:fld id="{364CE254-8B69-4DF6-8FE4-053132204A96}" type="slidenum">
              <a:rPr lang="el-GR"/>
              <a:pPr>
                <a:defRPr/>
              </a:pPr>
              <a:t>372</a:t>
            </a:fld>
            <a:endParaRPr lang="el-GR" dirty="0"/>
          </a:p>
        </p:txBody>
      </p:sp>
    </p:spTree>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p:txBody>
          <a:bodyPr/>
          <a:lstStyle/>
          <a:p>
            <a:pPr algn="ctr"/>
            <a:r>
              <a:rPr lang="el-GR" b="1" dirty="0" smtClean="0">
                <a:solidFill>
                  <a:srgbClr val="C00000"/>
                </a:solidFill>
              </a:rPr>
              <a:t>ΚΙνδυνοΣ </a:t>
            </a:r>
            <a:r>
              <a:rPr lang="el-GR" b="1" dirty="0">
                <a:solidFill>
                  <a:srgbClr val="C00000"/>
                </a:solidFill>
              </a:rPr>
              <a:t>και ΠΕΚ</a:t>
            </a:r>
          </a:p>
        </p:txBody>
      </p:sp>
      <p:sp>
        <p:nvSpPr>
          <p:cNvPr id="300035" name="Rectangle 3"/>
          <p:cNvSpPr>
            <a:spLocks noGrp="1" noChangeArrowheads="1"/>
          </p:cNvSpPr>
          <p:nvPr>
            <p:ph type="body" idx="1"/>
          </p:nvPr>
        </p:nvSpPr>
        <p:spPr>
          <a:xfrm>
            <a:off x="304800" y="1340768"/>
            <a:ext cx="8686800" cy="5256584"/>
          </a:xfrm>
        </p:spPr>
        <p:txBody>
          <a:bodyPr>
            <a:normAutofit lnSpcReduction="10000"/>
          </a:bodyPr>
          <a:lstStyle/>
          <a:p>
            <a:pPr algn="just"/>
            <a:r>
              <a:rPr lang="el-GR" dirty="0">
                <a:solidFill>
                  <a:schemeClr val="tx1"/>
                </a:solidFill>
              </a:rPr>
              <a:t>Έως τώρα υποθέταμε ότι οι ταμειακές ροές είναι βέβαιες, δεν ενέχουν κάποιον </a:t>
            </a:r>
            <a:r>
              <a:rPr lang="el-GR" b="1" dirty="0">
                <a:solidFill>
                  <a:srgbClr val="C00000"/>
                </a:solidFill>
              </a:rPr>
              <a:t>κίνδυνο</a:t>
            </a:r>
          </a:p>
          <a:p>
            <a:pPr algn="just"/>
            <a:r>
              <a:rPr lang="el-GR" dirty="0">
                <a:solidFill>
                  <a:schemeClr val="tx1"/>
                </a:solidFill>
              </a:rPr>
              <a:t>Στην πραγματικότητα οι ταμειακές ροές ενός επενδυτικού προγράμματος είναι </a:t>
            </a:r>
            <a:r>
              <a:rPr lang="el-GR" dirty="0">
                <a:solidFill>
                  <a:srgbClr val="FF0000"/>
                </a:solidFill>
              </a:rPr>
              <a:t>αβέβαιες</a:t>
            </a:r>
          </a:p>
          <a:p>
            <a:pPr algn="just"/>
            <a:r>
              <a:rPr lang="el-GR" dirty="0" smtClean="0">
                <a:solidFill>
                  <a:schemeClr val="tx1"/>
                </a:solidFill>
              </a:rPr>
              <a:t>Υπό συνθήκες αβεβαιότητας τόσο οι μελλοντικές καθαρές ταμειακές ροές, όσο και ο παράγοντας προεξόφλησης επηρεάζονται από καταστάσεις οι οποίες δεν είναι γνωστές εκ των προτέρων. </a:t>
            </a:r>
          </a:p>
          <a:p>
            <a:pPr algn="just"/>
            <a:r>
              <a:rPr lang="el-GR" dirty="0" smtClean="0">
                <a:solidFill>
                  <a:schemeClr val="tx1"/>
                </a:solidFill>
              </a:rPr>
              <a:t>Θα </a:t>
            </a:r>
            <a:r>
              <a:rPr lang="el-GR" dirty="0">
                <a:solidFill>
                  <a:schemeClr val="tx1"/>
                </a:solidFill>
              </a:rPr>
              <a:t>πρέπει να ληφθεί υπόψη αυτός ο </a:t>
            </a:r>
            <a:r>
              <a:rPr lang="el-GR" dirty="0" smtClean="0">
                <a:solidFill>
                  <a:srgbClr val="C00000"/>
                </a:solidFill>
              </a:rPr>
              <a:t>κίνδυνος.</a:t>
            </a:r>
            <a:endParaRPr lang="el-GR" dirty="0">
              <a:solidFill>
                <a:srgbClr val="C00000"/>
              </a:solidFill>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20813"/>
          </a:xfrm>
        </p:spPr>
        <p:txBody>
          <a:bodyPr rtlCol="0">
            <a:normAutofit fontScale="90000"/>
          </a:bodyPr>
          <a:lstStyle/>
          <a:p>
            <a:pPr eaLnBrk="1" fontAlgn="auto" hangingPunct="1">
              <a:spcAft>
                <a:spcPts val="0"/>
              </a:spcAft>
              <a:defRPr/>
            </a:pPr>
            <a:r>
              <a:rPr lang="en-US" sz="4000" b="1" dirty="0" smtClean="0">
                <a:latin typeface="Times New Roman" pitchFamily="18" charset="0"/>
              </a:rPr>
              <a:t/>
            </a:r>
            <a:br>
              <a:rPr lang="en-US" sz="4000" b="1" dirty="0" smtClean="0">
                <a:latin typeface="Times New Roman" pitchFamily="18" charset="0"/>
              </a:rPr>
            </a:br>
            <a:r>
              <a:rPr lang="el-GR" sz="4000" b="1" dirty="0" smtClean="0">
                <a:solidFill>
                  <a:srgbClr val="FF0000"/>
                </a:solidFill>
                <a:latin typeface="+mn-lt"/>
                <a:cs typeface="Times New Roman" pitchFamily="18" charset="0"/>
              </a:rPr>
              <a:t>ΚΙνδυνοΣ και ΠροϋπολογισμΟΣ ΕπενδΥσεων ΚεφαλαΙου</a:t>
            </a:r>
            <a:r>
              <a:rPr lang="el-GR" b="1" dirty="0" smtClean="0">
                <a:latin typeface="Times New Roman" pitchFamily="18" charset="0"/>
              </a:rPr>
              <a:t/>
            </a:r>
            <a:br>
              <a:rPr lang="el-GR" b="1" dirty="0" smtClean="0">
                <a:latin typeface="Times New Roman" pitchFamily="18" charset="0"/>
              </a:rPr>
            </a:br>
            <a:endParaRPr lang="el-GR" dirty="0"/>
          </a:p>
        </p:txBody>
      </p:sp>
      <p:sp>
        <p:nvSpPr>
          <p:cNvPr id="55299" name="2 - Θέση περιεχομένου"/>
          <p:cNvSpPr>
            <a:spLocks noGrp="1"/>
          </p:cNvSpPr>
          <p:nvPr>
            <p:ph idx="1"/>
          </p:nvPr>
        </p:nvSpPr>
        <p:spPr>
          <a:xfrm>
            <a:off x="179388" y="1412875"/>
            <a:ext cx="8785225" cy="4895850"/>
          </a:xfrm>
        </p:spPr>
        <p:txBody>
          <a:bodyPr/>
          <a:lstStyle/>
          <a:p>
            <a:pPr algn="just" eaLnBrk="1" hangingPunct="1"/>
            <a:r>
              <a:rPr lang="el-GR" dirty="0" smtClean="0">
                <a:solidFill>
                  <a:schemeClr val="tx1"/>
                </a:solidFill>
                <a:cs typeface="Times New Roman" pitchFamily="18" charset="0"/>
              </a:rPr>
              <a:t>Ένα επενδυτικό πρόγραμμα θεωρείται ότι είναι απαλλαγμένο από κίνδυνο όταν οι πρόσθετες ταμειακές ροές οι οποίες θα προκύψουν από την αποδοχή του είναι βέβαιες.</a:t>
            </a:r>
          </a:p>
          <a:p>
            <a:pPr algn="just" eaLnBrk="1" hangingPunct="1"/>
            <a:r>
              <a:rPr lang="el-GR" dirty="0" smtClean="0">
                <a:solidFill>
                  <a:schemeClr val="tx1"/>
                </a:solidFill>
                <a:cs typeface="Times New Roman" pitchFamily="18" charset="0"/>
              </a:rPr>
              <a:t>Για παράδειγμα, οι επενδυτές θεωρούν ότι τα έντοκα γραμμάτια είναι μια επένδυση χωρίς κίνδυνο, γιατί οι αποδόσεις τους είναι βέβαιες και εγγυημένες.</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a:defRPr/>
            </a:pPr>
            <a:r>
              <a:rPr lang="el-GR" sz="4000" b="1" dirty="0" smtClean="0">
                <a:solidFill>
                  <a:srgbClr val="FF0000"/>
                </a:solidFill>
                <a:cs typeface="Times New Roman" pitchFamily="18" charset="0"/>
              </a:rPr>
              <a:t>ΚΙνδυνοΣ και ΠροϋπολογισμΟΣ ΕπενδΥσεων ΚεφαλαΙου</a:t>
            </a:r>
            <a:endParaRPr lang="el-GR" sz="4000" dirty="0">
              <a:solidFill>
                <a:srgbClr val="FF0000"/>
              </a:solidFill>
              <a:latin typeface="+mn-lt"/>
              <a:cs typeface="Times New Roman" pitchFamily="18" charset="0"/>
            </a:endParaRPr>
          </a:p>
        </p:txBody>
      </p:sp>
      <p:sp>
        <p:nvSpPr>
          <p:cNvPr id="56323" name="2 - Θέση περιεχομένου"/>
          <p:cNvSpPr>
            <a:spLocks noGrp="1"/>
          </p:cNvSpPr>
          <p:nvPr>
            <p:ph idx="1"/>
          </p:nvPr>
        </p:nvSpPr>
        <p:spPr>
          <a:xfrm>
            <a:off x="107950" y="1600200"/>
            <a:ext cx="8784530" cy="4565104"/>
          </a:xfrm>
        </p:spPr>
        <p:txBody>
          <a:bodyPr/>
          <a:lstStyle/>
          <a:p>
            <a:pPr algn="just" eaLnBrk="1" hangingPunct="1"/>
            <a:r>
              <a:rPr lang="el-GR" dirty="0" smtClean="0">
                <a:solidFill>
                  <a:schemeClr val="tx1"/>
                </a:solidFill>
                <a:cs typeface="Times New Roman" pitchFamily="18" charset="0"/>
              </a:rPr>
              <a:t>Κίνδυνος ονομάζεται η πιθανότητα ζημιάς βλάβης ή τραυματισμού. Ειδικότερα για επενδύσεις κίνδυνος θεωρείται η πιθανότητα το πραγματικό αποτέλεσμα από μια επένδυση να διαφέρει από το αναμενόμενο. Γενικά </a:t>
            </a:r>
            <a:r>
              <a:rPr lang="el-GR" b="1" dirty="0" smtClean="0">
                <a:solidFill>
                  <a:srgbClr val="0070C0"/>
                </a:solidFill>
                <a:cs typeface="Times New Roman" pitchFamily="18" charset="0"/>
              </a:rPr>
              <a:t>όσο περισσότερα είναι τα πιθανά αποτελέσματα από μια επένδυση,</a:t>
            </a:r>
            <a:r>
              <a:rPr lang="el-GR" dirty="0" smtClean="0">
                <a:cs typeface="Times New Roman" pitchFamily="18" charset="0"/>
              </a:rPr>
              <a:t> </a:t>
            </a:r>
            <a:r>
              <a:rPr lang="el-GR" b="1" dirty="0" smtClean="0">
                <a:solidFill>
                  <a:srgbClr val="C00000"/>
                </a:solidFill>
                <a:cs typeface="Times New Roman" pitchFamily="18" charset="0"/>
              </a:rPr>
              <a:t>τόσο μεγαλύτερος είναι και ο κίνδυνος τον οποίο ενέχει αυτή η επένδυση.</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046440"/>
          </a:xfrm>
          <a:prstGeom prst="rect">
            <a:avLst/>
          </a:prstGeom>
          <a:solidFill>
            <a:srgbClr val="27525B"/>
          </a:solidFill>
        </p:spPr>
        <p:txBody>
          <a:bodyPr wrap="square" rtlCol="0">
            <a:spAutoFit/>
          </a:bodyPr>
          <a:lstStyle/>
          <a:p>
            <a:endParaRPr lang="el-GR" sz="2600" dirty="0">
              <a:solidFill>
                <a:srgbClr val="FFC000"/>
              </a:solidFill>
              <a:latin typeface="Calibri" pitchFamily="34" charset="0"/>
            </a:endParaRPr>
          </a:p>
          <a:p>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Εννοιολογικό Πλαίσιο</a:t>
            </a:r>
            <a:endParaRPr lang="el-GR" sz="3600" b="1" dirty="0">
              <a:solidFill>
                <a:srgbClr val="FFC000"/>
              </a:solidFill>
              <a:latin typeface="Calibri" pitchFamily="34" charset="0"/>
            </a:endParaRPr>
          </a:p>
        </p:txBody>
      </p:sp>
      <p:sp>
        <p:nvSpPr>
          <p:cNvPr id="4" name="3 - TextBox"/>
          <p:cNvSpPr txBox="1"/>
          <p:nvPr/>
        </p:nvSpPr>
        <p:spPr>
          <a:xfrm>
            <a:off x="251520" y="908720"/>
            <a:ext cx="8496944" cy="5601533"/>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r>
              <a:rPr lang="el-GR" sz="2400" b="1" dirty="0" smtClean="0">
                <a:solidFill>
                  <a:srgbClr val="7030A0"/>
                </a:solidFill>
                <a:latin typeface="Calibri" pitchFamily="34" charset="0"/>
              </a:rPr>
              <a:t>Μια επένδυση ενέχει κίνδυνο όταν υπάρχουν περισσότερα από ένα δυνατά αποτελέσματα.</a:t>
            </a:r>
          </a:p>
          <a:p>
            <a:pPr algn="just"/>
            <a:endParaRPr lang="el-GR" sz="2400" dirty="0">
              <a:latin typeface="Calibri" pitchFamily="34" charset="0"/>
            </a:endParaRPr>
          </a:p>
          <a:p>
            <a:pPr algn="just">
              <a:buFont typeface="Wingdings" pitchFamily="2" charset="2"/>
              <a:buChar char="Ø"/>
            </a:pPr>
            <a:r>
              <a:rPr lang="el-GR" sz="2400" dirty="0" smtClean="0">
                <a:latin typeface="Calibri" pitchFamily="34" charset="0"/>
              </a:rPr>
              <a:t> Όσο περισσότερα είναι τα πιθανά αποτελέσματα από μια επένδυση, τόσο μεγαλύτερος είναι ο κίνδυνος τον οποίο ενέχει αυτή.</a:t>
            </a:r>
            <a:endParaRPr lang="en-US" sz="2400" dirty="0" smtClean="0">
              <a:latin typeface="Calibri" pitchFamily="34" charset="0"/>
            </a:endParaRPr>
          </a:p>
          <a:p>
            <a:pPr algn="just">
              <a:buFont typeface="Wingdings" pitchFamily="2" charset="2"/>
              <a:buChar char="Ø"/>
            </a:pPr>
            <a:endParaRPr lang="en-US" sz="2400" dirty="0">
              <a:latin typeface="Calibri" pitchFamily="34" charset="0"/>
            </a:endParaRPr>
          </a:p>
          <a:p>
            <a:pPr algn="just"/>
            <a:r>
              <a:rPr lang="el-GR" sz="2400" b="1" dirty="0" smtClean="0">
                <a:latin typeface="Calibri" pitchFamily="34" charset="0"/>
              </a:rPr>
              <a:t>Κίνδυνος</a:t>
            </a:r>
            <a:r>
              <a:rPr lang="el-GR" sz="2400" dirty="0" smtClean="0">
                <a:latin typeface="Calibri" pitchFamily="34" charset="0"/>
              </a:rPr>
              <a:t> είναι η </a:t>
            </a:r>
            <a:r>
              <a:rPr lang="el-GR" sz="2400" i="1" dirty="0" smtClean="0">
                <a:latin typeface="Calibri" pitchFamily="34" charset="0"/>
              </a:rPr>
              <a:t>μεταβλητότητα των δυνητικών αποτελεσμάτων γύρω από την αναμενόμενη τιμή τους ή τον αριθμητικό τους μέσο</a:t>
            </a:r>
            <a:r>
              <a:rPr lang="en-US" sz="2400" i="1" dirty="0" smtClean="0">
                <a:latin typeface="Calibri" pitchFamily="34" charset="0"/>
              </a:rPr>
              <a:t>.</a:t>
            </a:r>
          </a:p>
          <a:p>
            <a:pPr algn="just"/>
            <a:endParaRPr lang="en-US" sz="2400" i="1" dirty="0">
              <a:latin typeface="Calibri" pitchFamily="34" charset="0"/>
            </a:endParaRPr>
          </a:p>
          <a:p>
            <a:pPr algn="just">
              <a:buFont typeface="Wingdings" pitchFamily="2" charset="2"/>
              <a:buChar char="v"/>
            </a:pPr>
            <a:r>
              <a:rPr lang="en-US" sz="2400" i="1" dirty="0" smtClean="0">
                <a:latin typeface="Calibri" pitchFamily="34" charset="0"/>
              </a:rPr>
              <a:t> </a:t>
            </a:r>
            <a:r>
              <a:rPr lang="el-GR" sz="2400" dirty="0" smtClean="0">
                <a:latin typeface="Calibri" pitchFamily="34" charset="0"/>
              </a:rPr>
              <a:t>Ένα από τα δημοφιλέστερα στατιστικά μέτρα της διασποράς των δυνητικών αποτελεσμάτων γύρω από την αναμενόμενη τιμή τους είναι η τυπική απόκλιση.</a:t>
            </a:r>
            <a:endParaRPr lang="el-GR" sz="2400" b="1" dirty="0" smtClean="0">
              <a:latin typeface="Calibri" pitchFamily="34" charset="0"/>
            </a:endParaRPr>
          </a:p>
          <a:p>
            <a:pPr algn="just"/>
            <a:endParaRPr lang="el-G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0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fade">
                                      <p:cBhvr>
                                        <p:cTn id="19"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892552"/>
          </a:xfrm>
          <a:prstGeom prst="rect">
            <a:avLst/>
          </a:prstGeom>
          <a:solidFill>
            <a:srgbClr val="27525B"/>
          </a:solidFill>
        </p:spPr>
        <p:txBody>
          <a:bodyPr wrap="square" rtlCol="0">
            <a:spAutoFit/>
          </a:bodyPr>
          <a:lstStyle/>
          <a:p>
            <a:endParaRPr lang="el-GR" sz="2600" dirty="0">
              <a:solidFill>
                <a:srgbClr val="FFC000"/>
              </a:solidFill>
              <a:latin typeface="Calibri" pitchFamily="34" charset="0"/>
            </a:endParaRPr>
          </a:p>
          <a:p>
            <a:r>
              <a:rPr lang="el-GR" sz="2600" b="1" dirty="0" smtClean="0">
                <a:solidFill>
                  <a:srgbClr val="FFC000"/>
                </a:solidFill>
                <a:latin typeface="Calibri" pitchFamily="34" charset="0"/>
              </a:rPr>
              <a:t>    Αναμενόμενη Απόδοση</a:t>
            </a:r>
            <a:endParaRPr lang="el-GR" sz="2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052736"/>
            <a:ext cx="8352928" cy="5601533"/>
          </a:xfrm>
          <a:prstGeom prst="rect">
            <a:avLst/>
          </a:prstGeom>
          <a:noFill/>
        </p:spPr>
        <p:txBody>
          <a:bodyPr wrap="square" rtlCol="0">
            <a:spAutoFit/>
          </a:bodyPr>
          <a:lstStyle/>
          <a:p>
            <a:pPr algn="just"/>
            <a:r>
              <a:rPr lang="el-GR" sz="2200" b="1" dirty="0" smtClean="0"/>
              <a:t>Σε καθεστώς αβεβαιότητας</a:t>
            </a:r>
            <a:r>
              <a:rPr lang="el-GR" sz="2200" dirty="0" smtClean="0"/>
              <a:t>, οι επιχειρήσεις και οι επενδυτές πρέπει</a:t>
            </a:r>
            <a:r>
              <a:rPr lang="en-US" sz="2200" dirty="0" smtClean="0"/>
              <a:t>:</a:t>
            </a:r>
          </a:p>
          <a:p>
            <a:pPr algn="just"/>
            <a:r>
              <a:rPr lang="en-US" sz="2200" dirty="0" smtClean="0"/>
              <a:t>--</a:t>
            </a:r>
            <a:r>
              <a:rPr lang="en-US" sz="2200" dirty="0"/>
              <a:t>N</a:t>
            </a:r>
            <a:r>
              <a:rPr lang="el-GR" sz="2200" dirty="0" smtClean="0"/>
              <a:t>α προσδιορίσουν ένα σύνολο δυνητικών αποδόσεων που μπορούν να λάβουν από κάθε επένδυσή τους. </a:t>
            </a:r>
            <a:endParaRPr lang="en-US" sz="2200" dirty="0" smtClean="0"/>
          </a:p>
          <a:p>
            <a:pPr algn="just"/>
            <a:r>
              <a:rPr lang="en-US" sz="2200" dirty="0" smtClean="0"/>
              <a:t>--</a:t>
            </a:r>
            <a:r>
              <a:rPr lang="el-GR" sz="2200" dirty="0" smtClean="0"/>
              <a:t>Να προσδιορίσουν την πιθανότητα πραγματοποίησης των δυνητικών αποδόσεων. </a:t>
            </a:r>
          </a:p>
          <a:p>
            <a:pPr algn="just"/>
            <a:r>
              <a:rPr lang="el-GR" sz="2200" b="1" dirty="0" smtClean="0"/>
              <a:t>Αναμενόμενη Απόδοση</a:t>
            </a:r>
          </a:p>
          <a:p>
            <a:pPr algn="just"/>
            <a:r>
              <a:rPr lang="el-GR" sz="2200" dirty="0" smtClean="0"/>
              <a:t>Είναι ο σταθμικός μέσος όρος όλων των δυνητικών αποδόσεων μιας επένδυσης όπου κάθε δυνητική απόδοση σταθμίζεται από την αντίστοιχη πιθανότητα να συμβεί.</a:t>
            </a:r>
            <a:r>
              <a:rPr lang="el-GR" sz="2400" dirty="0"/>
              <a:t> </a:t>
            </a:r>
            <a:endParaRPr lang="el-GR" sz="2400" dirty="0" smtClean="0"/>
          </a:p>
          <a:p>
            <a:pPr algn="just"/>
            <a:endParaRPr lang="el-GR" sz="2400" dirty="0" smtClean="0"/>
          </a:p>
          <a:p>
            <a:pPr algn="just"/>
            <a:r>
              <a:rPr lang="el-GR" sz="2400" dirty="0"/>
              <a:t> </a:t>
            </a:r>
            <a:r>
              <a:rPr lang="el-GR" sz="2400" dirty="0" smtClean="0"/>
              <a:t>                                   </a:t>
            </a:r>
            <a:r>
              <a:rPr lang="el-GR" sz="2400" b="1" dirty="0" smtClean="0"/>
              <a:t>Ε(r</a:t>
            </a:r>
            <a:r>
              <a:rPr lang="el-GR" sz="2400" b="1" dirty="0"/>
              <a:t>)</a:t>
            </a:r>
            <a:r>
              <a:rPr lang="en-US" sz="2400" b="1" dirty="0"/>
              <a:t>= </a:t>
            </a:r>
            <a:r>
              <a:rPr lang="el-GR" sz="2400" b="1" dirty="0" smtClean="0"/>
              <a:t>      </a:t>
            </a:r>
            <a:r>
              <a:rPr lang="en-US" sz="2400" b="1" dirty="0" smtClean="0"/>
              <a:t>P</a:t>
            </a:r>
            <a:r>
              <a:rPr lang="en-US" sz="2400" b="1" baseline="-25000" dirty="0" smtClean="0"/>
              <a:t>i</a:t>
            </a:r>
            <a:r>
              <a:rPr lang="en-US" sz="2400" b="1" dirty="0" smtClean="0"/>
              <a:t>r</a:t>
            </a:r>
            <a:r>
              <a:rPr lang="en-US" sz="2400" b="1" baseline="-25000" dirty="0" smtClean="0"/>
              <a:t>i</a:t>
            </a:r>
            <a:endParaRPr lang="el-GR" sz="2400" b="1" baseline="-25000" dirty="0" smtClean="0"/>
          </a:p>
          <a:p>
            <a:pPr algn="just"/>
            <a:r>
              <a:rPr lang="el-GR" sz="2000" b="1" dirty="0" smtClean="0"/>
              <a:t>Ε(r)</a:t>
            </a:r>
            <a:r>
              <a:rPr lang="el-GR" sz="2000" dirty="0" smtClean="0"/>
              <a:t> =</a:t>
            </a:r>
            <a:r>
              <a:rPr lang="el-GR" sz="2200" dirty="0" smtClean="0"/>
              <a:t>Αναμενόμενη απόδοση</a:t>
            </a:r>
            <a:endParaRPr lang="el-GR" sz="2200" dirty="0"/>
          </a:p>
          <a:p>
            <a:pPr algn="just"/>
            <a:r>
              <a:rPr lang="en-US" sz="2000" b="1" dirty="0" smtClean="0"/>
              <a:t>P</a:t>
            </a:r>
            <a:r>
              <a:rPr lang="en-US" sz="2000" b="1" baseline="-25000" dirty="0" smtClean="0"/>
              <a:t>i</a:t>
            </a:r>
            <a:r>
              <a:rPr lang="el-GR" sz="2200" dirty="0" smtClean="0"/>
              <a:t>=Πιθανότητα να συμβεί η </a:t>
            </a:r>
            <a:r>
              <a:rPr lang="en-US" sz="2200" dirty="0" smtClean="0"/>
              <a:t>i </a:t>
            </a:r>
            <a:r>
              <a:rPr lang="el-GR" sz="2200" dirty="0" smtClean="0"/>
              <a:t>δυνητική απόδοση της επένδυσης</a:t>
            </a:r>
          </a:p>
          <a:p>
            <a:pPr algn="just"/>
            <a:r>
              <a:rPr lang="en-US" sz="2000" b="1" dirty="0" smtClean="0"/>
              <a:t>r</a:t>
            </a:r>
            <a:r>
              <a:rPr lang="en-US" sz="2000" b="1" baseline="-25000" dirty="0" smtClean="0"/>
              <a:t>i</a:t>
            </a:r>
            <a:r>
              <a:rPr lang="el-GR" sz="2200" dirty="0" smtClean="0"/>
              <a:t>= Η </a:t>
            </a:r>
            <a:r>
              <a:rPr lang="en-US" sz="2200" dirty="0" smtClean="0"/>
              <a:t>i </a:t>
            </a:r>
            <a:r>
              <a:rPr lang="el-GR" sz="2200" dirty="0" smtClean="0"/>
              <a:t>δυνητική απόδοση</a:t>
            </a:r>
            <a:r>
              <a:rPr lang="en-US" sz="2200" dirty="0" smtClean="0"/>
              <a:t> </a:t>
            </a:r>
          </a:p>
          <a:p>
            <a:pPr algn="just"/>
            <a:r>
              <a:rPr lang="en-US" sz="2200" b="1" dirty="0" smtClean="0"/>
              <a:t>n</a:t>
            </a:r>
            <a:r>
              <a:rPr lang="en-US" sz="2200" dirty="0" smtClean="0"/>
              <a:t>= </a:t>
            </a:r>
            <a:r>
              <a:rPr lang="el-GR" sz="2200" dirty="0" smtClean="0"/>
              <a:t>Ο αριθμός των δυνητικών αποδόσεων</a:t>
            </a:r>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031"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83968" y="4797152"/>
            <a:ext cx="360040" cy="48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173038"/>
            <a:ext cx="9144000" cy="490537"/>
          </a:xfrm>
        </p:spPr>
        <p:txBody>
          <a:bodyPr rtlCol="0" anchor="t">
            <a:normAutofit fontScale="90000"/>
          </a:bodyPr>
          <a:lstStyle/>
          <a:p>
            <a:pPr eaLnBrk="1" fontAlgn="auto" hangingPunct="1">
              <a:spcAft>
                <a:spcPts val="0"/>
              </a:spcAft>
              <a:defRPr/>
            </a:pPr>
            <a:r>
              <a:rPr lang="el-GR" sz="4000" b="1" u="sng" dirty="0" smtClean="0">
                <a:solidFill>
                  <a:schemeClr val="tx2">
                    <a:lumMod val="75000"/>
                  </a:schemeClr>
                </a:solidFill>
                <a:latin typeface="+mn-lt"/>
              </a:rPr>
              <a:t>ΑναμενΟμενη απΟδοση</a:t>
            </a:r>
          </a:p>
        </p:txBody>
      </p:sp>
      <p:sp>
        <p:nvSpPr>
          <p:cNvPr id="1028" name="Rectangle 3"/>
          <p:cNvSpPr>
            <a:spLocks noGrp="1" noChangeArrowheads="1"/>
          </p:cNvSpPr>
          <p:nvPr>
            <p:ph idx="1"/>
          </p:nvPr>
        </p:nvSpPr>
        <p:spPr>
          <a:xfrm>
            <a:off x="468313" y="1052513"/>
            <a:ext cx="8424862" cy="5184775"/>
          </a:xfrm>
        </p:spPr>
        <p:txBody>
          <a:bodyPr>
            <a:normAutofit fontScale="92500"/>
          </a:bodyPr>
          <a:lstStyle/>
          <a:p>
            <a:pPr marL="0" indent="0" algn="just" eaLnBrk="1" hangingPunct="1">
              <a:buFont typeface="Wingdings" pitchFamily="2" charset="2"/>
              <a:buNone/>
            </a:pPr>
            <a:r>
              <a:rPr lang="el-GR" sz="2800" dirty="0" smtClean="0">
                <a:solidFill>
                  <a:schemeClr val="tx1"/>
                </a:solidFill>
              </a:rPr>
              <a:t>Είναι ο σταθμικός μέσος όρος όλων των δυνητικών αποδόσεων μιας επένδυσης, όπου η κάθε δυνητική απόδοση σταθμίζεται από την αντίστοιχη πιθανότητα να συμβεί.  Άρα, η αναμενόμενη απόδοση μιας επένδυσης είναι:</a:t>
            </a: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r>
              <a:rPr lang="el-GR" sz="2800" dirty="0" smtClean="0">
                <a:solidFill>
                  <a:schemeClr val="tx1"/>
                </a:solidFill>
              </a:rPr>
              <a:t>Όπου </a:t>
            </a:r>
            <a:r>
              <a:rPr lang="el-GR" sz="2800" b="1" dirty="0" smtClean="0">
                <a:solidFill>
                  <a:schemeClr val="tx1"/>
                </a:solidFill>
              </a:rPr>
              <a:t>Ε(</a:t>
            </a:r>
            <a:r>
              <a:rPr lang="en-US" sz="2800" b="1" dirty="0" smtClean="0">
                <a:solidFill>
                  <a:schemeClr val="tx1"/>
                </a:solidFill>
              </a:rPr>
              <a:t>r)</a:t>
            </a:r>
            <a:r>
              <a:rPr lang="el-GR" sz="2800" dirty="0" smtClean="0">
                <a:solidFill>
                  <a:schemeClr val="tx1"/>
                </a:solidFill>
              </a:rPr>
              <a:t> η αναμενόμενη ή προσδοκώμενη απόδοση μιας επένδυσης,  </a:t>
            </a:r>
            <a:r>
              <a:rPr lang="el-GR" sz="2800" b="1" dirty="0" smtClean="0">
                <a:solidFill>
                  <a:schemeClr val="tx1"/>
                </a:solidFill>
              </a:rPr>
              <a:t>Ρ</a:t>
            </a:r>
            <a:r>
              <a:rPr lang="en-US" sz="2800" b="1" baseline="-25000" dirty="0" smtClean="0">
                <a:solidFill>
                  <a:schemeClr val="tx1"/>
                </a:solidFill>
              </a:rPr>
              <a:t>i</a:t>
            </a:r>
            <a:r>
              <a:rPr lang="en-US" sz="2800" dirty="0" smtClean="0">
                <a:solidFill>
                  <a:schemeClr val="tx1"/>
                </a:solidFill>
              </a:rPr>
              <a:t> </a:t>
            </a:r>
            <a:r>
              <a:rPr lang="el-GR" sz="2800" dirty="0" smtClean="0">
                <a:solidFill>
                  <a:schemeClr val="tx1"/>
                </a:solidFill>
              </a:rPr>
              <a:t>η πιθανότητα να συμβεί η </a:t>
            </a:r>
            <a:r>
              <a:rPr lang="en-US" sz="2800" b="1" dirty="0" smtClean="0">
                <a:solidFill>
                  <a:schemeClr val="tx1"/>
                </a:solidFill>
              </a:rPr>
              <a:t>i</a:t>
            </a:r>
            <a:r>
              <a:rPr lang="en-US" sz="2800" dirty="0" smtClean="0">
                <a:solidFill>
                  <a:schemeClr val="tx1"/>
                </a:solidFill>
              </a:rPr>
              <a:t> </a:t>
            </a:r>
            <a:r>
              <a:rPr lang="el-GR" sz="2800" dirty="0" smtClean="0">
                <a:solidFill>
                  <a:schemeClr val="tx1"/>
                </a:solidFill>
              </a:rPr>
              <a:t>δυνητική απόδοση της επένδυσης</a:t>
            </a:r>
            <a:r>
              <a:rPr lang="en-US" sz="2800" dirty="0" smtClean="0">
                <a:solidFill>
                  <a:schemeClr val="tx1"/>
                </a:solidFill>
              </a:rPr>
              <a:t>, </a:t>
            </a:r>
            <a:r>
              <a:rPr lang="en-US" sz="2800" b="1" dirty="0" smtClean="0">
                <a:solidFill>
                  <a:schemeClr val="tx1"/>
                </a:solidFill>
              </a:rPr>
              <a:t>r</a:t>
            </a:r>
            <a:r>
              <a:rPr lang="en-US" sz="2800" b="1" baseline="-25000" dirty="0" smtClean="0">
                <a:solidFill>
                  <a:schemeClr val="tx1"/>
                </a:solidFill>
              </a:rPr>
              <a:t>i</a:t>
            </a:r>
            <a:r>
              <a:rPr lang="en-US" sz="2800" dirty="0" smtClean="0">
                <a:solidFill>
                  <a:schemeClr val="tx1"/>
                </a:solidFill>
              </a:rPr>
              <a:t> </a:t>
            </a:r>
            <a:r>
              <a:rPr lang="el-GR" sz="2800" dirty="0" smtClean="0">
                <a:solidFill>
                  <a:schemeClr val="tx1"/>
                </a:solidFill>
              </a:rPr>
              <a:t>η </a:t>
            </a:r>
            <a:r>
              <a:rPr lang="en-US" sz="2800" b="1" dirty="0" smtClean="0">
                <a:solidFill>
                  <a:schemeClr val="tx1"/>
                </a:solidFill>
              </a:rPr>
              <a:t>i </a:t>
            </a:r>
            <a:r>
              <a:rPr lang="el-GR" sz="2800" dirty="0" smtClean="0">
                <a:solidFill>
                  <a:schemeClr val="tx1"/>
                </a:solidFill>
              </a:rPr>
              <a:t>δυνητική απόδοση και </a:t>
            </a:r>
            <a:r>
              <a:rPr lang="en-US" sz="2800" b="1" dirty="0" smtClean="0">
                <a:solidFill>
                  <a:schemeClr val="tx1"/>
                </a:solidFill>
              </a:rPr>
              <a:t>n</a:t>
            </a:r>
            <a:r>
              <a:rPr lang="en-US" sz="2800" dirty="0" smtClean="0">
                <a:solidFill>
                  <a:schemeClr val="tx1"/>
                </a:solidFill>
              </a:rPr>
              <a:t> </a:t>
            </a:r>
            <a:r>
              <a:rPr lang="el-GR" sz="2800" dirty="0" smtClean="0">
                <a:solidFill>
                  <a:schemeClr val="tx1"/>
                </a:solidFill>
              </a:rPr>
              <a:t>ο αριθμός των δυνητικών αποδόσεων.</a:t>
            </a:r>
            <a:r>
              <a:rPr lang="en-US" sz="2800" dirty="0" smtClean="0">
                <a:solidFill>
                  <a:schemeClr val="tx1"/>
                </a:solidFill>
              </a:rPr>
              <a:t> </a:t>
            </a:r>
            <a:endParaRPr lang="el-GR" sz="2800" dirty="0" smtClean="0">
              <a:solidFill>
                <a:schemeClr val="tx1"/>
              </a:solidFill>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a:p>
            <a:pPr marL="0" indent="0" algn="just" eaLnBrk="1" hangingPunct="1">
              <a:buFont typeface="Wingdings" pitchFamily="2" charset="2"/>
              <a:buNone/>
            </a:pPr>
            <a:endParaRPr lang="el-GR" sz="2800" dirty="0" smtClean="0">
              <a:latin typeface="Times New Roman" pitchFamily="18" charset="0"/>
            </a:endParaRPr>
          </a:p>
        </p:txBody>
      </p:sp>
      <p:sp>
        <p:nvSpPr>
          <p:cNvPr id="6" name="3 - Θέση αριθμού διαφάνειας"/>
          <p:cNvSpPr>
            <a:spLocks noGrp="1"/>
          </p:cNvSpPr>
          <p:nvPr>
            <p:ph type="sldNum" sz="quarter" idx="12"/>
          </p:nvPr>
        </p:nvSpPr>
        <p:spPr/>
        <p:txBody>
          <a:bodyPr/>
          <a:lstStyle/>
          <a:p>
            <a:pPr>
              <a:defRPr/>
            </a:pPr>
            <a:fld id="{3925D83C-7FCB-4346-B6B9-7876A7188F69}" type="slidenum">
              <a:rPr lang="el-GR"/>
              <a:pPr>
                <a:defRPr/>
              </a:pPr>
              <a:t>378</a:t>
            </a:fld>
            <a:endParaRPr lang="el-GR" dirty="0"/>
          </a:p>
        </p:txBody>
      </p:sp>
      <p:sp>
        <p:nvSpPr>
          <p:cNvPr id="1030" name="Rectangle 6"/>
          <p:cNvSpPr>
            <a:spLocks noChangeArrowheads="1"/>
          </p:cNvSpPr>
          <p:nvPr/>
        </p:nvSpPr>
        <p:spPr bwMode="auto">
          <a:xfrm>
            <a:off x="0" y="3211513"/>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1026" name="Object 5"/>
          <p:cNvGraphicFramePr>
            <a:graphicFrameLocks noChangeAspect="1"/>
          </p:cNvGraphicFramePr>
          <p:nvPr/>
        </p:nvGraphicFramePr>
        <p:xfrm>
          <a:off x="3203575" y="3141663"/>
          <a:ext cx="2841625" cy="1184275"/>
        </p:xfrm>
        <a:graphic>
          <a:graphicData uri="http://schemas.openxmlformats.org/presentationml/2006/ole">
            <p:oleObj spid="_x0000_s1333250" name="Equation" r:id="rId4" imgW="1041120" imgH="431640" progId="">
              <p:embed/>
            </p:oleObj>
          </a:graphicData>
        </a:graphic>
      </p:graphicFrame>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185738"/>
            <a:ext cx="9144000" cy="490537"/>
          </a:xfrm>
        </p:spPr>
        <p:txBody>
          <a:bodyPr rtlCol="0" anchor="t">
            <a:normAutofit fontScale="90000"/>
          </a:bodyPr>
          <a:lstStyle/>
          <a:p>
            <a:pPr eaLnBrk="1" fontAlgn="auto" hangingPunct="1">
              <a:spcAft>
                <a:spcPts val="0"/>
              </a:spcAft>
              <a:defRPr/>
            </a:pPr>
            <a:r>
              <a:rPr lang="el-GR" sz="4000" b="1" dirty="0" smtClean="0">
                <a:solidFill>
                  <a:srgbClr val="FF0000"/>
                </a:solidFill>
                <a:latin typeface="+mn-lt"/>
              </a:rPr>
              <a:t>ΜΕτρηση ΚινδΥνου</a:t>
            </a:r>
            <a:r>
              <a:rPr lang="en-US" sz="4000" b="1" dirty="0" smtClean="0">
                <a:solidFill>
                  <a:srgbClr val="FF0000"/>
                </a:solidFill>
                <a:latin typeface="+mn-lt"/>
              </a:rPr>
              <a:t> </a:t>
            </a:r>
            <a:endParaRPr lang="el-GR" sz="4000" b="1" dirty="0" smtClean="0">
              <a:solidFill>
                <a:srgbClr val="FF0000"/>
              </a:solidFill>
              <a:latin typeface="+mn-lt"/>
            </a:endParaRPr>
          </a:p>
        </p:txBody>
      </p:sp>
      <p:sp>
        <p:nvSpPr>
          <p:cNvPr id="6147" name="Rectangle 3"/>
          <p:cNvSpPr>
            <a:spLocks noGrp="1" noChangeArrowheads="1"/>
          </p:cNvSpPr>
          <p:nvPr>
            <p:ph idx="1"/>
          </p:nvPr>
        </p:nvSpPr>
        <p:spPr>
          <a:xfrm>
            <a:off x="251521" y="1341438"/>
            <a:ext cx="8219380" cy="2879725"/>
          </a:xfrm>
        </p:spPr>
        <p:txBody>
          <a:bodyPr rtlCol="0">
            <a:normAutofit/>
          </a:bodyPr>
          <a:lstStyle/>
          <a:p>
            <a:pPr marL="0" indent="0" algn="just" eaLnBrk="1" fontAlgn="auto" hangingPunct="1">
              <a:spcAft>
                <a:spcPts val="0"/>
              </a:spcAft>
              <a:buFont typeface="Wingdings" pitchFamily="2" charset="2"/>
              <a:buNone/>
              <a:defRPr/>
            </a:pPr>
            <a:r>
              <a:rPr lang="el-GR" sz="2800" dirty="0" smtClean="0">
                <a:solidFill>
                  <a:schemeClr val="tx1"/>
                </a:solidFill>
              </a:rPr>
              <a:t>Κίνδυνος είναι η μεταβλητότητα των δυνητικών αποτελεσμάτων γύρω από την αναμενόμενη τιμή τους ή τον αριθμητικό τους μέσο.  Ένα από τα πιο δημοφιλή στατιστικά μέτρα της διασποράς των δυνητικών αποτελεσμάτων γύρω από την αναμενόμενη τιμή τους είναι η τυπική απόκλιση.  </a:t>
            </a:r>
          </a:p>
        </p:txBody>
      </p:sp>
      <p:sp>
        <p:nvSpPr>
          <p:cNvPr id="7" name="3 - Θέση αριθμού διαφάνειας"/>
          <p:cNvSpPr>
            <a:spLocks noGrp="1"/>
          </p:cNvSpPr>
          <p:nvPr>
            <p:ph type="sldNum" sz="quarter" idx="12"/>
          </p:nvPr>
        </p:nvSpPr>
        <p:spPr/>
        <p:txBody>
          <a:bodyPr/>
          <a:lstStyle/>
          <a:p>
            <a:pPr>
              <a:defRPr/>
            </a:pPr>
            <a:fld id="{28CEEF4E-FF9F-49C6-8A86-EA1300009C25}" type="slidenum">
              <a:rPr lang="el-GR"/>
              <a:pPr>
                <a:defRPr/>
              </a:pPr>
              <a:t>379</a:t>
            </a:fld>
            <a:endParaRPr lang="el-GR" dirty="0"/>
          </a:p>
        </p:txBody>
      </p:sp>
      <p:sp>
        <p:nvSpPr>
          <p:cNvPr id="2054" name="Rectangle 5"/>
          <p:cNvSpPr>
            <a:spLocks noChangeArrowheads="1"/>
          </p:cNvSpPr>
          <p:nvPr/>
        </p:nvSpPr>
        <p:spPr bwMode="auto">
          <a:xfrm>
            <a:off x="0" y="3214688"/>
            <a:ext cx="9144000" cy="0"/>
          </a:xfrm>
          <a:prstGeom prst="rect">
            <a:avLst/>
          </a:prstGeom>
          <a:noFill/>
          <a:ln w="9525">
            <a:noFill/>
            <a:miter lim="800000"/>
            <a:headEnd/>
            <a:tailEnd/>
          </a:ln>
        </p:spPr>
        <p:txBody>
          <a:bodyPr wrap="none" anchor="ctr">
            <a:spAutoFit/>
          </a:bodyPr>
          <a:lstStyle/>
          <a:p>
            <a:endParaRPr lang="el-GR" dirty="0"/>
          </a:p>
        </p:txBody>
      </p:sp>
      <p:sp>
        <p:nvSpPr>
          <p:cNvPr id="2055" name="Rectangle 7"/>
          <p:cNvSpPr>
            <a:spLocks noChangeArrowheads="1"/>
          </p:cNvSpPr>
          <p:nvPr/>
        </p:nvSpPr>
        <p:spPr bwMode="auto">
          <a:xfrm>
            <a:off x="0" y="3157538"/>
            <a:ext cx="9144000" cy="0"/>
          </a:xfrm>
          <a:prstGeom prst="rect">
            <a:avLst/>
          </a:prstGeom>
          <a:noFill/>
          <a:ln w="9525">
            <a:noFill/>
            <a:miter lim="800000"/>
            <a:headEnd/>
            <a:tailEnd/>
          </a:ln>
        </p:spPr>
        <p:txBody>
          <a:bodyPr wrap="none" anchor="ctr">
            <a:spAutoFit/>
          </a:bodyPr>
          <a:lstStyle/>
          <a:p>
            <a:endParaRPr lang="el-GR" dirty="0"/>
          </a:p>
        </p:txBody>
      </p:sp>
      <p:graphicFrame>
        <p:nvGraphicFramePr>
          <p:cNvPr id="2050" name="Object 6"/>
          <p:cNvGraphicFramePr>
            <a:graphicFrameLocks noChangeAspect="1"/>
          </p:cNvGraphicFramePr>
          <p:nvPr/>
        </p:nvGraphicFramePr>
        <p:xfrm>
          <a:off x="2555875" y="4292600"/>
          <a:ext cx="3916363" cy="1331913"/>
        </p:xfrm>
        <a:graphic>
          <a:graphicData uri="http://schemas.openxmlformats.org/presentationml/2006/ole">
            <p:oleObj spid="_x0000_s1334274" name="Equation" r:id="rId4" imgW="1714320" imgH="545760" progId="">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l-GR" b="1" dirty="0"/>
              <a:t>ΠΡΟΒΛΗΜΑΤΑ</a:t>
            </a:r>
          </a:p>
        </p:txBody>
      </p:sp>
      <p:sp>
        <p:nvSpPr>
          <p:cNvPr id="9219" name="Rectangle 3"/>
          <p:cNvSpPr>
            <a:spLocks noGrp="1" noChangeArrowheads="1"/>
          </p:cNvSpPr>
          <p:nvPr>
            <p:ph idx="1"/>
          </p:nvPr>
        </p:nvSpPr>
        <p:spPr/>
        <p:txBody>
          <a:bodyPr/>
          <a:lstStyle/>
          <a:p>
            <a:pPr>
              <a:lnSpc>
                <a:spcPct val="90000"/>
              </a:lnSpc>
            </a:pPr>
            <a:r>
              <a:rPr lang="el-GR" dirty="0">
                <a:solidFill>
                  <a:schemeClr val="tx1"/>
                </a:solidFill>
              </a:rPr>
              <a:t>Οποιαδήποτε δυσλειτουργία της επιχείρησης.</a:t>
            </a:r>
          </a:p>
          <a:p>
            <a:pPr>
              <a:lnSpc>
                <a:spcPct val="90000"/>
              </a:lnSpc>
            </a:pPr>
            <a:r>
              <a:rPr lang="el-GR" dirty="0">
                <a:solidFill>
                  <a:schemeClr val="tx1"/>
                </a:solidFill>
              </a:rPr>
              <a:t>Θέματα στρατηγικού και επιχειρησιακού σχεδιασμού.</a:t>
            </a:r>
          </a:p>
          <a:p>
            <a:pPr>
              <a:lnSpc>
                <a:spcPct val="90000"/>
              </a:lnSpc>
            </a:pPr>
            <a:r>
              <a:rPr lang="el-GR" dirty="0">
                <a:solidFill>
                  <a:schemeClr val="tx1"/>
                </a:solidFill>
              </a:rPr>
              <a:t>Ποια είναι και με πιο τρόπο θα γίνει η ορθολογική κατανομή των πόρων της επιχείρησης.</a:t>
            </a:r>
          </a:p>
          <a:p>
            <a:pPr>
              <a:lnSpc>
                <a:spcPct val="90000"/>
              </a:lnSpc>
            </a:pPr>
            <a:r>
              <a:rPr lang="el-GR" dirty="0">
                <a:solidFill>
                  <a:schemeClr val="tx1"/>
                </a:solidFill>
              </a:rPr>
              <a:t>Διαπραγματεύσεις με το εσωτερικό και το εξωτερικό περιβάλλον της επιχείρησης.</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1975"/>
          </a:xfrm>
        </p:spPr>
        <p:txBody>
          <a:bodyPr rtlCol="0">
            <a:normAutofit fontScale="90000"/>
          </a:bodyPr>
          <a:lstStyle/>
          <a:p>
            <a:pPr eaLnBrk="1" fontAlgn="auto" hangingPunct="1">
              <a:spcAft>
                <a:spcPts val="0"/>
              </a:spcAft>
              <a:defRPr/>
            </a:pPr>
            <a:r>
              <a:rPr lang="el-GR" sz="4000" b="1" u="sng" dirty="0" smtClean="0">
                <a:solidFill>
                  <a:schemeClr val="accent3">
                    <a:lumMod val="50000"/>
                  </a:schemeClr>
                </a:solidFill>
                <a:latin typeface="+mn-lt"/>
                <a:cs typeface="Times New Roman" pitchFamily="18" charset="0"/>
              </a:rPr>
              <a:t>ΣυντελεστΗΣ ΜεταβλητΟτητΑΣ (1)</a:t>
            </a:r>
            <a:endParaRPr lang="el-GR" sz="4000" b="1" u="sng" dirty="0">
              <a:solidFill>
                <a:schemeClr val="accent3">
                  <a:lumMod val="50000"/>
                </a:schemeClr>
              </a:solidFill>
              <a:latin typeface="+mn-lt"/>
              <a:cs typeface="Times New Roman" pitchFamily="18" charset="0"/>
            </a:endParaRPr>
          </a:p>
        </p:txBody>
      </p:sp>
      <p:sp>
        <p:nvSpPr>
          <p:cNvPr id="57347" name="2 - Θέση περιεχομένου"/>
          <p:cNvSpPr>
            <a:spLocks noGrp="1"/>
          </p:cNvSpPr>
          <p:nvPr>
            <p:ph idx="1"/>
          </p:nvPr>
        </p:nvSpPr>
        <p:spPr>
          <a:xfrm>
            <a:off x="179388" y="981075"/>
            <a:ext cx="8569076" cy="5327650"/>
          </a:xfrm>
        </p:spPr>
        <p:txBody>
          <a:bodyPr/>
          <a:lstStyle/>
          <a:p>
            <a:pPr algn="just" eaLnBrk="1" hangingPunct="1"/>
            <a:r>
              <a:rPr lang="el-GR" dirty="0" smtClean="0">
                <a:solidFill>
                  <a:schemeClr val="tx1"/>
                </a:solidFill>
                <a:cs typeface="Times New Roman" pitchFamily="18" charset="0"/>
              </a:rPr>
              <a:t>Μερικές φορές οι επιχειρήσεις ή οι επενδυτές θέλουν να συγκρίνουν τον κίνδυνο επενδύσεων οι οποίες έχουν σημαντικές διαφορές στις αναμενόμενες αποδόσεις τους. Στην περίπτωση αυτή η τυπική απόκλιση και η διακύμανση οδηγεί σε εσφαλμένα συμπεράσματα διότι και οι δύο μετρούν την απόλυτη τιμή της διασποράς </a:t>
            </a:r>
            <a:r>
              <a:rPr lang="el-GR" b="1" dirty="0" smtClean="0">
                <a:solidFill>
                  <a:srgbClr val="FF0000"/>
                </a:solidFill>
                <a:cs typeface="Times New Roman" pitchFamily="18" charset="0"/>
              </a:rPr>
              <a:t>μιας</a:t>
            </a:r>
            <a:r>
              <a:rPr lang="el-GR" b="1" dirty="0" smtClean="0">
                <a:cs typeface="Times New Roman" pitchFamily="18" charset="0"/>
              </a:rPr>
              <a:t> </a:t>
            </a:r>
            <a:r>
              <a:rPr lang="el-GR" dirty="0" smtClean="0">
                <a:solidFill>
                  <a:schemeClr val="tx1"/>
                </a:solidFill>
                <a:cs typeface="Times New Roman" pitchFamily="18" charset="0"/>
              </a:rPr>
              <a:t>κατανομής. </a:t>
            </a:r>
          </a:p>
        </p:txBody>
      </p:sp>
      <p:sp>
        <p:nvSpPr>
          <p:cNvPr id="4" name="3 - Θέση αριθμού διαφάνειας"/>
          <p:cNvSpPr>
            <a:spLocks noGrp="1"/>
          </p:cNvSpPr>
          <p:nvPr>
            <p:ph type="sldNum" sz="quarter" idx="12"/>
          </p:nvPr>
        </p:nvSpPr>
        <p:spPr/>
        <p:txBody>
          <a:bodyPr/>
          <a:lstStyle/>
          <a:p>
            <a:pPr>
              <a:defRPr/>
            </a:pPr>
            <a:fld id="{352D6AEC-B869-4730-B9E9-5EDBEC5AE51E}" type="slidenum">
              <a:rPr lang="el-GR"/>
              <a:pPr>
                <a:defRPr/>
              </a:pPr>
              <a:t>380</a:t>
            </a:fld>
            <a:endParaRPr lang="el-GR" dirty="0"/>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437"/>
          </a:xfrm>
        </p:spPr>
        <p:txBody>
          <a:bodyPr rtlCol="0">
            <a:normAutofit fontScale="90000"/>
          </a:bodyPr>
          <a:lstStyle/>
          <a:p>
            <a:pPr>
              <a:defRPr/>
            </a:pPr>
            <a:r>
              <a:rPr lang="el-GR" sz="4000" b="1" u="sng" dirty="0" smtClean="0">
                <a:solidFill>
                  <a:schemeClr val="accent3">
                    <a:lumMod val="50000"/>
                  </a:schemeClr>
                </a:solidFill>
                <a:cs typeface="Times New Roman" pitchFamily="18" charset="0"/>
              </a:rPr>
              <a:t>ΣυντελεστΗΣ ΜεταβλητΟτητΑΣ (2)</a:t>
            </a:r>
            <a:endParaRPr lang="el-GR" sz="4000" b="1" u="sng" dirty="0">
              <a:solidFill>
                <a:schemeClr val="accent3">
                  <a:lumMod val="50000"/>
                </a:schemeClr>
              </a:solidFill>
              <a:latin typeface="Times New Roman" pitchFamily="18" charset="0"/>
              <a:cs typeface="Times New Roman" pitchFamily="18" charset="0"/>
            </a:endParaRPr>
          </a:p>
        </p:txBody>
      </p:sp>
      <p:sp>
        <p:nvSpPr>
          <p:cNvPr id="58371" name="2 - Θέση περιεχομένου"/>
          <p:cNvSpPr>
            <a:spLocks noGrp="1"/>
          </p:cNvSpPr>
          <p:nvPr>
            <p:ph idx="1"/>
          </p:nvPr>
        </p:nvSpPr>
        <p:spPr>
          <a:xfrm>
            <a:off x="323850" y="1052513"/>
            <a:ext cx="8424614" cy="5256212"/>
          </a:xfrm>
        </p:spPr>
        <p:txBody>
          <a:bodyPr>
            <a:normAutofit lnSpcReduction="10000"/>
          </a:bodyPr>
          <a:lstStyle/>
          <a:p>
            <a:pPr algn="just" eaLnBrk="1" hangingPunct="1"/>
            <a:r>
              <a:rPr lang="el-GR" dirty="0" smtClean="0">
                <a:solidFill>
                  <a:schemeClr val="tx1"/>
                </a:solidFill>
                <a:cs typeface="Times New Roman" pitchFamily="18" charset="0"/>
              </a:rPr>
              <a:t>Το πρόβλημα αυτό μπορεί να ξεπεραστεί με τη χρησιμοποίηση ενός σχετικού μέτρου της διασποράς μιας κατανομής πιθανοτήτων, που να δείχνει τον κίνδυνο που αντιστοιχεί σε κάθε μονάδα αναμενόμενης απόδοσης. Ένα τέτοιο μέτρο της σχετικής διασποράς είναι συντελεστής μεταβλητότητας </a:t>
            </a:r>
            <a:r>
              <a:rPr lang="en-US" b="1" dirty="0" smtClean="0">
                <a:solidFill>
                  <a:srgbClr val="FF0000"/>
                </a:solidFill>
                <a:cs typeface="Times New Roman" pitchFamily="18" charset="0"/>
              </a:rPr>
              <a:t>CV</a:t>
            </a:r>
            <a:r>
              <a:rPr lang="en-US" dirty="0" smtClean="0">
                <a:cs typeface="Times New Roman" pitchFamily="18" charset="0"/>
              </a:rPr>
              <a:t> </a:t>
            </a:r>
            <a:r>
              <a:rPr lang="el-GR" dirty="0" smtClean="0">
                <a:solidFill>
                  <a:schemeClr val="tx1"/>
                </a:solidFill>
                <a:cs typeface="Times New Roman" pitchFamily="18" charset="0"/>
              </a:rPr>
              <a:t>(</a:t>
            </a:r>
            <a:r>
              <a:rPr lang="en-US" dirty="0" smtClean="0">
                <a:solidFill>
                  <a:schemeClr val="tx1"/>
                </a:solidFill>
                <a:cs typeface="Times New Roman" pitchFamily="18" charset="0"/>
              </a:rPr>
              <a:t>Coefficient of Variation) </a:t>
            </a:r>
            <a:r>
              <a:rPr lang="el-GR" dirty="0" smtClean="0">
                <a:solidFill>
                  <a:schemeClr val="tx1"/>
                </a:solidFill>
                <a:cs typeface="Times New Roman" pitchFamily="18" charset="0"/>
              </a:rPr>
              <a:t>ο οποίος μετρά τον κίνδυνο ανά μονάδα αναμενόμενης απόδοσης και καθορίζεται: </a:t>
            </a:r>
            <a:endParaRPr lang="en-US" dirty="0" smtClean="0">
              <a:solidFill>
                <a:schemeClr val="tx1"/>
              </a:solidFill>
              <a:cs typeface="Times New Roman" pitchFamily="18" charset="0"/>
            </a:endParaRPr>
          </a:p>
          <a:p>
            <a:pPr eaLnBrk="1" hangingPunct="1"/>
            <a:r>
              <a:rPr lang="en-US" b="1" dirty="0" smtClean="0">
                <a:solidFill>
                  <a:srgbClr val="FF0000"/>
                </a:solidFill>
                <a:cs typeface="Times New Roman" pitchFamily="18" charset="0"/>
              </a:rPr>
              <a:t>CV</a:t>
            </a:r>
            <a:r>
              <a:rPr lang="el-GR" b="1" dirty="0" smtClean="0">
                <a:solidFill>
                  <a:srgbClr val="FF0000"/>
                </a:solidFill>
                <a:cs typeface="Times New Roman" pitchFamily="18" charset="0"/>
              </a:rPr>
              <a:t> = σ /  Ε(</a:t>
            </a:r>
            <a:r>
              <a:rPr lang="en-US" b="1" dirty="0" smtClean="0">
                <a:solidFill>
                  <a:srgbClr val="FF0000"/>
                </a:solidFill>
                <a:cs typeface="Times New Roman" pitchFamily="18" charset="0"/>
              </a:rPr>
              <a:t>r</a:t>
            </a:r>
            <a:r>
              <a:rPr lang="el-GR" b="1" dirty="0" smtClean="0">
                <a:solidFill>
                  <a:srgbClr val="FF0000"/>
                </a:solidFill>
                <a:cs typeface="Times New Roman" pitchFamily="18" charset="0"/>
              </a:rPr>
              <a:t>) </a:t>
            </a:r>
          </a:p>
        </p:txBody>
      </p:sp>
      <p:sp>
        <p:nvSpPr>
          <p:cNvPr id="4" name="3 - Θέση αριθμού διαφάνειας"/>
          <p:cNvSpPr>
            <a:spLocks noGrp="1"/>
          </p:cNvSpPr>
          <p:nvPr>
            <p:ph type="sldNum" sz="quarter" idx="12"/>
          </p:nvPr>
        </p:nvSpPr>
        <p:spPr/>
        <p:txBody>
          <a:bodyPr/>
          <a:lstStyle/>
          <a:p>
            <a:pPr>
              <a:defRPr/>
            </a:pPr>
            <a:fld id="{415A8A4E-20EC-41AA-B315-C12296F8837D}" type="slidenum">
              <a:rPr lang="el-GR"/>
              <a:pPr>
                <a:defRPr/>
              </a:pPr>
              <a:t>381</a:t>
            </a:fld>
            <a:endParaRPr lang="el-GR" dirty="0"/>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06437"/>
          </a:xfrm>
        </p:spPr>
        <p:txBody>
          <a:bodyPr rtlCol="0">
            <a:normAutofit fontScale="90000"/>
          </a:bodyPr>
          <a:lstStyle/>
          <a:p>
            <a:pPr>
              <a:defRPr/>
            </a:pPr>
            <a:r>
              <a:rPr lang="el-GR" sz="4000" b="1" u="sng" dirty="0" smtClean="0">
                <a:solidFill>
                  <a:schemeClr val="accent3">
                    <a:lumMod val="50000"/>
                  </a:schemeClr>
                </a:solidFill>
                <a:cs typeface="Times New Roman" pitchFamily="18" charset="0"/>
              </a:rPr>
              <a:t>ΣυντελεστΗΣ ΜεταβλητΟτητΑΣ (3)</a:t>
            </a:r>
            <a:endParaRPr lang="el-GR" sz="4000" b="1" u="sng" dirty="0">
              <a:solidFill>
                <a:schemeClr val="accent3">
                  <a:lumMod val="50000"/>
                </a:schemeClr>
              </a:solidFill>
              <a:latin typeface="Times New Roman" pitchFamily="18" charset="0"/>
              <a:cs typeface="Times New Roman" pitchFamily="18" charset="0"/>
            </a:endParaRPr>
          </a:p>
        </p:txBody>
      </p:sp>
      <p:sp>
        <p:nvSpPr>
          <p:cNvPr id="59395" name="2 - Θέση περιεχομένου"/>
          <p:cNvSpPr>
            <a:spLocks noGrp="1"/>
          </p:cNvSpPr>
          <p:nvPr>
            <p:ph idx="1"/>
          </p:nvPr>
        </p:nvSpPr>
        <p:spPr>
          <a:xfrm>
            <a:off x="323850" y="1052512"/>
            <a:ext cx="8352606" cy="5616847"/>
          </a:xfrm>
        </p:spPr>
        <p:txBody>
          <a:bodyPr>
            <a:normAutofit fontScale="92500" lnSpcReduction="20000"/>
          </a:bodyPr>
          <a:lstStyle/>
          <a:p>
            <a:pPr algn="just"/>
            <a:r>
              <a:rPr lang="el-GR" dirty="0" smtClean="0">
                <a:solidFill>
                  <a:schemeClr val="tx1"/>
                </a:solidFill>
                <a:cs typeface="Times New Roman" pitchFamily="18" charset="0"/>
              </a:rPr>
              <a:t>Καθορίζεται από το πηλίκο της διαίρεσης της τυπικής απόκλισης </a:t>
            </a:r>
            <a:r>
              <a:rPr lang="el-GR" b="1" dirty="0" smtClean="0">
                <a:solidFill>
                  <a:srgbClr val="FF0000"/>
                </a:solidFill>
                <a:cs typeface="Times New Roman" pitchFamily="18" charset="0"/>
              </a:rPr>
              <a:t>σ</a:t>
            </a:r>
            <a:r>
              <a:rPr lang="el-GR" dirty="0" smtClean="0">
                <a:cs typeface="Times New Roman" pitchFamily="18" charset="0"/>
              </a:rPr>
              <a:t> </a:t>
            </a:r>
            <a:r>
              <a:rPr lang="el-GR" dirty="0" smtClean="0">
                <a:solidFill>
                  <a:schemeClr val="tx1"/>
                </a:solidFill>
                <a:cs typeface="Times New Roman" pitchFamily="18" charset="0"/>
              </a:rPr>
              <a:t>δια της αναμενόμενης τιμής της απόδοσης</a:t>
            </a:r>
            <a:r>
              <a:rPr lang="el-GR" dirty="0" smtClean="0">
                <a:cs typeface="Times New Roman" pitchFamily="18" charset="0"/>
              </a:rPr>
              <a:t> </a:t>
            </a:r>
            <a:r>
              <a:rPr lang="el-GR" b="1" dirty="0" smtClean="0">
                <a:solidFill>
                  <a:srgbClr val="FF0000"/>
                </a:solidFill>
                <a:cs typeface="Times New Roman" pitchFamily="18" charset="0"/>
              </a:rPr>
              <a:t>Ε(</a:t>
            </a:r>
            <a:r>
              <a:rPr lang="en-US" b="1" dirty="0" smtClean="0">
                <a:solidFill>
                  <a:srgbClr val="FF0000"/>
                </a:solidFill>
                <a:cs typeface="Times New Roman" pitchFamily="18" charset="0"/>
              </a:rPr>
              <a:t>r)</a:t>
            </a:r>
            <a:r>
              <a:rPr lang="el-GR" b="1" dirty="0" smtClean="0">
                <a:solidFill>
                  <a:srgbClr val="FF0000"/>
                </a:solidFill>
                <a:cs typeface="Times New Roman" pitchFamily="18" charset="0"/>
              </a:rPr>
              <a:t> ή του </a:t>
            </a:r>
            <a:r>
              <a:rPr lang="el-GR" b="1" dirty="0" smtClean="0">
                <a:solidFill>
                  <a:srgbClr val="7030A0"/>
                </a:solidFill>
                <a:cs typeface="Times New Roman" pitchFamily="18" charset="0"/>
              </a:rPr>
              <a:t>Αριθμητικού Μέσου</a:t>
            </a:r>
            <a:r>
              <a:rPr lang="en-US" dirty="0" smtClean="0">
                <a:cs typeface="Times New Roman" pitchFamily="18" charset="0"/>
              </a:rPr>
              <a:t>.</a:t>
            </a:r>
            <a:r>
              <a:rPr lang="el-GR" dirty="0" smtClean="0">
                <a:cs typeface="Times New Roman" pitchFamily="18" charset="0"/>
              </a:rPr>
              <a:t> </a:t>
            </a:r>
          </a:p>
          <a:p>
            <a:pPr algn="just"/>
            <a:r>
              <a:rPr lang="el-GR" dirty="0" smtClean="0">
                <a:solidFill>
                  <a:schemeClr val="tx1"/>
                </a:solidFill>
                <a:cs typeface="Times New Roman" pitchFamily="18" charset="0"/>
              </a:rPr>
              <a:t>Ήτοι:</a:t>
            </a:r>
            <a:r>
              <a:rPr lang="el-GR" dirty="0" smtClean="0">
                <a:cs typeface="Times New Roman" pitchFamily="18" charset="0"/>
              </a:rPr>
              <a:t> </a:t>
            </a:r>
            <a:r>
              <a:rPr lang="en-US" b="1" dirty="0" smtClean="0">
                <a:solidFill>
                  <a:srgbClr val="FF0000"/>
                </a:solidFill>
                <a:cs typeface="Times New Roman" pitchFamily="18" charset="0"/>
              </a:rPr>
              <a:t>CV</a:t>
            </a:r>
            <a:r>
              <a:rPr lang="el-GR" b="1" dirty="0" smtClean="0">
                <a:solidFill>
                  <a:srgbClr val="FF0000"/>
                </a:solidFill>
                <a:cs typeface="Times New Roman" pitchFamily="18" charset="0"/>
              </a:rPr>
              <a:t> = [σ / Ε(</a:t>
            </a:r>
            <a:r>
              <a:rPr lang="en-US" b="1" dirty="0" smtClean="0">
                <a:solidFill>
                  <a:srgbClr val="FF0000"/>
                </a:solidFill>
                <a:cs typeface="Times New Roman" pitchFamily="18" charset="0"/>
              </a:rPr>
              <a:t>r)</a:t>
            </a:r>
            <a:r>
              <a:rPr lang="el-GR" b="1" dirty="0" smtClean="0">
                <a:solidFill>
                  <a:srgbClr val="FF0000"/>
                </a:solidFill>
                <a:cs typeface="Times New Roman" pitchFamily="18" charset="0"/>
              </a:rPr>
              <a:t>]*100%</a:t>
            </a:r>
            <a:endParaRPr lang="el-GR" dirty="0" smtClean="0">
              <a:cs typeface="Times New Roman" pitchFamily="18" charset="0"/>
            </a:endParaRPr>
          </a:p>
          <a:p>
            <a:pPr algn="just" eaLnBrk="1" hangingPunct="1"/>
            <a:r>
              <a:rPr lang="el-GR" dirty="0" smtClean="0">
                <a:solidFill>
                  <a:schemeClr val="tx1"/>
                </a:solidFill>
                <a:cs typeface="Times New Roman" pitchFamily="18" charset="0"/>
              </a:rPr>
              <a:t>Μεγαλύτερες τιμές του </a:t>
            </a:r>
            <a:r>
              <a:rPr lang="en-US" b="1" dirty="0" smtClean="0">
                <a:solidFill>
                  <a:srgbClr val="FF0000"/>
                </a:solidFill>
                <a:cs typeface="Times New Roman" pitchFamily="18" charset="0"/>
              </a:rPr>
              <a:t>CV</a:t>
            </a:r>
            <a:r>
              <a:rPr lang="el-GR" dirty="0" smtClean="0">
                <a:cs typeface="Times New Roman" pitchFamily="18" charset="0"/>
              </a:rPr>
              <a:t> </a:t>
            </a:r>
            <a:r>
              <a:rPr lang="el-GR" dirty="0" smtClean="0">
                <a:solidFill>
                  <a:schemeClr val="tx1"/>
                </a:solidFill>
                <a:cs typeface="Times New Roman" pitchFamily="18" charset="0"/>
              </a:rPr>
              <a:t>σημαίνουν μεγαλύτερη διασπορά ανά μονάδα αναμενόμενης απόδοσης και επομένως μεγαλύτερο σχετικό κίνδυνο.</a:t>
            </a:r>
          </a:p>
          <a:p>
            <a:pPr algn="just"/>
            <a:r>
              <a:rPr lang="el-GR" b="1" u="sng" dirty="0" smtClean="0">
                <a:solidFill>
                  <a:srgbClr val="002060"/>
                </a:solidFill>
              </a:rPr>
              <a:t>Πλεονέκτημα:</a:t>
            </a:r>
            <a:r>
              <a:rPr lang="el-GR" b="1" dirty="0" smtClean="0">
                <a:solidFill>
                  <a:srgbClr val="002060"/>
                </a:solidFill>
              </a:rPr>
              <a:t> </a:t>
            </a:r>
            <a:r>
              <a:rPr lang="el-GR" dirty="0" smtClean="0">
                <a:solidFill>
                  <a:schemeClr val="tx1"/>
                </a:solidFill>
              </a:rPr>
              <a:t>Δεν έχει μονάδες μέτρησης. Λαμβάνει τιμές από 1 ως 100. </a:t>
            </a:r>
            <a:r>
              <a:rPr lang="el-GR" b="1" u="sng" dirty="0" smtClean="0">
                <a:solidFill>
                  <a:srgbClr val="C00000"/>
                </a:solidFill>
              </a:rPr>
              <a:t>Μειονέκτημα:</a:t>
            </a:r>
            <a:r>
              <a:rPr lang="el-GR" dirty="0" smtClean="0"/>
              <a:t> </a:t>
            </a:r>
            <a:r>
              <a:rPr lang="el-GR" dirty="0" smtClean="0">
                <a:solidFill>
                  <a:schemeClr val="tx1"/>
                </a:solidFill>
              </a:rPr>
              <a:t>Προϋποθέτει τον υπολογισμό του μέσου και της τυπικής απόκλισης.</a:t>
            </a:r>
            <a:endParaRPr lang="el-GR"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6BA2AD33-DB91-4AE2-8C40-8259944CB224}" type="slidenum">
              <a:rPr lang="el-GR"/>
              <a:pPr>
                <a:defRPr/>
              </a:pPr>
              <a:t>382</a:t>
            </a:fld>
            <a:endParaRPr lang="el-GR" dirty="0"/>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9144000" cy="1371600"/>
          </a:xfrm>
          <a:solidFill>
            <a:srgbClr val="CCCCFF"/>
          </a:solidFill>
          <a:ln w="57150" cmpd="thickThin">
            <a:solidFill>
              <a:schemeClr val="tx1"/>
            </a:solidFill>
          </a:ln>
        </p:spPr>
        <p:txBody>
          <a:bodyPr/>
          <a:lstStyle/>
          <a:p>
            <a:pPr eaLnBrk="1" hangingPunct="1"/>
            <a:r>
              <a:rPr lang="el-GR" sz="3200" b="1" dirty="0" smtClean="0">
                <a:solidFill>
                  <a:srgbClr val="000000"/>
                </a:solidFill>
                <a:cs typeface="Times New Roman" pitchFamily="18" charset="0"/>
              </a:rPr>
              <a:t>ΑΝΑΛΥΣΗ ΚΙΝΔΥΝΟΥ</a:t>
            </a:r>
            <a:endParaRPr lang="el-GR" dirty="0" smtClean="0"/>
          </a:p>
        </p:txBody>
      </p:sp>
      <p:sp>
        <p:nvSpPr>
          <p:cNvPr id="43011" name="Rectangle 3"/>
          <p:cNvSpPr>
            <a:spLocks noGrp="1" noChangeArrowheads="1"/>
          </p:cNvSpPr>
          <p:nvPr>
            <p:ph idx="1"/>
          </p:nvPr>
        </p:nvSpPr>
        <p:spPr>
          <a:xfrm>
            <a:off x="0" y="1295400"/>
            <a:ext cx="9144000" cy="5562600"/>
          </a:xfrm>
        </p:spPr>
        <p:txBody>
          <a:bodyPr>
            <a:normAutofit lnSpcReduction="10000"/>
          </a:bodyPr>
          <a:lstStyle/>
          <a:p>
            <a:pPr algn="just" eaLnBrk="1" hangingPunct="1"/>
            <a:r>
              <a:rPr lang="el-GR" dirty="0" smtClean="0">
                <a:solidFill>
                  <a:schemeClr val="tx1"/>
                </a:solidFill>
                <a:cs typeface="Times New Roman" pitchFamily="18" charset="0"/>
              </a:rPr>
              <a:t>Η ανάλυση κινδύνου αποτελεί ένα σημαντικό στάδιο στη διαδικασία της αξιολογήσεως σε όλες τις χρηματοοικονομικές αποφάσεις </a:t>
            </a:r>
            <a:endParaRPr lang="en-US" dirty="0" smtClean="0">
              <a:solidFill>
                <a:schemeClr val="tx1"/>
              </a:solidFill>
              <a:cs typeface="Times New Roman" pitchFamily="18" charset="0"/>
            </a:endParaRPr>
          </a:p>
          <a:p>
            <a:pPr algn="just" eaLnBrk="1" hangingPunct="1"/>
            <a:r>
              <a:rPr lang="el-GR" b="1" dirty="0" smtClean="0">
                <a:solidFill>
                  <a:schemeClr val="tx1"/>
                </a:solidFill>
                <a:cs typeface="Times New Roman" pitchFamily="18" charset="0"/>
              </a:rPr>
              <a:t>Όσο μεγαλύτερος είναι ο κίνδυνος μιας επενδύσεως, </a:t>
            </a:r>
            <a:endParaRPr lang="en-US" b="1" dirty="0" smtClean="0">
              <a:solidFill>
                <a:schemeClr val="tx1"/>
              </a:solidFill>
              <a:cs typeface="Times New Roman" pitchFamily="18" charset="0"/>
            </a:endParaRPr>
          </a:p>
          <a:p>
            <a:pPr lvl="1" algn="just" eaLnBrk="1" hangingPunct="1"/>
            <a:r>
              <a:rPr lang="el-GR" b="1" dirty="0" smtClean="0">
                <a:solidFill>
                  <a:schemeClr val="accent2"/>
                </a:solidFill>
                <a:cs typeface="Times New Roman" pitchFamily="18" charset="0"/>
              </a:rPr>
              <a:t>τόσο μεγαλύτερο είναι το απαιτούμενο επιτόκιο αποδόσεως από την επένδυση αυτή</a:t>
            </a:r>
            <a:r>
              <a:rPr lang="el-GR" dirty="0" smtClean="0">
                <a:solidFill>
                  <a:schemeClr val="accent2"/>
                </a:solidFill>
              </a:rPr>
              <a:t> </a:t>
            </a:r>
            <a:endParaRPr lang="en-US" dirty="0" smtClean="0">
              <a:solidFill>
                <a:schemeClr val="accent2"/>
              </a:solidFill>
            </a:endParaRPr>
          </a:p>
          <a:p>
            <a:pPr algn="just" eaLnBrk="1" hangingPunct="1"/>
            <a:r>
              <a:rPr lang="el-GR" dirty="0" smtClean="0">
                <a:solidFill>
                  <a:schemeClr val="tx1"/>
                </a:solidFill>
              </a:rPr>
              <a:t>Ό</a:t>
            </a:r>
            <a:r>
              <a:rPr lang="el-GR" dirty="0" smtClean="0">
                <a:solidFill>
                  <a:schemeClr val="tx1"/>
                </a:solidFill>
                <a:cs typeface="Times New Roman" pitchFamily="18" charset="0"/>
              </a:rPr>
              <a:t>σο μεγαλύτερη είναι η αβεβαιότητα για την είσπραξη μιας μελλοντικής χρηματικής εισροής </a:t>
            </a:r>
            <a:endParaRPr lang="el-GR" dirty="0" smtClean="0">
              <a:solidFill>
                <a:schemeClr val="tx1"/>
              </a:solidFill>
            </a:endParaRPr>
          </a:p>
          <a:p>
            <a:pPr lvl="1" algn="just" eaLnBrk="1" hangingPunct="1"/>
            <a:r>
              <a:rPr lang="el-GR" b="1" dirty="0" smtClean="0">
                <a:solidFill>
                  <a:schemeClr val="accent2"/>
                </a:solidFill>
                <a:cs typeface="Times New Roman" pitchFamily="18" charset="0"/>
              </a:rPr>
              <a:t>τόσο μεγαλύτερο είναι το επιτόκιο προεξοφλήσεως για την αναγωγή της σε παρούσα αξία </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0"/>
            <a:ext cx="9144000" cy="1524000"/>
          </a:xfrm>
          <a:solidFill>
            <a:schemeClr val="hlink"/>
          </a:solidFill>
          <a:ln w="76200" cmpd="tri">
            <a:solidFill>
              <a:schemeClr val="tx1"/>
            </a:solidFill>
          </a:ln>
        </p:spPr>
        <p:txBody>
          <a:bodyPr/>
          <a:lstStyle/>
          <a:p>
            <a:pPr eaLnBrk="1" hangingPunct="1"/>
            <a:r>
              <a:rPr lang="el-GR" b="1" dirty="0" smtClean="0">
                <a:solidFill>
                  <a:schemeClr val="bg1"/>
                </a:solidFill>
                <a:cs typeface="Times New Roman" pitchFamily="18" charset="0"/>
              </a:rPr>
              <a:t>ΑπαιτοΥμενο ΕπιτΟκιο ΑποδΟσεωΣ</a:t>
            </a:r>
          </a:p>
        </p:txBody>
      </p:sp>
      <p:sp>
        <p:nvSpPr>
          <p:cNvPr id="45059" name="Rectangle 3"/>
          <p:cNvSpPr>
            <a:spLocks noGrp="1" noChangeArrowheads="1"/>
          </p:cNvSpPr>
          <p:nvPr>
            <p:ph idx="1"/>
          </p:nvPr>
        </p:nvSpPr>
        <p:spPr>
          <a:xfrm>
            <a:off x="0" y="1524000"/>
            <a:ext cx="9144000" cy="5334000"/>
          </a:xfrm>
        </p:spPr>
        <p:txBody>
          <a:bodyPr/>
          <a:lstStyle/>
          <a:p>
            <a:pPr algn="just" eaLnBrk="1" hangingPunct="1"/>
            <a:r>
              <a:rPr lang="el-GR" b="1" dirty="0" smtClean="0">
                <a:solidFill>
                  <a:schemeClr val="accent2"/>
                </a:solidFill>
              </a:rPr>
              <a:t>Ε</a:t>
            </a:r>
            <a:r>
              <a:rPr lang="el-GR" b="1" dirty="0" smtClean="0">
                <a:solidFill>
                  <a:schemeClr val="accent2"/>
                </a:solidFill>
                <a:cs typeface="Times New Roman" pitchFamily="18" charset="0"/>
              </a:rPr>
              <a:t>πιτόκιο προεξοφλήσεως</a:t>
            </a:r>
            <a:r>
              <a:rPr lang="el-GR" dirty="0" smtClean="0">
                <a:cs typeface="Times New Roman" pitchFamily="18" charset="0"/>
              </a:rPr>
              <a:t> </a:t>
            </a:r>
            <a:endParaRPr lang="el-GR" dirty="0" smtClean="0"/>
          </a:p>
          <a:p>
            <a:pPr lvl="1" algn="just" eaLnBrk="1" hangingPunct="1"/>
            <a:r>
              <a:rPr lang="el-GR" b="1" dirty="0" smtClean="0">
                <a:solidFill>
                  <a:srgbClr val="FF0000"/>
                </a:solidFill>
                <a:cs typeface="Times New Roman" pitchFamily="18" charset="0"/>
              </a:rPr>
              <a:t>το επιτόκιο αποδόσεως</a:t>
            </a:r>
            <a:r>
              <a:rPr lang="el-GR" dirty="0" smtClean="0">
                <a:cs typeface="Times New Roman" pitchFamily="18" charset="0"/>
              </a:rPr>
              <a:t> </a:t>
            </a:r>
            <a:r>
              <a:rPr lang="el-GR" dirty="0" smtClean="0">
                <a:solidFill>
                  <a:schemeClr val="tx1"/>
                </a:solidFill>
                <a:cs typeface="Times New Roman" pitchFamily="18" charset="0"/>
              </a:rPr>
              <a:t>που προσφέρεται από ισοδύναμες </a:t>
            </a:r>
            <a:r>
              <a:rPr lang="el-GR" dirty="0" smtClean="0">
                <a:solidFill>
                  <a:schemeClr val="tx1"/>
                </a:solidFill>
              </a:rPr>
              <a:t>σε κίνδυνο</a:t>
            </a:r>
            <a:r>
              <a:rPr lang="el-GR" dirty="0" smtClean="0">
                <a:solidFill>
                  <a:schemeClr val="tx1"/>
                </a:solidFill>
                <a:cs typeface="Times New Roman" pitchFamily="18" charset="0"/>
              </a:rPr>
              <a:t> εναλλακτικές </a:t>
            </a:r>
            <a:r>
              <a:rPr lang="el-GR" dirty="0" smtClean="0">
                <a:solidFill>
                  <a:schemeClr val="tx1"/>
                </a:solidFill>
              </a:rPr>
              <a:t>επενδύσεις</a:t>
            </a:r>
            <a:r>
              <a:rPr lang="el-GR" dirty="0" smtClean="0">
                <a:solidFill>
                  <a:schemeClr val="tx1"/>
                </a:solidFill>
                <a:cs typeface="Times New Roman" pitchFamily="18" charset="0"/>
              </a:rPr>
              <a:t> </a:t>
            </a:r>
            <a:r>
              <a:rPr lang="el-GR" dirty="0" smtClean="0">
                <a:solidFill>
                  <a:schemeClr val="tx1"/>
                </a:solidFill>
              </a:rPr>
              <a:t>τις οποίες θυσιάζει η επιχείρηση</a:t>
            </a:r>
          </a:p>
          <a:p>
            <a:pPr algn="just" eaLnBrk="1" hangingPunct="1"/>
            <a:r>
              <a:rPr lang="el-GR" b="1" dirty="0" smtClean="0">
                <a:solidFill>
                  <a:schemeClr val="accent2"/>
                </a:solidFill>
              </a:rPr>
              <a:t>Ονομάζεται επίσης</a:t>
            </a:r>
          </a:p>
          <a:p>
            <a:pPr lvl="1" algn="just" eaLnBrk="1" hangingPunct="1"/>
            <a:r>
              <a:rPr lang="el-GR" b="1" dirty="0" smtClean="0">
                <a:solidFill>
                  <a:schemeClr val="accent2"/>
                </a:solidFill>
              </a:rPr>
              <a:t> </a:t>
            </a:r>
            <a:r>
              <a:rPr lang="el-GR" b="1" dirty="0" smtClean="0">
                <a:solidFill>
                  <a:schemeClr val="accent2"/>
                </a:solidFill>
                <a:cs typeface="Times New Roman" pitchFamily="18" charset="0"/>
              </a:rPr>
              <a:t>απαιτούμενο επιτόκιο αποδόσεως</a:t>
            </a:r>
            <a:endParaRPr lang="el-GR" dirty="0" smtClean="0"/>
          </a:p>
          <a:p>
            <a:pPr lvl="1" algn="just" eaLnBrk="1" hangingPunct="1"/>
            <a:r>
              <a:rPr lang="el-GR" b="1" dirty="0" smtClean="0">
                <a:solidFill>
                  <a:schemeClr val="accent2"/>
                </a:solidFill>
                <a:cs typeface="Times New Roman" pitchFamily="18" charset="0"/>
              </a:rPr>
              <a:t>και κόστος ευκαιρίας κεφαλαίου</a:t>
            </a:r>
            <a:r>
              <a:rPr lang="el-GR" dirty="0" smtClean="0">
                <a:cs typeface="Times New Roman" pitchFamily="18" charset="0"/>
              </a:rPr>
              <a:t>, </a:t>
            </a:r>
            <a:r>
              <a:rPr lang="el-GR" dirty="0" smtClean="0">
                <a:solidFill>
                  <a:schemeClr val="tx1"/>
                </a:solidFill>
                <a:cs typeface="Times New Roman" pitchFamily="18" charset="0"/>
              </a:rPr>
              <a:t>γιατί απεικονίζει την απόδοση την οποία η επιχείρηση θυσιάζει επενδύοντας τα διαθέσιμα κεφάλαια της στην ανέγερση της πολυκατοικίας αντί σε έντοκα γραμμάτια του δημοσίου. </a:t>
            </a:r>
            <a:endParaRPr lang="el-GR" dirty="0" smtClean="0">
              <a:solidFill>
                <a:schemeClr val="tx1"/>
              </a:solidFill>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normAutofit fontScale="90000"/>
          </a:bodyPr>
          <a:lstStyle/>
          <a:p>
            <a:r>
              <a:rPr lang="el-GR" b="1" dirty="0" smtClean="0"/>
              <a:t>ΠροσεγγΙσειΣ ενσωμΑτωσηΣ κινδΥνου</a:t>
            </a:r>
            <a:endParaRPr lang="el-GR" b="1" dirty="0"/>
          </a:p>
        </p:txBody>
      </p:sp>
      <p:sp>
        <p:nvSpPr>
          <p:cNvPr id="309251" name="Rectangle 3"/>
          <p:cNvSpPr>
            <a:spLocks noGrp="1" noChangeArrowheads="1"/>
          </p:cNvSpPr>
          <p:nvPr>
            <p:ph type="body" idx="1"/>
          </p:nvPr>
        </p:nvSpPr>
        <p:spPr>
          <a:xfrm>
            <a:off x="304800" y="1554162"/>
            <a:ext cx="8686800" cy="4827166"/>
          </a:xfrm>
        </p:spPr>
        <p:txBody>
          <a:bodyPr/>
          <a:lstStyle/>
          <a:p>
            <a:r>
              <a:rPr lang="el-GR" sz="2600" dirty="0">
                <a:solidFill>
                  <a:schemeClr val="tx1"/>
                </a:solidFill>
              </a:rPr>
              <a:t>Υπάρχουν τρεις βασικές προσεγγίσεις:</a:t>
            </a:r>
          </a:p>
          <a:p>
            <a:pPr lvl="1"/>
            <a:r>
              <a:rPr lang="el-GR" sz="2400" dirty="0">
                <a:solidFill>
                  <a:schemeClr val="tx1"/>
                </a:solidFill>
              </a:rPr>
              <a:t>Προσέγγιση του κινδύνου του </a:t>
            </a:r>
            <a:r>
              <a:rPr lang="el-GR" sz="2400" u="sng" dirty="0">
                <a:solidFill>
                  <a:schemeClr val="tx1"/>
                </a:solidFill>
              </a:rPr>
              <a:t>μεμονωμένου</a:t>
            </a:r>
            <a:r>
              <a:rPr lang="el-GR" sz="2400" dirty="0">
                <a:solidFill>
                  <a:schemeClr val="tx1"/>
                </a:solidFill>
              </a:rPr>
              <a:t> επενδυτικού προγράμματος</a:t>
            </a:r>
          </a:p>
          <a:p>
            <a:pPr lvl="1"/>
            <a:r>
              <a:rPr lang="el-GR" sz="2400" dirty="0">
                <a:solidFill>
                  <a:schemeClr val="tx1"/>
                </a:solidFill>
              </a:rPr>
              <a:t>Προσέγγιση του κινδύνου του επενδυτικού προγράμματος </a:t>
            </a:r>
            <a:r>
              <a:rPr lang="el-GR" sz="2400" u="sng" dirty="0">
                <a:solidFill>
                  <a:schemeClr val="tx1"/>
                </a:solidFill>
              </a:rPr>
              <a:t>ως μέρος της επιχείρησης</a:t>
            </a:r>
          </a:p>
          <a:p>
            <a:pPr lvl="1"/>
            <a:r>
              <a:rPr lang="el-GR" sz="2400" dirty="0">
                <a:solidFill>
                  <a:schemeClr val="tx1"/>
                </a:solidFill>
              </a:rPr>
              <a:t>Προσέγγιση του κινδύνου του επενδυτικού προγράμματος </a:t>
            </a:r>
            <a:r>
              <a:rPr lang="el-GR" sz="2400" u="sng" dirty="0">
                <a:solidFill>
                  <a:schemeClr val="tx1"/>
                </a:solidFill>
              </a:rPr>
              <a:t>ως μέρος του διαφοροποιημένου χαρτοφυλακίου των επενδυτών </a:t>
            </a:r>
            <a:r>
              <a:rPr lang="el-GR" sz="2400" dirty="0">
                <a:solidFill>
                  <a:schemeClr val="tx1"/>
                </a:solidFill>
              </a:rPr>
              <a:t>(το οποίο επενδύει σε περισσότερες από μία επιχειρήσεις)</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rmAutofit fontScale="90000"/>
          </a:bodyPr>
          <a:lstStyle/>
          <a:p>
            <a:pPr algn="ctr"/>
            <a:r>
              <a:rPr lang="el-GR" sz="4000" b="1" dirty="0" smtClean="0">
                <a:solidFill>
                  <a:schemeClr val="accent2">
                    <a:lumMod val="75000"/>
                  </a:schemeClr>
                </a:solidFill>
              </a:rPr>
              <a:t>ΚΙνδυνοΣ τηΣ μεμονωμΕνηΣ επΕνδυσηΣ</a:t>
            </a:r>
            <a:endParaRPr lang="el-GR" sz="4000" b="1" dirty="0">
              <a:solidFill>
                <a:schemeClr val="accent2">
                  <a:lumMod val="75000"/>
                </a:schemeClr>
              </a:solidFill>
            </a:endParaRPr>
          </a:p>
        </p:txBody>
      </p:sp>
      <p:sp>
        <p:nvSpPr>
          <p:cNvPr id="310275" name="Rectangle 3"/>
          <p:cNvSpPr>
            <a:spLocks noGrp="1" noChangeArrowheads="1"/>
          </p:cNvSpPr>
          <p:nvPr>
            <p:ph type="body" idx="1"/>
          </p:nvPr>
        </p:nvSpPr>
        <p:spPr/>
        <p:txBody>
          <a:bodyPr/>
          <a:lstStyle/>
          <a:p>
            <a:r>
              <a:rPr lang="el-GR" dirty="0">
                <a:solidFill>
                  <a:schemeClr val="tx1"/>
                </a:solidFill>
              </a:rPr>
              <a:t>Κάθε επενδυτικό πρόγραμμά αξιολογείται μεμονωμένα βασισμένο στα εξής χαρακτηριστικά του:</a:t>
            </a:r>
          </a:p>
          <a:p>
            <a:pPr lvl="1"/>
            <a:r>
              <a:rPr lang="el-GR" dirty="0">
                <a:solidFill>
                  <a:schemeClr val="tx1"/>
                </a:solidFill>
              </a:rPr>
              <a:t>Αναμενόμενη απόδοση </a:t>
            </a:r>
          </a:p>
          <a:p>
            <a:pPr lvl="1"/>
            <a:r>
              <a:rPr lang="el-GR" dirty="0">
                <a:solidFill>
                  <a:schemeClr val="tx1"/>
                </a:solidFill>
              </a:rPr>
              <a:t>Κίνδυνος </a:t>
            </a:r>
          </a:p>
          <a:p>
            <a:pPr lvl="1">
              <a:buFont typeface="Wingdings" pitchFamily="2" charset="2"/>
              <a:buNone/>
            </a:pPr>
            <a:endParaRPr lang="el-GR" dirty="0"/>
          </a:p>
          <a:p>
            <a:endParaRPr lang="el-GR" dirty="0"/>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457200" y="188640"/>
            <a:ext cx="8229600" cy="1152128"/>
          </a:xfrm>
        </p:spPr>
        <p:txBody>
          <a:bodyPr>
            <a:normAutofit/>
          </a:bodyPr>
          <a:lstStyle/>
          <a:p>
            <a:pPr algn="ctr"/>
            <a:r>
              <a:rPr lang="el-GR" sz="3200" b="1" dirty="0" smtClean="0">
                <a:solidFill>
                  <a:srgbClr val="FF0000"/>
                </a:solidFill>
              </a:rPr>
              <a:t>ΚΙνδυνοΣ τηΣ επΕνδυσηΣ ωΣ μΕροΣ τηΣ επιχεΙρησηΣ</a:t>
            </a:r>
            <a:endParaRPr lang="el-GR" sz="3200" b="1" dirty="0">
              <a:solidFill>
                <a:srgbClr val="FF0000"/>
              </a:solidFill>
            </a:endParaRPr>
          </a:p>
        </p:txBody>
      </p:sp>
      <p:sp>
        <p:nvSpPr>
          <p:cNvPr id="311299" name="Rectangle 3"/>
          <p:cNvSpPr>
            <a:spLocks noGrp="1" noChangeArrowheads="1"/>
          </p:cNvSpPr>
          <p:nvPr>
            <p:ph type="body" sz="half" idx="1"/>
          </p:nvPr>
        </p:nvSpPr>
        <p:spPr>
          <a:xfrm>
            <a:off x="179512" y="1340768"/>
            <a:ext cx="8640960" cy="4464496"/>
          </a:xfrm>
        </p:spPr>
        <p:txBody>
          <a:bodyPr/>
          <a:lstStyle/>
          <a:p>
            <a:pPr algn="just">
              <a:lnSpc>
                <a:spcPct val="90000"/>
              </a:lnSpc>
            </a:pPr>
            <a:r>
              <a:rPr lang="el-GR" sz="2400" dirty="0">
                <a:solidFill>
                  <a:schemeClr val="tx1"/>
                </a:solidFill>
              </a:rPr>
              <a:t>Η επιχείρηση επενδύει σε περισσότερα του ενός επενδυτικά προγράμματα</a:t>
            </a:r>
          </a:p>
          <a:p>
            <a:pPr algn="just">
              <a:lnSpc>
                <a:spcPct val="90000"/>
              </a:lnSpc>
            </a:pPr>
            <a:r>
              <a:rPr lang="el-GR" sz="2400" dirty="0">
                <a:solidFill>
                  <a:schemeClr val="tx1"/>
                </a:solidFill>
              </a:rPr>
              <a:t>Εξετάζεται η επίδραση που έχει η επένδυση </a:t>
            </a:r>
            <a:r>
              <a:rPr lang="el-GR" sz="2400" u="sng" dirty="0">
                <a:solidFill>
                  <a:schemeClr val="tx1"/>
                </a:solidFill>
              </a:rPr>
              <a:t>στην εταιρεία</a:t>
            </a:r>
            <a:r>
              <a:rPr lang="el-GR" sz="2400" dirty="0">
                <a:solidFill>
                  <a:schemeClr val="tx1"/>
                </a:solidFill>
              </a:rPr>
              <a:t> </a:t>
            </a:r>
          </a:p>
          <a:p>
            <a:pPr algn="just">
              <a:lnSpc>
                <a:spcPct val="90000"/>
              </a:lnSpc>
            </a:pPr>
            <a:r>
              <a:rPr lang="el-GR" sz="2400" dirty="0">
                <a:solidFill>
                  <a:schemeClr val="tx1"/>
                </a:solidFill>
              </a:rPr>
              <a:t>Η αξιολόγηση βασίζεται στον συντελεστή β</a:t>
            </a:r>
            <a:r>
              <a:rPr lang="en-US" sz="2400" baseline="-25000" dirty="0">
                <a:solidFill>
                  <a:schemeClr val="tx1"/>
                </a:solidFill>
              </a:rPr>
              <a:t>p,c</a:t>
            </a:r>
            <a:r>
              <a:rPr lang="el-GR" sz="2400" dirty="0">
                <a:solidFill>
                  <a:schemeClr val="tx1"/>
                </a:solidFill>
              </a:rPr>
              <a:t>:</a:t>
            </a:r>
          </a:p>
          <a:p>
            <a:pPr>
              <a:lnSpc>
                <a:spcPct val="90000"/>
              </a:lnSpc>
            </a:pPr>
            <a:endParaRPr lang="el-GR" sz="2000" dirty="0"/>
          </a:p>
          <a:p>
            <a:pPr>
              <a:lnSpc>
                <a:spcPct val="90000"/>
              </a:lnSpc>
            </a:pPr>
            <a:endParaRPr lang="el-GR" sz="2000" dirty="0"/>
          </a:p>
          <a:p>
            <a:pPr>
              <a:lnSpc>
                <a:spcPct val="90000"/>
              </a:lnSpc>
            </a:pPr>
            <a:endParaRPr lang="el-GR" sz="2000" dirty="0"/>
          </a:p>
          <a:p>
            <a:pPr>
              <a:lnSpc>
                <a:spcPct val="90000"/>
              </a:lnSpc>
              <a:buFont typeface="Wingdings" pitchFamily="2" charset="2"/>
              <a:buNone/>
            </a:pPr>
            <a:endParaRPr lang="el-GR" sz="2000" dirty="0" smtClean="0"/>
          </a:p>
          <a:p>
            <a:pPr algn="just">
              <a:lnSpc>
                <a:spcPct val="90000"/>
              </a:lnSpc>
            </a:pPr>
            <a:r>
              <a:rPr lang="el-GR" sz="2400" dirty="0" smtClean="0">
                <a:solidFill>
                  <a:schemeClr val="tx1"/>
                </a:solidFill>
              </a:rPr>
              <a:t>μετρά </a:t>
            </a:r>
            <a:r>
              <a:rPr lang="el-GR" sz="2400" dirty="0">
                <a:solidFill>
                  <a:schemeClr val="tx1"/>
                </a:solidFill>
              </a:rPr>
              <a:t>τον </a:t>
            </a:r>
            <a:r>
              <a:rPr lang="el-GR" sz="2400" u="sng" dirty="0">
                <a:solidFill>
                  <a:schemeClr val="tx1"/>
                </a:solidFill>
              </a:rPr>
              <a:t>επιχειρηματικό</a:t>
            </a:r>
            <a:r>
              <a:rPr lang="el-GR" sz="2400" dirty="0">
                <a:solidFill>
                  <a:schemeClr val="tx1"/>
                </a:solidFill>
              </a:rPr>
              <a:t> κίνδυνο του προγράμματος και εκτιμάται από την παλινδρόμηση των αποδόσεων της εξεταζόμενης επένδυσης επάνω στις αποδόσεις που θα έχει η εταιρεία εάν δεν αναλάβει το πρόγραμμα </a:t>
            </a:r>
            <a:r>
              <a:rPr lang="el-GR" sz="2400" dirty="0" smtClean="0">
                <a:solidFill>
                  <a:schemeClr val="tx1"/>
                </a:solidFill>
              </a:rPr>
              <a:t>αυτό.</a:t>
            </a:r>
            <a:endParaRPr lang="el-GR" sz="2400" dirty="0">
              <a:solidFill>
                <a:schemeClr val="tx1"/>
              </a:solidFill>
            </a:endParaRPr>
          </a:p>
        </p:txBody>
      </p:sp>
      <p:graphicFrame>
        <p:nvGraphicFramePr>
          <p:cNvPr id="311300" name="Object 4"/>
          <p:cNvGraphicFramePr>
            <a:graphicFrameLocks noChangeAspect="1"/>
          </p:cNvGraphicFramePr>
          <p:nvPr>
            <p:ph sz="half" idx="2"/>
          </p:nvPr>
        </p:nvGraphicFramePr>
        <p:xfrm>
          <a:off x="3203848" y="2924944"/>
          <a:ext cx="2592288" cy="1008112"/>
        </p:xfrm>
        <a:graphic>
          <a:graphicData uri="http://schemas.openxmlformats.org/presentationml/2006/ole">
            <p:oleObj spid="_x0000_s1454082" name="Equation" r:id="rId3" imgW="1066680" imgH="482400" progId="">
              <p:embed/>
            </p:oleObj>
          </a:graphicData>
        </a:graphic>
      </p:graphicFrame>
      <p:sp>
        <p:nvSpPr>
          <p:cNvPr id="311302" name="Rectangle 6"/>
          <p:cNvSpPr>
            <a:spLocks noChangeArrowheads="1"/>
          </p:cNvSpPr>
          <p:nvPr/>
        </p:nvSpPr>
        <p:spPr bwMode="auto">
          <a:xfrm>
            <a:off x="0" y="5830586"/>
            <a:ext cx="9144000" cy="707886"/>
          </a:xfrm>
          <a:prstGeom prst="rect">
            <a:avLst/>
          </a:prstGeom>
          <a:noFill/>
          <a:ln w="9525">
            <a:noFill/>
            <a:miter lim="800000"/>
            <a:headEnd/>
            <a:tailEnd/>
          </a:ln>
          <a:effectLst/>
        </p:spPr>
        <p:txBody>
          <a:bodyPr wrap="square" anchor="ctr">
            <a:spAutoFit/>
          </a:bodyPr>
          <a:lstStyle/>
          <a:p>
            <a:pPr algn="ctr"/>
            <a:r>
              <a:rPr lang="el-GR" sz="2000" b="1" dirty="0">
                <a:solidFill>
                  <a:srgbClr val="C00000"/>
                </a:solidFill>
              </a:rPr>
              <a:t>ρ</a:t>
            </a:r>
            <a:r>
              <a:rPr lang="en-US" sz="2000" b="1" baseline="-25000" dirty="0">
                <a:solidFill>
                  <a:srgbClr val="C00000"/>
                </a:solidFill>
              </a:rPr>
              <a:t>p,c</a:t>
            </a:r>
            <a:r>
              <a:rPr lang="el-GR" sz="2000" b="1" dirty="0">
                <a:solidFill>
                  <a:srgbClr val="C00000"/>
                </a:solidFill>
              </a:rPr>
              <a:t>: </a:t>
            </a:r>
            <a:r>
              <a:rPr lang="el-GR" sz="2000" dirty="0">
                <a:solidFill>
                  <a:srgbClr val="C00000"/>
                </a:solidFill>
              </a:rPr>
              <a:t>συντελεστής συσχέτισης μεταξύ των αποδόσεων του προγράμματος και των αποδόσεων των άλλων περιουσιακών στοιχείων της εταιρείας</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457200" y="292100"/>
            <a:ext cx="8229600" cy="760636"/>
          </a:xfrm>
        </p:spPr>
        <p:txBody>
          <a:bodyPr>
            <a:normAutofit fontScale="90000"/>
          </a:bodyPr>
          <a:lstStyle/>
          <a:p>
            <a:r>
              <a:rPr lang="el-GR" sz="3400" b="1" dirty="0" smtClean="0">
                <a:solidFill>
                  <a:srgbClr val="C00000"/>
                </a:solidFill>
              </a:rPr>
              <a:t>ΚΙνδυνοΣ τηΣ επΕνδυσηΣ ωΣ μΕροΣ </a:t>
            </a:r>
            <a:r>
              <a:rPr lang="el-GR" sz="3400" b="1" dirty="0">
                <a:solidFill>
                  <a:srgbClr val="C00000"/>
                </a:solidFill>
              </a:rPr>
              <a:t>του </a:t>
            </a:r>
            <a:r>
              <a:rPr lang="el-GR" sz="3400" b="1" dirty="0" smtClean="0">
                <a:solidFill>
                  <a:srgbClr val="C00000"/>
                </a:solidFill>
              </a:rPr>
              <a:t>χαρτοφυλακΙου </a:t>
            </a:r>
            <a:r>
              <a:rPr lang="el-GR" sz="3400" b="1" dirty="0">
                <a:solidFill>
                  <a:srgbClr val="C00000"/>
                </a:solidFill>
              </a:rPr>
              <a:t>των </a:t>
            </a:r>
            <a:r>
              <a:rPr lang="el-GR" sz="3400" b="1" dirty="0" smtClean="0">
                <a:solidFill>
                  <a:srgbClr val="C00000"/>
                </a:solidFill>
              </a:rPr>
              <a:t>επενδυτΩν</a:t>
            </a:r>
            <a:endParaRPr lang="el-GR" sz="3400" b="1" dirty="0">
              <a:solidFill>
                <a:srgbClr val="C00000"/>
              </a:solidFill>
            </a:endParaRPr>
          </a:p>
        </p:txBody>
      </p:sp>
      <p:sp>
        <p:nvSpPr>
          <p:cNvPr id="313347" name="Rectangle 3"/>
          <p:cNvSpPr>
            <a:spLocks noGrp="1" noChangeArrowheads="1"/>
          </p:cNvSpPr>
          <p:nvPr>
            <p:ph type="body" sz="half" idx="1"/>
          </p:nvPr>
        </p:nvSpPr>
        <p:spPr>
          <a:xfrm>
            <a:off x="179512" y="1340768"/>
            <a:ext cx="8784976" cy="4320480"/>
          </a:xfrm>
        </p:spPr>
        <p:txBody>
          <a:bodyPr/>
          <a:lstStyle/>
          <a:p>
            <a:pPr algn="just">
              <a:lnSpc>
                <a:spcPct val="80000"/>
              </a:lnSpc>
            </a:pPr>
            <a:r>
              <a:rPr lang="el-GR" sz="2200" dirty="0">
                <a:solidFill>
                  <a:schemeClr val="tx1"/>
                </a:solidFill>
              </a:rPr>
              <a:t>Οι επενδυτές επενδύουν σε περισσότερες από μία επιχειρήσεις</a:t>
            </a:r>
          </a:p>
          <a:p>
            <a:pPr algn="just">
              <a:lnSpc>
                <a:spcPct val="80000"/>
              </a:lnSpc>
            </a:pPr>
            <a:r>
              <a:rPr lang="el-GR" sz="2200" dirty="0">
                <a:solidFill>
                  <a:schemeClr val="tx1"/>
                </a:solidFill>
              </a:rPr>
              <a:t>Εξετάζεται η επίδραση που έχει η επένδυση </a:t>
            </a:r>
            <a:r>
              <a:rPr lang="el-GR" sz="2200" u="sng" dirty="0">
                <a:solidFill>
                  <a:schemeClr val="tx1"/>
                </a:solidFill>
              </a:rPr>
              <a:t>σε ολόκληρο το χαρτοφυλάκιο</a:t>
            </a:r>
            <a:r>
              <a:rPr lang="el-GR" sz="2200" dirty="0">
                <a:solidFill>
                  <a:schemeClr val="tx1"/>
                </a:solidFill>
              </a:rPr>
              <a:t> </a:t>
            </a:r>
            <a:endParaRPr lang="en-US" sz="2200" dirty="0">
              <a:solidFill>
                <a:schemeClr val="tx1"/>
              </a:solidFill>
            </a:endParaRPr>
          </a:p>
          <a:p>
            <a:pPr algn="just">
              <a:lnSpc>
                <a:spcPct val="80000"/>
              </a:lnSpc>
            </a:pPr>
            <a:r>
              <a:rPr lang="el-GR" sz="2200" dirty="0">
                <a:solidFill>
                  <a:schemeClr val="tx1"/>
                </a:solidFill>
              </a:rPr>
              <a:t>Η αξιολόγηση βασίζεται στον συντελεστή β</a:t>
            </a:r>
            <a:r>
              <a:rPr lang="en-US" sz="2200" baseline="-25000" dirty="0">
                <a:solidFill>
                  <a:schemeClr val="tx1"/>
                </a:solidFill>
              </a:rPr>
              <a:t>p,m</a:t>
            </a:r>
            <a:r>
              <a:rPr lang="el-GR" sz="2200" dirty="0">
                <a:solidFill>
                  <a:schemeClr val="tx1"/>
                </a:solidFill>
              </a:rPr>
              <a:t>:</a:t>
            </a:r>
            <a:endParaRPr lang="en-US" sz="2200" dirty="0">
              <a:solidFill>
                <a:schemeClr val="tx1"/>
              </a:solidFill>
            </a:endParaRPr>
          </a:p>
          <a:p>
            <a:pPr>
              <a:lnSpc>
                <a:spcPct val="80000"/>
              </a:lnSpc>
            </a:pPr>
            <a:endParaRPr lang="en-US" sz="2200" dirty="0"/>
          </a:p>
          <a:p>
            <a:pPr>
              <a:lnSpc>
                <a:spcPct val="80000"/>
              </a:lnSpc>
            </a:pPr>
            <a:endParaRPr lang="en-US" sz="2200" dirty="0"/>
          </a:p>
          <a:p>
            <a:pPr>
              <a:lnSpc>
                <a:spcPct val="80000"/>
              </a:lnSpc>
            </a:pPr>
            <a:endParaRPr lang="en-US" sz="2200" dirty="0"/>
          </a:p>
          <a:p>
            <a:pPr>
              <a:lnSpc>
                <a:spcPct val="80000"/>
              </a:lnSpc>
              <a:buFont typeface="Wingdings" pitchFamily="2" charset="2"/>
              <a:buNone/>
            </a:pPr>
            <a:endParaRPr lang="el-GR" sz="2200" dirty="0" smtClean="0"/>
          </a:p>
          <a:p>
            <a:pPr>
              <a:lnSpc>
                <a:spcPct val="80000"/>
              </a:lnSpc>
              <a:buFont typeface="Wingdings" pitchFamily="2" charset="2"/>
              <a:buNone/>
            </a:pPr>
            <a:endParaRPr lang="el-GR" sz="2200" dirty="0" smtClean="0"/>
          </a:p>
          <a:p>
            <a:pPr algn="just">
              <a:lnSpc>
                <a:spcPct val="80000"/>
              </a:lnSpc>
            </a:pPr>
            <a:r>
              <a:rPr lang="el-GR" sz="2200" dirty="0" smtClean="0">
                <a:solidFill>
                  <a:schemeClr val="tx1"/>
                </a:solidFill>
              </a:rPr>
              <a:t>μετρά </a:t>
            </a:r>
            <a:r>
              <a:rPr lang="el-GR" sz="2200" dirty="0">
                <a:solidFill>
                  <a:schemeClr val="tx1"/>
                </a:solidFill>
              </a:rPr>
              <a:t>τον </a:t>
            </a:r>
            <a:r>
              <a:rPr lang="el-GR" sz="2200" u="sng" dirty="0">
                <a:solidFill>
                  <a:schemeClr val="tx1"/>
                </a:solidFill>
              </a:rPr>
              <a:t>συστηματικό</a:t>
            </a:r>
            <a:r>
              <a:rPr lang="el-GR" sz="2200" dirty="0">
                <a:solidFill>
                  <a:schemeClr val="tx1"/>
                </a:solidFill>
              </a:rPr>
              <a:t> κίνδυνο (ή κίνδυνο της αγοράς) του προγράμματος και εκτιμάται από την παλινδρόμηση των αποδόσεων της εξεταζόμενης επένδυσης επάνω στις αποδόσεις της συνολικής αγοράς </a:t>
            </a:r>
          </a:p>
          <a:p>
            <a:pPr>
              <a:lnSpc>
                <a:spcPct val="80000"/>
              </a:lnSpc>
            </a:pPr>
            <a:endParaRPr lang="el-GR" sz="2200" dirty="0"/>
          </a:p>
          <a:p>
            <a:pPr>
              <a:lnSpc>
                <a:spcPct val="80000"/>
              </a:lnSpc>
            </a:pPr>
            <a:endParaRPr lang="el-GR" sz="2200" dirty="0"/>
          </a:p>
        </p:txBody>
      </p:sp>
      <p:graphicFrame>
        <p:nvGraphicFramePr>
          <p:cNvPr id="313348" name="Object 4"/>
          <p:cNvGraphicFramePr>
            <a:graphicFrameLocks noChangeAspect="1"/>
          </p:cNvGraphicFramePr>
          <p:nvPr>
            <p:ph sz="half" idx="2"/>
          </p:nvPr>
        </p:nvGraphicFramePr>
        <p:xfrm>
          <a:off x="3491880" y="2852936"/>
          <a:ext cx="2376264" cy="1080120"/>
        </p:xfrm>
        <a:graphic>
          <a:graphicData uri="http://schemas.openxmlformats.org/presentationml/2006/ole">
            <p:oleObj spid="_x0000_s1455106" name="Equation" r:id="rId3" imgW="1117440" imgH="482400" progId="">
              <p:embed/>
            </p:oleObj>
          </a:graphicData>
        </a:graphic>
      </p:graphicFrame>
      <p:sp>
        <p:nvSpPr>
          <p:cNvPr id="313350" name="Rectangle 6"/>
          <p:cNvSpPr>
            <a:spLocks noChangeArrowheads="1"/>
          </p:cNvSpPr>
          <p:nvPr/>
        </p:nvSpPr>
        <p:spPr bwMode="auto">
          <a:xfrm>
            <a:off x="381000" y="5697148"/>
            <a:ext cx="8077200" cy="707886"/>
          </a:xfrm>
          <a:prstGeom prst="rect">
            <a:avLst/>
          </a:prstGeom>
          <a:noFill/>
          <a:ln w="9525">
            <a:noFill/>
            <a:miter lim="800000"/>
            <a:headEnd/>
            <a:tailEnd/>
          </a:ln>
          <a:effectLst/>
        </p:spPr>
        <p:txBody>
          <a:bodyPr wrap="square" anchor="ctr">
            <a:spAutoFit/>
          </a:bodyPr>
          <a:lstStyle/>
          <a:p>
            <a:pPr algn="just"/>
            <a:r>
              <a:rPr lang="el-GR" sz="2000" b="1" dirty="0">
                <a:solidFill>
                  <a:srgbClr val="C00000"/>
                </a:solidFill>
              </a:rPr>
              <a:t>ρ</a:t>
            </a:r>
            <a:r>
              <a:rPr lang="en-US" sz="2000" b="1" baseline="-25000" dirty="0">
                <a:solidFill>
                  <a:srgbClr val="C00000"/>
                </a:solidFill>
              </a:rPr>
              <a:t>p,m</a:t>
            </a:r>
            <a:r>
              <a:rPr lang="el-GR" sz="2000" b="1" dirty="0">
                <a:solidFill>
                  <a:srgbClr val="C00000"/>
                </a:solidFill>
              </a:rPr>
              <a:t>: </a:t>
            </a:r>
            <a:r>
              <a:rPr lang="el-GR" sz="2000" dirty="0">
                <a:solidFill>
                  <a:srgbClr val="C00000"/>
                </a:solidFill>
              </a:rPr>
              <a:t>ο συντελεστής συσχέτισης μεταξύ των αποδόσεων του προγράμματος και των αποδόσεων της αγοράς </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0" y="0"/>
            <a:ext cx="9144000" cy="981075"/>
          </a:xfrm>
        </p:spPr>
        <p:txBody>
          <a:bodyPr>
            <a:normAutofit fontScale="90000"/>
          </a:bodyPr>
          <a:lstStyle/>
          <a:p>
            <a:pPr algn="ctr" eaLnBrk="1" hangingPunct="1"/>
            <a:r>
              <a:rPr lang="el-GR" altLang="el-GR" sz="3000" b="1" u="sng" dirty="0" smtClean="0">
                <a:solidFill>
                  <a:srgbClr val="FF0000"/>
                </a:solidFill>
              </a:rPr>
              <a:t>ΑντιμετΩπιση του ΚινδΥνου απΟ τουΣ ΕπενδυτΕΣ</a:t>
            </a:r>
            <a:endParaRPr lang="en-GB" altLang="el-GR" dirty="0" smtClean="0">
              <a:solidFill>
                <a:srgbClr val="FF0000"/>
              </a:solidFill>
            </a:endParaRPr>
          </a:p>
        </p:txBody>
      </p:sp>
      <p:sp>
        <p:nvSpPr>
          <p:cNvPr id="291843" name="Rectangle 3"/>
          <p:cNvSpPr>
            <a:spLocks noGrp="1" noChangeArrowheads="1"/>
          </p:cNvSpPr>
          <p:nvPr>
            <p:ph type="body" idx="1"/>
          </p:nvPr>
        </p:nvSpPr>
        <p:spPr>
          <a:xfrm>
            <a:off x="0" y="981075"/>
            <a:ext cx="9144000" cy="5876925"/>
          </a:xfrm>
        </p:spPr>
        <p:txBody>
          <a:bodyPr>
            <a:normAutofit lnSpcReduction="10000"/>
          </a:bodyPr>
          <a:lstStyle/>
          <a:p>
            <a:pPr eaLnBrk="1" hangingPunct="1">
              <a:lnSpc>
                <a:spcPct val="90000"/>
              </a:lnSpc>
              <a:buFontTx/>
              <a:buNone/>
            </a:pPr>
            <a:r>
              <a:rPr lang="el-GR" altLang="el-GR" sz="2300" dirty="0" smtClean="0">
                <a:solidFill>
                  <a:schemeClr val="tx1"/>
                </a:solidFill>
              </a:rPr>
              <a:t>Υπάρχουν τρεις κατηγορίες επενδυτών</a:t>
            </a:r>
          </a:p>
          <a:p>
            <a:pPr eaLnBrk="1" hangingPunct="1">
              <a:lnSpc>
                <a:spcPct val="90000"/>
              </a:lnSpc>
            </a:pPr>
            <a:r>
              <a:rPr lang="el-GR" altLang="el-GR" sz="2300" dirty="0" smtClean="0">
                <a:solidFill>
                  <a:schemeClr val="tx1"/>
                </a:solidFill>
              </a:rPr>
              <a:t>Αυτοί που ουδέποτε συμμετέχουν σε επενδύσεις που ενέχουν κίνδυνο</a:t>
            </a:r>
            <a:r>
              <a:rPr lang="el-GR" altLang="el-GR" sz="2300" b="1" dirty="0" smtClean="0">
                <a:solidFill>
                  <a:schemeClr val="tx1"/>
                </a:solidFill>
              </a:rPr>
              <a:t> </a:t>
            </a:r>
            <a:r>
              <a:rPr lang="el-GR" altLang="el-GR" sz="2300" b="1" dirty="0" smtClean="0">
                <a:solidFill>
                  <a:srgbClr val="7030A0"/>
                </a:solidFill>
              </a:rPr>
              <a:t>(risk aver</a:t>
            </a:r>
            <a:r>
              <a:rPr lang="en-US" altLang="el-GR" sz="2300" b="1" dirty="0" smtClean="0">
                <a:solidFill>
                  <a:srgbClr val="7030A0"/>
                </a:solidFill>
              </a:rPr>
              <a:t>ters</a:t>
            </a:r>
            <a:r>
              <a:rPr lang="el-GR" altLang="el-GR" sz="2300" b="1" dirty="0" smtClean="0">
                <a:solidFill>
                  <a:srgbClr val="7030A0"/>
                </a:solidFill>
              </a:rPr>
              <a:t>)</a:t>
            </a:r>
          </a:p>
          <a:p>
            <a:pPr lvl="1" eaLnBrk="1" hangingPunct="1">
              <a:lnSpc>
                <a:spcPct val="90000"/>
              </a:lnSpc>
            </a:pPr>
            <a:r>
              <a:rPr lang="el-GR" altLang="el-GR" sz="2300" dirty="0" smtClean="0">
                <a:solidFill>
                  <a:schemeClr val="tx1"/>
                </a:solidFill>
              </a:rPr>
              <a:t>επενδύουν συνήθως σε έντοκα γραμμάτια ελληνικού δημοσίου, τραπεζικά ομόλογα κτλ.</a:t>
            </a:r>
          </a:p>
          <a:p>
            <a:pPr lvl="1" eaLnBrk="1" hangingPunct="1">
              <a:lnSpc>
                <a:spcPct val="90000"/>
              </a:lnSpc>
            </a:pPr>
            <a:r>
              <a:rPr lang="el-GR" altLang="el-GR" sz="2300" dirty="0" smtClean="0">
                <a:solidFill>
                  <a:schemeClr val="tx1"/>
                </a:solidFill>
              </a:rPr>
              <a:t>συνήθως πρόκειται για άτομα με χαμηλά εισοδήματα για τους οποίους οι σίγουρες επενδύσεις είναι σημαντικές</a:t>
            </a:r>
            <a:endParaRPr lang="el-GR" altLang="el-GR" sz="2300" b="1" dirty="0" smtClean="0">
              <a:solidFill>
                <a:schemeClr val="tx1"/>
              </a:solidFill>
            </a:endParaRPr>
          </a:p>
          <a:p>
            <a:pPr eaLnBrk="1" hangingPunct="1">
              <a:lnSpc>
                <a:spcPct val="90000"/>
              </a:lnSpc>
            </a:pPr>
            <a:r>
              <a:rPr lang="el-GR" altLang="el-GR" sz="2300" dirty="0" smtClean="0">
                <a:solidFill>
                  <a:schemeClr val="tx1"/>
                </a:solidFill>
              </a:rPr>
              <a:t>Αυτοί που αποφεύγουν τον κίνδυνο αλλά συμμετέχουν σε επενδύσεις με κίνδυνο όταν η αναμενόμενη απόδοση είναι αρκετά υψηλή</a:t>
            </a:r>
            <a:r>
              <a:rPr lang="el-GR" altLang="el-GR" sz="2300" b="1" dirty="0" smtClean="0">
                <a:solidFill>
                  <a:schemeClr val="tx1"/>
                </a:solidFill>
              </a:rPr>
              <a:t> </a:t>
            </a:r>
            <a:r>
              <a:rPr lang="el-GR" altLang="el-GR" sz="2300" b="1" dirty="0" smtClean="0">
                <a:solidFill>
                  <a:srgbClr val="C00000"/>
                </a:solidFill>
              </a:rPr>
              <a:t>(risk neutrals)</a:t>
            </a:r>
          </a:p>
          <a:p>
            <a:pPr lvl="1" eaLnBrk="1" hangingPunct="1">
              <a:lnSpc>
                <a:spcPct val="90000"/>
              </a:lnSpc>
            </a:pPr>
            <a:r>
              <a:rPr lang="el-GR" altLang="el-GR" sz="2300" dirty="0" smtClean="0">
                <a:solidFill>
                  <a:schemeClr val="tx1"/>
                </a:solidFill>
              </a:rPr>
              <a:t>υπάρχουν διάφορες υποκειμενικές σχέσεις </a:t>
            </a:r>
            <a:r>
              <a:rPr lang="el-GR" altLang="el-GR" sz="2300" b="1" dirty="0" smtClean="0">
                <a:solidFill>
                  <a:schemeClr val="tx1"/>
                </a:solidFill>
              </a:rPr>
              <a:t>απόδοσης και κινδύνου</a:t>
            </a:r>
            <a:r>
              <a:rPr lang="el-GR" altLang="el-GR" sz="2300" dirty="0" smtClean="0">
                <a:solidFill>
                  <a:schemeClr val="tx1"/>
                </a:solidFill>
              </a:rPr>
              <a:t> οι οποίες είναι συνάρτηση των διαθέσιμων κεφαλαίων, των αναγκών και των ιδιαιτεροτήτων των επενδυτών</a:t>
            </a:r>
            <a:endParaRPr lang="el-GR" altLang="el-GR" sz="2300" b="1" dirty="0" smtClean="0">
              <a:solidFill>
                <a:schemeClr val="tx1"/>
              </a:solidFill>
            </a:endParaRPr>
          </a:p>
          <a:p>
            <a:pPr eaLnBrk="1" hangingPunct="1">
              <a:lnSpc>
                <a:spcPct val="90000"/>
              </a:lnSpc>
            </a:pPr>
            <a:r>
              <a:rPr lang="el-GR" altLang="el-GR" sz="2300" dirty="0" smtClean="0">
                <a:solidFill>
                  <a:schemeClr val="tx1"/>
                </a:solidFill>
              </a:rPr>
              <a:t>Αυτοί που αγνοούν τον κίνδυνο</a:t>
            </a:r>
            <a:r>
              <a:rPr lang="el-GR" altLang="el-GR" sz="2300" b="1" dirty="0" smtClean="0">
                <a:solidFill>
                  <a:schemeClr val="tx1"/>
                </a:solidFill>
              </a:rPr>
              <a:t> </a:t>
            </a:r>
            <a:r>
              <a:rPr lang="el-GR" altLang="el-GR" sz="2300" b="1" dirty="0" smtClean="0">
                <a:solidFill>
                  <a:srgbClr val="FF0000"/>
                </a:solidFill>
              </a:rPr>
              <a:t>(</a:t>
            </a:r>
            <a:r>
              <a:rPr lang="en-US" altLang="el-GR" sz="2300" b="1" dirty="0" smtClean="0">
                <a:solidFill>
                  <a:srgbClr val="FF0000"/>
                </a:solidFill>
              </a:rPr>
              <a:t>risk lovers)</a:t>
            </a:r>
          </a:p>
          <a:p>
            <a:pPr lvl="1" eaLnBrk="1" hangingPunct="1">
              <a:lnSpc>
                <a:spcPct val="90000"/>
              </a:lnSpc>
            </a:pPr>
            <a:r>
              <a:rPr lang="el-GR" altLang="el-GR" sz="2300" dirty="0" smtClean="0">
                <a:solidFill>
                  <a:schemeClr val="tx1"/>
                </a:solidFill>
              </a:rPr>
              <a:t>το κριτήριο επιλογής είναι η αναμενόμενη απόδοση της επένδυσης, ενώ ο </a:t>
            </a:r>
            <a:r>
              <a:rPr lang="el-GR" altLang="el-GR" sz="2300" b="1" dirty="0" smtClean="0">
                <a:solidFill>
                  <a:schemeClr val="tx1"/>
                </a:solidFill>
              </a:rPr>
              <a:t>κίνδυνος αγνοείται</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561975"/>
          </a:xfrm>
        </p:spPr>
        <p:txBody>
          <a:bodyPr>
            <a:normAutofit fontScale="90000"/>
          </a:bodyPr>
          <a:lstStyle/>
          <a:p>
            <a:r>
              <a:rPr lang="el-GR" sz="4000" b="1" dirty="0"/>
              <a:t>ΣΤΟΧΟΙ </a:t>
            </a:r>
            <a:r>
              <a:rPr lang="el-GR" sz="4000" b="1" dirty="0" smtClean="0"/>
              <a:t>ΕΠΙΧΕΙΡΗΣΕΩΝ (1)</a:t>
            </a:r>
            <a:endParaRPr lang="el-GR" sz="4000" b="1" dirty="0"/>
          </a:p>
        </p:txBody>
      </p:sp>
      <p:sp>
        <p:nvSpPr>
          <p:cNvPr id="21507" name="Rectangle 3"/>
          <p:cNvSpPr>
            <a:spLocks noGrp="1" noChangeArrowheads="1"/>
          </p:cNvSpPr>
          <p:nvPr>
            <p:ph idx="1"/>
          </p:nvPr>
        </p:nvSpPr>
        <p:spPr>
          <a:xfrm>
            <a:off x="179388" y="981075"/>
            <a:ext cx="8964612" cy="5688013"/>
          </a:xfrm>
        </p:spPr>
        <p:txBody>
          <a:bodyPr>
            <a:normAutofit lnSpcReduction="10000"/>
          </a:bodyPr>
          <a:lstStyle/>
          <a:p>
            <a:pPr>
              <a:lnSpc>
                <a:spcPct val="80000"/>
              </a:lnSpc>
              <a:buFontTx/>
              <a:buNone/>
            </a:pPr>
            <a:r>
              <a:rPr lang="el-GR" sz="2000" dirty="0">
                <a:solidFill>
                  <a:schemeClr val="tx1"/>
                </a:solidFill>
              </a:rPr>
              <a:t>1. </a:t>
            </a:r>
            <a:r>
              <a:rPr lang="el-GR" sz="2600" b="1" dirty="0">
                <a:solidFill>
                  <a:schemeClr val="tx1"/>
                </a:solidFill>
              </a:rPr>
              <a:t>Οικονομικοί</a:t>
            </a:r>
            <a:r>
              <a:rPr lang="el-GR" sz="2600" dirty="0">
                <a:solidFill>
                  <a:schemeClr val="tx1"/>
                </a:solidFill>
              </a:rPr>
              <a:t> (αύξηση κερδών, απόδοση επενδυμένου κεφαλαίου), </a:t>
            </a:r>
          </a:p>
          <a:p>
            <a:pPr>
              <a:lnSpc>
                <a:spcPct val="80000"/>
              </a:lnSpc>
              <a:buFontTx/>
              <a:buNone/>
            </a:pPr>
            <a:r>
              <a:rPr lang="el-GR" sz="2600" dirty="0">
                <a:solidFill>
                  <a:schemeClr val="tx1"/>
                </a:solidFill>
              </a:rPr>
              <a:t>2. </a:t>
            </a:r>
            <a:r>
              <a:rPr lang="el-GR" sz="2600" b="1" dirty="0">
                <a:solidFill>
                  <a:schemeClr val="tx1"/>
                </a:solidFill>
              </a:rPr>
              <a:t>Προϊοντικοί</a:t>
            </a:r>
            <a:r>
              <a:rPr lang="el-GR" sz="2600" dirty="0">
                <a:solidFill>
                  <a:schemeClr val="tx1"/>
                </a:solidFill>
              </a:rPr>
              <a:t> (βελτίωση προϊόντων και παροχής υπηρεσιών),</a:t>
            </a:r>
          </a:p>
          <a:p>
            <a:pPr>
              <a:lnSpc>
                <a:spcPct val="80000"/>
              </a:lnSpc>
              <a:buFontTx/>
              <a:buNone/>
            </a:pPr>
            <a:r>
              <a:rPr lang="el-GR" sz="2600" dirty="0">
                <a:solidFill>
                  <a:schemeClr val="tx1"/>
                </a:solidFill>
              </a:rPr>
              <a:t>3. </a:t>
            </a:r>
            <a:r>
              <a:rPr lang="el-GR" sz="2600" b="1" dirty="0">
                <a:solidFill>
                  <a:schemeClr val="tx1"/>
                </a:solidFill>
              </a:rPr>
              <a:t>Στόχοι προώθησης, προβολής, επικοινωνίας</a:t>
            </a:r>
            <a:r>
              <a:rPr lang="el-GR" sz="2600" dirty="0">
                <a:solidFill>
                  <a:schemeClr val="tx1"/>
                </a:solidFill>
              </a:rPr>
              <a:t> (γνωστοποίηση δραστηριοτήτων επιχείρησης στο ευρύ κοινό, μεγαλύτερη συχνότητα επικοινωνίας, βελτίωση ποιότητας σχέσεων, δημιουργία σχέσεων με συνεργάτες, προμηθευτές, δημόσιους φορείς), πληροφόρηση (πληροφορίες για τον ανταγωνισμό, λήψη στοιχείων για την πελατειακή βάση της επιχείρησης, δοκιμές πριν την εισαγωγή νέου προϊόντος ή/και υπηρεσίας) , </a:t>
            </a:r>
          </a:p>
          <a:p>
            <a:pPr>
              <a:lnSpc>
                <a:spcPct val="80000"/>
              </a:lnSpc>
              <a:buFontTx/>
              <a:buNone/>
            </a:pPr>
            <a:r>
              <a:rPr lang="el-GR" sz="2600" dirty="0">
                <a:solidFill>
                  <a:schemeClr val="tx1"/>
                </a:solidFill>
              </a:rPr>
              <a:t>4. </a:t>
            </a:r>
            <a:r>
              <a:rPr lang="el-GR" sz="2600" b="1" dirty="0">
                <a:solidFill>
                  <a:schemeClr val="tx1"/>
                </a:solidFill>
              </a:rPr>
              <a:t>Στόχοι για τα κανάλια διανομής</a:t>
            </a:r>
            <a:r>
              <a:rPr lang="el-GR" sz="2600" dirty="0">
                <a:solidFill>
                  <a:schemeClr val="tx1"/>
                </a:solidFill>
              </a:rPr>
              <a:t> (ευρύτερη γεωγραφική κάλυψη, κατεύθυνση πελατών στα εκάστοτε κανάλια διανομής μέσω του δικτυακού τόπου της επιχείρησης, πληροφόρηση προς τα κανάλια διανομής, σχετικά με τον έλεγχο των αποθεμάτων, τιμές κλπ), </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0" y="188640"/>
            <a:ext cx="9144000" cy="503510"/>
          </a:xfrm>
        </p:spPr>
        <p:txBody>
          <a:bodyPr>
            <a:noAutofit/>
          </a:bodyPr>
          <a:lstStyle/>
          <a:p>
            <a:pPr algn="ctr" eaLnBrk="1" hangingPunct="1"/>
            <a:r>
              <a:rPr lang="el-GR" altLang="el-GR" sz="2800" b="1" u="sng" dirty="0" smtClean="0">
                <a:solidFill>
                  <a:srgbClr val="FF0000"/>
                </a:solidFill>
              </a:rPr>
              <a:t>ΕνσωμΑτωση του ΚινδΥνου στη ΔιαδικασΙα ΑξιολΟγησηΣ ΕπενδΥσεων</a:t>
            </a:r>
            <a:endParaRPr lang="en-GB" altLang="el-GR" sz="2800" b="1" u="sng" dirty="0" smtClean="0">
              <a:solidFill>
                <a:srgbClr val="FF0000"/>
              </a:solidFill>
            </a:endParaRPr>
          </a:p>
        </p:txBody>
      </p:sp>
      <p:sp>
        <p:nvSpPr>
          <p:cNvPr id="292867" name="Rectangle 3"/>
          <p:cNvSpPr>
            <a:spLocks noGrp="1" noChangeArrowheads="1"/>
          </p:cNvSpPr>
          <p:nvPr>
            <p:ph type="body" idx="1"/>
          </p:nvPr>
        </p:nvSpPr>
        <p:spPr>
          <a:xfrm>
            <a:off x="179512" y="1052736"/>
            <a:ext cx="8712968" cy="5805264"/>
          </a:xfrm>
        </p:spPr>
        <p:txBody>
          <a:bodyPr/>
          <a:lstStyle/>
          <a:p>
            <a:pPr algn="just" eaLnBrk="1" hangingPunct="1">
              <a:lnSpc>
                <a:spcPct val="90000"/>
              </a:lnSpc>
            </a:pPr>
            <a:r>
              <a:rPr lang="el-GR" altLang="el-GR" sz="2200" dirty="0" smtClean="0">
                <a:solidFill>
                  <a:schemeClr val="tx1"/>
                </a:solidFill>
              </a:rPr>
              <a:t>Σε καθεστώς κινδύνου η απαιτούμενη απόδοση είναι συνάρτηση του χωρίς κίνδυνο επιτοκίου (i</a:t>
            </a:r>
            <a:r>
              <a:rPr lang="en-US" altLang="el-GR" sz="2200" dirty="0" smtClean="0">
                <a:solidFill>
                  <a:schemeClr val="tx1"/>
                </a:solidFill>
              </a:rPr>
              <a:t>) </a:t>
            </a:r>
            <a:r>
              <a:rPr lang="el-GR" altLang="el-GR" sz="2200" dirty="0" smtClean="0">
                <a:solidFill>
                  <a:schemeClr val="tx1"/>
                </a:solidFill>
              </a:rPr>
              <a:t>και του κινδύνου της επένδυσης</a:t>
            </a:r>
          </a:p>
          <a:p>
            <a:pPr algn="just" eaLnBrk="1" hangingPunct="1">
              <a:lnSpc>
                <a:spcPct val="90000"/>
              </a:lnSpc>
            </a:pPr>
            <a:r>
              <a:rPr lang="el-GR" altLang="el-GR" sz="2200" dirty="0" smtClean="0">
                <a:solidFill>
                  <a:schemeClr val="tx1"/>
                </a:solidFill>
              </a:rPr>
              <a:t>Το δεύτερο συστατικό, ο κίνδυνος της επένδυσης, καθορίζει την επιπλέον απόδοση, πάνω από το </a:t>
            </a:r>
            <a:r>
              <a:rPr lang="en-US" altLang="el-GR" sz="2200" dirty="0" smtClean="0">
                <a:solidFill>
                  <a:schemeClr val="tx1"/>
                </a:solidFill>
              </a:rPr>
              <a:t>i, </a:t>
            </a:r>
            <a:r>
              <a:rPr lang="el-GR" altLang="el-GR" sz="2200" dirty="0" smtClean="0">
                <a:solidFill>
                  <a:schemeClr val="tx1"/>
                </a:solidFill>
              </a:rPr>
              <a:t>που απαιτούν οι επενδυτές, ως ένα είδος αμοιβής για τον κίνδυνο της επένδυσης </a:t>
            </a:r>
            <a:r>
              <a:rPr lang="el-GR" altLang="el-GR" sz="2200" dirty="0" smtClean="0">
                <a:solidFill>
                  <a:srgbClr val="FF0000"/>
                </a:solidFill>
              </a:rPr>
              <a:t>(</a:t>
            </a:r>
            <a:r>
              <a:rPr lang="en-US" altLang="el-GR" sz="2200" b="1" dirty="0" smtClean="0">
                <a:solidFill>
                  <a:srgbClr val="FF0000"/>
                </a:solidFill>
              </a:rPr>
              <a:t>risk premium</a:t>
            </a:r>
            <a:r>
              <a:rPr lang="en-US" altLang="el-GR" sz="2200" dirty="0" smtClean="0">
                <a:solidFill>
                  <a:srgbClr val="FF0000"/>
                </a:solidFill>
              </a:rPr>
              <a:t>)</a:t>
            </a:r>
            <a:endParaRPr lang="el-GR" altLang="el-GR" sz="2200" dirty="0" smtClean="0">
              <a:solidFill>
                <a:srgbClr val="FF0000"/>
              </a:solidFill>
            </a:endParaRPr>
          </a:p>
          <a:p>
            <a:pPr algn="just" eaLnBrk="1" hangingPunct="1">
              <a:lnSpc>
                <a:spcPct val="90000"/>
              </a:lnSpc>
            </a:pPr>
            <a:r>
              <a:rPr lang="el-GR" altLang="el-GR" sz="2200" dirty="0" smtClean="0">
                <a:solidFill>
                  <a:schemeClr val="tx1"/>
                </a:solidFill>
              </a:rPr>
              <a:t>Για τον καθορισμό της τιμής της μετοχής στο Χ.Α.Α. οι ορθολογικοί επενδυτές προεξοφλούν τα (προσδοκώμενα) αναμενόμενα κέρδη ανά μετοχή με ένα κατάλληλο επιτόκιο. Το προσαρμοσμένο για κίνδυνο, κατάλληλο, επιτόκιο αντανακλά εκτός από το </a:t>
            </a:r>
            <a:r>
              <a:rPr lang="en-US" altLang="el-GR" sz="2200" dirty="0" smtClean="0">
                <a:solidFill>
                  <a:schemeClr val="tx1"/>
                </a:solidFill>
              </a:rPr>
              <a:t>i </a:t>
            </a:r>
            <a:r>
              <a:rPr lang="el-GR" altLang="el-GR" sz="2200" dirty="0" smtClean="0">
                <a:solidFill>
                  <a:schemeClr val="tx1"/>
                </a:solidFill>
              </a:rPr>
              <a:t>και την απόδοση που απαιτεί η αγορά για τον κίνδυνο της μετοχής</a:t>
            </a:r>
          </a:p>
          <a:p>
            <a:pPr algn="just" eaLnBrk="1" hangingPunct="1">
              <a:lnSpc>
                <a:spcPct val="90000"/>
              </a:lnSpc>
            </a:pPr>
            <a:r>
              <a:rPr lang="el-GR" altLang="el-GR" sz="2200" dirty="0" smtClean="0">
                <a:solidFill>
                  <a:schemeClr val="tx1"/>
                </a:solidFill>
              </a:rPr>
              <a:t>Στην πράξη όμως η απαιτούμενη απόδοση δεν παρατηρείται. Εκείνο που παρατηρείται είναι η τιμή των αξιογράφων. </a:t>
            </a:r>
            <a:r>
              <a:rPr lang="en-US" altLang="el-GR" sz="2200" dirty="0" smtClean="0">
                <a:solidFill>
                  <a:schemeClr val="tx1"/>
                </a:solidFill>
              </a:rPr>
              <a:t>  </a:t>
            </a:r>
            <a:endParaRPr lang="el-GR" altLang="el-GR" sz="2200" dirty="0" smtClean="0">
              <a:solidFill>
                <a:schemeClr val="tx1"/>
              </a:solidFill>
            </a:endParaRPr>
          </a:p>
          <a:p>
            <a:pPr eaLnBrk="1" hangingPunct="1">
              <a:lnSpc>
                <a:spcPct val="90000"/>
              </a:lnSpc>
            </a:pPr>
            <a:endParaRPr lang="el-GR" altLang="el-GR" sz="2400" dirty="0" smtClean="0"/>
          </a:p>
        </p:txBody>
      </p:sp>
      <p:sp>
        <p:nvSpPr>
          <p:cNvPr id="292868" name="Text Box 4"/>
          <p:cNvSpPr txBox="1">
            <a:spLocks noChangeArrowheads="1"/>
          </p:cNvSpPr>
          <p:nvPr/>
        </p:nvSpPr>
        <p:spPr bwMode="auto">
          <a:xfrm>
            <a:off x="539552" y="5462130"/>
            <a:ext cx="2978398" cy="1034129"/>
          </a:xfrm>
          <a:prstGeom prst="rect">
            <a:avLst/>
          </a:prstGeom>
          <a:solidFill>
            <a:schemeClr val="accent1"/>
          </a:solidFill>
          <a:ln w="9525">
            <a:noFill/>
            <a:miter lim="800000"/>
            <a:headEnd/>
            <a:tailEnd/>
          </a:ln>
          <a:effectLst/>
        </p:spPr>
        <p:txBody>
          <a:bodyPr wrap="square" anchor="ctr">
            <a:spAutoFit/>
          </a:bodyPr>
          <a:lstStyle/>
          <a:p>
            <a:pPr eaLnBrk="0" hangingPunct="0">
              <a:spcBef>
                <a:spcPct val="20000"/>
              </a:spcBef>
            </a:pPr>
            <a:r>
              <a:rPr lang="en-GB" altLang="el-GR" b="1" dirty="0">
                <a:solidFill>
                  <a:srgbClr val="C00000"/>
                </a:solidFill>
                <a:latin typeface="Times New Roman" pitchFamily="18" charset="0"/>
              </a:rPr>
              <a:t>Εκτίμηση για Αναμενόνενα</a:t>
            </a:r>
          </a:p>
          <a:p>
            <a:pPr eaLnBrk="0" hangingPunct="0">
              <a:spcBef>
                <a:spcPct val="20000"/>
              </a:spcBef>
            </a:pPr>
            <a:r>
              <a:rPr lang="en-GB" altLang="el-GR" b="1" dirty="0">
                <a:solidFill>
                  <a:srgbClr val="C00000"/>
                </a:solidFill>
                <a:latin typeface="Times New Roman" pitchFamily="18" charset="0"/>
              </a:rPr>
              <a:t>Κέρδη (μερίσματα)  και </a:t>
            </a:r>
          </a:p>
          <a:p>
            <a:pPr eaLnBrk="0" hangingPunct="0">
              <a:spcBef>
                <a:spcPct val="20000"/>
              </a:spcBef>
            </a:pPr>
            <a:r>
              <a:rPr lang="en-GB" altLang="el-GR" b="1" dirty="0">
                <a:solidFill>
                  <a:srgbClr val="C00000"/>
                </a:solidFill>
                <a:latin typeface="Times New Roman" pitchFamily="18" charset="0"/>
              </a:rPr>
              <a:t>Κίνδυνο ανά μετοχή</a:t>
            </a:r>
          </a:p>
        </p:txBody>
      </p:sp>
      <p:sp>
        <p:nvSpPr>
          <p:cNvPr id="292869" name="Line 5"/>
          <p:cNvSpPr>
            <a:spLocks noChangeShapeType="1"/>
          </p:cNvSpPr>
          <p:nvPr/>
        </p:nvSpPr>
        <p:spPr bwMode="auto">
          <a:xfrm>
            <a:off x="3563888" y="5877272"/>
            <a:ext cx="533400" cy="0"/>
          </a:xfrm>
          <a:prstGeom prst="line">
            <a:avLst/>
          </a:prstGeom>
          <a:noFill/>
          <a:ln w="9525">
            <a:solidFill>
              <a:schemeClr val="tx1"/>
            </a:solidFill>
            <a:round/>
            <a:headEnd/>
            <a:tailEnd type="triangle" w="med" len="med"/>
          </a:ln>
          <a:effectLst/>
        </p:spPr>
        <p:txBody>
          <a:bodyPr anchor="ctr">
            <a:spAutoFit/>
          </a:bodyPr>
          <a:lstStyle/>
          <a:p>
            <a:endParaRPr lang="el-GR" dirty="0"/>
          </a:p>
        </p:txBody>
      </p:sp>
      <p:sp>
        <p:nvSpPr>
          <p:cNvPr id="292870" name="Text Box 6"/>
          <p:cNvSpPr txBox="1">
            <a:spLocks noChangeArrowheads="1"/>
          </p:cNvSpPr>
          <p:nvPr/>
        </p:nvSpPr>
        <p:spPr bwMode="auto">
          <a:xfrm>
            <a:off x="4211960" y="5553439"/>
            <a:ext cx="1816100" cy="978729"/>
          </a:xfrm>
          <a:prstGeom prst="rect">
            <a:avLst/>
          </a:prstGeom>
          <a:solidFill>
            <a:schemeClr val="accent1"/>
          </a:solidFill>
          <a:ln w="9525">
            <a:noFill/>
            <a:miter lim="800000"/>
            <a:headEnd/>
            <a:tailEnd/>
          </a:ln>
          <a:effectLst/>
        </p:spPr>
        <p:txBody>
          <a:bodyPr wrap="square" anchor="ctr">
            <a:spAutoFit/>
          </a:bodyPr>
          <a:lstStyle/>
          <a:p>
            <a:pPr eaLnBrk="0" hangingPunct="0">
              <a:spcBef>
                <a:spcPct val="20000"/>
              </a:spcBef>
            </a:pPr>
            <a:r>
              <a:rPr lang="en-GB" altLang="el-GR" b="1" dirty="0">
                <a:solidFill>
                  <a:srgbClr val="002060"/>
                </a:solidFill>
                <a:latin typeface="Times New Roman" pitchFamily="18" charset="0"/>
              </a:rPr>
              <a:t>Εντολές για Αγορά</a:t>
            </a:r>
          </a:p>
          <a:p>
            <a:pPr eaLnBrk="0" hangingPunct="0">
              <a:spcBef>
                <a:spcPct val="20000"/>
              </a:spcBef>
            </a:pPr>
            <a:r>
              <a:rPr lang="en-GB" altLang="el-GR" b="1" dirty="0">
                <a:solidFill>
                  <a:srgbClr val="002060"/>
                </a:solidFill>
                <a:latin typeface="Times New Roman" pitchFamily="18" charset="0"/>
              </a:rPr>
              <a:t>και Πώληση</a:t>
            </a:r>
          </a:p>
        </p:txBody>
      </p:sp>
      <p:sp>
        <p:nvSpPr>
          <p:cNvPr id="292871" name="Line 7"/>
          <p:cNvSpPr>
            <a:spLocks noChangeShapeType="1"/>
          </p:cNvSpPr>
          <p:nvPr/>
        </p:nvSpPr>
        <p:spPr bwMode="auto">
          <a:xfrm>
            <a:off x="6084168" y="5949280"/>
            <a:ext cx="533400" cy="0"/>
          </a:xfrm>
          <a:prstGeom prst="line">
            <a:avLst/>
          </a:prstGeom>
          <a:noFill/>
          <a:ln w="9525">
            <a:solidFill>
              <a:schemeClr val="tx1"/>
            </a:solidFill>
            <a:round/>
            <a:headEnd/>
            <a:tailEnd type="triangle" w="med" len="med"/>
          </a:ln>
          <a:effectLst/>
        </p:spPr>
        <p:txBody>
          <a:bodyPr anchor="ctr">
            <a:spAutoFit/>
          </a:bodyPr>
          <a:lstStyle/>
          <a:p>
            <a:endParaRPr lang="el-GR" dirty="0"/>
          </a:p>
        </p:txBody>
      </p:sp>
      <p:sp>
        <p:nvSpPr>
          <p:cNvPr id="292872" name="Text Box 8"/>
          <p:cNvSpPr txBox="1">
            <a:spLocks noChangeArrowheads="1"/>
          </p:cNvSpPr>
          <p:nvPr/>
        </p:nvSpPr>
        <p:spPr bwMode="auto">
          <a:xfrm>
            <a:off x="6732240" y="5555384"/>
            <a:ext cx="2232248" cy="701731"/>
          </a:xfrm>
          <a:prstGeom prst="rect">
            <a:avLst/>
          </a:prstGeom>
          <a:solidFill>
            <a:schemeClr val="accent1"/>
          </a:solidFill>
          <a:ln w="9525">
            <a:noFill/>
            <a:miter lim="800000"/>
            <a:headEnd/>
            <a:tailEnd/>
          </a:ln>
          <a:effectLst/>
        </p:spPr>
        <p:txBody>
          <a:bodyPr wrap="square" anchor="ctr">
            <a:spAutoFit/>
          </a:bodyPr>
          <a:lstStyle/>
          <a:p>
            <a:pPr eaLnBrk="0" hangingPunct="0">
              <a:spcBef>
                <a:spcPct val="20000"/>
              </a:spcBef>
            </a:pPr>
            <a:r>
              <a:rPr lang="en-GB" altLang="el-GR" b="1" dirty="0">
                <a:solidFill>
                  <a:srgbClr val="006600"/>
                </a:solidFill>
                <a:latin typeface="Times New Roman" pitchFamily="18" charset="0"/>
              </a:rPr>
              <a:t>Διαμόρφωση Τιμής</a:t>
            </a:r>
          </a:p>
          <a:p>
            <a:pPr eaLnBrk="0" hangingPunct="0">
              <a:spcBef>
                <a:spcPct val="20000"/>
              </a:spcBef>
            </a:pPr>
            <a:r>
              <a:rPr lang="en-GB" altLang="el-GR" b="1" dirty="0">
                <a:solidFill>
                  <a:srgbClr val="006600"/>
                </a:solidFill>
                <a:latin typeface="Times New Roman" pitchFamily="18" charset="0"/>
              </a:rPr>
              <a:t>για Κάθε Μετοχή</a:t>
            </a:r>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0"/>
            <a:ext cx="9144000" cy="1295400"/>
          </a:xfrm>
          <a:solidFill>
            <a:srgbClr val="FFFF99"/>
          </a:solidFill>
          <a:ln w="76200" cmpd="tri">
            <a:solidFill>
              <a:schemeClr val="tx1"/>
            </a:solidFill>
          </a:ln>
        </p:spPr>
        <p:txBody>
          <a:bodyPr/>
          <a:lstStyle/>
          <a:p>
            <a:pPr eaLnBrk="1" hangingPunct="1"/>
            <a:r>
              <a:rPr lang="el-GR" b="1" dirty="0" smtClean="0">
                <a:solidFill>
                  <a:srgbClr val="000000"/>
                </a:solidFill>
                <a:latin typeface="Tahoma" pitchFamily="34" charset="0"/>
                <a:cs typeface="Times New Roman" pitchFamily="18" charset="0"/>
              </a:rPr>
              <a:t>ΚΟΣΤΟΣ ΚΕΦΑΛΑΙΟΥ</a:t>
            </a:r>
            <a:endParaRPr lang="el-GR" dirty="0" smtClean="0">
              <a:solidFill>
                <a:srgbClr val="000000"/>
              </a:solidFill>
              <a:latin typeface="Tahoma" pitchFamily="34" charset="0"/>
              <a:cs typeface="Times New Roman" pitchFamily="18" charset="0"/>
            </a:endParaRPr>
          </a:p>
        </p:txBody>
      </p:sp>
      <p:sp>
        <p:nvSpPr>
          <p:cNvPr id="46083" name="Rectangle 3"/>
          <p:cNvSpPr>
            <a:spLocks noGrp="1" noChangeArrowheads="1"/>
          </p:cNvSpPr>
          <p:nvPr>
            <p:ph idx="1"/>
          </p:nvPr>
        </p:nvSpPr>
        <p:spPr>
          <a:xfrm>
            <a:off x="0" y="1447800"/>
            <a:ext cx="9144000" cy="5410200"/>
          </a:xfrm>
        </p:spPr>
        <p:txBody>
          <a:bodyPr/>
          <a:lstStyle/>
          <a:p>
            <a:pPr algn="just" eaLnBrk="1" hangingPunct="1"/>
            <a:r>
              <a:rPr lang="el-GR" dirty="0" smtClean="0">
                <a:solidFill>
                  <a:srgbClr val="000000"/>
                </a:solidFill>
                <a:latin typeface="Tahoma" pitchFamily="34" charset="0"/>
              </a:rPr>
              <a:t>Η</a:t>
            </a:r>
            <a:r>
              <a:rPr lang="el-GR"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rPr>
              <a:t>άντληση κεφαλαίων συνιστά τη χρηματοδοτική απόφαση, </a:t>
            </a:r>
          </a:p>
          <a:p>
            <a:pPr lvl="1" algn="just" eaLnBrk="1" hangingPunct="1"/>
            <a:r>
              <a:rPr lang="el-GR" dirty="0" smtClean="0">
                <a:solidFill>
                  <a:srgbClr val="000000"/>
                </a:solidFill>
                <a:latin typeface="Tahoma" pitchFamily="34" charset="0"/>
              </a:rPr>
              <a:t>συνεπάγεται ένα κόστος κεφαλαίου </a:t>
            </a:r>
          </a:p>
          <a:p>
            <a:pPr algn="just" eaLnBrk="1" hangingPunct="1"/>
            <a:r>
              <a:rPr lang="el-GR" dirty="0" smtClean="0">
                <a:solidFill>
                  <a:srgbClr val="000000"/>
                </a:solidFill>
                <a:latin typeface="Tahoma" pitchFamily="34" charset="0"/>
              </a:rPr>
              <a:t>Ανάλογα με την πηγή από την οποία αντλούνται κεφάλαια, η επιχείρηση έχει ανάλογο κόστος κεφαλαίου </a:t>
            </a:r>
          </a:p>
          <a:p>
            <a:pPr lvl="1" algn="just" eaLnBrk="1" hangingPunct="1"/>
            <a:r>
              <a:rPr lang="el-GR" dirty="0" smtClean="0">
                <a:solidFill>
                  <a:srgbClr val="000000"/>
                </a:solidFill>
                <a:latin typeface="Tahoma" pitchFamily="34" charset="0"/>
              </a:rPr>
              <a:t>κόστος δανεισμού, </a:t>
            </a:r>
          </a:p>
          <a:p>
            <a:pPr lvl="1" algn="just" eaLnBrk="1" hangingPunct="1"/>
            <a:r>
              <a:rPr lang="el-GR" dirty="0" smtClean="0">
                <a:solidFill>
                  <a:srgbClr val="000000"/>
                </a:solidFill>
                <a:latin typeface="Tahoma" pitchFamily="34" charset="0"/>
              </a:rPr>
              <a:t>κόστος κοινού μετοχικού κεφαλαίου, </a:t>
            </a:r>
          </a:p>
          <a:p>
            <a:pPr lvl="1" algn="just" eaLnBrk="1" hangingPunct="1"/>
            <a:r>
              <a:rPr lang="el-GR" dirty="0" smtClean="0">
                <a:solidFill>
                  <a:srgbClr val="000000"/>
                </a:solidFill>
                <a:latin typeface="Tahoma" pitchFamily="34" charset="0"/>
              </a:rPr>
              <a:t>κόστος παρακρατηθέντων κερδών, κ.λπ.</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p:nvPr>
        </p:nvSpPr>
        <p:spPr>
          <a:xfrm>
            <a:off x="0" y="0"/>
            <a:ext cx="9144000" cy="6858000"/>
          </a:xfrm>
        </p:spPr>
        <p:txBody>
          <a:bodyPr/>
          <a:lstStyle/>
          <a:p>
            <a:pPr algn="ctr" eaLnBrk="1" hangingPunct="1">
              <a:buNone/>
            </a:pPr>
            <a:r>
              <a:rPr lang="el-GR" sz="3600" b="1" dirty="0" smtClean="0">
                <a:solidFill>
                  <a:srgbClr val="000000"/>
                </a:solidFill>
              </a:rPr>
              <a:t>Ορισμός Κόστους Κεφαλαίου</a:t>
            </a:r>
          </a:p>
          <a:p>
            <a:pPr algn="just" eaLnBrk="1" hangingPunct="1"/>
            <a:r>
              <a:rPr lang="el-GR" dirty="0" smtClean="0">
                <a:solidFill>
                  <a:schemeClr val="tx1"/>
                </a:solidFill>
              </a:rPr>
              <a:t>Οι</a:t>
            </a:r>
            <a:r>
              <a:rPr lang="el-GR" dirty="0" smtClean="0">
                <a:solidFill>
                  <a:schemeClr val="tx1"/>
                </a:solidFill>
                <a:cs typeface="Tahoma" pitchFamily="34" charset="0"/>
              </a:rPr>
              <a:t> επενδυτές σε τίτλους της επιχείρησης </a:t>
            </a:r>
            <a:r>
              <a:rPr lang="el-GR" dirty="0" smtClean="0">
                <a:solidFill>
                  <a:schemeClr val="tx1"/>
                </a:solidFill>
              </a:rPr>
              <a:t>απαιτούν </a:t>
            </a:r>
            <a:r>
              <a:rPr lang="el-GR" dirty="0" smtClean="0">
                <a:solidFill>
                  <a:schemeClr val="tx1"/>
                </a:solidFill>
                <a:cs typeface="Tahoma" pitchFamily="34" charset="0"/>
              </a:rPr>
              <a:t>απόδοση, </a:t>
            </a:r>
            <a:endParaRPr lang="el-GR" dirty="0" smtClean="0">
              <a:solidFill>
                <a:schemeClr val="tx1"/>
              </a:solidFill>
            </a:endParaRPr>
          </a:p>
          <a:p>
            <a:pPr algn="just" eaLnBrk="1" hangingPunct="1"/>
            <a:r>
              <a:rPr lang="el-GR" dirty="0" smtClean="0">
                <a:solidFill>
                  <a:schemeClr val="tx1"/>
                </a:solidFill>
                <a:cs typeface="Tahoma" pitchFamily="34" charset="0"/>
              </a:rPr>
              <a:t>Το κόστος κεφαλαίου είναι: </a:t>
            </a:r>
            <a:endParaRPr lang="el-GR" dirty="0" smtClean="0">
              <a:solidFill>
                <a:schemeClr val="tx1"/>
              </a:solidFill>
            </a:endParaRPr>
          </a:p>
          <a:p>
            <a:pPr lvl="1" algn="just" eaLnBrk="1" hangingPunct="1"/>
            <a:r>
              <a:rPr lang="el-GR" b="1" dirty="0" smtClean="0">
                <a:solidFill>
                  <a:schemeClr val="tx1"/>
                </a:solidFill>
                <a:cs typeface="Tahoma" pitchFamily="34" charset="0"/>
              </a:rPr>
              <a:t>το κόστος εξυπηρέτησης των επενδυτώ</a:t>
            </a:r>
            <a:r>
              <a:rPr lang="el-GR" b="1" dirty="0" smtClean="0">
                <a:solidFill>
                  <a:schemeClr val="tx1"/>
                </a:solidFill>
              </a:rPr>
              <a:t>ν</a:t>
            </a:r>
            <a:r>
              <a:rPr lang="el-GR" dirty="0" smtClean="0">
                <a:solidFill>
                  <a:schemeClr val="tx1"/>
                </a:solidFill>
                <a:cs typeface="Tahoma" pitchFamily="34" charset="0"/>
              </a:rPr>
              <a:t> </a:t>
            </a:r>
            <a:endParaRPr lang="el-GR" dirty="0" smtClean="0">
              <a:solidFill>
                <a:schemeClr val="tx1"/>
              </a:solidFill>
            </a:endParaRPr>
          </a:p>
          <a:p>
            <a:pPr algn="just" eaLnBrk="1" hangingPunct="1"/>
            <a:r>
              <a:rPr lang="el-GR" dirty="0" smtClean="0">
                <a:solidFill>
                  <a:schemeClr val="tx1"/>
                </a:solidFill>
              </a:rPr>
              <a:t>Τ</a:t>
            </a:r>
            <a:r>
              <a:rPr lang="el-GR" dirty="0" smtClean="0">
                <a:solidFill>
                  <a:schemeClr val="tx1"/>
                </a:solidFill>
                <a:cs typeface="Tahoma" pitchFamily="34" charset="0"/>
              </a:rPr>
              <a:t>ο κατάλληλο επιτόκιο αναγωγής είναι </a:t>
            </a:r>
            <a:endParaRPr lang="el-GR" dirty="0" smtClean="0">
              <a:solidFill>
                <a:schemeClr val="tx1"/>
              </a:solidFill>
            </a:endParaRPr>
          </a:p>
          <a:p>
            <a:pPr lvl="1" algn="just" eaLnBrk="1" hangingPunct="1"/>
            <a:r>
              <a:rPr lang="el-GR" b="1" dirty="0" smtClean="0">
                <a:solidFill>
                  <a:schemeClr val="accent2"/>
                </a:solidFill>
                <a:cs typeface="Tahoma" pitchFamily="34" charset="0"/>
              </a:rPr>
              <a:t>το επιτόκιο που χρησιμοποιείται για την προεξόφληση των καθαρών χρηματορροών</a:t>
            </a:r>
            <a:r>
              <a:rPr lang="el-GR" dirty="0" smtClean="0">
                <a:solidFill>
                  <a:srgbClr val="000000"/>
                </a:solidFill>
                <a:cs typeface="Tahoma" pitchFamily="34" charset="0"/>
              </a:rPr>
              <a:t>, </a:t>
            </a:r>
            <a:endParaRPr lang="el-GR" dirty="0" smtClean="0">
              <a:solidFill>
                <a:srgbClr val="000000"/>
              </a:solidFill>
            </a:endParaRPr>
          </a:p>
          <a:p>
            <a:pPr lvl="2" algn="just" eaLnBrk="1" hangingPunct="1"/>
            <a:r>
              <a:rPr lang="el-GR" sz="2800" b="1" dirty="0" smtClean="0">
                <a:solidFill>
                  <a:schemeClr val="tx1"/>
                </a:solidFill>
              </a:rPr>
              <a:t>για</a:t>
            </a:r>
            <a:r>
              <a:rPr lang="el-GR" sz="2800" b="1" dirty="0" smtClean="0">
                <a:solidFill>
                  <a:schemeClr val="tx1"/>
                </a:solidFill>
                <a:cs typeface="Tahoma" pitchFamily="34" charset="0"/>
              </a:rPr>
              <a:t> να διαπιστωθεί κατά πόσο οι χρηματορροές αυτές είναι επαρκείς να εξυπηρετήσουν τις απαιτούμενες αποδόσεις από τους επενδυτές.</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685800" y="1600200"/>
            <a:ext cx="7924800" cy="2133600"/>
          </a:xfrm>
          <a:prstGeom prst="octagon">
            <a:avLst>
              <a:gd name="adj" fmla="val 29287"/>
            </a:avLst>
          </a:prstGeom>
          <a:solidFill>
            <a:srgbClr val="FFCCCC"/>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Τ</a:t>
            </a:r>
            <a:r>
              <a:rPr lang="el-GR" sz="3200" dirty="0">
                <a:solidFill>
                  <a:srgbClr val="000000"/>
                </a:solidFill>
                <a:latin typeface="Tahoma" pitchFamily="34" charset="0"/>
                <a:cs typeface="Tahoma" pitchFamily="34" charset="0"/>
              </a:rPr>
              <a:t>ο επιτόκιο απόδοσης, που θα μπορούσε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να κερδηθεί στην κεφαλαιαγορά από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τίτλους ισοδύναμου κινδύνου</a:t>
            </a:r>
          </a:p>
        </p:txBody>
      </p:sp>
      <p:sp>
        <p:nvSpPr>
          <p:cNvPr id="51203" name="AutoShape 3"/>
          <p:cNvSpPr>
            <a:spLocks noChangeArrowheads="1"/>
          </p:cNvSpPr>
          <p:nvPr/>
        </p:nvSpPr>
        <p:spPr bwMode="auto">
          <a:xfrm>
            <a:off x="2514600" y="0"/>
            <a:ext cx="4267200" cy="914400"/>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l-GR" sz="3200" b="1" dirty="0">
                <a:solidFill>
                  <a:srgbClr val="000000"/>
                </a:solidFill>
                <a:latin typeface="Tahoma" pitchFamily="34" charset="0"/>
              </a:rPr>
              <a:t>Κ</a:t>
            </a:r>
            <a:r>
              <a:rPr lang="el-GR" sz="3200" b="1" dirty="0">
                <a:solidFill>
                  <a:srgbClr val="000000"/>
                </a:solidFill>
                <a:latin typeface="Tahoma" pitchFamily="34" charset="0"/>
                <a:cs typeface="Tahoma" pitchFamily="34" charset="0"/>
              </a:rPr>
              <a:t>όστος κεφαλαίου</a:t>
            </a:r>
          </a:p>
        </p:txBody>
      </p:sp>
      <p:sp>
        <p:nvSpPr>
          <p:cNvPr id="51204" name="AutoShape 4"/>
          <p:cNvSpPr>
            <a:spLocks noChangeArrowheads="1"/>
          </p:cNvSpPr>
          <p:nvPr/>
        </p:nvSpPr>
        <p:spPr bwMode="auto">
          <a:xfrm>
            <a:off x="4572000" y="9906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1205" name="AutoShape 5"/>
          <p:cNvSpPr>
            <a:spLocks noChangeArrowheads="1"/>
          </p:cNvSpPr>
          <p:nvPr/>
        </p:nvSpPr>
        <p:spPr bwMode="auto">
          <a:xfrm>
            <a:off x="0" y="3886200"/>
            <a:ext cx="4038600" cy="2286000"/>
          </a:xfrm>
          <a:prstGeom prst="octagon">
            <a:avLst>
              <a:gd name="adj" fmla="val 29287"/>
            </a:avLst>
          </a:prstGeom>
          <a:solidFill>
            <a:srgbClr val="66FF99"/>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Ε</a:t>
            </a:r>
            <a:r>
              <a:rPr lang="el-GR" sz="3200" dirty="0">
                <a:solidFill>
                  <a:srgbClr val="000000"/>
                </a:solidFill>
                <a:latin typeface="Tahoma" pitchFamily="34" charset="0"/>
                <a:cs typeface="Tahoma" pitchFamily="34" charset="0"/>
              </a:rPr>
              <a:t>πιχείρηση</a:t>
            </a:r>
            <a:r>
              <a:rPr lang="el-GR" sz="3200" dirty="0">
                <a:solidFill>
                  <a:srgbClr val="000000"/>
                </a:solidFill>
                <a:latin typeface="Tahoma" pitchFamily="34" charset="0"/>
              </a:rPr>
              <a:t> </a:t>
            </a:r>
          </a:p>
          <a:p>
            <a:pPr algn="ctr"/>
            <a:r>
              <a:rPr lang="el-GR" sz="3200" dirty="0">
                <a:solidFill>
                  <a:srgbClr val="000000"/>
                </a:solidFill>
                <a:latin typeface="Tahoma" pitchFamily="34" charset="0"/>
                <a:cs typeface="Tahoma" pitchFamily="34" charset="0"/>
              </a:rPr>
              <a:t>χρηματοδοτ</a:t>
            </a:r>
            <a:r>
              <a:rPr lang="el-GR" sz="3200" dirty="0">
                <a:solidFill>
                  <a:srgbClr val="000000"/>
                </a:solidFill>
                <a:latin typeface="Tahoma" pitchFamily="34" charset="0"/>
              </a:rPr>
              <a:t>ούμενη </a:t>
            </a:r>
          </a:p>
          <a:p>
            <a:pPr algn="ctr"/>
            <a:r>
              <a:rPr lang="el-GR" sz="3200" dirty="0">
                <a:solidFill>
                  <a:srgbClr val="000000"/>
                </a:solidFill>
                <a:latin typeface="Tahoma" pitchFamily="34" charset="0"/>
              </a:rPr>
              <a:t>με </a:t>
            </a:r>
            <a:r>
              <a:rPr lang="el-GR" sz="3200" dirty="0">
                <a:solidFill>
                  <a:srgbClr val="000000"/>
                </a:solidFill>
                <a:latin typeface="Tahoma" pitchFamily="34" charset="0"/>
                <a:cs typeface="Tahoma" pitchFamily="34" charset="0"/>
              </a:rPr>
              <a:t> δανειακά και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ίδια κεφάλαια</a:t>
            </a:r>
          </a:p>
        </p:txBody>
      </p:sp>
      <p:sp>
        <p:nvSpPr>
          <p:cNvPr id="51206" name="AutoShape 6"/>
          <p:cNvSpPr>
            <a:spLocks noChangeArrowheads="1"/>
          </p:cNvSpPr>
          <p:nvPr/>
        </p:nvSpPr>
        <p:spPr bwMode="auto">
          <a:xfrm>
            <a:off x="4191000" y="4495800"/>
            <a:ext cx="2362200" cy="1019175"/>
          </a:xfrm>
          <a:prstGeom prst="homePlate">
            <a:avLst>
              <a:gd name="adj" fmla="val 57944"/>
            </a:avLst>
          </a:prstGeom>
          <a:solidFill>
            <a:srgbClr val="CCFF66"/>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κόστος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κεφαλαίου</a:t>
            </a:r>
          </a:p>
        </p:txBody>
      </p:sp>
      <p:sp>
        <p:nvSpPr>
          <p:cNvPr id="51207" name="AutoShape 7"/>
          <p:cNvSpPr>
            <a:spLocks noChangeArrowheads="1"/>
          </p:cNvSpPr>
          <p:nvPr/>
        </p:nvSpPr>
        <p:spPr bwMode="auto">
          <a:xfrm>
            <a:off x="6629400" y="3810000"/>
            <a:ext cx="2514600" cy="2590800"/>
          </a:xfrm>
          <a:prstGeom prst="hexagon">
            <a:avLst>
              <a:gd name="adj" fmla="val 25000"/>
              <a:gd name="vf" fmla="val 115470"/>
            </a:avLst>
          </a:prstGeom>
          <a:solidFill>
            <a:srgbClr val="66FF99"/>
          </a:solidFill>
          <a:ln w="9525">
            <a:solidFill>
              <a:schemeClr val="tx1"/>
            </a:solidFill>
            <a:miter lim="800000"/>
            <a:headEnd/>
            <a:tailEnd/>
          </a:ln>
        </p:spPr>
        <p:txBody>
          <a:bodyPr wrap="none" anchor="ctr"/>
          <a:lstStyle/>
          <a:p>
            <a:pPr algn="ctr">
              <a:spcBef>
                <a:spcPct val="20000"/>
              </a:spcBef>
            </a:pPr>
            <a:r>
              <a:rPr lang="el-GR" sz="3200" dirty="0">
                <a:solidFill>
                  <a:srgbClr val="000000"/>
                </a:solidFill>
                <a:latin typeface="Tahoma" pitchFamily="34" charset="0"/>
              </a:rPr>
              <a:t>Σ</a:t>
            </a:r>
            <a:r>
              <a:rPr lang="el-GR" sz="3200" dirty="0">
                <a:solidFill>
                  <a:srgbClr val="000000"/>
                </a:solidFill>
                <a:latin typeface="Tahoma" pitchFamily="34" charset="0"/>
                <a:cs typeface="Tahoma" pitchFamily="34" charset="0"/>
              </a:rPr>
              <a:t>ταθμικός </a:t>
            </a:r>
            <a:endParaRPr lang="el-GR" sz="3200" dirty="0">
              <a:solidFill>
                <a:srgbClr val="000000"/>
              </a:solidFill>
              <a:latin typeface="Tahoma" pitchFamily="34" charset="0"/>
            </a:endParaRPr>
          </a:p>
          <a:p>
            <a:pPr algn="ctr">
              <a:spcBef>
                <a:spcPct val="20000"/>
              </a:spcBef>
            </a:pPr>
            <a:r>
              <a:rPr lang="el-GR" sz="3200" dirty="0">
                <a:solidFill>
                  <a:srgbClr val="000000"/>
                </a:solidFill>
                <a:latin typeface="Tahoma" pitchFamily="34" charset="0"/>
                <a:cs typeface="Tahoma" pitchFamily="34" charset="0"/>
              </a:rPr>
              <a:t>μέσος όρος</a:t>
            </a:r>
            <a:endParaRPr lang="el-GR" dirty="0"/>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p:nvPr>
        </p:nvSpPr>
        <p:spPr>
          <a:xfrm>
            <a:off x="0" y="0"/>
            <a:ext cx="9144000" cy="6858000"/>
          </a:xfrm>
        </p:spPr>
        <p:txBody>
          <a:bodyPr/>
          <a:lstStyle/>
          <a:p>
            <a:pPr algn="just">
              <a:spcBef>
                <a:spcPct val="15000"/>
              </a:spcBef>
            </a:pPr>
            <a:r>
              <a:rPr lang="el-GR" b="1" u="sng" dirty="0" smtClean="0">
                <a:solidFill>
                  <a:srgbClr val="7030A0"/>
                </a:solidFill>
                <a:latin typeface="Tahoma" pitchFamily="34" charset="0"/>
              </a:rPr>
              <a:t>Π</a:t>
            </a:r>
            <a:r>
              <a:rPr lang="el-GR" b="1" u="sng" dirty="0" smtClean="0">
                <a:solidFill>
                  <a:srgbClr val="7030A0"/>
                </a:solidFill>
                <a:latin typeface="Tahoma" pitchFamily="34" charset="0"/>
                <a:cs typeface="Tahoma" pitchFamily="34" charset="0"/>
              </a:rPr>
              <a:t>αράδειγμα</a:t>
            </a:r>
            <a:r>
              <a:rPr lang="en-US" b="1" u="sng" dirty="0" smtClean="0">
                <a:solidFill>
                  <a:srgbClr val="7030A0"/>
                </a:solidFill>
                <a:latin typeface="Tahoma" pitchFamily="34" charset="0"/>
                <a:cs typeface="Tahoma" pitchFamily="34" charset="0"/>
              </a:rPr>
              <a:t>:</a:t>
            </a:r>
            <a:r>
              <a:rPr lang="el-GR" dirty="0" smtClean="0">
                <a:solidFill>
                  <a:srgbClr val="000000"/>
                </a:solidFill>
                <a:latin typeface="Tahoma" pitchFamily="34" charset="0"/>
                <a:cs typeface="Tahoma" pitchFamily="34" charset="0"/>
              </a:rPr>
              <a:t> μιας μελ</a:t>
            </a:r>
            <a:r>
              <a:rPr lang="el-GR" dirty="0" smtClean="0">
                <a:solidFill>
                  <a:srgbClr val="000000"/>
                </a:solidFill>
                <a:latin typeface="Tahoma" pitchFamily="34" charset="0"/>
              </a:rPr>
              <a:t>έ</a:t>
            </a:r>
            <a:r>
              <a:rPr lang="el-GR" dirty="0" smtClean="0">
                <a:solidFill>
                  <a:srgbClr val="000000"/>
                </a:solidFill>
                <a:latin typeface="Tahoma" pitchFamily="34" charset="0"/>
                <a:cs typeface="Tahoma" pitchFamily="34" charset="0"/>
              </a:rPr>
              <a:t>τ</a:t>
            </a:r>
            <a:r>
              <a:rPr lang="el-GR" dirty="0" smtClean="0">
                <a:solidFill>
                  <a:srgbClr val="000000"/>
                </a:solidFill>
                <a:latin typeface="Tahoma" pitchFamily="34" charset="0"/>
              </a:rPr>
              <a:t>ης</a:t>
            </a:r>
            <a:r>
              <a:rPr lang="el-GR" dirty="0" smtClean="0">
                <a:solidFill>
                  <a:srgbClr val="000000"/>
                </a:solidFill>
                <a:latin typeface="Tahoma" pitchFamily="34" charset="0"/>
                <a:cs typeface="Tahoma" pitchFamily="34" charset="0"/>
              </a:rPr>
              <a:t> σκοπιμότητα</a:t>
            </a:r>
            <a:r>
              <a:rPr lang="el-GR" dirty="0" smtClean="0">
                <a:solidFill>
                  <a:srgbClr val="000000"/>
                </a:solidFill>
                <a:latin typeface="Tahoma" pitchFamily="34" charset="0"/>
              </a:rPr>
              <a:t>ς</a:t>
            </a:r>
            <a:r>
              <a:rPr lang="el-GR" dirty="0" smtClean="0">
                <a:solidFill>
                  <a:srgbClr val="000000"/>
                </a:solidFill>
                <a:latin typeface="Tahoma" pitchFamily="34" charset="0"/>
                <a:cs typeface="Tahoma" pitchFamily="34" charset="0"/>
              </a:rPr>
              <a:t> επένδυσης € 500εκ.</a:t>
            </a:r>
            <a:endParaRPr lang="el-GR" dirty="0" smtClean="0">
              <a:solidFill>
                <a:srgbClr val="000000"/>
              </a:solidFill>
              <a:latin typeface="Tahoma" pitchFamily="34" charset="0"/>
            </a:endParaRPr>
          </a:p>
          <a:p>
            <a:pPr algn="just" eaLnBrk="1" hangingPunct="1">
              <a:spcBef>
                <a:spcPct val="15000"/>
              </a:spcBef>
            </a:pPr>
            <a:r>
              <a:rPr lang="el-GR" dirty="0" smtClean="0">
                <a:solidFill>
                  <a:srgbClr val="000000"/>
                </a:solidFill>
                <a:latin typeface="Tahoma" pitchFamily="34" charset="0"/>
                <a:cs typeface="Tahoma" pitchFamily="34" charset="0"/>
              </a:rPr>
              <a:t> </a:t>
            </a:r>
            <a:r>
              <a:rPr lang="el-GR" dirty="0" smtClean="0">
                <a:solidFill>
                  <a:srgbClr val="000000"/>
                </a:solidFill>
                <a:latin typeface="Tahoma" pitchFamily="34" charset="0"/>
              </a:rPr>
              <a:t>Χ</a:t>
            </a:r>
            <a:r>
              <a:rPr lang="el-GR" dirty="0" smtClean="0">
                <a:solidFill>
                  <a:srgbClr val="000000"/>
                </a:solidFill>
                <a:latin typeface="Tahoma" pitchFamily="34" charset="0"/>
                <a:cs typeface="Tahoma" pitchFamily="34" charset="0"/>
              </a:rPr>
              <a:t>ρηματοδότηση της επένδυσης </a:t>
            </a:r>
            <a:endParaRPr lang="el-GR" dirty="0" smtClean="0">
              <a:solidFill>
                <a:srgbClr val="000000"/>
              </a:solidFill>
              <a:latin typeface="Tahoma" pitchFamily="34" charset="0"/>
            </a:endParaRPr>
          </a:p>
          <a:p>
            <a:pPr lvl="1" algn="just" eaLnBrk="1" hangingPunct="1">
              <a:spcBef>
                <a:spcPct val="15000"/>
              </a:spcBef>
            </a:pPr>
            <a:r>
              <a:rPr lang="el-GR" b="1" dirty="0" smtClean="0">
                <a:solidFill>
                  <a:schemeClr val="accent2"/>
                </a:solidFill>
                <a:latin typeface="Tahoma" pitchFamily="34" charset="0"/>
              </a:rPr>
              <a:t>μ</a:t>
            </a:r>
            <a:r>
              <a:rPr lang="el-GR" b="1" dirty="0" smtClean="0">
                <a:solidFill>
                  <a:schemeClr val="accent2"/>
                </a:solidFill>
                <a:latin typeface="Tahoma" pitchFamily="34" charset="0"/>
                <a:cs typeface="Tahoma" pitchFamily="34" charset="0"/>
              </a:rPr>
              <a:t>ε αύξηση  μετοχικού κεφαλαίου</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lvl="2" algn="just" eaLnBrk="1" hangingPunct="1">
              <a:spcBef>
                <a:spcPct val="15000"/>
              </a:spcBef>
            </a:pPr>
            <a:r>
              <a:rPr lang="el-GR" sz="2800" b="1" dirty="0" smtClean="0">
                <a:solidFill>
                  <a:srgbClr val="000000"/>
                </a:solidFill>
                <a:latin typeface="Tahoma" pitchFamily="34" charset="0"/>
                <a:cs typeface="Tahoma" pitchFamily="34" charset="0"/>
              </a:rPr>
              <a:t>διάθεση νέων κοινών μετοχών αξίας € </a:t>
            </a:r>
            <a:r>
              <a:rPr lang="el-GR" sz="2800" b="1" dirty="0" smtClean="0">
                <a:solidFill>
                  <a:srgbClr val="006600"/>
                </a:solidFill>
                <a:latin typeface="Tahoma" pitchFamily="34" charset="0"/>
                <a:cs typeface="Tahoma" pitchFamily="34" charset="0"/>
              </a:rPr>
              <a:t>200 εκ. </a:t>
            </a:r>
            <a:r>
              <a:rPr lang="el-GR" sz="2800" b="1" dirty="0" smtClean="0">
                <a:solidFill>
                  <a:srgbClr val="000000"/>
                </a:solidFill>
                <a:latin typeface="Tahoma" pitchFamily="34" charset="0"/>
                <a:cs typeface="Tahoma" pitchFamily="34" charset="0"/>
              </a:rPr>
              <a:t>και </a:t>
            </a:r>
            <a:endParaRPr lang="el-GR" sz="2800" b="1" dirty="0" smtClean="0">
              <a:solidFill>
                <a:srgbClr val="000000"/>
              </a:solidFill>
              <a:latin typeface="Tahoma" pitchFamily="34" charset="0"/>
            </a:endParaRPr>
          </a:p>
          <a:p>
            <a:pPr lvl="1" algn="just" eaLnBrk="1" hangingPunct="1">
              <a:spcBef>
                <a:spcPct val="15000"/>
              </a:spcBef>
            </a:pPr>
            <a:r>
              <a:rPr lang="el-GR" b="1" dirty="0" smtClean="0">
                <a:solidFill>
                  <a:schemeClr val="accent2"/>
                </a:solidFill>
                <a:latin typeface="Tahoma" pitchFamily="34" charset="0"/>
                <a:cs typeface="Tahoma" pitchFamily="34" charset="0"/>
              </a:rPr>
              <a:t>την σύναψη ενός δανείου ύψους € 300 εκ. </a:t>
            </a:r>
            <a:endParaRPr lang="el-GR" b="1" dirty="0" smtClean="0">
              <a:solidFill>
                <a:schemeClr val="accent2"/>
              </a:solidFill>
              <a:latin typeface="Tahoma" pitchFamily="34" charset="0"/>
            </a:endParaRPr>
          </a:p>
          <a:p>
            <a:pPr algn="just" eaLnBrk="1" hangingPunct="1">
              <a:spcBef>
                <a:spcPct val="15000"/>
              </a:spcBef>
            </a:pPr>
            <a:r>
              <a:rPr lang="el-GR" b="1" u="sng" dirty="0" smtClean="0">
                <a:solidFill>
                  <a:srgbClr val="000000"/>
                </a:solidFill>
                <a:latin typeface="Tahoma" pitchFamily="34" charset="0"/>
              </a:rPr>
              <a:t>Συνθήκες Αγοράς</a:t>
            </a:r>
            <a:r>
              <a:rPr lang="en-US" b="1" u="sng" dirty="0" smtClean="0">
                <a:solidFill>
                  <a:srgbClr val="000000"/>
                </a:solidFill>
                <a:latin typeface="Tahoma" pitchFamily="34" charset="0"/>
              </a:rPr>
              <a:t>:</a:t>
            </a:r>
            <a:r>
              <a:rPr lang="el-GR" b="1" dirty="0" smtClean="0">
                <a:solidFill>
                  <a:srgbClr val="000000"/>
                </a:solidFill>
                <a:latin typeface="Tahoma" pitchFamily="34" charset="0"/>
              </a:rPr>
              <a:t> </a:t>
            </a:r>
            <a:r>
              <a:rPr lang="el-GR" dirty="0" smtClean="0">
                <a:solidFill>
                  <a:srgbClr val="000000"/>
                </a:solidFill>
                <a:latin typeface="Tahoma" pitchFamily="34" charset="0"/>
              </a:rPr>
              <a:t>Δ</a:t>
            </a:r>
            <a:r>
              <a:rPr lang="el-GR" dirty="0" smtClean="0">
                <a:solidFill>
                  <a:srgbClr val="000000"/>
                </a:solidFill>
                <a:latin typeface="Tahoma" pitchFamily="34" charset="0"/>
                <a:cs typeface="Tahoma" pitchFamily="34" charset="0"/>
              </a:rPr>
              <a:t>άνειο με επιτόκιο 14%. </a:t>
            </a:r>
            <a:endParaRPr lang="el-GR" dirty="0" smtClean="0">
              <a:solidFill>
                <a:srgbClr val="000000"/>
              </a:solidFill>
              <a:latin typeface="Tahoma" pitchFamily="34" charset="0"/>
            </a:endParaRPr>
          </a:p>
          <a:p>
            <a:pPr lvl="1" algn="just" eaLnBrk="1" hangingPunct="1">
              <a:spcBef>
                <a:spcPct val="15000"/>
              </a:spcBef>
            </a:pPr>
            <a:r>
              <a:rPr lang="en-US" dirty="0" smtClean="0">
                <a:solidFill>
                  <a:srgbClr val="000000"/>
                </a:solidFill>
                <a:latin typeface="Tahoma" pitchFamily="34" charset="0"/>
                <a:cs typeface="Tahoma" pitchFamily="34" charset="0"/>
              </a:rPr>
              <a:t>T</a:t>
            </a:r>
            <a:r>
              <a:rPr lang="el-GR" dirty="0" smtClean="0">
                <a:solidFill>
                  <a:srgbClr val="000000"/>
                </a:solidFill>
                <a:latin typeface="Tahoma" pitchFamily="34" charset="0"/>
                <a:cs typeface="Tahoma" pitchFamily="34" charset="0"/>
              </a:rPr>
              <a:t>α χρηματοοικονομικά έξοδα αφαιρούνται από τα προς φορολογία κέρδη και </a:t>
            </a:r>
            <a:endParaRPr lang="en-US" dirty="0" smtClean="0">
              <a:solidFill>
                <a:srgbClr val="000000"/>
              </a:solidFill>
              <a:latin typeface="Tahoma" pitchFamily="34" charset="0"/>
              <a:cs typeface="Tahoma" pitchFamily="34" charset="0"/>
            </a:endParaRPr>
          </a:p>
          <a:p>
            <a:pPr lvl="1" algn="just" eaLnBrk="1" hangingPunct="1">
              <a:spcBef>
                <a:spcPct val="15000"/>
              </a:spcBef>
            </a:pPr>
            <a:r>
              <a:rPr lang="el-GR" b="1" dirty="0" smtClean="0">
                <a:solidFill>
                  <a:srgbClr val="000000"/>
                </a:solidFill>
                <a:latin typeface="Tahoma" pitchFamily="34" charset="0"/>
              </a:rPr>
              <a:t>Έστω</a:t>
            </a:r>
            <a:r>
              <a:rPr lang="el-GR" b="1" dirty="0" smtClean="0">
                <a:solidFill>
                  <a:srgbClr val="000000"/>
                </a:solidFill>
                <a:latin typeface="Tahoma" pitchFamily="34" charset="0"/>
                <a:cs typeface="Tahoma" pitchFamily="34" charset="0"/>
              </a:rPr>
              <a:t> φόρος 40%, </a:t>
            </a:r>
            <a:endParaRPr lang="el-GR" b="1" dirty="0" smtClean="0">
              <a:solidFill>
                <a:srgbClr val="000000"/>
              </a:solidFill>
              <a:latin typeface="Tahoma" pitchFamily="34" charset="0"/>
            </a:endParaRPr>
          </a:p>
          <a:p>
            <a:pPr lvl="1" algn="just" eaLnBrk="1" hangingPunct="1">
              <a:spcBef>
                <a:spcPct val="15000"/>
              </a:spcBef>
            </a:pPr>
            <a:r>
              <a:rPr lang="el-GR" b="1" dirty="0" smtClean="0">
                <a:solidFill>
                  <a:srgbClr val="000000"/>
                </a:solidFill>
                <a:latin typeface="Tahoma" pitchFamily="34" charset="0"/>
                <a:cs typeface="Tahoma" pitchFamily="34" charset="0"/>
              </a:rPr>
              <a:t>κόστος δανεισμού μετά την αφαίρεση του φόρου </a:t>
            </a:r>
            <a:r>
              <a:rPr lang="el-GR" b="1" dirty="0" smtClean="0">
                <a:solidFill>
                  <a:srgbClr val="000000"/>
                </a:solidFill>
                <a:latin typeface="Tahoma" pitchFamily="34" charset="0"/>
              </a:rPr>
              <a:t>= </a:t>
            </a:r>
            <a:r>
              <a:rPr lang="el-GR" b="1" dirty="0" smtClean="0">
                <a:solidFill>
                  <a:srgbClr val="FF0000"/>
                </a:solidFill>
                <a:latin typeface="Tahoma" pitchFamily="34" charset="0"/>
                <a:cs typeface="Tahoma" pitchFamily="34" charset="0"/>
              </a:rPr>
              <a:t>14% Χ (1 - 0,4) ή 8,4%.</a:t>
            </a:r>
            <a:r>
              <a:rPr lang="el-GR" dirty="0" smtClean="0">
                <a:solidFill>
                  <a:srgbClr val="000000"/>
                </a:solidFill>
                <a:latin typeface="Tahoma" pitchFamily="34" charset="0"/>
                <a:cs typeface="Tahoma" pitchFamily="34" charset="0"/>
              </a:rPr>
              <a:t> </a:t>
            </a:r>
            <a:endParaRPr lang="en-US" dirty="0" smtClean="0">
              <a:solidFill>
                <a:srgbClr val="000000"/>
              </a:solidFill>
              <a:latin typeface="Tahoma" pitchFamily="34" charset="0"/>
              <a:cs typeface="Tahoma" pitchFamily="34" charset="0"/>
            </a:endParaRPr>
          </a:p>
        </p:txBody>
      </p:sp>
      <p:sp>
        <p:nvSpPr>
          <p:cNvPr id="52227" name="AutoShape 3"/>
          <p:cNvSpPr>
            <a:spLocks noChangeArrowheads="1"/>
          </p:cNvSpPr>
          <p:nvPr/>
        </p:nvSpPr>
        <p:spPr bwMode="auto">
          <a:xfrm>
            <a:off x="7848600" y="6553200"/>
            <a:ext cx="976313" cy="304800"/>
          </a:xfrm>
          <a:prstGeom prst="rightArrow">
            <a:avLst>
              <a:gd name="adj1" fmla="val 50000"/>
              <a:gd name="adj2" fmla="val 80078"/>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p:nvPr>
        </p:nvSpPr>
        <p:spPr>
          <a:xfrm>
            <a:off x="0" y="0"/>
            <a:ext cx="9144000" cy="6858000"/>
          </a:xfrm>
        </p:spPr>
        <p:txBody>
          <a:bodyPr>
            <a:normAutofit lnSpcReduction="10000"/>
          </a:bodyPr>
          <a:lstStyle/>
          <a:p>
            <a:pPr algn="just" eaLnBrk="1" hangingPunct="1"/>
            <a:r>
              <a:rPr lang="el-GR" b="1" u="sng" dirty="0" smtClean="0">
                <a:solidFill>
                  <a:srgbClr val="000000"/>
                </a:solidFill>
                <a:latin typeface="Tahoma" pitchFamily="34" charset="0"/>
              </a:rPr>
              <a:t>ΣΥΝΕΧΕΙΑ (1):</a:t>
            </a:r>
          </a:p>
          <a:p>
            <a:pPr algn="just" eaLnBrk="1" hangingPunct="1"/>
            <a:r>
              <a:rPr lang="el-GR" dirty="0" smtClean="0">
                <a:solidFill>
                  <a:srgbClr val="000000"/>
                </a:solidFill>
                <a:latin typeface="Tahoma" pitchFamily="34" charset="0"/>
              </a:rPr>
              <a:t>Έστω ότι ο</a:t>
            </a:r>
            <a:r>
              <a:rPr lang="el-GR" dirty="0" smtClean="0">
                <a:solidFill>
                  <a:srgbClr val="000000"/>
                </a:solidFill>
                <a:latin typeface="Tahoma" pitchFamily="34" charset="0"/>
                <a:cs typeface="Tahoma" pitchFamily="34" charset="0"/>
              </a:rPr>
              <a:t>ι νέοι μέτοχοι αναμένουν απόδοση ίση με 18%.</a:t>
            </a:r>
            <a:endParaRPr lang="en-US" dirty="0" smtClean="0">
              <a:solidFill>
                <a:srgbClr val="000000"/>
              </a:solidFill>
              <a:latin typeface="Tahoma" pitchFamily="34" charset="0"/>
              <a:cs typeface="Tahoma" pitchFamily="34" charset="0"/>
            </a:endParaRPr>
          </a:p>
          <a:p>
            <a:pPr algn="just" eaLnBrk="1" hangingPunct="1"/>
            <a:r>
              <a:rPr lang="el-GR" dirty="0" smtClean="0">
                <a:solidFill>
                  <a:srgbClr val="000000"/>
                </a:solidFill>
                <a:latin typeface="Tahoma" pitchFamily="34" charset="0"/>
              </a:rPr>
              <a:t>Η</a:t>
            </a:r>
            <a:r>
              <a:rPr lang="el-GR" dirty="0" smtClean="0">
                <a:solidFill>
                  <a:srgbClr val="000000"/>
                </a:solidFill>
                <a:latin typeface="Tahoma" pitchFamily="34" charset="0"/>
                <a:cs typeface="Tahoma" pitchFamily="34" charset="0"/>
              </a:rPr>
              <a:t> επένδυση στο πάγιο περιουσιακό στοιχείο</a:t>
            </a:r>
            <a:r>
              <a:rPr lang="el-GR" dirty="0" smtClean="0">
                <a:solidFill>
                  <a:srgbClr val="000000"/>
                </a:solidFill>
                <a:latin typeface="Tahoma" pitchFamily="34" charset="0"/>
              </a:rPr>
              <a:t> θα πρέπει:</a:t>
            </a:r>
          </a:p>
          <a:p>
            <a:pPr lvl="1" algn="just" eaLnBrk="1" hangingPunct="1"/>
            <a:r>
              <a:rPr lang="el-GR" dirty="0" smtClean="0">
                <a:solidFill>
                  <a:srgbClr val="000000"/>
                </a:solidFill>
                <a:latin typeface="Tahoma" pitchFamily="34" charset="0"/>
              </a:rPr>
              <a:t>να </a:t>
            </a:r>
            <a:r>
              <a:rPr lang="el-GR" dirty="0" smtClean="0">
                <a:solidFill>
                  <a:srgbClr val="000000"/>
                </a:solidFill>
                <a:latin typeface="Tahoma" pitchFamily="34" charset="0"/>
                <a:cs typeface="Tahoma" pitchFamily="34" charset="0"/>
              </a:rPr>
              <a:t> επανακτήσει</a:t>
            </a:r>
            <a:r>
              <a:rPr lang="el-GR" dirty="0" smtClean="0">
                <a:solidFill>
                  <a:srgbClr val="000000"/>
                </a:solidFill>
                <a:latin typeface="Tahoma" pitchFamily="34" charset="0"/>
              </a:rPr>
              <a:t> </a:t>
            </a:r>
            <a:r>
              <a:rPr lang="el-GR" dirty="0" smtClean="0">
                <a:solidFill>
                  <a:srgbClr val="000000"/>
                </a:solidFill>
                <a:latin typeface="Tahoma" pitchFamily="34" charset="0"/>
                <a:cs typeface="Tahoma" pitchFamily="34" charset="0"/>
              </a:rPr>
              <a:t> τη</a:t>
            </a:r>
            <a:r>
              <a:rPr lang="el-GR" dirty="0" smtClean="0">
                <a:solidFill>
                  <a:srgbClr val="000000"/>
                </a:solidFill>
                <a:latin typeface="Tahoma" pitchFamily="34" charset="0"/>
              </a:rPr>
              <a:t>ν</a:t>
            </a:r>
            <a:r>
              <a:rPr lang="el-GR" dirty="0" smtClean="0">
                <a:solidFill>
                  <a:srgbClr val="000000"/>
                </a:solidFill>
                <a:latin typeface="Tahoma" pitchFamily="34" charset="0"/>
                <a:cs typeface="Tahoma" pitchFamily="34" charset="0"/>
              </a:rPr>
              <a:t> αξία της επένδυσης μέσω των αποσβέσεων</a:t>
            </a:r>
            <a:r>
              <a:rPr lang="el-GR" dirty="0" smtClean="0">
                <a:solidFill>
                  <a:srgbClr val="000000"/>
                </a:solidFill>
                <a:latin typeface="Tahoma" pitchFamily="34" charset="0"/>
              </a:rPr>
              <a:t>  </a:t>
            </a:r>
          </a:p>
          <a:p>
            <a:pPr lvl="1" algn="just" eaLnBrk="1" hangingPunct="1"/>
            <a:r>
              <a:rPr lang="el-GR" dirty="0" smtClean="0">
                <a:solidFill>
                  <a:srgbClr val="000000"/>
                </a:solidFill>
                <a:latin typeface="Tahoma" pitchFamily="34" charset="0"/>
                <a:cs typeface="Tahoma" pitchFamily="34" charset="0"/>
              </a:rPr>
              <a:t>επιπλέον να δημιουργήσει κατ' ελάχιστο μια ετήσια καθαρή χρηματορροή μετά την αφαίρεση του φόρου εισοδήματος ίση με:</a:t>
            </a:r>
          </a:p>
          <a:p>
            <a:pPr lvl="2" algn="just" eaLnBrk="1" hangingPunct="1"/>
            <a:r>
              <a:rPr lang="el-GR" sz="2800" b="1" dirty="0" smtClean="0">
                <a:solidFill>
                  <a:srgbClr val="000000"/>
                </a:solidFill>
                <a:latin typeface="Tahoma" pitchFamily="34" charset="0"/>
                <a:cs typeface="Tahoma" pitchFamily="34" charset="0"/>
              </a:rPr>
              <a:t>Ετήσια Καθαρή Χρηματορροή Μετά Από Φόρους</a:t>
            </a:r>
            <a:r>
              <a:rPr lang="el-GR" sz="2800" b="1" dirty="0" smtClean="0">
                <a:solidFill>
                  <a:srgbClr val="000000"/>
                </a:solidFill>
                <a:latin typeface="Tahoma" pitchFamily="34" charset="0"/>
              </a:rPr>
              <a:t> Και Αποσβέσεις  </a:t>
            </a:r>
            <a:r>
              <a:rPr lang="el-GR" sz="2800" b="1" dirty="0" smtClean="0">
                <a:solidFill>
                  <a:srgbClr val="000000"/>
                </a:solidFill>
                <a:latin typeface="Tahoma" pitchFamily="34" charset="0"/>
                <a:cs typeface="Tahoma" pitchFamily="34" charset="0"/>
              </a:rPr>
              <a:t>=</a:t>
            </a:r>
            <a:r>
              <a:rPr lang="el-GR" sz="2800" b="1" dirty="0" smtClean="0">
                <a:solidFill>
                  <a:srgbClr val="000000"/>
                </a:solidFill>
                <a:latin typeface="Tahoma" pitchFamily="34" charset="0"/>
              </a:rPr>
              <a:t> </a:t>
            </a:r>
            <a:r>
              <a:rPr lang="el-GR" sz="2800" b="1" dirty="0" smtClean="0">
                <a:solidFill>
                  <a:srgbClr val="000000"/>
                </a:solidFill>
                <a:latin typeface="Tahoma" pitchFamily="34" charset="0"/>
                <a:cs typeface="Tahoma" pitchFamily="34" charset="0"/>
              </a:rPr>
              <a:t>Τόκοι Δανείου + Απόδοση Μετοχών=</a:t>
            </a:r>
          </a:p>
          <a:p>
            <a:pPr lvl="2" algn="just" eaLnBrk="1" hangingPunct="1">
              <a:buFontTx/>
              <a:buNone/>
            </a:pPr>
            <a:r>
              <a:rPr lang="el-GR" sz="2800" b="1" dirty="0" smtClean="0">
                <a:solidFill>
                  <a:srgbClr val="FF0000"/>
                </a:solidFill>
                <a:latin typeface="Tahoma" pitchFamily="34" charset="0"/>
                <a:cs typeface="Tahoma" pitchFamily="34" charset="0"/>
              </a:rPr>
              <a:t>=[0,14*(1-0,40)*(300)]+[0,18*(200)]= =25,2 +36,0 = 61,2</a:t>
            </a:r>
            <a:endParaRPr lang="el-GR" sz="2000" b="1" dirty="0" smtClean="0">
              <a:solidFill>
                <a:srgbClr val="FF0000"/>
              </a:solidFill>
              <a:latin typeface="Tahoma" pitchFamily="34" charset="0"/>
              <a:cs typeface="Tahoma" pitchFamily="34" charset="0"/>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p:nvPr>
        </p:nvSpPr>
        <p:spPr>
          <a:xfrm>
            <a:off x="0" y="0"/>
            <a:ext cx="9144000" cy="6858000"/>
          </a:xfrm>
        </p:spPr>
        <p:txBody>
          <a:bodyPr/>
          <a:lstStyle/>
          <a:p>
            <a:pPr algn="just"/>
            <a:r>
              <a:rPr lang="el-GR" b="1" u="sng" dirty="0" smtClean="0">
                <a:solidFill>
                  <a:srgbClr val="000000"/>
                </a:solidFill>
                <a:latin typeface="Tahoma" pitchFamily="34" charset="0"/>
              </a:rPr>
              <a:t>ΣΥΝΕΧΕΙΑ (2):</a:t>
            </a:r>
          </a:p>
          <a:p>
            <a:pPr algn="just" eaLnBrk="1" hangingPunct="1"/>
            <a:r>
              <a:rPr lang="el-GR" dirty="0" smtClean="0">
                <a:solidFill>
                  <a:srgbClr val="000000"/>
                </a:solidFill>
                <a:latin typeface="Tahoma" pitchFamily="34" charset="0"/>
                <a:cs typeface="Tahoma" pitchFamily="34" charset="0"/>
              </a:rPr>
              <a:t>Το ελάχιστο απαιτούμενο επιτόκιο απόδοσης από την επένδυση </a:t>
            </a:r>
            <a:r>
              <a:rPr lang="el-GR" dirty="0" smtClean="0">
                <a:solidFill>
                  <a:srgbClr val="000000"/>
                </a:solidFill>
                <a:latin typeface="Tahoma" pitchFamily="34" charset="0"/>
              </a:rPr>
              <a:t>είναι</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lvl="2" algn="just" eaLnBrk="1" hangingPunct="1"/>
            <a:r>
              <a:rPr lang="el-GR" sz="2800" b="1" dirty="0" smtClean="0">
                <a:solidFill>
                  <a:srgbClr val="FF0000"/>
                </a:solidFill>
                <a:latin typeface="Tahoma" pitchFamily="34" charset="0"/>
                <a:cs typeface="Tahoma" pitchFamily="34" charset="0"/>
              </a:rPr>
              <a:t>61,2 /500 = 0,1224 ή 12,24%.</a:t>
            </a:r>
            <a:r>
              <a:rPr lang="el-GR" sz="2800" b="1" dirty="0" smtClean="0">
                <a:solidFill>
                  <a:srgbClr val="FF0000"/>
                </a:solidFill>
                <a:latin typeface="Tahoma" pitchFamily="34" charset="0"/>
              </a:rPr>
              <a:t>      </a:t>
            </a:r>
            <a:r>
              <a:rPr lang="el-GR" sz="2800" b="1" dirty="0" smtClean="0">
                <a:latin typeface="Tahoma" pitchFamily="34" charset="0"/>
              </a:rPr>
              <a:t>ή</a:t>
            </a:r>
          </a:p>
          <a:p>
            <a:pPr algn="just" eaLnBrk="1" hangingPunct="1"/>
            <a:r>
              <a:rPr lang="el-GR" dirty="0" smtClean="0">
                <a:solidFill>
                  <a:srgbClr val="000000"/>
                </a:solidFill>
                <a:latin typeface="Tahoma" pitchFamily="34" charset="0"/>
              </a:rPr>
              <a:t>Τ</a:t>
            </a:r>
            <a:r>
              <a:rPr lang="el-GR" dirty="0" smtClean="0">
                <a:solidFill>
                  <a:srgbClr val="000000"/>
                </a:solidFill>
                <a:latin typeface="Tahoma" pitchFamily="34" charset="0"/>
                <a:cs typeface="Tahoma" pitchFamily="34" charset="0"/>
              </a:rPr>
              <a:t>ο σταθμικό μέσο κόστος των πηγών χρηματοδότησης της επένδυσης</a:t>
            </a:r>
            <a:r>
              <a:rPr lang="el-GR" dirty="0" smtClean="0">
                <a:solidFill>
                  <a:srgbClr val="000000"/>
                </a:solidFill>
                <a:latin typeface="Tahoma" pitchFamily="34" charset="0"/>
              </a:rPr>
              <a:t> </a:t>
            </a:r>
            <a:r>
              <a:rPr lang="el-GR" dirty="0" smtClean="0">
                <a:solidFill>
                  <a:srgbClr val="000000"/>
                </a:solidFill>
                <a:latin typeface="Tahoma" pitchFamily="34" charset="0"/>
                <a:cs typeface="Tahoma" pitchFamily="34" charset="0"/>
              </a:rPr>
              <a:t>με 60% δανειακά κεφάλαια και 40% μετοχικά κεφάλαια</a:t>
            </a:r>
            <a:endParaRPr lang="el-GR" dirty="0" smtClean="0">
              <a:solidFill>
                <a:srgbClr val="000000"/>
              </a:solidFill>
              <a:latin typeface="Tahoma" pitchFamily="34" charset="0"/>
            </a:endParaRPr>
          </a:p>
          <a:p>
            <a:pPr lvl="2" eaLnBrk="1" hangingPunct="1"/>
            <a:r>
              <a:rPr lang="el-GR" sz="2800" b="1" dirty="0" smtClean="0">
                <a:solidFill>
                  <a:srgbClr val="FF0000"/>
                </a:solidFill>
                <a:latin typeface="Tahoma" pitchFamily="34" charset="0"/>
                <a:cs typeface="Tahoma" pitchFamily="34" charset="0"/>
              </a:rPr>
              <a:t>(0,60) Χ (8,4%) + (0,40) Χ (18%) = 0,0504 + 0,072 = 0,1224 ή 12,24%.</a:t>
            </a:r>
          </a:p>
          <a:p>
            <a:pPr lvl="2" eaLnBrk="1" hangingPunct="1">
              <a:buNone/>
            </a:pPr>
            <a:endParaRPr lang="el-GR" sz="2800" b="1" dirty="0" smtClean="0">
              <a:solidFill>
                <a:srgbClr val="FF0000"/>
              </a:solidFill>
              <a:latin typeface="Tahoma" pitchFamily="34" charset="0"/>
            </a:endParaRPr>
          </a:p>
          <a:p>
            <a:pPr lvl="3" eaLnBrk="1" hangingPunct="1"/>
            <a:r>
              <a:rPr lang="el-GR" sz="2800" b="1" dirty="0" smtClean="0">
                <a:solidFill>
                  <a:srgbClr val="000000"/>
                </a:solidFill>
                <a:latin typeface="Tahoma" pitchFamily="34" charset="0"/>
                <a:cs typeface="Tahoma" pitchFamily="34" charset="0"/>
              </a:rPr>
              <a:t>κόστος δανεισμού μετά την αφαίρεση του φόρου = 14% Χ (1 - 0,4) ή 8,4%.</a:t>
            </a:r>
          </a:p>
          <a:p>
            <a:pPr lvl="3" eaLnBrk="1" hangingPunct="1"/>
            <a:endParaRPr lang="el-GR" sz="2400" b="1" dirty="0" smtClean="0">
              <a:solidFill>
                <a:srgbClr val="000000"/>
              </a:solidFill>
              <a:latin typeface="Tahoma" pitchFamily="34" charset="0"/>
              <a:cs typeface="Tahoma" pitchFamily="34" charset="0"/>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AutoShape 2"/>
          <p:cNvSpPr>
            <a:spLocks noChangeArrowheads="1"/>
          </p:cNvSpPr>
          <p:nvPr/>
        </p:nvSpPr>
        <p:spPr bwMode="auto">
          <a:xfrm>
            <a:off x="0" y="0"/>
            <a:ext cx="3429000" cy="2667000"/>
          </a:xfrm>
          <a:prstGeom prst="hexagon">
            <a:avLst>
              <a:gd name="adj" fmla="val 32143"/>
              <a:gd name="vf" fmla="val 115470"/>
            </a:avLst>
          </a:prstGeom>
          <a:solidFill>
            <a:srgbClr val="CCFF66"/>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Τ</a:t>
            </a:r>
            <a:r>
              <a:rPr lang="el-GR" sz="3200" dirty="0">
                <a:solidFill>
                  <a:srgbClr val="000000"/>
                </a:solidFill>
                <a:latin typeface="Tahoma" pitchFamily="34" charset="0"/>
                <a:cs typeface="Tahoma" pitchFamily="34" charset="0"/>
              </a:rPr>
              <a:t>ο σταθμικό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μέσο κόστος</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 κεφαλαίου της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επιχείρησης</a:t>
            </a:r>
          </a:p>
        </p:txBody>
      </p:sp>
      <p:sp>
        <p:nvSpPr>
          <p:cNvPr id="55299" name="AutoShape 3"/>
          <p:cNvSpPr>
            <a:spLocks noChangeArrowheads="1"/>
          </p:cNvSpPr>
          <p:nvPr/>
        </p:nvSpPr>
        <p:spPr bwMode="auto">
          <a:xfrm>
            <a:off x="3276600" y="0"/>
            <a:ext cx="2362200" cy="2743200"/>
          </a:xfrm>
          <a:prstGeom prst="notchedRight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επιτόκιο  </a:t>
            </a:r>
            <a:endParaRPr lang="el-GR" sz="3200" dirty="0">
              <a:solidFill>
                <a:srgbClr val="000000"/>
              </a:solidFill>
              <a:latin typeface="Tahoma" pitchFamily="34" charset="0"/>
            </a:endParaRPr>
          </a:p>
          <a:p>
            <a:pPr algn="ctr"/>
            <a:r>
              <a:rPr lang="el-GR" sz="3200" dirty="0">
                <a:solidFill>
                  <a:srgbClr val="000000"/>
                </a:solidFill>
                <a:latin typeface="Tahoma" pitchFamily="34" charset="0"/>
              </a:rPr>
              <a:t>ε</a:t>
            </a:r>
            <a:r>
              <a:rPr lang="el-GR" sz="3200" dirty="0">
                <a:solidFill>
                  <a:srgbClr val="000000"/>
                </a:solidFill>
                <a:latin typeface="Tahoma" pitchFamily="34" charset="0"/>
                <a:cs typeface="Tahoma" pitchFamily="34" charset="0"/>
              </a:rPr>
              <a:t>κτίμηση</a:t>
            </a:r>
            <a:r>
              <a:rPr lang="el-GR" sz="3200" dirty="0">
                <a:solidFill>
                  <a:srgbClr val="000000"/>
                </a:solidFill>
                <a:latin typeface="Tahoma" pitchFamily="34" charset="0"/>
              </a:rPr>
              <a:t>ς</a:t>
            </a:r>
          </a:p>
          <a:p>
            <a:pPr algn="ctr"/>
            <a:r>
              <a:rPr lang="el-GR" sz="3200" dirty="0">
                <a:solidFill>
                  <a:srgbClr val="000000"/>
                </a:solidFill>
                <a:latin typeface="Tahoma" pitchFamily="34" charset="0"/>
                <a:cs typeface="Tahoma" pitchFamily="34" charset="0"/>
              </a:rPr>
              <a:t>Κ.Π.Α.</a:t>
            </a:r>
          </a:p>
        </p:txBody>
      </p:sp>
      <p:sp>
        <p:nvSpPr>
          <p:cNvPr id="55300" name="Rectangle 4"/>
          <p:cNvSpPr>
            <a:spLocks noChangeArrowheads="1"/>
          </p:cNvSpPr>
          <p:nvPr/>
        </p:nvSpPr>
        <p:spPr bwMode="auto">
          <a:xfrm>
            <a:off x="5791200" y="0"/>
            <a:ext cx="3352800" cy="3124200"/>
          </a:xfrm>
          <a:prstGeom prst="rect">
            <a:avLst/>
          </a:prstGeom>
          <a:solidFill>
            <a:srgbClr val="CCFFFF"/>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επ</a:t>
            </a:r>
            <a:r>
              <a:rPr lang="el-GR" sz="3200" dirty="0">
                <a:solidFill>
                  <a:srgbClr val="000000"/>
                </a:solidFill>
                <a:latin typeface="Tahoma" pitchFamily="34" charset="0"/>
              </a:rPr>
              <a:t>ενδύσεων</a:t>
            </a:r>
            <a:r>
              <a:rPr lang="el-GR" sz="3200" dirty="0">
                <a:solidFill>
                  <a:srgbClr val="000000"/>
                </a:solidFill>
                <a:latin typeface="Tahoma" pitchFamily="34" charset="0"/>
                <a:cs typeface="Tahoma" pitchFamily="34" charset="0"/>
              </a:rPr>
              <a:t> με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βαθμό κινδύνου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ίσο με το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βαθμό κινδύνου </a:t>
            </a:r>
            <a:endParaRPr lang="el-GR" sz="3200" dirty="0">
              <a:solidFill>
                <a:srgbClr val="000000"/>
              </a:solidFill>
              <a:latin typeface="Tahoma" pitchFamily="34" charset="0"/>
            </a:endParaRPr>
          </a:p>
          <a:p>
            <a:pPr algn="ctr"/>
            <a:r>
              <a:rPr lang="el-GR" sz="3200" dirty="0">
                <a:solidFill>
                  <a:srgbClr val="000000"/>
                </a:solidFill>
                <a:latin typeface="Tahoma" pitchFamily="34" charset="0"/>
              </a:rPr>
              <a:t>π</a:t>
            </a:r>
            <a:r>
              <a:rPr lang="el-GR" sz="3200" dirty="0">
                <a:solidFill>
                  <a:srgbClr val="000000"/>
                </a:solidFill>
                <a:latin typeface="Tahoma" pitchFamily="34" charset="0"/>
                <a:cs typeface="Tahoma" pitchFamily="34" charset="0"/>
              </a:rPr>
              <a:t>ου</a:t>
            </a:r>
            <a:r>
              <a:rPr lang="el-GR" sz="3200" dirty="0">
                <a:solidFill>
                  <a:srgbClr val="000000"/>
                </a:solidFill>
                <a:latin typeface="Tahoma" pitchFamily="34" charset="0"/>
              </a:rPr>
              <a:t> </a:t>
            </a:r>
            <a:r>
              <a:rPr lang="el-GR" sz="3200" dirty="0">
                <a:solidFill>
                  <a:srgbClr val="000000"/>
                </a:solidFill>
                <a:latin typeface="Tahoma" pitchFamily="34" charset="0"/>
                <a:cs typeface="Tahoma" pitchFamily="34" charset="0"/>
              </a:rPr>
              <a:t>αντιμετωπίζει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η επιχείρηση</a:t>
            </a:r>
          </a:p>
        </p:txBody>
      </p:sp>
      <p:sp>
        <p:nvSpPr>
          <p:cNvPr id="55301" name="Oval 5"/>
          <p:cNvSpPr>
            <a:spLocks noChangeArrowheads="1"/>
          </p:cNvSpPr>
          <p:nvPr/>
        </p:nvSpPr>
        <p:spPr bwMode="auto">
          <a:xfrm>
            <a:off x="304800" y="3200400"/>
            <a:ext cx="8839200" cy="1752600"/>
          </a:xfrm>
          <a:prstGeom prst="ellipse">
            <a:avLst/>
          </a:prstGeom>
          <a:solidFill>
            <a:srgbClr val="FFCCCC"/>
          </a:solidFill>
          <a:ln w="9525">
            <a:solidFill>
              <a:schemeClr val="tx1"/>
            </a:solidFill>
            <a:round/>
            <a:headEnd/>
            <a:tailEnd/>
          </a:ln>
        </p:spPr>
        <p:txBody>
          <a:bodyPr wrap="none" anchor="ctr"/>
          <a:lstStyle/>
          <a:p>
            <a:pPr algn="ctr"/>
            <a:r>
              <a:rPr lang="el-GR" sz="3200" dirty="0">
                <a:solidFill>
                  <a:srgbClr val="000000"/>
                </a:solidFill>
                <a:latin typeface="Tahoma" pitchFamily="34" charset="0"/>
                <a:cs typeface="Tahoma" pitchFamily="34" charset="0"/>
              </a:rPr>
              <a:t>Εάν η επένδυση συνεπάγεται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υψηλότερο (χαμηλότερο) κίνδυνο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σε σχέση με τ</a:t>
            </a:r>
            <a:r>
              <a:rPr lang="el-GR" sz="3200" dirty="0">
                <a:solidFill>
                  <a:srgbClr val="000000"/>
                </a:solidFill>
                <a:latin typeface="Tahoma" pitchFamily="34" charset="0"/>
              </a:rPr>
              <a:t>ην</a:t>
            </a:r>
            <a:r>
              <a:rPr lang="el-GR" sz="3200" dirty="0">
                <a:solidFill>
                  <a:srgbClr val="000000"/>
                </a:solidFill>
                <a:latin typeface="Tahoma" pitchFamily="34" charset="0"/>
                <a:cs typeface="Tahoma" pitchFamily="34" charset="0"/>
              </a:rPr>
              <a:t> επιχείρησης</a:t>
            </a:r>
          </a:p>
        </p:txBody>
      </p:sp>
      <p:sp>
        <p:nvSpPr>
          <p:cNvPr id="55302" name="AutoShape 6"/>
          <p:cNvSpPr>
            <a:spLocks noChangeArrowheads="1"/>
          </p:cNvSpPr>
          <p:nvPr/>
        </p:nvSpPr>
        <p:spPr bwMode="auto">
          <a:xfrm>
            <a:off x="4419600" y="4953000"/>
            <a:ext cx="304800" cy="3048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5303" name="Rectangle 7"/>
          <p:cNvSpPr>
            <a:spLocks noChangeArrowheads="1"/>
          </p:cNvSpPr>
          <p:nvPr/>
        </p:nvSpPr>
        <p:spPr bwMode="auto">
          <a:xfrm>
            <a:off x="0" y="5334000"/>
            <a:ext cx="9144000" cy="1524000"/>
          </a:xfrm>
          <a:prstGeom prst="rect">
            <a:avLst/>
          </a:prstGeom>
          <a:solidFill>
            <a:srgbClr val="FFFFCC"/>
          </a:solidFill>
          <a:ln w="9525">
            <a:solidFill>
              <a:schemeClr val="tx1"/>
            </a:solidFill>
            <a:miter lim="800000"/>
            <a:headEnd/>
            <a:tailEnd/>
          </a:ln>
        </p:spPr>
        <p:txBody>
          <a:bodyPr wrap="none" anchor="ctr"/>
          <a:lstStyle/>
          <a:p>
            <a:pPr algn="ctr">
              <a:lnSpc>
                <a:spcPct val="90000"/>
              </a:lnSpc>
              <a:spcBef>
                <a:spcPct val="10000"/>
              </a:spcBef>
              <a:buFontTx/>
              <a:buChar char="•"/>
            </a:pPr>
            <a:r>
              <a:rPr lang="el-GR" sz="3200" dirty="0">
                <a:solidFill>
                  <a:srgbClr val="000000"/>
                </a:solidFill>
                <a:latin typeface="Tahoma" pitchFamily="34" charset="0"/>
                <a:cs typeface="Tahoma" pitchFamily="34" charset="0"/>
              </a:rPr>
              <a:t>τότε το επιτόκιο </a:t>
            </a:r>
            <a:r>
              <a:rPr lang="el-GR" sz="3200" dirty="0">
                <a:solidFill>
                  <a:srgbClr val="000000"/>
                </a:solidFill>
                <a:latin typeface="Tahoma" pitchFamily="34" charset="0"/>
              </a:rPr>
              <a:t>προεξόφλησης</a:t>
            </a:r>
            <a:r>
              <a:rPr lang="el-GR" sz="3200" dirty="0">
                <a:solidFill>
                  <a:srgbClr val="000000"/>
                </a:solidFill>
                <a:latin typeface="Tahoma" pitchFamily="34" charset="0"/>
                <a:cs typeface="Tahoma" pitchFamily="34" charset="0"/>
              </a:rPr>
              <a:t> πρέπει να είναι </a:t>
            </a:r>
            <a:endParaRPr lang="el-GR" sz="3200" dirty="0">
              <a:solidFill>
                <a:srgbClr val="000000"/>
              </a:solidFill>
              <a:latin typeface="Tahoma" pitchFamily="34" charset="0"/>
            </a:endParaRPr>
          </a:p>
          <a:p>
            <a:pPr algn="ctr">
              <a:lnSpc>
                <a:spcPct val="90000"/>
              </a:lnSpc>
              <a:spcBef>
                <a:spcPct val="10000"/>
              </a:spcBef>
            </a:pPr>
            <a:r>
              <a:rPr lang="el-GR" sz="3200" dirty="0">
                <a:solidFill>
                  <a:srgbClr val="000000"/>
                </a:solidFill>
                <a:latin typeface="Tahoma" pitchFamily="34" charset="0"/>
                <a:cs typeface="Tahoma" pitchFamily="34" charset="0"/>
              </a:rPr>
              <a:t>αντίστοιχα </a:t>
            </a:r>
            <a:r>
              <a:rPr lang="el-GR" sz="3200" dirty="0">
                <a:solidFill>
                  <a:srgbClr val="000000"/>
                </a:solidFill>
                <a:latin typeface="Tahoma" pitchFamily="34" charset="0"/>
              </a:rPr>
              <a:t>μ</a:t>
            </a:r>
            <a:r>
              <a:rPr lang="el-GR" sz="3200" dirty="0">
                <a:solidFill>
                  <a:srgbClr val="000000"/>
                </a:solidFill>
                <a:latin typeface="Tahoma" pitchFamily="34" charset="0"/>
                <a:cs typeface="Tahoma" pitchFamily="34" charset="0"/>
              </a:rPr>
              <a:t>εγαλύτερο</a:t>
            </a:r>
            <a:r>
              <a:rPr lang="el-GR" sz="3200" dirty="0">
                <a:solidFill>
                  <a:srgbClr val="000000"/>
                </a:solidFill>
                <a:latin typeface="Tahoma" pitchFamily="34" charset="0"/>
              </a:rPr>
              <a:t> </a:t>
            </a:r>
            <a:r>
              <a:rPr lang="el-GR" sz="3200" dirty="0">
                <a:solidFill>
                  <a:srgbClr val="000000"/>
                </a:solidFill>
                <a:latin typeface="Tahoma" pitchFamily="34" charset="0"/>
                <a:cs typeface="Tahoma" pitchFamily="34" charset="0"/>
              </a:rPr>
              <a:t>(μικρότερο) του </a:t>
            </a:r>
            <a:endParaRPr lang="el-GR" sz="3200" dirty="0">
              <a:solidFill>
                <a:srgbClr val="000000"/>
              </a:solidFill>
              <a:latin typeface="Tahoma" pitchFamily="34" charset="0"/>
            </a:endParaRPr>
          </a:p>
          <a:p>
            <a:pPr algn="ctr">
              <a:lnSpc>
                <a:spcPct val="90000"/>
              </a:lnSpc>
              <a:spcBef>
                <a:spcPct val="10000"/>
              </a:spcBef>
            </a:pPr>
            <a:r>
              <a:rPr lang="el-GR" sz="3200" dirty="0">
                <a:solidFill>
                  <a:srgbClr val="000000"/>
                </a:solidFill>
                <a:latin typeface="Tahoma" pitchFamily="34" charset="0"/>
                <a:cs typeface="Tahoma" pitchFamily="34" charset="0"/>
              </a:rPr>
              <a:t>σταθμικού μέσου κόστους της επιχείρησης. </a:t>
            </a:r>
            <a:endParaRPr lang="el-GR" dirty="0"/>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p:nvPr>
        </p:nvSpPr>
        <p:spPr>
          <a:xfrm>
            <a:off x="0" y="0"/>
            <a:ext cx="9144000" cy="6858000"/>
          </a:xfrm>
        </p:spPr>
        <p:txBody>
          <a:bodyPr>
            <a:normAutofit lnSpcReduction="10000"/>
          </a:bodyPr>
          <a:lstStyle/>
          <a:p>
            <a:pPr algn="ctr" eaLnBrk="1" hangingPunct="1">
              <a:buNone/>
            </a:pPr>
            <a:r>
              <a:rPr lang="el-GR" sz="3600" b="1" u="sng" dirty="0" smtClean="0">
                <a:solidFill>
                  <a:srgbClr val="000000"/>
                </a:solidFill>
                <a:latin typeface="Tahoma" pitchFamily="34" charset="0"/>
              </a:rPr>
              <a:t>Επιτόκιο Αναγωγής</a:t>
            </a:r>
          </a:p>
          <a:p>
            <a:pPr algn="just" eaLnBrk="1" hangingPunct="1"/>
            <a:r>
              <a:rPr lang="el-GR" dirty="0" smtClean="0">
                <a:solidFill>
                  <a:srgbClr val="000000"/>
                </a:solidFill>
                <a:latin typeface="Tahoma" pitchFamily="34" charset="0"/>
              </a:rPr>
              <a:t>Τ</a:t>
            </a:r>
            <a:r>
              <a:rPr lang="el-GR" dirty="0" smtClean="0">
                <a:solidFill>
                  <a:srgbClr val="000000"/>
                </a:solidFill>
                <a:latin typeface="Tahoma" pitchFamily="34" charset="0"/>
                <a:cs typeface="Tahoma" pitchFamily="34" charset="0"/>
              </a:rPr>
              <a:t>ο επιτόκιο αναγωγής για την εκτίμηση της Κ.Π.Α. μιας επένδυσης θα πρέπει </a:t>
            </a:r>
            <a:endParaRPr lang="el-GR"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να αντανακλά πάντοτε το σταθμικό μέσο κόστος κεφαλαίου και </a:t>
            </a:r>
            <a:endParaRPr lang="el-GR" b="1"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όχι το κόστος κεφαλαίου της συγκεκριμένης χρηματοδοτικής πηγής, από την οποία κάθε φορά θα αντλούνται κεφάλαι</a:t>
            </a:r>
            <a:r>
              <a:rPr lang="el-GR" b="1" dirty="0" smtClean="0">
                <a:solidFill>
                  <a:srgbClr val="000000"/>
                </a:solidFill>
                <a:latin typeface="Tahoma" pitchFamily="34" charset="0"/>
              </a:rPr>
              <a:t>α</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algn="just" eaLnBrk="1" hangingPunct="1"/>
            <a:r>
              <a:rPr lang="el-GR" dirty="0" smtClean="0">
                <a:solidFill>
                  <a:schemeClr val="tx1"/>
                </a:solidFill>
                <a:latin typeface="Tahoma" pitchFamily="34" charset="0"/>
              </a:rPr>
              <a:t>Διαφορετικά οδηγούμαστε σε λάθη π.χ.</a:t>
            </a:r>
          </a:p>
          <a:p>
            <a:pPr lvl="1" algn="just" eaLnBrk="1" hangingPunct="1"/>
            <a:r>
              <a:rPr lang="el-GR" dirty="0" smtClean="0">
                <a:solidFill>
                  <a:schemeClr val="tx1"/>
                </a:solidFill>
                <a:latin typeface="Tahoma" pitchFamily="34" charset="0"/>
                <a:cs typeface="Tahoma" pitchFamily="34" charset="0"/>
              </a:rPr>
              <a:t>επένδυση με αναμενόμενη απόδοση 10%, πρόκειται να χρησιμοποιήσει δανεικά κεφάλαια,</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cs typeface="Tahoma" pitchFamily="34" charset="0"/>
              </a:rPr>
              <a:t>για την επιχείρ</a:t>
            </a:r>
            <a:r>
              <a:rPr lang="el-GR" dirty="0" smtClean="0">
                <a:solidFill>
                  <a:schemeClr val="tx1"/>
                </a:solidFill>
                <a:latin typeface="Tahoma" pitchFamily="34" charset="0"/>
              </a:rPr>
              <a:t>η</a:t>
            </a:r>
            <a:r>
              <a:rPr lang="el-GR" dirty="0" smtClean="0">
                <a:solidFill>
                  <a:schemeClr val="tx1"/>
                </a:solidFill>
                <a:latin typeface="Tahoma" pitchFamily="34" charset="0"/>
                <a:cs typeface="Tahoma" pitchFamily="34" charset="0"/>
              </a:rPr>
              <a:t>ση</a:t>
            </a:r>
            <a:r>
              <a:rPr lang="el-GR" dirty="0" smtClean="0">
                <a:solidFill>
                  <a:schemeClr val="tx1"/>
                </a:solidFill>
                <a:latin typeface="Tahoma" pitchFamily="34" charset="0"/>
              </a:rPr>
              <a:t> το</a:t>
            </a:r>
            <a:r>
              <a:rPr lang="el-GR" dirty="0" smtClean="0">
                <a:solidFill>
                  <a:schemeClr val="tx1"/>
                </a:solidFill>
                <a:latin typeface="Tahoma" pitchFamily="34" charset="0"/>
                <a:cs typeface="Tahoma" pitchFamily="34" charset="0"/>
              </a:rPr>
              <a:t> κόστος δανεισμού μετά από φόρους </a:t>
            </a:r>
            <a:r>
              <a:rPr lang="el-GR" dirty="0" smtClean="0">
                <a:solidFill>
                  <a:schemeClr val="tx1"/>
                </a:solidFill>
                <a:latin typeface="Tahoma" pitchFamily="34" charset="0"/>
              </a:rPr>
              <a:t>είναι </a:t>
            </a:r>
            <a:r>
              <a:rPr lang="el-GR" dirty="0" smtClean="0">
                <a:solidFill>
                  <a:schemeClr val="tx1"/>
                </a:solidFill>
                <a:latin typeface="Tahoma" pitchFamily="34" charset="0"/>
                <a:cs typeface="Tahoma" pitchFamily="34" charset="0"/>
              </a:rPr>
              <a:t>8,4%,</a:t>
            </a:r>
            <a:r>
              <a:rPr lang="el-GR" dirty="0" smtClean="0">
                <a:solidFill>
                  <a:schemeClr val="tx1"/>
                </a:solidFill>
                <a:latin typeface="Tahoma" pitchFamily="34" charset="0"/>
              </a:rPr>
              <a:t>                       [αντί 12,24%]</a:t>
            </a:r>
            <a:r>
              <a:rPr lang="el-GR" dirty="0" smtClean="0">
                <a:solidFill>
                  <a:schemeClr val="tx1"/>
                </a:solidFill>
                <a:latin typeface="Tahoma" pitchFamily="34" charset="0"/>
                <a:cs typeface="Tahoma" pitchFamily="34" charset="0"/>
              </a:rPr>
              <a:t> </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cs typeface="Tahoma" pitchFamily="34" charset="0"/>
              </a:rPr>
              <a:t>θα γίνει αποδεκτή, διότι η Κ.Π.Α.  θα είναι θετική</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rPr>
              <a:t>Εξαντλείται η δυνατότητα λήψης δανείων </a:t>
            </a:r>
          </a:p>
        </p:txBody>
      </p:sp>
      <p:sp>
        <p:nvSpPr>
          <p:cNvPr id="56323" name="AutoShape 3"/>
          <p:cNvSpPr>
            <a:spLocks noChangeArrowheads="1"/>
          </p:cNvSpPr>
          <p:nvPr/>
        </p:nvSpPr>
        <p:spPr bwMode="auto">
          <a:xfrm>
            <a:off x="8077200" y="6477000"/>
            <a:ext cx="976313" cy="381000"/>
          </a:xfrm>
          <a:prstGeom prst="rightArrow">
            <a:avLst>
              <a:gd name="adj1" fmla="val 50000"/>
              <a:gd name="adj2" fmla="val 64063"/>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p:nvPr>
        </p:nvSpPr>
        <p:spPr>
          <a:xfrm>
            <a:off x="0" y="0"/>
            <a:ext cx="9144000" cy="6858000"/>
          </a:xfrm>
        </p:spPr>
        <p:txBody>
          <a:bodyPr>
            <a:normAutofit lnSpcReduction="10000"/>
          </a:bodyPr>
          <a:lstStyle/>
          <a:p>
            <a:pPr algn="just" eaLnBrk="1" hangingPunct="1"/>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Ε</a:t>
            </a:r>
            <a:r>
              <a:rPr lang="el-GR" dirty="0" smtClean="0">
                <a:solidFill>
                  <a:srgbClr val="000000"/>
                </a:solidFill>
                <a:latin typeface="Tahoma" pitchFamily="34" charset="0"/>
                <a:cs typeface="Tahoma" pitchFamily="34" charset="0"/>
              </a:rPr>
              <a:t>πένδυση με αναμενόμενη απόδοση 17% πρόκειται να χρηματοδοτηθεί από μετοχικά κεφάλαια, </a:t>
            </a:r>
            <a:endParaRPr lang="el-GR" dirty="0" smtClean="0">
              <a:solidFill>
                <a:srgbClr val="000000"/>
              </a:solidFill>
              <a:latin typeface="Tahoma" pitchFamily="34" charset="0"/>
            </a:endParaRPr>
          </a:p>
          <a:p>
            <a:pPr lvl="2" algn="just" eaLnBrk="1" hangingPunct="1"/>
            <a:r>
              <a:rPr lang="el-GR" b="1" dirty="0" smtClean="0">
                <a:solidFill>
                  <a:srgbClr val="006600"/>
                </a:solidFill>
                <a:latin typeface="Tahoma" pitchFamily="34" charset="0"/>
              </a:rPr>
              <a:t>Εξαντλήθηκε η δυνατότητα λήψης δανείων</a:t>
            </a:r>
          </a:p>
          <a:p>
            <a:pPr lvl="1" algn="just" eaLnBrk="1" hangingPunct="1"/>
            <a:r>
              <a:rPr lang="el-GR" dirty="0" smtClean="0">
                <a:solidFill>
                  <a:srgbClr val="000000"/>
                </a:solidFill>
                <a:latin typeface="Tahoma" pitchFamily="34" charset="0"/>
                <a:cs typeface="Tahoma" pitchFamily="34" charset="0"/>
              </a:rPr>
              <a:t>κόστος κοινού μετοχικού κεφαλαίου 18%,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δεν θα γίνει αποδεκτή, διότι η Κ.Π.Α. θα είναι αρνητική με επιτόκιο αναγωγής ίσο με το κόστος κοινού μετοχικού κεφαλαίου 18%. </a:t>
            </a:r>
            <a:r>
              <a:rPr lang="el-GR" dirty="0" smtClean="0">
                <a:solidFill>
                  <a:srgbClr val="000000"/>
                </a:solidFill>
                <a:latin typeface="Tahoma" pitchFamily="34" charset="0"/>
              </a:rPr>
              <a:t>   [αντί 12,24%]</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Το σωστό θα ήταν </a:t>
            </a:r>
            <a:r>
              <a:rPr lang="el-GR" dirty="0" smtClean="0">
                <a:solidFill>
                  <a:srgbClr val="000000"/>
                </a:solidFill>
                <a:latin typeface="Tahoma" pitchFamily="34" charset="0"/>
                <a:cs typeface="Tahoma" pitchFamily="34" charset="0"/>
              </a:rPr>
              <a:t>η εκτίμηση της Κ.Π.Α. των επενδύσεων </a:t>
            </a:r>
            <a:r>
              <a:rPr lang="el-GR" dirty="0" smtClean="0">
                <a:solidFill>
                  <a:srgbClr val="000000"/>
                </a:solidFill>
                <a:latin typeface="Tahoma" pitchFamily="34" charset="0"/>
              </a:rPr>
              <a:t>να </a:t>
            </a:r>
            <a:r>
              <a:rPr lang="el-GR" dirty="0" smtClean="0">
                <a:solidFill>
                  <a:srgbClr val="000000"/>
                </a:solidFill>
                <a:latin typeface="Tahoma" pitchFamily="34" charset="0"/>
                <a:cs typeface="Tahoma" pitchFamily="34" charset="0"/>
              </a:rPr>
              <a:t>γινόταν, με επιτόκιο  12,24%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rPr>
              <a:t>Που είναι το </a:t>
            </a:r>
            <a:r>
              <a:rPr lang="el-GR" dirty="0" smtClean="0">
                <a:solidFill>
                  <a:srgbClr val="000000"/>
                </a:solidFill>
                <a:latin typeface="Tahoma" pitchFamily="34" charset="0"/>
                <a:cs typeface="Tahoma" pitchFamily="34" charset="0"/>
              </a:rPr>
              <a:t>σταθμικό μέσο κόστος κεφαλαίου της επιχείρησης με κεφαλαιακή δομή 1.5 (δανειακά προς ίδια κεφάλαια 3:2),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a:t>
            </a:r>
            <a:r>
              <a:rPr lang="el-GR" dirty="0" smtClean="0">
                <a:solidFill>
                  <a:srgbClr val="000000"/>
                </a:solidFill>
                <a:latin typeface="Tahoma" pitchFamily="34" charset="0"/>
              </a:rPr>
              <a:t>α</a:t>
            </a:r>
            <a:r>
              <a:rPr lang="el-GR" dirty="0" smtClean="0">
                <a:solidFill>
                  <a:srgbClr val="000000"/>
                </a:solidFill>
                <a:latin typeface="Tahoma" pitchFamily="34" charset="0"/>
                <a:cs typeface="Tahoma" pitchFamily="34" charset="0"/>
              </a:rPr>
              <a:t> αποτελέσματα αξιολόγησης θα ήταν αντίθετα</a:t>
            </a:r>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p:txBody>
      </p:sp>
      <p:sp>
        <p:nvSpPr>
          <p:cNvPr id="3" name="AutoShape 3"/>
          <p:cNvSpPr>
            <a:spLocks noChangeArrowheads="1"/>
          </p:cNvSpPr>
          <p:nvPr/>
        </p:nvSpPr>
        <p:spPr bwMode="auto">
          <a:xfrm>
            <a:off x="179512" y="188640"/>
            <a:ext cx="976313" cy="381000"/>
          </a:xfrm>
          <a:prstGeom prst="rightArrow">
            <a:avLst>
              <a:gd name="adj1" fmla="val 50000"/>
              <a:gd name="adj2" fmla="val 64063"/>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b="1" dirty="0" smtClean="0">
                <a:solidFill>
                  <a:schemeClr val="tx1"/>
                </a:solidFill>
              </a:rPr>
              <a:t>Τι εΙναι ΕπΕνδυση</a:t>
            </a:r>
            <a:endParaRPr lang="el-GR" b="1" dirty="0">
              <a:solidFill>
                <a:schemeClr val="tx1"/>
              </a:solidFill>
            </a:endParaRPr>
          </a:p>
        </p:txBody>
      </p:sp>
      <p:sp>
        <p:nvSpPr>
          <p:cNvPr id="3" name="2 - Θέση περιεχομένου"/>
          <p:cNvSpPr>
            <a:spLocks noGrp="1"/>
          </p:cNvSpPr>
          <p:nvPr>
            <p:ph idx="1"/>
          </p:nvPr>
        </p:nvSpPr>
        <p:spPr>
          <a:xfrm>
            <a:off x="0" y="908720"/>
            <a:ext cx="9144000" cy="5949280"/>
          </a:xfrm>
        </p:spPr>
        <p:txBody>
          <a:bodyPr>
            <a:normAutofit fontScale="47500" lnSpcReduction="20000"/>
          </a:bodyPr>
          <a:lstStyle/>
          <a:p>
            <a:pPr algn="just">
              <a:lnSpc>
                <a:spcPct val="160000"/>
              </a:lnSpc>
              <a:spcBef>
                <a:spcPts val="768"/>
              </a:spcBef>
            </a:pPr>
            <a:r>
              <a:rPr lang="el-GR" sz="4200" dirty="0" smtClean="0">
                <a:solidFill>
                  <a:schemeClr val="tx1"/>
                </a:solidFill>
              </a:rPr>
              <a:t>Επένδυση είναι κάθε υλικό, διαρκές,</a:t>
            </a:r>
            <a:r>
              <a:rPr lang="el-GR" sz="4200" dirty="0" smtClean="0"/>
              <a:t> </a:t>
            </a:r>
            <a:r>
              <a:rPr lang="el-GR" sz="4200" b="1" dirty="0" smtClean="0">
                <a:hlinkClick r:id="rId2"/>
              </a:rPr>
              <a:t>παραγωγικό αγαθό</a:t>
            </a:r>
            <a:r>
              <a:rPr lang="el-GR" sz="4200" dirty="0" smtClean="0"/>
              <a:t> </a:t>
            </a:r>
            <a:r>
              <a:rPr lang="el-GR" sz="4200" dirty="0" smtClean="0">
                <a:solidFill>
                  <a:schemeClr val="tx1"/>
                </a:solidFill>
              </a:rPr>
              <a:t>που δεν καταναλώνεται με τη χρησιμοποίηση του, αλλά συμβάλλει στην αύξηση της </a:t>
            </a:r>
            <a:r>
              <a:rPr lang="el-GR" sz="4200" b="1" dirty="0" smtClean="0">
                <a:hlinkClick r:id="rId3"/>
              </a:rPr>
              <a:t>παραγωγικής</a:t>
            </a:r>
            <a:r>
              <a:rPr lang="el-GR" sz="4200" dirty="0" smtClean="0"/>
              <a:t> </a:t>
            </a:r>
            <a:r>
              <a:rPr lang="el-GR" sz="4200" dirty="0" smtClean="0">
                <a:solidFill>
                  <a:schemeClr val="tx1"/>
                </a:solidFill>
              </a:rPr>
              <a:t>υποδομής μιας χώρας/επιχείρησης.</a:t>
            </a:r>
          </a:p>
          <a:p>
            <a:pPr algn="just">
              <a:lnSpc>
                <a:spcPct val="160000"/>
              </a:lnSpc>
              <a:spcBef>
                <a:spcPts val="768"/>
              </a:spcBef>
            </a:pPr>
            <a:r>
              <a:rPr lang="el-GR" sz="4200" dirty="0" smtClean="0">
                <a:solidFill>
                  <a:schemeClr val="tx1"/>
                </a:solidFill>
              </a:rPr>
              <a:t>Συμβάλλει δηλαδή στη δημιουργία νέου κεφαλαιουχικού εξοπλισμού (νέα κτίρια, νέες εγκαταστάσεις, νέος μηχανολογικός εξοπλισμός, επεκτάσεις του προϋπάρχοντος κεφαλαιουχικού εξοπλισμού).</a:t>
            </a:r>
          </a:p>
          <a:p>
            <a:pPr>
              <a:lnSpc>
                <a:spcPct val="160000"/>
              </a:lnSpc>
              <a:spcBef>
                <a:spcPts val="768"/>
              </a:spcBef>
            </a:pPr>
            <a:r>
              <a:rPr lang="el-GR" sz="4200" dirty="0" smtClean="0">
                <a:solidFill>
                  <a:schemeClr val="tx1"/>
                </a:solidFill>
              </a:rPr>
              <a:t>Οι επενδύσεις, διακρίνονται σε  </a:t>
            </a:r>
            <a:r>
              <a:rPr lang="el-GR" sz="4200" b="1" dirty="0" smtClean="0">
                <a:solidFill>
                  <a:schemeClr val="tx1"/>
                </a:solidFill>
              </a:rPr>
              <a:t>Ιδιωτικές και Δημόσιες </a:t>
            </a:r>
            <a:r>
              <a:rPr lang="el-GR" sz="4200" dirty="0" smtClean="0">
                <a:solidFill>
                  <a:schemeClr val="tx1"/>
                </a:solidFill>
              </a:rPr>
              <a:t>και σε </a:t>
            </a:r>
            <a:r>
              <a:rPr lang="el-GR" sz="4200" b="1" dirty="0" smtClean="0">
                <a:solidFill>
                  <a:schemeClr val="tx1"/>
                </a:solidFill>
              </a:rPr>
              <a:t>καθαρές</a:t>
            </a:r>
            <a:r>
              <a:rPr lang="el-GR" sz="4200" dirty="0" smtClean="0">
                <a:solidFill>
                  <a:schemeClr val="tx1"/>
                </a:solidFill>
              </a:rPr>
              <a:t> και </a:t>
            </a:r>
            <a:r>
              <a:rPr lang="el-GR" sz="4200" b="1" dirty="0" smtClean="0">
                <a:solidFill>
                  <a:schemeClr val="tx1"/>
                </a:solidFill>
              </a:rPr>
              <a:t>ακαθάριστες</a:t>
            </a:r>
            <a:r>
              <a:rPr lang="el-GR" sz="4200" dirty="0" smtClean="0">
                <a:solidFill>
                  <a:schemeClr val="tx1"/>
                </a:solidFill>
              </a:rPr>
              <a:t> επενδύσεις. Οι τελευταίες περιλαμβάνουν και τις αποσβέσεις, ενώ οι καθαρές επενδύσεις την καθαρή προσθήκη στο κεφάλαιο και τα αποθέματα προϊόντων στην οικονομία.</a:t>
            </a:r>
          </a:p>
          <a:p>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t>ΣΤΟΧΟΙ ΕΠΙΧΕΙΡΗΣΕΩΝ (2)</a:t>
            </a:r>
            <a:endParaRPr lang="el-GR" sz="3600" dirty="0"/>
          </a:p>
        </p:txBody>
      </p:sp>
      <p:sp>
        <p:nvSpPr>
          <p:cNvPr id="3" name="2 - Θέση περιεχομένου"/>
          <p:cNvSpPr>
            <a:spLocks noGrp="1"/>
          </p:cNvSpPr>
          <p:nvPr>
            <p:ph idx="1"/>
          </p:nvPr>
        </p:nvSpPr>
        <p:spPr/>
        <p:txBody>
          <a:bodyPr>
            <a:normAutofit/>
          </a:bodyPr>
          <a:lstStyle/>
          <a:p>
            <a:pPr>
              <a:lnSpc>
                <a:spcPct val="80000"/>
              </a:lnSpc>
              <a:buFontTx/>
              <a:buNone/>
            </a:pPr>
            <a:r>
              <a:rPr lang="el-GR" b="1" dirty="0" smtClean="0">
                <a:solidFill>
                  <a:schemeClr val="tx1"/>
                </a:solidFill>
              </a:rPr>
              <a:t>5. </a:t>
            </a:r>
            <a:r>
              <a:rPr lang="el-GR" sz="2800" b="1" dirty="0" smtClean="0">
                <a:solidFill>
                  <a:schemeClr val="tx1"/>
                </a:solidFill>
              </a:rPr>
              <a:t>Ανάπτυξης νέων προϊόντων</a:t>
            </a:r>
            <a:r>
              <a:rPr lang="el-GR" sz="2800" dirty="0" smtClean="0">
                <a:solidFill>
                  <a:schemeClr val="tx1"/>
                </a:solidFill>
              </a:rPr>
              <a:t> ή/και υπηρεσιών</a:t>
            </a:r>
          </a:p>
          <a:p>
            <a:pPr>
              <a:lnSpc>
                <a:spcPct val="80000"/>
              </a:lnSpc>
              <a:buFontTx/>
              <a:buNone/>
            </a:pPr>
            <a:r>
              <a:rPr lang="el-GR" sz="2800" b="1" dirty="0" smtClean="0">
                <a:solidFill>
                  <a:schemeClr val="tx1"/>
                </a:solidFill>
              </a:rPr>
              <a:t>6. Αύξησης μεριδίου αγοράς</a:t>
            </a:r>
            <a:r>
              <a:rPr lang="el-GR" sz="2800" dirty="0" smtClean="0">
                <a:solidFill>
                  <a:schemeClr val="tx1"/>
                </a:solidFill>
              </a:rPr>
              <a:t> (εγχώριας, εξωτερικής και ηλεκτρονικής) και κατά συνέπεια αύξηση των πωλήσεων.</a:t>
            </a:r>
          </a:p>
          <a:p>
            <a:pPr>
              <a:lnSpc>
                <a:spcPct val="80000"/>
              </a:lnSpc>
              <a:buFontTx/>
              <a:buNone/>
            </a:pPr>
            <a:r>
              <a:rPr lang="el-GR" sz="2800" b="1" dirty="0" smtClean="0">
                <a:solidFill>
                  <a:schemeClr val="tx1"/>
                </a:solidFill>
              </a:rPr>
              <a:t>7. Βελτίωσης του δικτυακού τόπου</a:t>
            </a:r>
            <a:r>
              <a:rPr lang="el-GR" sz="2800" dirty="0" smtClean="0">
                <a:solidFill>
                  <a:schemeClr val="tx1"/>
                </a:solidFill>
              </a:rPr>
              <a:t> της επιχείρησης ώστε να είναι πάντοτε ενημερωμένος κα να εξυπηρετεί την προβολή της επιχείρησης και των προϊόντων της (εισαγωγή on-line απαραίτητων πληροφοριών για την επιχείρηση, για την καλύτερη και ευκολότερη πρόσβαση σε αυτές από τους πελάτες και τους προμηθευτές) </a:t>
            </a:r>
          </a:p>
          <a:p>
            <a:endParaRPr lang="el-GR" dirty="0"/>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0" y="0"/>
            <a:ext cx="4495800" cy="2209800"/>
          </a:xfrm>
          <a:prstGeom prst="octagon">
            <a:avLst>
              <a:gd name="adj" fmla="val 29287"/>
            </a:avLst>
          </a:prstGeom>
          <a:solidFill>
            <a:srgbClr val="FFFFCC"/>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Μ</a:t>
            </a:r>
            <a:r>
              <a:rPr lang="el-GR" sz="3200" dirty="0">
                <a:solidFill>
                  <a:srgbClr val="000000"/>
                </a:solidFill>
                <a:latin typeface="Tahoma" pitchFamily="34" charset="0"/>
                <a:cs typeface="Tahoma" pitchFamily="34" charset="0"/>
              </a:rPr>
              <a:t>όνο </a:t>
            </a:r>
            <a:r>
              <a:rPr lang="el-GR" sz="3200" dirty="0">
                <a:solidFill>
                  <a:srgbClr val="000000"/>
                </a:solidFill>
                <a:latin typeface="Tahoma" pitchFamily="34" charset="0"/>
              </a:rPr>
              <a:t>όταν </a:t>
            </a:r>
            <a:r>
              <a:rPr lang="el-GR" sz="3200" dirty="0">
                <a:solidFill>
                  <a:srgbClr val="000000"/>
                </a:solidFill>
                <a:latin typeface="Tahoma" pitchFamily="34" charset="0"/>
                <a:cs typeface="Tahoma" pitchFamily="34" charset="0"/>
              </a:rPr>
              <a:t> </a:t>
            </a:r>
            <a:endParaRPr lang="en-US" sz="3200" dirty="0">
              <a:solidFill>
                <a:srgbClr val="000000"/>
              </a:solidFill>
              <a:latin typeface="Tahoma" pitchFamily="34" charset="0"/>
              <a:cs typeface="Tahoma" pitchFamily="34" charset="0"/>
            </a:endParaRPr>
          </a:p>
          <a:p>
            <a:pPr algn="ctr"/>
            <a:r>
              <a:rPr lang="el-GR" sz="3200" dirty="0">
                <a:solidFill>
                  <a:srgbClr val="000000"/>
                </a:solidFill>
                <a:latin typeface="Tahoma" pitchFamily="34" charset="0"/>
                <a:cs typeface="Tahoma" pitchFamily="34" charset="0"/>
              </a:rPr>
              <a:t>η πηγή χρηματοδότησης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συνδέεται άμεσα με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την επένδυση</a:t>
            </a:r>
          </a:p>
        </p:txBody>
      </p:sp>
      <p:sp>
        <p:nvSpPr>
          <p:cNvPr id="58371" name="AutoShape 3"/>
          <p:cNvSpPr>
            <a:spLocks noChangeArrowheads="1"/>
          </p:cNvSpPr>
          <p:nvPr/>
        </p:nvSpPr>
        <p:spPr bwMode="auto">
          <a:xfrm>
            <a:off x="4495800" y="838200"/>
            <a:ext cx="4572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8372" name="Rectangle 4"/>
          <p:cNvSpPr>
            <a:spLocks noChangeArrowheads="1"/>
          </p:cNvSpPr>
          <p:nvPr/>
        </p:nvSpPr>
        <p:spPr bwMode="auto">
          <a:xfrm>
            <a:off x="4953000" y="0"/>
            <a:ext cx="4191000" cy="2438400"/>
          </a:xfrm>
          <a:prstGeom prst="rect">
            <a:avLst/>
          </a:prstGeom>
          <a:solidFill>
            <a:srgbClr val="CCECFF"/>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rPr>
              <a:t>Η</a:t>
            </a:r>
            <a:r>
              <a:rPr lang="el-GR" sz="3200" dirty="0">
                <a:solidFill>
                  <a:srgbClr val="000000"/>
                </a:solidFill>
                <a:latin typeface="Tahoma" pitchFamily="34" charset="0"/>
                <a:cs typeface="Tahoma" pitchFamily="34" charset="0"/>
              </a:rPr>
              <a:t> εκτίμηση της Κ.Π.Α.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θα πρέπει να γίνει με </a:t>
            </a:r>
            <a:endParaRPr lang="el-GR" sz="3200" dirty="0">
              <a:solidFill>
                <a:srgbClr val="000000"/>
              </a:solidFill>
              <a:latin typeface="Tahoma" pitchFamily="34" charset="0"/>
            </a:endParaRPr>
          </a:p>
          <a:p>
            <a:pPr algn="ctr"/>
            <a:r>
              <a:rPr lang="el-GR" sz="3200" dirty="0">
                <a:solidFill>
                  <a:srgbClr val="000000"/>
                </a:solidFill>
                <a:latin typeface="Tahoma" pitchFamily="34" charset="0"/>
                <a:cs typeface="Tahoma" pitchFamily="34" charset="0"/>
              </a:rPr>
              <a:t>επιτόκιο ίσο</a:t>
            </a:r>
            <a:r>
              <a:rPr lang="el-GR" sz="3200" dirty="0">
                <a:solidFill>
                  <a:srgbClr val="000000"/>
                </a:solidFill>
                <a:latin typeface="Tahoma" pitchFamily="34" charset="0"/>
              </a:rPr>
              <a:t> με αυτό</a:t>
            </a:r>
          </a:p>
          <a:p>
            <a:pPr algn="ctr"/>
            <a:r>
              <a:rPr lang="el-GR" sz="3200" dirty="0">
                <a:solidFill>
                  <a:srgbClr val="000000"/>
                </a:solidFill>
                <a:latin typeface="Tahoma" pitchFamily="34" charset="0"/>
                <a:cs typeface="Tahoma" pitchFamily="34" charset="0"/>
              </a:rPr>
              <a:t> της</a:t>
            </a:r>
            <a:r>
              <a:rPr lang="el-GR" sz="3200" dirty="0">
                <a:solidFill>
                  <a:srgbClr val="000000"/>
                </a:solidFill>
                <a:latin typeface="Tahoma" pitchFamily="34" charset="0"/>
              </a:rPr>
              <a:t> </a:t>
            </a:r>
            <a:r>
              <a:rPr lang="el-GR" sz="3200" dirty="0">
                <a:solidFill>
                  <a:srgbClr val="000000"/>
                </a:solidFill>
                <a:latin typeface="Tahoma" pitchFamily="34" charset="0"/>
                <a:cs typeface="Tahoma" pitchFamily="34" charset="0"/>
              </a:rPr>
              <a:t>χρηματοδότησης</a:t>
            </a:r>
          </a:p>
        </p:txBody>
      </p:sp>
      <p:sp>
        <p:nvSpPr>
          <p:cNvPr id="58373" name="Line 5"/>
          <p:cNvSpPr>
            <a:spLocks noChangeShapeType="1"/>
          </p:cNvSpPr>
          <p:nvPr/>
        </p:nvSpPr>
        <p:spPr bwMode="auto">
          <a:xfrm>
            <a:off x="2133600" y="2209800"/>
            <a:ext cx="1752600" cy="762000"/>
          </a:xfrm>
          <a:prstGeom prst="line">
            <a:avLst/>
          </a:prstGeom>
          <a:noFill/>
          <a:ln w="76200" cmpd="tri">
            <a:solidFill>
              <a:schemeClr val="tx1"/>
            </a:solidFill>
            <a:round/>
            <a:headEnd/>
            <a:tailEnd type="triangle" w="med" len="med"/>
          </a:ln>
        </p:spPr>
        <p:txBody>
          <a:bodyPr/>
          <a:lstStyle/>
          <a:p>
            <a:endParaRPr lang="el-GR" dirty="0"/>
          </a:p>
        </p:txBody>
      </p:sp>
      <p:sp>
        <p:nvSpPr>
          <p:cNvPr id="58374" name="Line 6"/>
          <p:cNvSpPr>
            <a:spLocks noChangeShapeType="1"/>
          </p:cNvSpPr>
          <p:nvPr/>
        </p:nvSpPr>
        <p:spPr bwMode="auto">
          <a:xfrm flipH="1">
            <a:off x="4038600" y="2438400"/>
            <a:ext cx="1828800" cy="609600"/>
          </a:xfrm>
          <a:prstGeom prst="line">
            <a:avLst/>
          </a:prstGeom>
          <a:noFill/>
          <a:ln w="76200" cmpd="tri">
            <a:solidFill>
              <a:schemeClr val="tx1"/>
            </a:solidFill>
            <a:round/>
            <a:headEnd/>
            <a:tailEnd type="triangle" w="med" len="med"/>
          </a:ln>
        </p:spPr>
        <p:txBody>
          <a:bodyPr/>
          <a:lstStyle/>
          <a:p>
            <a:endParaRPr lang="el-GR" dirty="0"/>
          </a:p>
        </p:txBody>
      </p:sp>
      <p:sp>
        <p:nvSpPr>
          <p:cNvPr id="58375" name="AutoShape 7"/>
          <p:cNvSpPr>
            <a:spLocks noChangeArrowheads="1"/>
          </p:cNvSpPr>
          <p:nvPr/>
        </p:nvSpPr>
        <p:spPr bwMode="auto">
          <a:xfrm>
            <a:off x="0" y="3124200"/>
            <a:ext cx="9144000" cy="838200"/>
          </a:xfrm>
          <a:custGeom>
            <a:avLst/>
            <a:gdLst>
              <a:gd name="T0" fmla="*/ 8001000 w 21600"/>
              <a:gd name="T1" fmla="*/ 419100 h 21600"/>
              <a:gd name="T2" fmla="*/ 4572000 w 21600"/>
              <a:gd name="T3" fmla="*/ 838200 h 21600"/>
              <a:gd name="T4" fmla="*/ 1143000 w 21600"/>
              <a:gd name="T5" fmla="*/ 419100 h 21600"/>
              <a:gd name="T6" fmla="*/ 45720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Π.χ. χρηματοδότηση έργου</a:t>
            </a:r>
          </a:p>
        </p:txBody>
      </p:sp>
      <p:sp>
        <p:nvSpPr>
          <p:cNvPr id="58376" name="AutoShape 8"/>
          <p:cNvSpPr>
            <a:spLocks noChangeArrowheads="1"/>
          </p:cNvSpPr>
          <p:nvPr/>
        </p:nvSpPr>
        <p:spPr bwMode="auto">
          <a:xfrm>
            <a:off x="152400" y="4572000"/>
            <a:ext cx="8839200" cy="2057400"/>
          </a:xfrm>
          <a:prstGeom prst="bracketPair">
            <a:avLst>
              <a:gd name="adj" fmla="val 16667"/>
            </a:avLst>
          </a:prstGeom>
          <a:noFill/>
          <a:ln w="9525">
            <a:solidFill>
              <a:schemeClr val="tx1"/>
            </a:solidFill>
            <a:round/>
            <a:headEnd/>
            <a:tailEnd/>
          </a:ln>
        </p:spPr>
        <p:txBody>
          <a:bodyPr wrap="none" anchor="ctr"/>
          <a:lstStyle/>
          <a:p>
            <a:endParaRPr lang="el-GR" dirty="0"/>
          </a:p>
        </p:txBody>
      </p:sp>
      <p:sp>
        <p:nvSpPr>
          <p:cNvPr id="58377" name="Rectangle 9"/>
          <p:cNvSpPr>
            <a:spLocks noChangeArrowheads="1"/>
          </p:cNvSpPr>
          <p:nvPr/>
        </p:nvSpPr>
        <p:spPr bwMode="auto">
          <a:xfrm>
            <a:off x="304800" y="4953000"/>
            <a:ext cx="8610600" cy="1554163"/>
          </a:xfrm>
          <a:prstGeom prst="rect">
            <a:avLst/>
          </a:prstGeom>
          <a:solidFill>
            <a:srgbClr val="CCFF99"/>
          </a:solidFill>
          <a:ln w="9525">
            <a:noFill/>
            <a:miter lim="800000"/>
            <a:headEnd/>
            <a:tailEnd/>
          </a:ln>
        </p:spPr>
        <p:txBody>
          <a:bodyPr>
            <a:spAutoFit/>
          </a:bodyPr>
          <a:lstStyle/>
          <a:p>
            <a:pPr algn="just">
              <a:spcBef>
                <a:spcPct val="50000"/>
              </a:spcBef>
              <a:buFontTx/>
              <a:buChar char="•"/>
            </a:pPr>
            <a:r>
              <a:rPr lang="el-GR" sz="3200" dirty="0">
                <a:solidFill>
                  <a:srgbClr val="000000"/>
                </a:solidFill>
                <a:latin typeface="Tahoma" pitchFamily="34" charset="0"/>
                <a:cs typeface="Tahoma" pitchFamily="34" charset="0"/>
              </a:rPr>
              <a:t>τα περιουσιακά στοιχεία και οι καθαρές χρηματορροές της επένδυσης </a:t>
            </a:r>
            <a:r>
              <a:rPr lang="el-GR" sz="3200" dirty="0">
                <a:solidFill>
                  <a:srgbClr val="000000"/>
                </a:solidFill>
                <a:latin typeface="Tahoma" pitchFamily="34" charset="0"/>
              </a:rPr>
              <a:t>να </a:t>
            </a:r>
            <a:r>
              <a:rPr lang="el-GR" sz="3200" dirty="0">
                <a:solidFill>
                  <a:srgbClr val="000000"/>
                </a:solidFill>
                <a:latin typeface="Tahoma" pitchFamily="34" charset="0"/>
                <a:cs typeface="Tahoma" pitchFamily="34" charset="0"/>
              </a:rPr>
              <a:t>διαχωρίζονται από τα αντίστοιχα που έχει η επιχείρηση. </a:t>
            </a:r>
            <a:endParaRPr lang="el-GR" dirty="0"/>
          </a:p>
        </p:txBody>
      </p:sp>
      <p:sp>
        <p:nvSpPr>
          <p:cNvPr id="58378" name="AutoShape 10"/>
          <p:cNvSpPr>
            <a:spLocks noChangeArrowheads="1"/>
          </p:cNvSpPr>
          <p:nvPr/>
        </p:nvSpPr>
        <p:spPr bwMode="auto">
          <a:xfrm>
            <a:off x="2895600" y="3962400"/>
            <a:ext cx="3505200" cy="914400"/>
          </a:xfrm>
          <a:prstGeom prst="downArrowCallout">
            <a:avLst>
              <a:gd name="adj1" fmla="val 95833"/>
              <a:gd name="adj2" fmla="val 95833"/>
              <a:gd name="adj3" fmla="val 16667"/>
              <a:gd name="adj4" fmla="val 66667"/>
            </a:avLst>
          </a:prstGeom>
          <a:solidFill>
            <a:srgbClr val="CCFF66"/>
          </a:solidFill>
          <a:ln w="9525">
            <a:solidFill>
              <a:schemeClr val="tx1"/>
            </a:solidFill>
            <a:miter lim="800000"/>
            <a:headEnd/>
            <a:tailEnd/>
          </a:ln>
        </p:spPr>
        <p:txBody>
          <a:bodyPr wrap="none" anchor="ctr"/>
          <a:lstStyle/>
          <a:p>
            <a:pPr algn="ctr"/>
            <a:r>
              <a:rPr lang="el-GR" sz="3200" dirty="0">
                <a:solidFill>
                  <a:srgbClr val="000000"/>
                </a:solidFill>
                <a:latin typeface="Tahoma" pitchFamily="34" charset="0"/>
                <a:cs typeface="Tahoma" pitchFamily="34" charset="0"/>
              </a:rPr>
              <a:t>Προϋπόθεση</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p:nvPr>
        </p:nvSpPr>
        <p:spPr>
          <a:xfrm>
            <a:off x="0" y="0"/>
            <a:ext cx="9144000" cy="8496300"/>
          </a:xfrm>
        </p:spPr>
        <p:txBody>
          <a:bodyPr/>
          <a:lstStyle/>
          <a:p>
            <a:pPr algn="ctr" eaLnBrk="1" hangingPunct="1">
              <a:buNone/>
            </a:pPr>
            <a:r>
              <a:rPr lang="el-GR" b="1" u="sng" dirty="0" smtClean="0">
                <a:solidFill>
                  <a:srgbClr val="000000"/>
                </a:solidFill>
                <a:latin typeface="Tahoma" pitchFamily="34" charset="0"/>
                <a:cs typeface="Tahoma" pitchFamily="34" charset="0"/>
              </a:rPr>
              <a:t>Περίπτωση Χρηματοδότησης Έργου</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οι λογαριασμοί είναι ξεχωριστοί, </a:t>
            </a:r>
            <a:endParaRPr lang="el-GR" b="1"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ο κίνδυνος περιορίζεται στο ίδιο το έργο και τις χρηματορροές που δημιουργεί αυτό και </a:t>
            </a:r>
            <a:endParaRPr lang="el-GR" b="1" dirty="0" smtClean="0">
              <a:solidFill>
                <a:srgbClr val="000000"/>
              </a:solidFill>
              <a:latin typeface="Tahoma" pitchFamily="34" charset="0"/>
            </a:endParaRPr>
          </a:p>
          <a:p>
            <a:pPr lvl="1" algn="just" eaLnBrk="1" hangingPunct="1"/>
            <a:r>
              <a:rPr lang="el-GR" b="1" dirty="0" smtClean="0">
                <a:solidFill>
                  <a:srgbClr val="000000"/>
                </a:solidFill>
                <a:latin typeface="Tahoma" pitchFamily="34" charset="0"/>
                <a:cs typeface="Tahoma" pitchFamily="34" charset="0"/>
              </a:rPr>
              <a:t>οποιαδήποτε οφειλή</a:t>
            </a:r>
            <a:r>
              <a:rPr lang="el-GR" b="1" dirty="0" smtClean="0">
                <a:solidFill>
                  <a:srgbClr val="000000"/>
                </a:solidFill>
                <a:latin typeface="Tahoma" pitchFamily="34" charset="0"/>
              </a:rPr>
              <a:t> </a:t>
            </a:r>
            <a:r>
              <a:rPr lang="el-GR" b="1" dirty="0" smtClean="0">
                <a:solidFill>
                  <a:srgbClr val="000000"/>
                </a:solidFill>
                <a:latin typeface="Tahoma" pitchFamily="34" charset="0"/>
                <a:cs typeface="Tahoma" pitchFamily="34" charset="0"/>
              </a:rPr>
              <a:t>που προκύπτει από το έργο δεν επεκτείνεται στην επιχείρηση.</a:t>
            </a:r>
            <a:r>
              <a:rPr lang="el-GR" dirty="0" smtClean="0">
                <a:solidFill>
                  <a:srgbClr val="000000"/>
                </a:solidFill>
                <a:latin typeface="Tahoma" pitchFamily="34" charset="0"/>
                <a:cs typeface="Tahoma" pitchFamily="34" charset="0"/>
              </a:rPr>
              <a:t> </a:t>
            </a:r>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cs typeface="Tahoma" pitchFamily="34" charset="0"/>
              </a:rPr>
              <a:t>Συνεπώς, η συγκεκριμένη χρηματοδότηση έργου δεν επηρεάζει την κεφαλαιακή δομή της επιχείρησης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το ειδικό κόστος της χρηματοδότησης αυτής θα πρέπει να χρησιμοποιείται ως επιτόκιο αναγωγής για την εκτίμηση της Κ.Π.Α. του έργου.</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0"/>
            <a:ext cx="9144000" cy="1371600"/>
          </a:xfrm>
          <a:solidFill>
            <a:srgbClr val="CCFF66"/>
          </a:solidFill>
          <a:ln w="76200" cmpd="tri">
            <a:solidFill>
              <a:schemeClr val="tx1"/>
            </a:solidFill>
          </a:ln>
        </p:spPr>
        <p:txBody>
          <a:bodyPr>
            <a:normAutofit/>
          </a:bodyPr>
          <a:lstStyle/>
          <a:p>
            <a:pPr eaLnBrk="1" hangingPunct="1"/>
            <a:r>
              <a:rPr lang="el-GR" b="1" dirty="0" smtClean="0">
                <a:latin typeface="Arial" charset="0"/>
                <a:cs typeface="Times New Roman" pitchFamily="18" charset="0"/>
              </a:rPr>
              <a:t>ΣυνθετικΑ ΜΕρη του ΚΟστουΣ ΚεφαλαΙου </a:t>
            </a:r>
          </a:p>
        </p:txBody>
      </p:sp>
      <p:sp>
        <p:nvSpPr>
          <p:cNvPr id="60419" name="Rectangle 3"/>
          <p:cNvSpPr>
            <a:spLocks noGrp="1" noChangeArrowheads="1"/>
          </p:cNvSpPr>
          <p:nvPr>
            <p:ph idx="1"/>
          </p:nvPr>
        </p:nvSpPr>
        <p:spPr>
          <a:xfrm>
            <a:off x="0" y="1600200"/>
            <a:ext cx="9144000" cy="4495800"/>
          </a:xfrm>
        </p:spPr>
        <p:txBody>
          <a:bodyPr/>
          <a:lstStyle/>
          <a:p>
            <a:pPr algn="just" eaLnBrk="1" hangingPunct="1"/>
            <a:r>
              <a:rPr lang="el-GR" dirty="0" smtClean="0">
                <a:solidFill>
                  <a:schemeClr val="tx1"/>
                </a:solidFill>
                <a:latin typeface="Arial" charset="0"/>
              </a:rPr>
              <a:t>Το κόστος κεφαλαίου είναι το σταθμικό μέσο κόστος όλων των κεφαλαίων</a:t>
            </a:r>
          </a:p>
          <a:p>
            <a:pPr lvl="1" algn="just" eaLnBrk="1" hangingPunct="1"/>
            <a:r>
              <a:rPr lang="el-GR" b="1" dirty="0" smtClean="0">
                <a:solidFill>
                  <a:srgbClr val="006600"/>
                </a:solidFill>
                <a:latin typeface="Arial" charset="0"/>
              </a:rPr>
              <a:t>Δανειακά κεφάλαια</a:t>
            </a:r>
          </a:p>
          <a:p>
            <a:pPr lvl="1" algn="just" eaLnBrk="1" hangingPunct="1"/>
            <a:r>
              <a:rPr lang="el-GR" b="1" dirty="0" smtClean="0">
                <a:solidFill>
                  <a:schemeClr val="accent2"/>
                </a:solidFill>
                <a:latin typeface="Arial" charset="0"/>
              </a:rPr>
              <a:t>Ίδια κεφάλαια</a:t>
            </a:r>
          </a:p>
          <a:p>
            <a:pPr lvl="2" algn="just" eaLnBrk="1" hangingPunct="1"/>
            <a:r>
              <a:rPr lang="el-GR" sz="2800" b="1" dirty="0" smtClean="0">
                <a:solidFill>
                  <a:schemeClr val="tx1"/>
                </a:solidFill>
                <a:latin typeface="Arial" charset="0"/>
              </a:rPr>
              <a:t>Έκδοση νέων μετοχών</a:t>
            </a:r>
          </a:p>
          <a:p>
            <a:pPr lvl="2" algn="just" eaLnBrk="1" hangingPunct="1"/>
            <a:r>
              <a:rPr lang="el-GR" sz="2800" b="1" dirty="0" smtClean="0">
                <a:solidFill>
                  <a:schemeClr val="tx1"/>
                </a:solidFill>
                <a:latin typeface="Arial" charset="0"/>
              </a:rPr>
              <a:t>Παρακρατηθέντα κέρδη</a:t>
            </a:r>
          </a:p>
          <a:p>
            <a:pPr lvl="2" algn="just" eaLnBrk="1" hangingPunct="1"/>
            <a:endParaRPr lang="el-GR" sz="2800" b="1" dirty="0" smtClean="0">
              <a:latin typeface="Arial" charset="0"/>
            </a:endParaRPr>
          </a:p>
        </p:txBody>
      </p:sp>
      <p:sp>
        <p:nvSpPr>
          <p:cNvPr id="60420" name="AutoShape 4"/>
          <p:cNvSpPr>
            <a:spLocks noChangeArrowheads="1"/>
          </p:cNvSpPr>
          <p:nvPr/>
        </p:nvSpPr>
        <p:spPr bwMode="auto">
          <a:xfrm>
            <a:off x="8167688" y="6372225"/>
            <a:ext cx="976312" cy="485775"/>
          </a:xfrm>
          <a:prstGeom prst="rightArrow">
            <a:avLst>
              <a:gd name="adj1" fmla="val 50000"/>
              <a:gd name="adj2" fmla="val 50245"/>
            </a:avLst>
          </a:prstGeom>
          <a:solidFill>
            <a:srgbClr val="006600"/>
          </a:solidFill>
          <a:ln w="9525">
            <a:solidFill>
              <a:schemeClr val="tx1"/>
            </a:solidFill>
            <a:miter lim="800000"/>
            <a:headEnd/>
            <a:tailEnd/>
          </a:ln>
        </p:spPr>
        <p:txBody>
          <a:bodyPr wrap="none" anchor="ctr"/>
          <a:lstStyle/>
          <a:p>
            <a:pPr algn="ctr"/>
            <a:endParaRPr lang="el-GR" dirty="0">
              <a:solidFill>
                <a:srgbClr val="006600"/>
              </a:solidFill>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0"/>
            <a:ext cx="9144000" cy="914400"/>
          </a:xfrm>
          <a:solidFill>
            <a:srgbClr val="CCECFF"/>
          </a:solidFill>
          <a:ln w="57150" cmpd="thickThin">
            <a:solidFill>
              <a:schemeClr val="tx1"/>
            </a:solidFill>
          </a:ln>
        </p:spPr>
        <p:txBody>
          <a:bodyPr/>
          <a:lstStyle/>
          <a:p>
            <a:pPr eaLnBrk="1" hangingPunct="1"/>
            <a:r>
              <a:rPr lang="el-GR" b="1" dirty="0" smtClean="0">
                <a:solidFill>
                  <a:srgbClr val="000000"/>
                </a:solidFill>
                <a:latin typeface="Tahoma" pitchFamily="34" charset="0"/>
                <a:cs typeface="Tahoma" pitchFamily="34" charset="0"/>
              </a:rPr>
              <a:t>ΚΟστοΣ δανειακΩν κεφαλαΙων</a:t>
            </a:r>
            <a:endParaRPr lang="el-GR" dirty="0" smtClean="0">
              <a:solidFill>
                <a:srgbClr val="000000"/>
              </a:solidFill>
              <a:latin typeface="Tahoma" pitchFamily="34" charset="0"/>
              <a:cs typeface="Tahoma" pitchFamily="34" charset="0"/>
            </a:endParaRPr>
          </a:p>
        </p:txBody>
      </p:sp>
      <p:sp>
        <p:nvSpPr>
          <p:cNvPr id="61443" name="Rectangle 3"/>
          <p:cNvSpPr>
            <a:spLocks noGrp="1" noChangeArrowheads="1"/>
          </p:cNvSpPr>
          <p:nvPr>
            <p:ph idx="1"/>
          </p:nvPr>
        </p:nvSpPr>
        <p:spPr>
          <a:xfrm>
            <a:off x="0" y="1143000"/>
            <a:ext cx="9144000" cy="5715000"/>
          </a:xfrm>
        </p:spPr>
        <p:txBody>
          <a:bodyPr/>
          <a:lstStyle/>
          <a:p>
            <a:pPr algn="just" eaLnBrk="1" hangingPunct="1"/>
            <a:r>
              <a:rPr lang="el-GR" dirty="0" smtClean="0">
                <a:solidFill>
                  <a:schemeClr val="tx1"/>
                </a:solidFill>
                <a:latin typeface="Tahoma" pitchFamily="34" charset="0"/>
              </a:rPr>
              <a:t>Επιχείρηση</a:t>
            </a:r>
            <a:r>
              <a:rPr lang="el-GR" dirty="0" smtClean="0">
                <a:solidFill>
                  <a:schemeClr val="tx1"/>
                </a:solidFill>
                <a:latin typeface="Tahoma" pitchFamily="34" charset="0"/>
                <a:cs typeface="Tahoma" pitchFamily="34" charset="0"/>
              </a:rPr>
              <a:t> δανείστηκε στην αρχή του έτους 100 εκατ. ΕΥΡΩ </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cs typeface="Tahoma" pitchFamily="34" charset="0"/>
              </a:rPr>
              <a:t>κατέβαλε για τόκους στο τέλος του έτους 13 εκατ. </a:t>
            </a:r>
            <a:endParaRPr lang="el-GR" dirty="0" smtClean="0">
              <a:solidFill>
                <a:schemeClr val="tx1"/>
              </a:solidFill>
              <a:latin typeface="Tahoma" pitchFamily="34" charset="0"/>
            </a:endParaRPr>
          </a:p>
          <a:p>
            <a:pPr lvl="1" algn="just" eaLnBrk="1" hangingPunct="1"/>
            <a:r>
              <a:rPr lang="el-GR" dirty="0" smtClean="0">
                <a:solidFill>
                  <a:schemeClr val="tx1"/>
                </a:solidFill>
                <a:latin typeface="Tahoma" pitchFamily="34" charset="0"/>
              </a:rPr>
              <a:t>Τ</a:t>
            </a:r>
            <a:r>
              <a:rPr lang="el-GR" dirty="0" smtClean="0">
                <a:solidFill>
                  <a:schemeClr val="tx1"/>
                </a:solidFill>
                <a:latin typeface="Tahoma" pitchFamily="34" charset="0"/>
                <a:cs typeface="Tahoma" pitchFamily="34" charset="0"/>
              </a:rPr>
              <a:t>ο κόστος των δανειακών αυτών κεφαλαίων, πριν από την αφαίρεση του φόρου εισοδήματος, είναι </a:t>
            </a:r>
            <a:endParaRPr lang="el-GR" dirty="0" smtClean="0">
              <a:solidFill>
                <a:schemeClr val="tx1"/>
              </a:solidFill>
              <a:latin typeface="Tahoma" pitchFamily="34" charset="0"/>
            </a:endParaRPr>
          </a:p>
          <a:p>
            <a:pPr lvl="2" algn="just" eaLnBrk="1" hangingPunct="1"/>
            <a:r>
              <a:rPr lang="el-GR" sz="3200" b="1" dirty="0" smtClean="0">
                <a:solidFill>
                  <a:schemeClr val="accent2"/>
                </a:solidFill>
                <a:latin typeface="Tahoma" pitchFamily="34" charset="0"/>
                <a:cs typeface="Tahoma" pitchFamily="34" charset="0"/>
              </a:rPr>
              <a:t>13/100 = 0,13 ή 13%. </a:t>
            </a:r>
            <a:endParaRPr lang="el-GR" sz="3200" b="1" dirty="0" smtClean="0">
              <a:solidFill>
                <a:schemeClr val="accent2"/>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Εάν υποθέσουμε ο συντελεστής φορολογίας είναι 40%,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cs typeface="Tahoma" pitchFamily="34" charset="0"/>
              </a:rPr>
              <a:t>τότε το κόστος των δανειακών κεφαλαίων μετά από φόρους ισούται με </a:t>
            </a:r>
            <a:endParaRPr lang="el-GR" dirty="0" smtClean="0">
              <a:solidFill>
                <a:srgbClr val="000000"/>
              </a:solidFill>
              <a:latin typeface="Tahoma" pitchFamily="34" charset="0"/>
            </a:endParaRPr>
          </a:p>
          <a:p>
            <a:pPr lvl="2" algn="just" eaLnBrk="1" hangingPunct="1"/>
            <a:r>
              <a:rPr lang="el-GR" sz="3200" b="1" dirty="0" smtClean="0">
                <a:solidFill>
                  <a:schemeClr val="accent2"/>
                </a:solidFill>
                <a:latin typeface="Tahoma" pitchFamily="34" charset="0"/>
                <a:cs typeface="Tahoma" pitchFamily="34" charset="0"/>
              </a:rPr>
              <a:t>13% Χ (1 - 0,40) = 7,8%.</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0"/>
            <a:ext cx="9144000" cy="1143000"/>
          </a:xfrm>
          <a:solidFill>
            <a:srgbClr val="FFFF99"/>
          </a:solidFill>
          <a:ln w="76200" cmpd="tri">
            <a:solidFill>
              <a:schemeClr val="tx1"/>
            </a:solidFill>
          </a:ln>
        </p:spPr>
        <p:txBody>
          <a:bodyPr>
            <a:normAutofit/>
          </a:bodyPr>
          <a:lstStyle/>
          <a:p>
            <a:pPr eaLnBrk="1" hangingPunct="1"/>
            <a:r>
              <a:rPr lang="el-GR" b="1" dirty="0" smtClean="0">
                <a:solidFill>
                  <a:srgbClr val="000000"/>
                </a:solidFill>
                <a:latin typeface="Tahoma" pitchFamily="34" charset="0"/>
                <a:cs typeface="Times New Roman" pitchFamily="18" charset="0"/>
              </a:rPr>
              <a:t>ΣταθμικΟ ΜΕσο ΚΟστοΣ ΚεφαλαΙου</a:t>
            </a:r>
            <a:endParaRPr lang="el-GR" dirty="0" smtClean="0">
              <a:solidFill>
                <a:srgbClr val="000000"/>
              </a:solidFill>
              <a:latin typeface="Tahoma" pitchFamily="34" charset="0"/>
              <a:cs typeface="Times New Roman" pitchFamily="18" charset="0"/>
            </a:endParaRPr>
          </a:p>
        </p:txBody>
      </p:sp>
      <p:sp>
        <p:nvSpPr>
          <p:cNvPr id="68611" name="Rectangle 3"/>
          <p:cNvSpPr>
            <a:spLocks noGrp="1" noChangeArrowheads="1"/>
          </p:cNvSpPr>
          <p:nvPr>
            <p:ph idx="1"/>
          </p:nvPr>
        </p:nvSpPr>
        <p:spPr>
          <a:xfrm>
            <a:off x="0" y="1219200"/>
            <a:ext cx="9144000" cy="5638800"/>
          </a:xfrm>
        </p:spPr>
        <p:txBody>
          <a:bodyPr/>
          <a:lstStyle/>
          <a:p>
            <a:pPr algn="just" eaLnBrk="1" hangingPunct="1"/>
            <a:r>
              <a:rPr lang="el-GR" dirty="0" smtClean="0">
                <a:solidFill>
                  <a:srgbClr val="000000"/>
                </a:solidFill>
                <a:latin typeface="Tahoma" pitchFamily="34" charset="0"/>
              </a:rPr>
              <a:t>Υπολογίζεται </a:t>
            </a:r>
          </a:p>
          <a:p>
            <a:pPr lvl="1" algn="just" eaLnBrk="1" hangingPunct="1"/>
            <a:r>
              <a:rPr lang="el-GR" dirty="0" smtClean="0">
                <a:solidFill>
                  <a:srgbClr val="000000"/>
                </a:solidFill>
                <a:latin typeface="Tahoma" pitchFamily="34" charset="0"/>
              </a:rPr>
              <a:t>πολλαπλασιάζοντας το κόστος κεφαλαίου κάθε χρηματοδοτικής πηγής επί την αντίστοιχη ποσοστιαία συμμετοχή της πηγής </a:t>
            </a:r>
          </a:p>
          <a:p>
            <a:pPr lvl="1" algn="just" eaLnBrk="1" hangingPunct="1"/>
            <a:r>
              <a:rPr lang="el-GR" dirty="0" smtClean="0">
                <a:solidFill>
                  <a:srgbClr val="000000"/>
                </a:solidFill>
                <a:latin typeface="Tahoma" pitchFamily="34" charset="0"/>
                <a:cs typeface="Times New Roman" pitchFamily="18" charset="0"/>
              </a:rPr>
              <a:t>Κ=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e</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e</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p</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p</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b</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cs typeface="Times New Roman" pitchFamily="18" charset="0"/>
              </a:rPr>
              <a:t>  + </a:t>
            </a:r>
            <a:r>
              <a:rPr lang="en-US" dirty="0" smtClean="0">
                <a:solidFill>
                  <a:srgbClr val="000000"/>
                </a:solidFill>
                <a:latin typeface="Tahoma" pitchFamily="34" charset="0"/>
                <a:cs typeface="Times New Roman" pitchFamily="18" charset="0"/>
              </a:rPr>
              <a:t>w</a:t>
            </a:r>
            <a:r>
              <a:rPr lang="el-GR" baseline="-30000" dirty="0" smtClean="0">
                <a:solidFill>
                  <a:srgbClr val="000000"/>
                </a:solidFill>
                <a:latin typeface="Tahoma" pitchFamily="34" charset="0"/>
                <a:cs typeface="Times New Roman" pitchFamily="18" charset="0"/>
              </a:rPr>
              <a:t>δ  </a:t>
            </a:r>
            <a:r>
              <a:rPr lang="el-GR" dirty="0" smtClean="0">
                <a:solidFill>
                  <a:srgbClr val="000000"/>
                </a:solidFill>
                <a:latin typeface="Tahoma" pitchFamily="34" charset="0"/>
                <a:cs typeface="Times New Roman" pitchFamily="18" charset="0"/>
              </a:rPr>
              <a:t>K</a:t>
            </a:r>
            <a:r>
              <a:rPr lang="el-GR" baseline="-30000" dirty="0" smtClean="0">
                <a:solidFill>
                  <a:srgbClr val="000000"/>
                </a:solidFill>
                <a:latin typeface="Tahoma" pitchFamily="34" charset="0"/>
                <a:cs typeface="Times New Roman" pitchFamily="18" charset="0"/>
              </a:rPr>
              <a:t>δ</a:t>
            </a:r>
            <a:endParaRPr lang="el-GR" dirty="0" smtClean="0">
              <a:solidFill>
                <a:srgbClr val="000000"/>
              </a:solidFill>
              <a:latin typeface="Tahoma" pitchFamily="34" charset="0"/>
              <a:cs typeface="Times New Roman" pitchFamily="18" charset="0"/>
            </a:endParaRPr>
          </a:p>
        </p:txBody>
      </p:sp>
      <p:sp>
        <p:nvSpPr>
          <p:cNvPr id="68612" name="AutoShape 4"/>
          <p:cNvSpPr>
            <a:spLocks noChangeArrowheads="1"/>
          </p:cNvSpPr>
          <p:nvPr/>
        </p:nvSpPr>
        <p:spPr bwMode="auto">
          <a:xfrm>
            <a:off x="7010400" y="5181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idx="1"/>
          </p:nvPr>
        </p:nvSpPr>
        <p:spPr>
          <a:xfrm>
            <a:off x="0" y="0"/>
            <a:ext cx="9144000" cy="6858000"/>
          </a:xfrm>
        </p:spPr>
        <p:txBody>
          <a:bodyPr>
            <a:normAutofit lnSpcReduction="10000"/>
          </a:bodyPr>
          <a:lstStyle/>
          <a:p>
            <a:pPr algn="just" eaLnBrk="1" hangingPunct="1"/>
            <a:r>
              <a:rPr lang="el-GR" dirty="0" smtClean="0">
                <a:solidFill>
                  <a:srgbClr val="000000"/>
                </a:solidFill>
                <a:latin typeface="Tahoma" pitchFamily="34" charset="0"/>
              </a:rPr>
              <a:t>Π.Χ. εάν η κεφαλαιακή δομή της επιχείρησης αποτελείται από </a:t>
            </a:r>
          </a:p>
          <a:p>
            <a:pPr lvl="1" algn="just" eaLnBrk="1" hangingPunct="1"/>
            <a:r>
              <a:rPr lang="el-GR" dirty="0" smtClean="0">
                <a:solidFill>
                  <a:srgbClr val="000000"/>
                </a:solidFill>
                <a:latin typeface="Tahoma" pitchFamily="34" charset="0"/>
              </a:rPr>
              <a:t>κοινό μετοχικό κεφάλαιο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e</a:t>
            </a:r>
            <a:r>
              <a:rPr lang="el-GR" baseline="-30000" dirty="0" smtClean="0">
                <a:solidFill>
                  <a:srgbClr val="000000"/>
                </a:solidFill>
                <a:latin typeface="Tahoma" pitchFamily="34" charset="0"/>
              </a:rPr>
              <a:t> </a:t>
            </a:r>
            <a:r>
              <a:rPr lang="el-GR" dirty="0" smtClean="0">
                <a:solidFill>
                  <a:srgbClr val="000000"/>
                </a:solidFill>
                <a:latin typeface="Tahoma" pitchFamily="34" charset="0"/>
              </a:rPr>
              <a:t>- συντελεστής σταθερός]</a:t>
            </a:r>
            <a:r>
              <a:rPr lang="el-GR" baseline="-30000" dirty="0" smtClean="0">
                <a:solidFill>
                  <a:srgbClr val="000000"/>
                </a:solidFill>
                <a:latin typeface="Tahoma" pitchFamily="34" charset="0"/>
              </a:rPr>
              <a:t>  </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rPr>
              <a:t>προνομιακό μετοχικό κεφάλαιο </a:t>
            </a:r>
            <a:r>
              <a:rPr lang="el-GR"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p</a:t>
            </a:r>
            <a:endParaRPr lang="el-GR" dirty="0" smtClean="0">
              <a:solidFill>
                <a:srgbClr val="000000"/>
              </a:solidFill>
              <a:latin typeface="Tahoma" pitchFamily="34" charset="0"/>
            </a:endParaRPr>
          </a:p>
          <a:p>
            <a:pPr lvl="1" algn="just" eaLnBrk="1" hangingPunct="1"/>
            <a:r>
              <a:rPr lang="el-GR" dirty="0" smtClean="0">
                <a:solidFill>
                  <a:srgbClr val="000000"/>
                </a:solidFill>
                <a:latin typeface="Tahoma" pitchFamily="34" charset="0"/>
              </a:rPr>
              <a:t>μακροπρόθεσμο δανεισμό δολάρια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rPr>
              <a:t> και </a:t>
            </a:r>
          </a:p>
          <a:p>
            <a:pPr lvl="1" algn="just" eaLnBrk="1" hangingPunct="1"/>
            <a:r>
              <a:rPr lang="el-GR" dirty="0" smtClean="0">
                <a:solidFill>
                  <a:srgbClr val="000000"/>
                </a:solidFill>
                <a:latin typeface="Tahoma" pitchFamily="34" charset="0"/>
              </a:rPr>
              <a:t>μακροπρόθεσμο δανεισμό σε Ευρώ </a:t>
            </a:r>
            <a:r>
              <a:rPr lang="en-US" dirty="0" smtClean="0">
                <a:solidFill>
                  <a:srgbClr val="000000"/>
                </a:solidFill>
                <a:latin typeface="Tahoma" pitchFamily="34" charset="0"/>
                <a:cs typeface="Times New Roman" pitchFamily="18" charset="0"/>
              </a:rPr>
              <a:t>w</a:t>
            </a:r>
            <a:r>
              <a:rPr lang="el-GR" baseline="-30000" dirty="0" smtClean="0">
                <a:solidFill>
                  <a:srgbClr val="000000"/>
                </a:solidFill>
                <a:latin typeface="Tahoma" pitchFamily="34" charset="0"/>
                <a:cs typeface="Times New Roman" pitchFamily="18" charset="0"/>
              </a:rPr>
              <a:t>δ</a:t>
            </a:r>
            <a:r>
              <a:rPr lang="el-GR" dirty="0" smtClean="0">
                <a:solidFill>
                  <a:srgbClr val="000000"/>
                </a:solidFill>
                <a:latin typeface="Tahoma" pitchFamily="34" charset="0"/>
              </a:rPr>
              <a:t> </a:t>
            </a:r>
          </a:p>
          <a:p>
            <a:pPr algn="just" eaLnBrk="1" hangingPunct="1"/>
            <a:r>
              <a:rPr lang="el-GR" dirty="0" smtClean="0">
                <a:solidFill>
                  <a:srgbClr val="000000"/>
                </a:solidFill>
                <a:latin typeface="Tahoma" pitchFamily="34" charset="0"/>
              </a:rPr>
              <a:t>Το κόστος κεφαλαίου κάθε πηγής χρηματοδότησης είναι αντίστοιχα</a:t>
            </a:r>
            <a:r>
              <a:rPr lang="el-GR"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e</a:t>
            </a:r>
            <a:r>
              <a:rPr lang="el-GR"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p</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K</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cs typeface="Times New Roman" pitchFamily="18" charset="0"/>
              </a:rPr>
              <a:t> και K</a:t>
            </a:r>
            <a:r>
              <a:rPr lang="el-GR" baseline="-30000" dirty="0" smtClean="0">
                <a:solidFill>
                  <a:srgbClr val="000000"/>
                </a:solidFill>
                <a:latin typeface="Tahoma" pitchFamily="34" charset="0"/>
                <a:cs typeface="Times New Roman" pitchFamily="18" charset="0"/>
              </a:rPr>
              <a:t>δ</a:t>
            </a:r>
            <a:r>
              <a:rPr lang="el-GR" dirty="0" smtClean="0">
                <a:solidFill>
                  <a:srgbClr val="000000"/>
                </a:solidFill>
                <a:latin typeface="Tahoma" pitchFamily="34" charset="0"/>
                <a:cs typeface="Times New Roman" pitchFamily="18" charset="0"/>
              </a:rPr>
              <a:t>, </a:t>
            </a:r>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σταθμικό μέσο κόστος κεφαλαίου Κ θα είναι</a:t>
            </a:r>
          </a:p>
          <a:p>
            <a:pPr algn="just" eaLnBrk="1" hangingPunct="1"/>
            <a:r>
              <a:rPr lang="el-GR" dirty="0" smtClean="0">
                <a:solidFill>
                  <a:srgbClr val="000000"/>
                </a:solidFill>
                <a:latin typeface="Tahoma" pitchFamily="34" charset="0"/>
                <a:cs typeface="Times New Roman" pitchFamily="18" charset="0"/>
              </a:rPr>
              <a:t>Κ=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e</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e</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a:t>
            </a:r>
            <a:r>
              <a:rPr lang="el-GR" baseline="-30000"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p</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p</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b</a:t>
            </a:r>
            <a:r>
              <a:rPr lang="en-US" dirty="0" smtClean="0">
                <a:solidFill>
                  <a:srgbClr val="000000"/>
                </a:solidFill>
                <a:latin typeface="Tahoma" pitchFamily="34" charset="0"/>
                <a:cs typeface="Times New Roman" pitchFamily="18" charset="0"/>
              </a:rPr>
              <a:t> K</a:t>
            </a:r>
            <a:r>
              <a:rPr lang="en-US" baseline="-30000" dirty="0" smtClean="0">
                <a:solidFill>
                  <a:srgbClr val="000000"/>
                </a:solidFill>
                <a:latin typeface="Tahoma" pitchFamily="34" charset="0"/>
                <a:cs typeface="Times New Roman" pitchFamily="18" charset="0"/>
              </a:rPr>
              <a:t>b</a:t>
            </a:r>
            <a:r>
              <a:rPr lang="el-GR" dirty="0" smtClean="0">
                <a:solidFill>
                  <a:srgbClr val="000000"/>
                </a:solidFill>
                <a:latin typeface="Tahoma" pitchFamily="34" charset="0"/>
                <a:cs typeface="Times New Roman" pitchFamily="18" charset="0"/>
              </a:rPr>
              <a:t>  + </a:t>
            </a:r>
            <a:r>
              <a:rPr lang="en-US" dirty="0" smtClean="0">
                <a:solidFill>
                  <a:srgbClr val="000000"/>
                </a:solidFill>
                <a:latin typeface="Tahoma" pitchFamily="34" charset="0"/>
                <a:cs typeface="Times New Roman" pitchFamily="18" charset="0"/>
              </a:rPr>
              <a:t>w</a:t>
            </a:r>
            <a:r>
              <a:rPr lang="el-GR" baseline="-30000" dirty="0" smtClean="0">
                <a:solidFill>
                  <a:srgbClr val="000000"/>
                </a:solidFill>
                <a:latin typeface="Tahoma" pitchFamily="34" charset="0"/>
                <a:cs typeface="Times New Roman" pitchFamily="18" charset="0"/>
              </a:rPr>
              <a:t>δ  </a:t>
            </a:r>
            <a:r>
              <a:rPr lang="el-GR" dirty="0" smtClean="0">
                <a:solidFill>
                  <a:srgbClr val="000000"/>
                </a:solidFill>
                <a:latin typeface="Tahoma" pitchFamily="34" charset="0"/>
                <a:cs typeface="Times New Roman" pitchFamily="18" charset="0"/>
              </a:rPr>
              <a:t>K</a:t>
            </a:r>
            <a:r>
              <a:rPr lang="el-GR" baseline="-30000" dirty="0" smtClean="0">
                <a:solidFill>
                  <a:srgbClr val="000000"/>
                </a:solidFill>
                <a:latin typeface="Tahoma" pitchFamily="34" charset="0"/>
                <a:cs typeface="Times New Roman" pitchFamily="18" charset="0"/>
              </a:rPr>
              <a:t>δ</a:t>
            </a:r>
            <a:endParaRPr lang="el-GR" dirty="0" smtClean="0">
              <a:solidFill>
                <a:srgbClr val="000000"/>
              </a:solidFill>
              <a:latin typeface="Tahoma" pitchFamily="34" charset="0"/>
              <a:cs typeface="Times New Roman" pitchFamily="18" charset="0"/>
            </a:endParaRPr>
          </a:p>
          <a:p>
            <a:pPr lvl="1" algn="just" eaLnBrk="1" hangingPunct="1"/>
            <a:r>
              <a:rPr lang="el-GR" dirty="0" smtClean="0">
                <a:solidFill>
                  <a:srgbClr val="000000"/>
                </a:solidFill>
                <a:latin typeface="Tahoma" pitchFamily="34" charset="0"/>
              </a:rPr>
              <a:t>Το άθροισμα των συντελεστών στάθμισης </a:t>
            </a:r>
            <a:r>
              <a:rPr lang="en-US" dirty="0" smtClean="0">
                <a:solidFill>
                  <a:srgbClr val="000000"/>
                </a:solidFill>
                <a:latin typeface="Tahoma" pitchFamily="34" charset="0"/>
              </a:rPr>
              <a:t>w</a:t>
            </a:r>
            <a:r>
              <a:rPr lang="el-GR" dirty="0" smtClean="0">
                <a:solidFill>
                  <a:srgbClr val="000000"/>
                </a:solidFill>
                <a:latin typeface="Tahoma" pitchFamily="34" charset="0"/>
              </a:rPr>
              <a:t> πρέπει να ισούται με τη μονάδα.</a:t>
            </a:r>
            <a:r>
              <a:rPr lang="el-GR" dirty="0" smtClean="0">
                <a:solidFill>
                  <a:srgbClr val="000000"/>
                </a:solidFill>
                <a:latin typeface="Tahoma" pitchFamily="34" charset="0"/>
                <a:cs typeface="Times New Roman" pitchFamily="18" charset="0"/>
              </a:rPr>
              <a:t> </a:t>
            </a:r>
            <a:endParaRPr lang="el-GR" dirty="0" smtClean="0">
              <a:solidFill>
                <a:srgbClr val="000000"/>
              </a:solidFill>
              <a:latin typeface="Tahoma" pitchFamily="34" charset="0"/>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idx="1"/>
          </p:nvPr>
        </p:nvSpPr>
        <p:spPr>
          <a:xfrm>
            <a:off x="0" y="0"/>
            <a:ext cx="9144000" cy="6858000"/>
          </a:xfrm>
        </p:spPr>
        <p:txBody>
          <a:bodyPr/>
          <a:lstStyle/>
          <a:p>
            <a:pPr algn="just" eaLnBrk="1" hangingPunct="1"/>
            <a:r>
              <a:rPr lang="el-GR" dirty="0" smtClean="0">
                <a:solidFill>
                  <a:srgbClr val="000000"/>
                </a:solidFill>
                <a:latin typeface="Tahoma" pitchFamily="34" charset="0"/>
              </a:rPr>
              <a:t>Η</a:t>
            </a:r>
            <a:r>
              <a:rPr lang="el-GR"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rPr>
              <a:t>εκτίμηση των συντελεστών στάθμισης</a:t>
            </a:r>
            <a:r>
              <a:rPr lang="el-GR" dirty="0" smtClean="0">
                <a:solidFill>
                  <a:srgbClr val="000000"/>
                </a:solidFill>
                <a:latin typeface="Tahoma" pitchFamily="34" charset="0"/>
                <a:cs typeface="Times New Roman" pitchFamily="18" charset="0"/>
              </a:rPr>
              <a:t> </a:t>
            </a:r>
            <a:r>
              <a:rPr lang="en-US" dirty="0" smtClean="0">
                <a:solidFill>
                  <a:srgbClr val="000000"/>
                </a:solidFill>
                <a:latin typeface="Tahoma" pitchFamily="34" charset="0"/>
                <a:cs typeface="Times New Roman" pitchFamily="18" charset="0"/>
              </a:rPr>
              <a:t>w</a:t>
            </a:r>
            <a:r>
              <a:rPr lang="en-US" baseline="-30000" dirty="0" smtClean="0">
                <a:solidFill>
                  <a:srgbClr val="000000"/>
                </a:solidFill>
                <a:latin typeface="Tahoma" pitchFamily="34" charset="0"/>
                <a:cs typeface="Times New Roman" pitchFamily="18" charset="0"/>
              </a:rPr>
              <a:t>i</a:t>
            </a:r>
            <a:r>
              <a:rPr lang="el-GR" dirty="0" smtClean="0">
                <a:solidFill>
                  <a:srgbClr val="000000"/>
                </a:solidFill>
                <a:latin typeface="Tahoma" pitchFamily="34" charset="0"/>
                <a:cs typeface="Times New Roman" pitchFamily="18" charset="0"/>
              </a:rPr>
              <a:t> </a:t>
            </a:r>
            <a:r>
              <a:rPr lang="el-GR" dirty="0" smtClean="0">
                <a:solidFill>
                  <a:srgbClr val="000000"/>
                </a:solidFill>
                <a:latin typeface="Tahoma" pitchFamily="34" charset="0"/>
              </a:rPr>
              <a:t>μπορεί να γίνει </a:t>
            </a:r>
          </a:p>
          <a:p>
            <a:pPr lvl="1" algn="just" eaLnBrk="1" hangingPunct="1"/>
            <a:r>
              <a:rPr lang="el-GR" b="1" dirty="0" smtClean="0">
                <a:solidFill>
                  <a:srgbClr val="3333FF"/>
                </a:solidFill>
                <a:latin typeface="Tahoma" pitchFamily="34" charset="0"/>
              </a:rPr>
              <a:t>Με λογιστικές αξίες </a:t>
            </a:r>
          </a:p>
          <a:p>
            <a:pPr lvl="1" algn="just" eaLnBrk="1" hangingPunct="1"/>
            <a:r>
              <a:rPr lang="el-GR" b="1" dirty="0" smtClean="0">
                <a:solidFill>
                  <a:srgbClr val="3333FF"/>
                </a:solidFill>
                <a:latin typeface="Tahoma" pitchFamily="34" charset="0"/>
              </a:rPr>
              <a:t>Ο συντελεστής στάθμισης του κόστους κεφαλαίου μιας πηγής χρηματοδότησης</a:t>
            </a:r>
            <a:r>
              <a:rPr lang="el-GR" b="1" dirty="0" smtClean="0">
                <a:solidFill>
                  <a:srgbClr val="000000"/>
                </a:solidFill>
                <a:latin typeface="Tahoma" pitchFamily="34" charset="0"/>
              </a:rPr>
              <a:t> </a:t>
            </a:r>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a:p>
            <a:pPr lvl="1" algn="just" eaLnBrk="1" hangingPunct="1"/>
            <a:endParaRPr lang="el-GR" dirty="0" smtClean="0">
              <a:solidFill>
                <a:srgbClr val="000000"/>
              </a:solidFill>
              <a:latin typeface="Tahoma" pitchFamily="34" charset="0"/>
            </a:endParaRPr>
          </a:p>
          <a:p>
            <a:pPr lvl="1" algn="just" eaLnBrk="1" hangingPunct="1"/>
            <a:r>
              <a:rPr lang="el-GR" b="1" dirty="0" smtClean="0">
                <a:solidFill>
                  <a:srgbClr val="006600"/>
                </a:solidFill>
                <a:latin typeface="Tahoma" pitchFamily="34" charset="0"/>
              </a:rPr>
              <a:t>Με τη χρησιμοποίηση των αγοραίων αξιών των </a:t>
            </a:r>
            <a:r>
              <a:rPr lang="el-GR" b="1" dirty="0" smtClean="0">
                <a:solidFill>
                  <a:srgbClr val="FF0000"/>
                </a:solidFill>
                <a:latin typeface="Tahoma" pitchFamily="34" charset="0"/>
              </a:rPr>
              <a:t>μακροπρόθεσμων</a:t>
            </a:r>
            <a:r>
              <a:rPr lang="el-GR" b="1" dirty="0" smtClean="0">
                <a:solidFill>
                  <a:srgbClr val="006600"/>
                </a:solidFill>
                <a:latin typeface="Tahoma" pitchFamily="34" charset="0"/>
              </a:rPr>
              <a:t> ξένων και ίδιων κεφαλαίων της επιχείρησης. </a:t>
            </a:r>
          </a:p>
          <a:p>
            <a:pPr algn="just" eaLnBrk="1" hangingPunct="1"/>
            <a:endParaRPr lang="el-GR" b="1" dirty="0" smtClean="0">
              <a:solidFill>
                <a:srgbClr val="006600"/>
              </a:solidFill>
              <a:latin typeface="Tahoma" pitchFamily="34" charset="0"/>
            </a:endParaRPr>
          </a:p>
          <a:p>
            <a:pPr algn="just" eaLnBrk="1" hangingPunct="1"/>
            <a:endParaRPr lang="el-GR" dirty="0" smtClean="0">
              <a:solidFill>
                <a:srgbClr val="000000"/>
              </a:solidFill>
              <a:latin typeface="Tahoma" pitchFamily="34" charset="0"/>
            </a:endParaRPr>
          </a:p>
        </p:txBody>
      </p:sp>
      <p:graphicFrame>
        <p:nvGraphicFramePr>
          <p:cNvPr id="12290" name="Object 3"/>
          <p:cNvGraphicFramePr>
            <a:graphicFrameLocks noChangeAspect="1"/>
          </p:cNvGraphicFramePr>
          <p:nvPr/>
        </p:nvGraphicFramePr>
        <p:xfrm>
          <a:off x="152400" y="2590800"/>
          <a:ext cx="8707438" cy="1143000"/>
        </p:xfrm>
        <a:graphic>
          <a:graphicData uri="http://schemas.openxmlformats.org/presentationml/2006/ole">
            <p:oleObj spid="_x0000_s1330178" name="Εξίσωση" r:id="rId3" imgW="3149280" imgH="419040" progId="Equation.3">
              <p:embed/>
            </p:oleObj>
          </a:graphicData>
        </a:graphic>
      </p:graphicFrame>
      <p:graphicFrame>
        <p:nvGraphicFramePr>
          <p:cNvPr id="12291" name="Object 4"/>
          <p:cNvGraphicFramePr>
            <a:graphicFrameLocks noChangeAspect="1"/>
          </p:cNvGraphicFramePr>
          <p:nvPr/>
        </p:nvGraphicFramePr>
        <p:xfrm>
          <a:off x="1282700" y="5486400"/>
          <a:ext cx="6881813" cy="1143000"/>
        </p:xfrm>
        <a:graphic>
          <a:graphicData uri="http://schemas.openxmlformats.org/presentationml/2006/ole">
            <p:oleObj spid="_x0000_s1330179" name="Εξίσωση" r:id="rId4" imgW="2489040" imgH="419040" progId="Equation.3">
              <p:embed/>
            </p:oleObj>
          </a:graphicData>
        </a:graphic>
      </p:graphicFrame>
      <p:sp>
        <p:nvSpPr>
          <p:cNvPr id="12293" name="AutoShape 5"/>
          <p:cNvSpPr>
            <a:spLocks noChangeArrowheads="1"/>
          </p:cNvSpPr>
          <p:nvPr/>
        </p:nvSpPr>
        <p:spPr bwMode="auto">
          <a:xfrm>
            <a:off x="7924800" y="5181600"/>
            <a:ext cx="976313" cy="485775"/>
          </a:xfrm>
          <a:prstGeom prst="right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idx="1"/>
          </p:nvPr>
        </p:nvSpPr>
        <p:spPr>
          <a:xfrm>
            <a:off x="0" y="0"/>
            <a:ext cx="9144000" cy="6858000"/>
          </a:xfrm>
        </p:spPr>
        <p:txBody>
          <a:bodyPr/>
          <a:lstStyle/>
          <a:p>
            <a:pPr algn="just" eaLnBrk="1" hangingPunct="1"/>
            <a:r>
              <a:rPr lang="el-GR" b="1" dirty="0" smtClean="0">
                <a:solidFill>
                  <a:srgbClr val="660066"/>
                </a:solidFill>
                <a:latin typeface="Tahoma" pitchFamily="34" charset="0"/>
              </a:rPr>
              <a:t>Επιθυμητή κεφαλαιακή δομή</a:t>
            </a:r>
          </a:p>
          <a:p>
            <a:pPr lvl="2" algn="just" eaLnBrk="1" hangingPunct="1"/>
            <a:r>
              <a:rPr lang="el-GR" sz="2800" b="1" dirty="0" smtClean="0">
                <a:solidFill>
                  <a:srgbClr val="000000"/>
                </a:solidFill>
                <a:latin typeface="Tahoma" pitchFamily="34" charset="0"/>
              </a:rPr>
              <a:t>συνδυασμός μακροπρόθεσμων ξένων και ίδιων κεφαλαίων με στόχο την ελαχιστοποίηση του σταθμικού μέσου κόστους κεφαλαίου</a:t>
            </a:r>
          </a:p>
          <a:p>
            <a:pPr algn="just" eaLnBrk="1" hangingPunct="1"/>
            <a:endParaRPr lang="el-GR" dirty="0" smtClean="0">
              <a:solidFill>
                <a:srgbClr val="000000"/>
              </a:solidFill>
              <a:latin typeface="Tahoma" pitchFamily="34" charset="0"/>
            </a:endParaRPr>
          </a:p>
          <a:p>
            <a:pPr algn="just" eaLnBrk="1" hangingPunct="1"/>
            <a:r>
              <a:rPr lang="el-GR" dirty="0" smtClean="0">
                <a:solidFill>
                  <a:srgbClr val="000000"/>
                </a:solidFill>
                <a:latin typeface="Tahoma" pitchFamily="34" charset="0"/>
              </a:rPr>
              <a:t>Οι συντελεστές στάθμισης από λογιστικές αξίες </a:t>
            </a:r>
          </a:p>
          <a:p>
            <a:pPr lvl="1" algn="just" eaLnBrk="1" hangingPunct="1"/>
            <a:r>
              <a:rPr lang="el-GR" b="1" dirty="0" smtClean="0">
                <a:solidFill>
                  <a:srgbClr val="000000"/>
                </a:solidFill>
                <a:latin typeface="Tahoma" pitchFamily="34" charset="0"/>
              </a:rPr>
              <a:t>υπολογίζονται ευκολότερα και είναι </a:t>
            </a:r>
          </a:p>
          <a:p>
            <a:pPr lvl="1" algn="just" eaLnBrk="1" hangingPunct="1"/>
            <a:r>
              <a:rPr lang="el-GR" b="1" dirty="0" smtClean="0">
                <a:solidFill>
                  <a:srgbClr val="000000"/>
                </a:solidFill>
                <a:latin typeface="Tahoma" pitchFamily="34" charset="0"/>
              </a:rPr>
              <a:t>περισσότερο σταθεροί</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p:nvPr>
        </p:nvSpPr>
        <p:spPr>
          <a:xfrm>
            <a:off x="0" y="0"/>
            <a:ext cx="9144000" cy="6858000"/>
          </a:xfrm>
        </p:spPr>
        <p:txBody>
          <a:bodyPr/>
          <a:lstStyle/>
          <a:p>
            <a:pPr algn="just" eaLnBrk="1" hangingPunct="1"/>
            <a:r>
              <a:rPr lang="el-GR" dirty="0" smtClean="0">
                <a:latin typeface="Arial" charset="0"/>
                <a:cs typeface="Arial" charset="0"/>
              </a:rPr>
              <a:t>1. </a:t>
            </a:r>
            <a:r>
              <a:rPr lang="el-GR" dirty="0" smtClean="0">
                <a:solidFill>
                  <a:schemeClr val="tx1"/>
                </a:solidFill>
                <a:latin typeface="Arial" charset="0"/>
                <a:cs typeface="Arial" charset="0"/>
              </a:rPr>
              <a:t>Η εταιρία «</a:t>
            </a:r>
            <a:r>
              <a:rPr lang="el-GR" dirty="0" smtClean="0">
                <a:solidFill>
                  <a:schemeClr val="tx1"/>
                </a:solidFill>
                <a:latin typeface="Arial" charset="0"/>
              </a:rPr>
              <a:t>Κ</a:t>
            </a:r>
            <a:r>
              <a:rPr lang="el-GR" dirty="0" smtClean="0">
                <a:solidFill>
                  <a:schemeClr val="tx1"/>
                </a:solidFill>
                <a:latin typeface="Arial" charset="0"/>
                <a:cs typeface="Arial" charset="0"/>
              </a:rPr>
              <a:t>Λ</a:t>
            </a:r>
            <a:r>
              <a:rPr lang="el-GR" dirty="0" smtClean="0">
                <a:solidFill>
                  <a:schemeClr val="tx1"/>
                </a:solidFill>
                <a:latin typeface="Arial" charset="0"/>
              </a:rPr>
              <a:t>Μ </a:t>
            </a:r>
            <a:r>
              <a:rPr lang="el-GR" dirty="0" smtClean="0">
                <a:solidFill>
                  <a:schemeClr val="tx1"/>
                </a:solidFill>
                <a:latin typeface="Arial" charset="0"/>
                <a:cs typeface="Arial" charset="0"/>
              </a:rPr>
              <a:t>ΑΕ» εκτίμησε ότι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το κόστος των δανειακών κεφαλαίων πριν από φόρους είναι 16% και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των ίδιων κεφαλαίων είναι 22%.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Ο φορολογικός συντελεστής είναι 40%. </a:t>
            </a:r>
            <a:endParaRPr lang="el-GR" dirty="0" smtClean="0">
              <a:solidFill>
                <a:schemeClr val="tx1"/>
              </a:solidFill>
              <a:latin typeface="Arial" charset="0"/>
            </a:endParaRPr>
          </a:p>
          <a:p>
            <a:pPr lvl="1" algn="just" eaLnBrk="1" hangingPunct="1"/>
            <a:r>
              <a:rPr lang="el-GR" dirty="0" smtClean="0">
                <a:solidFill>
                  <a:schemeClr val="tx1"/>
                </a:solidFill>
                <a:latin typeface="Arial" charset="0"/>
                <a:cs typeface="Arial" charset="0"/>
              </a:rPr>
              <a:t>Χρησιμοποιώντας τον παρακάτω ισολογισμό υπολογίστε το σταθμικό μέσο κόστος κεφαλαίου μετά από φόρους της εταιρίας αυτής.</a:t>
            </a:r>
            <a:r>
              <a:rPr lang="el-GR" dirty="0" smtClean="0">
                <a:solidFill>
                  <a:schemeClr val="tx1"/>
                </a:solidFill>
              </a:rPr>
              <a:t> </a:t>
            </a:r>
          </a:p>
        </p:txBody>
      </p:sp>
      <p:graphicFrame>
        <p:nvGraphicFramePr>
          <p:cNvPr id="13314" name="Object 3"/>
          <p:cNvGraphicFramePr>
            <a:graphicFrameLocks noChangeAspect="1"/>
          </p:cNvGraphicFramePr>
          <p:nvPr/>
        </p:nvGraphicFramePr>
        <p:xfrm>
          <a:off x="0" y="3962400"/>
          <a:ext cx="9144000" cy="2895600"/>
        </p:xfrm>
        <a:graphic>
          <a:graphicData uri="http://schemas.openxmlformats.org/presentationml/2006/ole">
            <p:oleObj spid="_x0000_s1331202" name="Φύλλο εργασίας" r:id="rId3" imgW="4015080" imgH="1170360" progId="Excel.Sheet.8">
              <p:embed/>
            </p:oleObj>
          </a:graphicData>
        </a:graphic>
      </p:graphicFrame>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p:nvPr>
        </p:nvSpPr>
        <p:spPr>
          <a:xfrm>
            <a:off x="0" y="2514600"/>
            <a:ext cx="9144000" cy="3581400"/>
          </a:xfrm>
        </p:spPr>
        <p:txBody>
          <a:bodyPr>
            <a:normAutofit fontScale="92500" lnSpcReduction="20000"/>
          </a:bodyPr>
          <a:lstStyle/>
          <a:p>
            <a:pPr algn="just" eaLnBrk="1" hangingPunct="1"/>
            <a:r>
              <a:rPr lang="el-GR" dirty="0" smtClean="0">
                <a:solidFill>
                  <a:schemeClr val="tx1"/>
                </a:solidFill>
                <a:latin typeface="Tahoma" pitchFamily="34" charset="0"/>
                <a:cs typeface="Tahoma" pitchFamily="34" charset="0"/>
              </a:rPr>
              <a:t>Κ</a:t>
            </a:r>
            <a:r>
              <a:rPr lang="el-GR" baseline="-30000" dirty="0" smtClean="0">
                <a:solidFill>
                  <a:schemeClr val="tx1"/>
                </a:solidFill>
                <a:latin typeface="Tahoma" pitchFamily="34" charset="0"/>
                <a:cs typeface="Tahoma" pitchFamily="34" charset="0"/>
              </a:rPr>
              <a:t>δ</a:t>
            </a:r>
            <a:r>
              <a:rPr lang="el-GR" dirty="0" smtClean="0">
                <a:solidFill>
                  <a:schemeClr val="tx1"/>
                </a:solidFill>
                <a:latin typeface="Tahoma" pitchFamily="34" charset="0"/>
                <a:cs typeface="Tahoma" pitchFamily="34" charset="0"/>
              </a:rPr>
              <a:t> = 0,16 (1 - 0,40) = 0,096 και Κ</a:t>
            </a:r>
            <a:r>
              <a:rPr lang="en-US" baseline="-30000" dirty="0" smtClean="0">
                <a:solidFill>
                  <a:schemeClr val="tx1"/>
                </a:solidFill>
                <a:latin typeface="Tahoma" pitchFamily="34" charset="0"/>
                <a:cs typeface="Tahoma" pitchFamily="34" charset="0"/>
              </a:rPr>
              <a:t>e</a:t>
            </a:r>
            <a:r>
              <a:rPr lang="el-GR" dirty="0" smtClean="0">
                <a:solidFill>
                  <a:schemeClr val="tx1"/>
                </a:solidFill>
                <a:latin typeface="Tahoma" pitchFamily="34" charset="0"/>
                <a:cs typeface="Tahoma" pitchFamily="34" charset="0"/>
              </a:rPr>
              <a:t> = 0,22, </a:t>
            </a:r>
            <a:endParaRPr lang="el-GR" dirty="0" smtClean="0">
              <a:solidFill>
                <a:schemeClr val="tx1"/>
              </a:solidFill>
              <a:latin typeface="Tahoma" pitchFamily="34" charset="0"/>
            </a:endParaRPr>
          </a:p>
          <a:p>
            <a:pPr algn="just" eaLnBrk="1" hangingPunct="1"/>
            <a:r>
              <a:rPr lang="el-GR" dirty="0" smtClean="0">
                <a:solidFill>
                  <a:schemeClr val="tx1"/>
                </a:solidFill>
                <a:latin typeface="Tahoma" pitchFamily="34" charset="0"/>
              </a:rPr>
              <a:t>Ο</a:t>
            </a:r>
            <a:r>
              <a:rPr lang="el-GR" dirty="0" smtClean="0">
                <a:solidFill>
                  <a:schemeClr val="tx1"/>
                </a:solidFill>
                <a:latin typeface="Tahoma" pitchFamily="34" charset="0"/>
                <a:cs typeface="Tahoma" pitchFamily="34" charset="0"/>
              </a:rPr>
              <a:t>ι συντελεστές στάθμισης είναι αντίστοιχα</a:t>
            </a:r>
          </a:p>
          <a:p>
            <a:pPr algn="just" eaLnBrk="1" hangingPunct="1"/>
            <a:r>
              <a:rPr lang="en-US" dirty="0" smtClean="0">
                <a:solidFill>
                  <a:schemeClr val="tx1"/>
                </a:solidFill>
                <a:latin typeface="Tahoma" pitchFamily="34" charset="0"/>
                <a:cs typeface="Tahoma" pitchFamily="34" charset="0"/>
              </a:rPr>
              <a:t>W</a:t>
            </a:r>
            <a:r>
              <a:rPr lang="el-GR" baseline="-30000" dirty="0" smtClean="0">
                <a:solidFill>
                  <a:schemeClr val="tx1"/>
                </a:solidFill>
                <a:latin typeface="Tahoma" pitchFamily="34" charset="0"/>
                <a:cs typeface="Tahoma" pitchFamily="34" charset="0"/>
              </a:rPr>
              <a:t>δ </a:t>
            </a:r>
            <a:r>
              <a:rPr lang="el-GR" dirty="0" smtClean="0">
                <a:solidFill>
                  <a:schemeClr val="tx1"/>
                </a:solidFill>
                <a:latin typeface="Tahoma" pitchFamily="34" charset="0"/>
                <a:cs typeface="Tahoma" pitchFamily="34" charset="0"/>
              </a:rPr>
              <a:t> = 350000/850000 = 0,412         και </a:t>
            </a:r>
            <a:endParaRPr lang="el-GR" dirty="0" smtClean="0">
              <a:solidFill>
                <a:schemeClr val="tx1"/>
              </a:solidFill>
              <a:latin typeface="Tahoma" pitchFamily="34" charset="0"/>
            </a:endParaRPr>
          </a:p>
          <a:p>
            <a:pPr algn="just" eaLnBrk="1" hangingPunct="1"/>
            <a:r>
              <a:rPr lang="en-US" dirty="0" smtClean="0">
                <a:solidFill>
                  <a:schemeClr val="tx1"/>
                </a:solidFill>
                <a:latin typeface="Tahoma" pitchFamily="34" charset="0"/>
                <a:cs typeface="Tahoma" pitchFamily="34" charset="0"/>
              </a:rPr>
              <a:t>W</a:t>
            </a:r>
            <a:r>
              <a:rPr lang="en-US" baseline="-30000" dirty="0" smtClean="0">
                <a:solidFill>
                  <a:schemeClr val="tx1"/>
                </a:solidFill>
                <a:latin typeface="Tahoma" pitchFamily="34" charset="0"/>
                <a:cs typeface="Tahoma" pitchFamily="34" charset="0"/>
              </a:rPr>
              <a:t>e</a:t>
            </a:r>
            <a:r>
              <a:rPr lang="el-GR" dirty="0" smtClean="0">
                <a:solidFill>
                  <a:schemeClr val="tx1"/>
                </a:solidFill>
                <a:latin typeface="Tahoma" pitchFamily="34" charset="0"/>
                <a:cs typeface="Tahoma" pitchFamily="34" charset="0"/>
              </a:rPr>
              <a:t> = 500000/850000 = 0,588</a:t>
            </a:r>
          </a:p>
          <a:p>
            <a:pPr algn="just" eaLnBrk="1" hangingPunct="1"/>
            <a:r>
              <a:rPr lang="en-US" dirty="0" smtClean="0">
                <a:solidFill>
                  <a:schemeClr val="tx1"/>
                </a:solidFill>
                <a:latin typeface="Arial" charset="0"/>
                <a:cs typeface="Arial" charset="0"/>
              </a:rPr>
              <a:t>K</a:t>
            </a:r>
            <a:r>
              <a:rPr lang="el-GR" dirty="0" smtClean="0">
                <a:solidFill>
                  <a:schemeClr val="tx1"/>
                </a:solidFill>
                <a:latin typeface="Arial" charset="0"/>
                <a:cs typeface="Arial" charset="0"/>
              </a:rPr>
              <a:t>= </a:t>
            </a:r>
            <a:r>
              <a:rPr lang="en-US" dirty="0" smtClean="0">
                <a:solidFill>
                  <a:schemeClr val="tx1"/>
                </a:solidFill>
                <a:latin typeface="Arial" charset="0"/>
                <a:cs typeface="Arial" charset="0"/>
              </a:rPr>
              <a:t>W</a:t>
            </a:r>
            <a:r>
              <a:rPr lang="el-GR" baseline="-30000" dirty="0" smtClean="0">
                <a:solidFill>
                  <a:schemeClr val="tx1"/>
                </a:solidFill>
                <a:latin typeface="Arial" charset="0"/>
                <a:cs typeface="Arial" charset="0"/>
              </a:rPr>
              <a:t>δ</a:t>
            </a:r>
            <a:r>
              <a:rPr lang="el-GR" dirty="0" smtClean="0">
                <a:solidFill>
                  <a:schemeClr val="tx1"/>
                </a:solidFill>
                <a:latin typeface="Arial" charset="0"/>
                <a:cs typeface="Arial" charset="0"/>
              </a:rPr>
              <a:t>  Κ</a:t>
            </a:r>
            <a:r>
              <a:rPr lang="el-GR" baseline="-30000" dirty="0" smtClean="0">
                <a:solidFill>
                  <a:schemeClr val="tx1"/>
                </a:solidFill>
                <a:latin typeface="Arial" charset="0"/>
                <a:cs typeface="Arial" charset="0"/>
              </a:rPr>
              <a:t>δ</a:t>
            </a:r>
            <a:r>
              <a:rPr lang="el-GR" dirty="0" smtClean="0">
                <a:solidFill>
                  <a:schemeClr val="tx1"/>
                </a:solidFill>
                <a:latin typeface="Arial" charset="0"/>
                <a:cs typeface="Arial" charset="0"/>
              </a:rPr>
              <a:t>  + </a:t>
            </a:r>
            <a:r>
              <a:rPr lang="en-US" dirty="0" smtClean="0">
                <a:solidFill>
                  <a:schemeClr val="tx1"/>
                </a:solidFill>
                <a:latin typeface="Arial" charset="0"/>
                <a:cs typeface="Arial" charset="0"/>
              </a:rPr>
              <a:t>W</a:t>
            </a:r>
            <a:r>
              <a:rPr lang="en-US" baseline="-30000" dirty="0" smtClean="0">
                <a:solidFill>
                  <a:schemeClr val="tx1"/>
                </a:solidFill>
                <a:latin typeface="Arial" charset="0"/>
                <a:cs typeface="Arial" charset="0"/>
              </a:rPr>
              <a:t>e</a:t>
            </a:r>
            <a:r>
              <a:rPr lang="el-GR" dirty="0" smtClean="0">
                <a:solidFill>
                  <a:schemeClr val="tx1"/>
                </a:solidFill>
                <a:latin typeface="Arial" charset="0"/>
                <a:cs typeface="Arial" charset="0"/>
              </a:rPr>
              <a:t> Κ</a:t>
            </a:r>
            <a:r>
              <a:rPr lang="en-US" baseline="-30000" dirty="0" smtClean="0">
                <a:solidFill>
                  <a:schemeClr val="tx1"/>
                </a:solidFill>
                <a:latin typeface="Arial" charset="0"/>
                <a:cs typeface="Arial" charset="0"/>
              </a:rPr>
              <a:t>e</a:t>
            </a:r>
            <a:r>
              <a:rPr lang="el-GR" dirty="0" smtClean="0">
                <a:solidFill>
                  <a:schemeClr val="tx1"/>
                </a:solidFill>
                <a:latin typeface="Arial" charset="0"/>
                <a:cs typeface="Arial" charset="0"/>
              </a:rPr>
              <a:t> = = 0,412 (0,096) + 0,588 (0,22) = = 0,0396 + 0,1294 = = 0,169 ή 16,9%. </a:t>
            </a:r>
            <a:endParaRPr lang="el-GR" dirty="0" smtClean="0">
              <a:solidFill>
                <a:schemeClr val="tx1"/>
              </a:solidFill>
              <a:latin typeface="Arial" charset="0"/>
            </a:endParaRPr>
          </a:p>
          <a:p>
            <a:pPr lvl="1" eaLnBrk="1" hangingPunct="1"/>
            <a:r>
              <a:rPr lang="el-GR" b="1" dirty="0" smtClean="0">
                <a:solidFill>
                  <a:srgbClr val="FF0000"/>
                </a:solidFill>
                <a:latin typeface="Arial" charset="0"/>
                <a:cs typeface="Arial" charset="0"/>
              </a:rPr>
              <a:t>Το σταθμικό μέσο κόστος κεφαλαίου της ΚΛΜ ΑΕ είναι 16,9%.</a:t>
            </a:r>
            <a:r>
              <a:rPr lang="el-GR" b="1" dirty="0" smtClean="0"/>
              <a:t> </a:t>
            </a:r>
          </a:p>
        </p:txBody>
      </p:sp>
      <p:graphicFrame>
        <p:nvGraphicFramePr>
          <p:cNvPr id="14338" name="Object 3"/>
          <p:cNvGraphicFramePr>
            <a:graphicFrameLocks noChangeAspect="1"/>
          </p:cNvGraphicFramePr>
          <p:nvPr/>
        </p:nvGraphicFramePr>
        <p:xfrm>
          <a:off x="0" y="0"/>
          <a:ext cx="9144000" cy="2438400"/>
        </p:xfrm>
        <a:graphic>
          <a:graphicData uri="http://schemas.openxmlformats.org/presentationml/2006/ole">
            <p:oleObj spid="_x0000_s1332226" name="Φύλλο εργασίας" r:id="rId3" imgW="4015080" imgH="1170360" progId="Excel.Sheet.8">
              <p:embed/>
            </p:oleObj>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74638"/>
            <a:ext cx="9144000" cy="1143000"/>
          </a:xfrm>
        </p:spPr>
        <p:txBody>
          <a:bodyPr>
            <a:noAutofit/>
          </a:bodyPr>
          <a:lstStyle/>
          <a:p>
            <a:pPr algn="ctr"/>
            <a:r>
              <a:rPr lang="el-GR" b="1" dirty="0"/>
              <a:t>ΒΑΣΙΚΕΣ ΠΕΡΙΠΤΩΣΕΙΣ ΣΥΝΤΑΞΗΣ ΕΠΙΧΕΙΡΗΜΑΤΙΚΟΥ ΣΧΕΔΙΟΥ</a:t>
            </a:r>
          </a:p>
        </p:txBody>
      </p:sp>
      <p:sp>
        <p:nvSpPr>
          <p:cNvPr id="22531" name="Rectangle 3"/>
          <p:cNvSpPr>
            <a:spLocks noGrp="1" noChangeArrowheads="1"/>
          </p:cNvSpPr>
          <p:nvPr>
            <p:ph idx="1"/>
          </p:nvPr>
        </p:nvSpPr>
        <p:spPr>
          <a:xfrm>
            <a:off x="457200" y="1916832"/>
            <a:ext cx="8229600" cy="4752256"/>
          </a:xfrm>
        </p:spPr>
        <p:txBody>
          <a:bodyPr/>
          <a:lstStyle/>
          <a:p>
            <a:r>
              <a:rPr lang="el-GR" sz="2800" dirty="0" smtClean="0">
                <a:solidFill>
                  <a:schemeClr val="tx1"/>
                </a:solidFill>
              </a:rPr>
              <a:t>Η </a:t>
            </a:r>
            <a:r>
              <a:rPr lang="el-GR" sz="2800" dirty="0">
                <a:solidFill>
                  <a:schemeClr val="tx1"/>
                </a:solidFill>
              </a:rPr>
              <a:t>περίπτωση δημιουργίας μιας νέας </a:t>
            </a:r>
            <a:r>
              <a:rPr lang="el-GR" sz="2800" dirty="0" smtClean="0">
                <a:solidFill>
                  <a:schemeClr val="tx1"/>
                </a:solidFill>
              </a:rPr>
              <a:t>επιχείρησης.</a:t>
            </a:r>
            <a:endParaRPr lang="el-GR" sz="2800" dirty="0">
              <a:solidFill>
                <a:schemeClr val="tx1"/>
              </a:solidFill>
            </a:endParaRPr>
          </a:p>
          <a:p>
            <a:r>
              <a:rPr lang="el-GR" sz="2800" dirty="0" smtClean="0">
                <a:solidFill>
                  <a:schemeClr val="tx1"/>
                </a:solidFill>
              </a:rPr>
              <a:t>Η </a:t>
            </a:r>
            <a:r>
              <a:rPr lang="el-GR" sz="2800" dirty="0">
                <a:solidFill>
                  <a:schemeClr val="tx1"/>
                </a:solidFill>
              </a:rPr>
              <a:t>αναζήτηση ενός νέου </a:t>
            </a:r>
            <a:r>
              <a:rPr lang="el-GR" sz="2800" dirty="0" smtClean="0">
                <a:solidFill>
                  <a:schemeClr val="tx1"/>
                </a:solidFill>
              </a:rPr>
              <a:t>μετόχου.</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υποστήριξη αιτήματος τραπεζικού </a:t>
            </a:r>
            <a:r>
              <a:rPr lang="el-GR" sz="2800" dirty="0" smtClean="0">
                <a:solidFill>
                  <a:schemeClr val="tx1"/>
                </a:solidFill>
              </a:rPr>
              <a:t>δανείου.</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επιχορήγηση από πρόγραμμα του </a:t>
            </a:r>
            <a:r>
              <a:rPr lang="el-GR" sz="2800" dirty="0" smtClean="0">
                <a:solidFill>
                  <a:schemeClr val="tx1"/>
                </a:solidFill>
              </a:rPr>
              <a:t>ΕΣΠΑ. </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πώληση της </a:t>
            </a:r>
            <a:r>
              <a:rPr lang="el-GR" sz="2800" dirty="0" smtClean="0">
                <a:solidFill>
                  <a:schemeClr val="tx1"/>
                </a:solidFill>
              </a:rPr>
              <a:t>επιχείρησης.</a:t>
            </a:r>
            <a:endParaRPr lang="el-GR" sz="2800" dirty="0">
              <a:solidFill>
                <a:schemeClr val="tx1"/>
              </a:solidFill>
            </a:endParaRPr>
          </a:p>
          <a:p>
            <a:r>
              <a:rPr lang="el-GR" sz="2800" dirty="0">
                <a:solidFill>
                  <a:schemeClr val="tx1"/>
                </a:solidFill>
              </a:rPr>
              <a:t>Η</a:t>
            </a:r>
            <a:r>
              <a:rPr lang="el-GR" sz="2800" dirty="0" smtClean="0">
                <a:solidFill>
                  <a:schemeClr val="tx1"/>
                </a:solidFill>
              </a:rPr>
              <a:t>  </a:t>
            </a:r>
            <a:r>
              <a:rPr lang="el-GR" sz="2800" dirty="0">
                <a:solidFill>
                  <a:schemeClr val="tx1"/>
                </a:solidFill>
              </a:rPr>
              <a:t>εισαγωγή της επιχείρησης στο Χ.Α.Α</a:t>
            </a:r>
            <a:r>
              <a:rPr lang="el-GR" sz="2800" dirty="0" smtClean="0">
                <a:solidFill>
                  <a:schemeClr val="tx1"/>
                </a:solidFill>
              </a:rPr>
              <a:t>.</a:t>
            </a:r>
          </a:p>
          <a:p>
            <a:r>
              <a:rPr lang="el-GR" sz="2800" dirty="0" smtClean="0">
                <a:solidFill>
                  <a:schemeClr val="tx1"/>
                </a:solidFill>
              </a:rPr>
              <a:t>Η εξαγορά μιας νέα επιχείρησης στο εσωτερικό ή το εξωτερικό.</a:t>
            </a:r>
            <a:endParaRPr lang="el-GR" sz="2800" dirty="0">
              <a:solidFill>
                <a:schemeClr val="tx1"/>
              </a:solidFil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p:nvPr>
        </p:nvSpPr>
        <p:spPr>
          <a:xfrm>
            <a:off x="0" y="1295400"/>
            <a:ext cx="9144000" cy="5562600"/>
          </a:xfrm>
        </p:spPr>
        <p:txBody>
          <a:bodyPr>
            <a:normAutofit fontScale="92500" lnSpcReduction="10000"/>
          </a:bodyPr>
          <a:lstStyle/>
          <a:p>
            <a:pPr algn="just" eaLnBrk="1" hangingPunct="1">
              <a:lnSpc>
                <a:spcPct val="90000"/>
              </a:lnSpc>
              <a:spcBef>
                <a:spcPct val="0"/>
              </a:spcBef>
            </a:pPr>
            <a:r>
              <a:rPr lang="el-GR" dirty="0" smtClean="0">
                <a:solidFill>
                  <a:schemeClr val="tx1"/>
                </a:solidFill>
              </a:rPr>
              <a:t>Ο</a:t>
            </a:r>
            <a:r>
              <a:rPr lang="el-GR" dirty="0" smtClean="0">
                <a:solidFill>
                  <a:schemeClr val="tx1"/>
                </a:solidFill>
                <a:cs typeface="Times New Roman" pitchFamily="18" charset="0"/>
              </a:rPr>
              <a:t> καθορισμός συντελεστών ασφαλίστρου </a:t>
            </a:r>
            <a:r>
              <a:rPr lang="el-GR" dirty="0" smtClean="0">
                <a:solidFill>
                  <a:schemeClr val="tx1"/>
                </a:solidFill>
              </a:rPr>
              <a:t>μπορεί επίσης να γίνει </a:t>
            </a:r>
            <a:r>
              <a:rPr lang="el-GR" dirty="0" smtClean="0">
                <a:solidFill>
                  <a:schemeClr val="tx1"/>
                </a:solidFill>
                <a:cs typeface="Times New Roman" pitchFamily="18" charset="0"/>
              </a:rPr>
              <a:t>ασκώντας υποκειμενική κρίση </a:t>
            </a:r>
            <a:endParaRPr lang="el-GR" dirty="0" smtClean="0">
              <a:solidFill>
                <a:schemeClr val="tx1"/>
              </a:solidFill>
            </a:endParaRPr>
          </a:p>
          <a:p>
            <a:pPr lvl="2" algn="just" eaLnBrk="1" hangingPunct="1">
              <a:lnSpc>
                <a:spcPct val="90000"/>
              </a:lnSpc>
              <a:spcBef>
                <a:spcPct val="0"/>
              </a:spcBef>
            </a:pPr>
            <a:r>
              <a:rPr lang="el-GR" sz="2800" b="1" dirty="0" smtClean="0">
                <a:solidFill>
                  <a:schemeClr val="tx1"/>
                </a:solidFill>
                <a:cs typeface="Times New Roman" pitchFamily="18" charset="0"/>
              </a:rPr>
              <a:t>βασίζ</a:t>
            </a:r>
            <a:r>
              <a:rPr lang="el-GR" sz="2800" b="1" dirty="0" smtClean="0">
                <a:solidFill>
                  <a:schemeClr val="tx1"/>
                </a:solidFill>
              </a:rPr>
              <a:t>ον</a:t>
            </a:r>
            <a:r>
              <a:rPr lang="el-GR" sz="2800" b="1" dirty="0" smtClean="0">
                <a:solidFill>
                  <a:schemeClr val="tx1"/>
                </a:solidFill>
                <a:cs typeface="Times New Roman" pitchFamily="18" charset="0"/>
              </a:rPr>
              <a:t>ται σε μία εκτίμηση της "τιμής", που θα επιθυμούσαν να "πληρώσουν</a:t>
            </a:r>
            <a:r>
              <a:rPr lang="el-GR" sz="2800" b="1" dirty="0" smtClean="0">
                <a:solidFill>
                  <a:srgbClr val="FF0000"/>
                </a:solidFill>
                <a:cs typeface="Times New Roman" pitchFamily="18" charset="0"/>
              </a:rPr>
              <a:t>" για να αποφύγουν ή να εξουδετερώσουν τον κίνδυνο</a:t>
            </a:r>
            <a:r>
              <a:rPr lang="el-GR" sz="2800" b="1" dirty="0" smtClean="0">
                <a:cs typeface="Times New Roman" pitchFamily="18" charset="0"/>
              </a:rPr>
              <a:t>. </a:t>
            </a:r>
            <a:endParaRPr lang="el-GR" sz="2800" b="1" dirty="0" smtClean="0"/>
          </a:p>
          <a:p>
            <a:pPr algn="just" eaLnBrk="1" hangingPunct="1">
              <a:lnSpc>
                <a:spcPct val="90000"/>
              </a:lnSpc>
              <a:spcBef>
                <a:spcPct val="0"/>
              </a:spcBef>
            </a:pPr>
            <a:r>
              <a:rPr lang="el-GR" dirty="0" smtClean="0">
                <a:solidFill>
                  <a:schemeClr val="tx1"/>
                </a:solidFill>
              </a:rPr>
              <a:t>Π</a:t>
            </a:r>
            <a:r>
              <a:rPr lang="el-GR" dirty="0" smtClean="0">
                <a:solidFill>
                  <a:schemeClr val="tx1"/>
                </a:solidFill>
                <a:cs typeface="Times New Roman" pitchFamily="18" charset="0"/>
              </a:rPr>
              <a:t>αράδειγμα</a:t>
            </a:r>
            <a:r>
              <a:rPr lang="en-US" dirty="0" smtClean="0">
                <a:solidFill>
                  <a:schemeClr val="tx1"/>
                </a:solidFill>
                <a:cs typeface="Times New Roman" pitchFamily="18" charset="0"/>
              </a:rPr>
              <a:t>:</a:t>
            </a:r>
            <a:endParaRPr lang="el-GR" dirty="0" smtClean="0">
              <a:solidFill>
                <a:schemeClr val="tx1"/>
              </a:solidFill>
            </a:endParaRPr>
          </a:p>
          <a:p>
            <a:pPr lvl="1" algn="just" eaLnBrk="1" hangingPunct="1">
              <a:lnSpc>
                <a:spcPct val="90000"/>
              </a:lnSpc>
              <a:spcBef>
                <a:spcPct val="0"/>
              </a:spcBef>
            </a:pPr>
            <a:r>
              <a:rPr lang="el-GR" b="1" dirty="0" smtClean="0">
                <a:solidFill>
                  <a:schemeClr val="tx1"/>
                </a:solidFill>
                <a:cs typeface="Times New Roman" pitchFamily="18" charset="0"/>
              </a:rPr>
              <a:t>μια επιχείρηση μπορεί να αποφασίσει ότι δεν πρέπει να κάνει δεκτές συνήθεις επενδυτικές προτάσεις οι οποίες αναμένεται να αποδώσουν λιγότερο από 15</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lnSpc>
                <a:spcPct val="90000"/>
              </a:lnSpc>
              <a:spcBef>
                <a:spcPct val="0"/>
              </a:spcBef>
            </a:pPr>
            <a:r>
              <a:rPr lang="el-GR" dirty="0" smtClean="0">
                <a:solidFill>
                  <a:schemeClr val="tx1"/>
                </a:solidFill>
              </a:rPr>
              <a:t>Αν </a:t>
            </a:r>
            <a:r>
              <a:rPr lang="el-GR" dirty="0" smtClean="0">
                <a:solidFill>
                  <a:schemeClr val="tx1"/>
                </a:solidFill>
                <a:cs typeface="Times New Roman" pitchFamily="18" charset="0"/>
              </a:rPr>
              <a:t> κρίνει</a:t>
            </a:r>
            <a:r>
              <a:rPr lang="el-GR" dirty="0" smtClean="0">
                <a:solidFill>
                  <a:schemeClr val="tx1"/>
                </a:solidFill>
              </a:rPr>
              <a:t>, όμως,</a:t>
            </a:r>
            <a:r>
              <a:rPr lang="el-GR" dirty="0" smtClean="0">
                <a:solidFill>
                  <a:schemeClr val="tx1"/>
                </a:solidFill>
                <a:cs typeface="Times New Roman" pitchFamily="18" charset="0"/>
              </a:rPr>
              <a:t> ότι υπάρχουν πρόσθετοι κίνδυνοι για </a:t>
            </a:r>
            <a:r>
              <a:rPr lang="el-GR" dirty="0" smtClean="0">
                <a:solidFill>
                  <a:schemeClr val="tx1"/>
                </a:solidFill>
              </a:rPr>
              <a:t>μια </a:t>
            </a:r>
            <a:r>
              <a:rPr lang="el-GR" dirty="0" smtClean="0">
                <a:solidFill>
                  <a:schemeClr val="tx1"/>
                </a:solidFill>
                <a:cs typeface="Times New Roman" pitchFamily="18" charset="0"/>
              </a:rPr>
              <a:t> επένδυση</a:t>
            </a:r>
            <a:r>
              <a:rPr lang="el-GR" dirty="0" smtClean="0">
                <a:solidFill>
                  <a:schemeClr val="tx1"/>
                </a:solidFill>
              </a:rPr>
              <a:t> π.χ στο εξωτερικό μπορεί να βάλει ως όριο το 20 %</a:t>
            </a:r>
          </a:p>
          <a:p>
            <a:pPr lvl="1" algn="just" eaLnBrk="1" hangingPunct="1">
              <a:lnSpc>
                <a:spcPct val="90000"/>
              </a:lnSpc>
              <a:spcBef>
                <a:spcPct val="0"/>
              </a:spcBef>
            </a:pPr>
            <a:r>
              <a:rPr lang="el-GR" dirty="0" smtClean="0">
                <a:solidFill>
                  <a:schemeClr val="tx1"/>
                </a:solidFill>
                <a:cs typeface="Times New Roman" pitchFamily="18" charset="0"/>
              </a:rPr>
              <a:t>συντελεστή ασφαλίστρου 5% για να καλύψει τον επί πλέον κίνδυνο της επενδύσεως στη ξένη χώρα. </a:t>
            </a:r>
            <a:endParaRPr lang="el-GR" dirty="0" smtClean="0">
              <a:solidFill>
                <a:schemeClr val="tx1"/>
              </a:solidFill>
            </a:endParaRPr>
          </a:p>
        </p:txBody>
      </p:sp>
      <p:sp>
        <p:nvSpPr>
          <p:cNvPr id="72707" name="Rectangle 3"/>
          <p:cNvSpPr>
            <a:spLocks noChangeArrowheads="1"/>
          </p:cNvSpPr>
          <p:nvPr/>
        </p:nvSpPr>
        <p:spPr bwMode="auto">
          <a:xfrm>
            <a:off x="0" y="0"/>
            <a:ext cx="9144000" cy="1295400"/>
          </a:xfrm>
          <a:prstGeom prst="rect">
            <a:avLst/>
          </a:prstGeom>
          <a:solidFill>
            <a:srgbClr val="FFFF99"/>
          </a:solidFill>
          <a:ln w="76200" cmpd="tri">
            <a:solidFill>
              <a:schemeClr val="tx1"/>
            </a:solidFill>
            <a:miter lim="800000"/>
            <a:headEnd/>
            <a:tailEnd/>
          </a:ln>
        </p:spPr>
        <p:txBody>
          <a:bodyPr anchor="ctr"/>
          <a:lstStyle/>
          <a:p>
            <a:pPr algn="ctr"/>
            <a:r>
              <a:rPr lang="el-GR" sz="4400" b="1" dirty="0">
                <a:solidFill>
                  <a:srgbClr val="000000"/>
                </a:solidFill>
                <a:latin typeface="Tahoma" pitchFamily="34" charset="0"/>
              </a:rPr>
              <a:t>Υπολογισμός Ασφαλίστρου Κινδύνου Αυθαίρετα</a:t>
            </a:r>
            <a:endParaRPr lang="el-GR" sz="4400" dirty="0">
              <a:solidFill>
                <a:srgbClr val="000000"/>
              </a:solidFill>
              <a:latin typeface="Tahoma" pitchFamily="34" charset="0"/>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p:nvPr>
        </p:nvSpPr>
        <p:spPr>
          <a:xfrm>
            <a:off x="0" y="0"/>
            <a:ext cx="9144000" cy="6858000"/>
          </a:xfrm>
        </p:spPr>
        <p:txBody>
          <a:bodyPr>
            <a:normAutofit lnSpcReduction="10000"/>
          </a:bodyPr>
          <a:lstStyle/>
          <a:p>
            <a:pPr algn="ctr" eaLnBrk="1" hangingPunct="1">
              <a:lnSpc>
                <a:spcPct val="90000"/>
              </a:lnSpc>
              <a:spcBef>
                <a:spcPct val="5000"/>
              </a:spcBef>
              <a:buNone/>
            </a:pPr>
            <a:r>
              <a:rPr lang="el-GR" sz="3600" b="1" u="sng" dirty="0" smtClean="0">
                <a:solidFill>
                  <a:srgbClr val="FF0000"/>
                </a:solidFill>
              </a:rPr>
              <a:t>Κάλυψη Κινδύνου</a:t>
            </a:r>
          </a:p>
          <a:p>
            <a:pPr algn="just" eaLnBrk="1" hangingPunct="1">
              <a:lnSpc>
                <a:spcPct val="90000"/>
              </a:lnSpc>
              <a:spcBef>
                <a:spcPct val="5000"/>
              </a:spcBef>
            </a:pPr>
            <a:r>
              <a:rPr lang="el-GR" dirty="0" smtClean="0">
                <a:solidFill>
                  <a:schemeClr val="tx1"/>
                </a:solidFill>
              </a:rPr>
              <a:t>Έ</a:t>
            </a:r>
            <a:r>
              <a:rPr lang="el-GR" dirty="0" smtClean="0">
                <a:solidFill>
                  <a:schemeClr val="tx1"/>
                </a:solidFill>
                <a:cs typeface="Times New Roman" pitchFamily="18" charset="0"/>
              </a:rPr>
              <a:t>χουν αναπτυχθεί στατιστικές μέθοδοι </a:t>
            </a:r>
            <a:r>
              <a:rPr lang="el-GR" dirty="0" smtClean="0">
                <a:solidFill>
                  <a:schemeClr val="tx1"/>
                </a:solidFill>
              </a:rPr>
              <a:t>για τον</a:t>
            </a:r>
            <a:r>
              <a:rPr lang="el-GR" dirty="0" smtClean="0">
                <a:solidFill>
                  <a:schemeClr val="tx1"/>
                </a:solidFill>
                <a:cs typeface="Times New Roman" pitchFamily="18" charset="0"/>
              </a:rPr>
              <a:t> προσδιορισμό συντελεστών ασφαλίστρου κάλυψη</a:t>
            </a:r>
            <a:r>
              <a:rPr lang="el-GR" dirty="0" smtClean="0">
                <a:solidFill>
                  <a:schemeClr val="tx1"/>
                </a:solidFill>
              </a:rPr>
              <a:t>ς</a:t>
            </a:r>
            <a:r>
              <a:rPr lang="el-GR" dirty="0" smtClean="0">
                <a:solidFill>
                  <a:schemeClr val="tx1"/>
                </a:solidFill>
                <a:cs typeface="Times New Roman" pitchFamily="18" charset="0"/>
              </a:rPr>
              <a:t> κινδύνου που συνεπάγεται </a:t>
            </a:r>
            <a:endParaRPr lang="el-GR"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μια επένδυση ή </a:t>
            </a:r>
            <a:endParaRPr lang="el-GR" b="1"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ένα χαρτοφυλάκιο ή </a:t>
            </a:r>
            <a:endParaRPr lang="el-GR" b="1"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πρόγραμμα επενδύσεων.</a:t>
            </a:r>
          </a:p>
          <a:p>
            <a:pPr algn="just" eaLnBrk="1" hangingPunct="1">
              <a:lnSpc>
                <a:spcPct val="90000"/>
              </a:lnSpc>
              <a:spcBef>
                <a:spcPct val="5000"/>
              </a:spcBef>
            </a:pPr>
            <a:r>
              <a:rPr lang="el-GR" dirty="0" smtClean="0">
                <a:solidFill>
                  <a:schemeClr val="tx1"/>
                </a:solidFill>
              </a:rPr>
              <a:t>Η</a:t>
            </a:r>
            <a:r>
              <a:rPr lang="el-GR" dirty="0" smtClean="0">
                <a:solidFill>
                  <a:schemeClr val="tx1"/>
                </a:solidFill>
                <a:cs typeface="Times New Roman" pitchFamily="18" charset="0"/>
              </a:rPr>
              <a:t> αφετηρία για την ανάλυση του κινδύνου μιας επενδύσεως είναι </a:t>
            </a:r>
            <a:endParaRPr lang="el-GR" dirty="0" smtClean="0">
              <a:solidFill>
                <a:schemeClr val="tx1"/>
              </a:solidFill>
            </a:endParaRPr>
          </a:p>
          <a:p>
            <a:pPr lvl="1" algn="just" eaLnBrk="1" hangingPunct="1">
              <a:lnSpc>
                <a:spcPct val="90000"/>
              </a:lnSpc>
              <a:spcBef>
                <a:spcPct val="5000"/>
              </a:spcBef>
            </a:pPr>
            <a:r>
              <a:rPr lang="el-GR" b="1" dirty="0" smtClean="0">
                <a:solidFill>
                  <a:schemeClr val="accent2"/>
                </a:solidFill>
                <a:cs typeface="Times New Roman" pitchFamily="18" charset="0"/>
              </a:rPr>
              <a:t>ο προσδιορισμός του βαθμού αβεβαιότητας</a:t>
            </a:r>
            <a:r>
              <a:rPr lang="el-GR" dirty="0" smtClean="0">
                <a:cs typeface="Times New Roman" pitchFamily="18" charset="0"/>
              </a:rPr>
              <a:t> </a:t>
            </a:r>
            <a:r>
              <a:rPr lang="el-GR" b="1" dirty="0" smtClean="0">
                <a:cs typeface="Times New Roman" pitchFamily="18" charset="0"/>
              </a:rPr>
              <a:t>που </a:t>
            </a:r>
            <a:r>
              <a:rPr lang="el-GR" b="1" dirty="0" smtClean="0">
                <a:solidFill>
                  <a:schemeClr val="tx1"/>
                </a:solidFill>
                <a:cs typeface="Times New Roman" pitchFamily="18" charset="0"/>
              </a:rPr>
              <a:t>υπάρχει στις ετήσιες καθαρές χρηματορροές της επενδύσεως αυτής. </a:t>
            </a:r>
            <a:endParaRPr lang="el-GR" b="1" dirty="0" smtClean="0">
              <a:solidFill>
                <a:schemeClr val="tx1"/>
              </a:solidFill>
            </a:endParaRPr>
          </a:p>
          <a:p>
            <a:pPr algn="just" eaLnBrk="1" hangingPunct="1">
              <a:lnSpc>
                <a:spcPct val="90000"/>
              </a:lnSpc>
              <a:spcBef>
                <a:spcPct val="5000"/>
              </a:spcBef>
            </a:pPr>
            <a:r>
              <a:rPr lang="el-GR" dirty="0" smtClean="0">
                <a:solidFill>
                  <a:schemeClr val="tx1"/>
                </a:solidFill>
                <a:cs typeface="Times New Roman" pitchFamily="18" charset="0"/>
              </a:rPr>
              <a:t>Η ανάλυση αυτή μπορεί να γίνει με διάφορους τρόπους </a:t>
            </a:r>
            <a:endParaRPr lang="el-GR" dirty="0" smtClean="0">
              <a:solidFill>
                <a:schemeClr val="tx1"/>
              </a:solidFill>
            </a:endParaRPr>
          </a:p>
          <a:p>
            <a:pPr lvl="1" algn="just" eaLnBrk="1" hangingPunct="1">
              <a:lnSpc>
                <a:spcPct val="90000"/>
              </a:lnSpc>
              <a:spcBef>
                <a:spcPct val="5000"/>
              </a:spcBef>
            </a:pPr>
            <a:r>
              <a:rPr lang="el-GR" b="1" dirty="0" smtClean="0">
                <a:solidFill>
                  <a:schemeClr val="tx1"/>
                </a:solidFill>
                <a:cs typeface="Times New Roman" pitchFamily="18" charset="0"/>
              </a:rPr>
              <a:t>από υποκειμενικές εκτιμήσεις μέχρι σύνθετες οικονομικές και στατιστικές αναλύσεις που βασίζονται σε πολύπλοκα προγράμματα Η/Υ</a:t>
            </a:r>
            <a:r>
              <a:rPr lang="el-GR" b="1" dirty="0" smtClean="0">
                <a:cs typeface="Times New Roman" pitchFamily="18" charset="0"/>
              </a:rPr>
              <a:t>.</a:t>
            </a:r>
            <a:endParaRPr lang="el-GR" b="1" dirty="0" smtClean="0"/>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p:nvPr>
        </p:nvSpPr>
        <p:spPr>
          <a:xfrm>
            <a:off x="0" y="0"/>
            <a:ext cx="9144000" cy="6858000"/>
          </a:xfrm>
        </p:spPr>
        <p:txBody>
          <a:bodyPr>
            <a:normAutofit fontScale="92500"/>
          </a:bodyPr>
          <a:lstStyle/>
          <a:p>
            <a:pPr algn="just" eaLnBrk="1" hangingPunct="1">
              <a:spcBef>
                <a:spcPct val="10000"/>
              </a:spcBef>
            </a:pPr>
            <a:r>
              <a:rPr lang="el-GR" sz="3600" b="1" dirty="0" smtClean="0">
                <a:solidFill>
                  <a:srgbClr val="FF0000"/>
                </a:solidFill>
              </a:rPr>
              <a:t>Παράδειγμα:</a:t>
            </a:r>
          </a:p>
          <a:p>
            <a:pPr algn="just" eaLnBrk="1" hangingPunct="1">
              <a:spcBef>
                <a:spcPct val="10000"/>
              </a:spcBef>
            </a:pPr>
            <a:r>
              <a:rPr lang="el-GR" dirty="0" smtClean="0">
                <a:solidFill>
                  <a:schemeClr val="tx1"/>
                </a:solidFill>
              </a:rPr>
              <a:t>Ε</a:t>
            </a:r>
            <a:r>
              <a:rPr lang="el-GR" dirty="0" smtClean="0">
                <a:solidFill>
                  <a:schemeClr val="tx1"/>
                </a:solidFill>
                <a:cs typeface="Times New Roman" pitchFamily="18" charset="0"/>
              </a:rPr>
              <a:t>κτίμηση των ετήσιων εσόδων από πωλήσεις του προϊόντος της επενδύσεως Λ. </a:t>
            </a:r>
            <a:endParaRPr lang="el-GR" dirty="0" smtClean="0">
              <a:solidFill>
                <a:schemeClr val="tx1"/>
              </a:solidFill>
            </a:endParaRPr>
          </a:p>
          <a:p>
            <a:pPr lvl="1" algn="just" eaLnBrk="1" hangingPunct="1">
              <a:spcBef>
                <a:spcPct val="10000"/>
              </a:spcBef>
            </a:pPr>
            <a:r>
              <a:rPr lang="el-GR" dirty="0" smtClean="0">
                <a:solidFill>
                  <a:schemeClr val="tx1"/>
                </a:solidFill>
                <a:cs typeface="Times New Roman" pitchFamily="18" charset="0"/>
              </a:rPr>
              <a:t>Υποθέτουμε ότι η πιο πιθανή πρόβλεψη είναι </a:t>
            </a:r>
            <a:endParaRPr lang="el-GR" dirty="0" smtClean="0">
              <a:solidFill>
                <a:schemeClr val="tx1"/>
              </a:solidFill>
            </a:endParaRPr>
          </a:p>
          <a:p>
            <a:pPr lvl="2" algn="just" eaLnBrk="1" hangingPunct="1">
              <a:spcBef>
                <a:spcPct val="10000"/>
              </a:spcBef>
            </a:pPr>
            <a:r>
              <a:rPr lang="el-GR" sz="2600" b="1" dirty="0" smtClean="0">
                <a:solidFill>
                  <a:schemeClr val="tx1"/>
                </a:solidFill>
                <a:cs typeface="Times New Roman" pitchFamily="18" charset="0"/>
              </a:rPr>
              <a:t>η πραγματοποίηση ετήσιου όγκου πωλήσεων 10.000 </a:t>
            </a:r>
            <a:endParaRPr lang="el-GR" sz="2600" b="1" dirty="0" smtClean="0">
              <a:solidFill>
                <a:schemeClr val="tx1"/>
              </a:solidFill>
            </a:endParaRPr>
          </a:p>
          <a:p>
            <a:pPr lvl="2" algn="just" eaLnBrk="1" hangingPunct="1">
              <a:spcBef>
                <a:spcPct val="10000"/>
              </a:spcBef>
            </a:pPr>
            <a:r>
              <a:rPr lang="el-GR" sz="2600" b="1" dirty="0" smtClean="0">
                <a:solidFill>
                  <a:schemeClr val="tx1"/>
                </a:solidFill>
              </a:rPr>
              <a:t>και </a:t>
            </a:r>
            <a:r>
              <a:rPr lang="el-GR" sz="2600" b="1" dirty="0" smtClean="0">
                <a:solidFill>
                  <a:schemeClr val="tx1"/>
                </a:solidFill>
                <a:cs typeface="Times New Roman" pitchFamily="18" charset="0"/>
              </a:rPr>
              <a:t>τιμής πωλήσεως 2.000 € ανά μονάδα. </a:t>
            </a:r>
            <a:endParaRPr lang="el-GR" sz="2600" b="1" dirty="0" smtClean="0">
              <a:solidFill>
                <a:schemeClr val="tx1"/>
              </a:solidFill>
            </a:endParaRPr>
          </a:p>
          <a:p>
            <a:pPr lvl="1" algn="just" eaLnBrk="1" hangingPunct="1">
              <a:spcBef>
                <a:spcPct val="10000"/>
              </a:spcBef>
            </a:pPr>
            <a:r>
              <a:rPr lang="el-GR" b="1" dirty="0" smtClean="0">
                <a:solidFill>
                  <a:schemeClr val="accent2"/>
                </a:solidFill>
                <a:cs typeface="Times New Roman" pitchFamily="18" charset="0"/>
              </a:rPr>
              <a:t>Επομένως, τα ετήσια έσοδα </a:t>
            </a:r>
            <a:r>
              <a:rPr lang="el-GR" b="1" dirty="0" smtClean="0">
                <a:solidFill>
                  <a:schemeClr val="accent2"/>
                </a:solidFill>
              </a:rPr>
              <a:t>- τζίρος </a:t>
            </a:r>
            <a:r>
              <a:rPr lang="el-GR" b="1" dirty="0" smtClean="0">
                <a:solidFill>
                  <a:schemeClr val="accent2"/>
                </a:solidFill>
                <a:cs typeface="Times New Roman" pitchFamily="18" charset="0"/>
              </a:rPr>
              <a:t>20 εκατ. €</a:t>
            </a:r>
            <a:r>
              <a:rPr lang="el-GR" dirty="0" smtClean="0">
                <a:cs typeface="Times New Roman" pitchFamily="18" charset="0"/>
              </a:rPr>
              <a:t> </a:t>
            </a:r>
            <a:endParaRPr lang="el-GR" dirty="0" smtClean="0"/>
          </a:p>
          <a:p>
            <a:pPr lvl="1" algn="just" eaLnBrk="1" hangingPunct="1">
              <a:spcBef>
                <a:spcPct val="10000"/>
              </a:spcBef>
            </a:pPr>
            <a:r>
              <a:rPr lang="el-GR" dirty="0" smtClean="0">
                <a:solidFill>
                  <a:schemeClr val="tx1"/>
                </a:solidFill>
                <a:cs typeface="Times New Roman" pitchFamily="18" charset="0"/>
              </a:rPr>
              <a:t>Όμως, είναι περίπου βέβαιο ότι ο </a:t>
            </a:r>
            <a:endParaRPr lang="el-GR" dirty="0" smtClean="0">
              <a:solidFill>
                <a:schemeClr val="tx1"/>
              </a:solidFill>
            </a:endParaRPr>
          </a:p>
          <a:p>
            <a:pPr lvl="2" algn="just" eaLnBrk="1" hangingPunct="1">
              <a:spcBef>
                <a:spcPct val="10000"/>
              </a:spcBef>
            </a:pPr>
            <a:r>
              <a:rPr lang="el-GR" sz="2600" b="1" dirty="0" smtClean="0">
                <a:solidFill>
                  <a:schemeClr val="tx1"/>
                </a:solidFill>
                <a:cs typeface="Times New Roman" pitchFamily="18" charset="0"/>
              </a:rPr>
              <a:t>ετήσιος όγκος πωλήσεων θα είναι μεγαλύτερος ή μικρότερος από 10.000 μονάδες και </a:t>
            </a:r>
            <a:endParaRPr lang="el-GR" sz="2600" b="1" dirty="0" smtClean="0">
              <a:solidFill>
                <a:schemeClr val="tx1"/>
              </a:solidFill>
            </a:endParaRPr>
          </a:p>
          <a:p>
            <a:pPr lvl="2" algn="just" eaLnBrk="1" hangingPunct="1">
              <a:spcBef>
                <a:spcPct val="10000"/>
              </a:spcBef>
            </a:pPr>
            <a:r>
              <a:rPr lang="el-GR" sz="2600" b="1" dirty="0" smtClean="0">
                <a:solidFill>
                  <a:schemeClr val="tx1"/>
                </a:solidFill>
                <a:cs typeface="Times New Roman" pitchFamily="18" charset="0"/>
              </a:rPr>
              <a:t>η τιμή πωλήσεως θα διαφέρει από τις 2.000 € ανά μονάδα. </a:t>
            </a:r>
            <a:endParaRPr lang="el-GR" sz="2600" b="1" dirty="0" smtClean="0">
              <a:solidFill>
                <a:schemeClr val="tx1"/>
              </a:solidFill>
            </a:endParaRPr>
          </a:p>
          <a:p>
            <a:pPr lvl="1" algn="just" eaLnBrk="1" hangingPunct="1">
              <a:spcBef>
                <a:spcPct val="10000"/>
              </a:spcBef>
            </a:pPr>
            <a:r>
              <a:rPr lang="el-GR" dirty="0" smtClean="0">
                <a:solidFill>
                  <a:schemeClr val="tx1"/>
                </a:solidFill>
                <a:cs typeface="Times New Roman" pitchFamily="18" charset="0"/>
              </a:rPr>
              <a:t>Αυτό σημαίνει ότι </a:t>
            </a:r>
            <a:r>
              <a:rPr lang="el-GR" b="1" dirty="0" smtClean="0">
                <a:solidFill>
                  <a:schemeClr val="tx1"/>
                </a:solidFill>
                <a:cs typeface="Times New Roman" pitchFamily="18" charset="0"/>
              </a:rPr>
              <a:t>οι εκτιμήσεις του ετήσιου όγκου πωλήσεων και της τιμής πωλήσεως</a:t>
            </a:r>
            <a:r>
              <a:rPr lang="el-GR" dirty="0" smtClean="0">
                <a:solidFill>
                  <a:schemeClr val="tx1"/>
                </a:solidFill>
                <a:cs typeface="Times New Roman" pitchFamily="18" charset="0"/>
              </a:rPr>
              <a:t> είναι </a:t>
            </a:r>
            <a:r>
              <a:rPr lang="el-GR" b="1" dirty="0" smtClean="0">
                <a:solidFill>
                  <a:srgbClr val="FF0000"/>
                </a:solidFill>
                <a:cs typeface="Times New Roman" pitchFamily="18" charset="0"/>
              </a:rPr>
              <a:t>αναμενόμενες τιμές</a:t>
            </a:r>
            <a:r>
              <a:rPr lang="el-GR" dirty="0" smtClean="0">
                <a:cs typeface="Times New Roman" pitchFamily="18" charset="0"/>
              </a:rPr>
              <a:t> </a:t>
            </a:r>
            <a:r>
              <a:rPr lang="el-GR" dirty="0" smtClean="0">
                <a:solidFill>
                  <a:schemeClr val="tx1"/>
                </a:solidFill>
                <a:cs typeface="Times New Roman" pitchFamily="18" charset="0"/>
              </a:rPr>
              <a:t>που</a:t>
            </a:r>
            <a:r>
              <a:rPr lang="el-GR" dirty="0" smtClean="0">
                <a:cs typeface="Times New Roman" pitchFamily="18" charset="0"/>
              </a:rPr>
              <a:t> </a:t>
            </a:r>
            <a:r>
              <a:rPr lang="el-GR" b="1" dirty="0" smtClean="0">
                <a:solidFill>
                  <a:srgbClr val="FF0000"/>
                </a:solidFill>
                <a:cs typeface="Times New Roman" pitchFamily="18" charset="0"/>
              </a:rPr>
              <a:t>λαμβάνονται από κατανομές πιθανοτήτων. </a:t>
            </a:r>
            <a:endParaRPr lang="el-GR" b="1" dirty="0" smtClean="0">
              <a:solidFill>
                <a:srgbClr val="FF0000"/>
              </a:solidFill>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p:nvPr>
        </p:nvSpPr>
        <p:spPr>
          <a:xfrm>
            <a:off x="0" y="0"/>
            <a:ext cx="9144000" cy="6858000"/>
          </a:xfrm>
        </p:spPr>
        <p:txBody>
          <a:bodyPr/>
          <a:lstStyle/>
          <a:p>
            <a:pPr lvl="1" algn="just" eaLnBrk="1" hangingPunct="1">
              <a:buNone/>
            </a:pPr>
            <a:r>
              <a:rPr lang="el-GR" sz="3600" b="1" dirty="0" smtClean="0">
                <a:solidFill>
                  <a:srgbClr val="FF0000"/>
                </a:solidFill>
                <a:cs typeface="Times New Roman" pitchFamily="18" charset="0"/>
              </a:rPr>
              <a:t>Συνέχεια Παραδείγματος</a:t>
            </a:r>
          </a:p>
          <a:p>
            <a:pPr lvl="1" algn="just" eaLnBrk="1" hangingPunct="1"/>
            <a:r>
              <a:rPr lang="el-GR" dirty="0" smtClean="0">
                <a:solidFill>
                  <a:schemeClr val="tx1"/>
                </a:solidFill>
                <a:cs typeface="Times New Roman" pitchFamily="18" charset="0"/>
              </a:rPr>
              <a:t>Οι κατανομές αυτές μπορεί να εμφανίζουν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μικρές τυπικές αποκλίσεις και επομένως χαμηλό κίνδυνο ή </a:t>
            </a:r>
            <a:endParaRPr lang="el-GR" sz="2800" b="1" dirty="0" smtClean="0">
              <a:solidFill>
                <a:schemeClr val="tx1"/>
              </a:solidFill>
            </a:endParaRPr>
          </a:p>
          <a:p>
            <a:pPr lvl="2" algn="just" eaLnBrk="1" hangingPunct="1"/>
            <a:r>
              <a:rPr lang="el-GR" sz="2800" b="1" dirty="0" smtClean="0">
                <a:solidFill>
                  <a:schemeClr val="tx1"/>
                </a:solidFill>
                <a:cs typeface="Times New Roman" pitchFamily="18" charset="0"/>
              </a:rPr>
              <a:t>μεγάλες τυπικές αποκλίσεις, δηλαδή μεγάλη αβεβαιότητα για τη μεταβλητή και επομένως υψηλό βαθμό κινδύνου</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r>
              <a:rPr lang="el-GR" b="1" dirty="0" smtClean="0">
                <a:solidFill>
                  <a:schemeClr val="accent2"/>
                </a:solidFill>
                <a:cs typeface="Times New Roman" pitchFamily="18" charset="0"/>
              </a:rPr>
              <a:t>Η φύση των κατανομών και οι μεταξύ τους συσχετίσεις προσδιορίζουν τη φύση της κατανομής της (ΚΠΑ) και επομένως, τον κίνδυνο της επενδύσεως. </a:t>
            </a:r>
            <a:endParaRPr lang="el-GR" b="1" dirty="0" smtClean="0">
              <a:solidFill>
                <a:schemeClr val="accent2"/>
              </a:solidFill>
            </a:endParaRPr>
          </a:p>
          <a:p>
            <a:pPr lvl="1" algn="just" eaLnBrk="1" hangingPunct="1"/>
            <a:endParaRPr lang="el-GR" b="1" dirty="0" smtClean="0">
              <a:solidFill>
                <a:schemeClr val="accent2"/>
              </a:solidFill>
              <a:cs typeface="Times New Roman" pitchFamily="18" charset="0"/>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68759"/>
          </a:xfrm>
          <a:prstGeom prst="rect">
            <a:avLst/>
          </a:prstGeom>
          <a:noFill/>
          <a:ln w="9525">
            <a:noFill/>
            <a:miter lim="800000"/>
            <a:headEnd/>
            <a:tailEnd/>
          </a:ln>
        </p:spPr>
        <p:txBody>
          <a:bodyPr anchor="b"/>
          <a:lstStyle/>
          <a:p>
            <a:endParaRPr lang="el-GR" sz="2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endParaRPr lang="el-GR" sz="3600" dirty="0" smtClean="0">
              <a:solidFill>
                <a:srgbClr val="000066"/>
              </a:solidFill>
              <a:effectLst>
                <a:outerShdw blurRad="38100" dist="38100" dir="2700000" algn="tl">
                  <a:srgbClr val="C0C0C0"/>
                </a:outerShdw>
              </a:effectLst>
              <a:latin typeface="Arial" charset="0"/>
            </a:endParaRPr>
          </a:p>
          <a:p>
            <a:pPr algn="ctr"/>
            <a:r>
              <a:rPr lang="el-GR" sz="3600" b="1" dirty="0" smtClean="0">
                <a:solidFill>
                  <a:srgbClr val="000066"/>
                </a:solidFill>
                <a:effectLst>
                  <a:outerShdw blurRad="38100" dist="38100" dir="2700000" algn="tl">
                    <a:srgbClr val="C0C0C0"/>
                  </a:outerShdw>
                </a:effectLst>
                <a:latin typeface="Arial" charset="0"/>
              </a:rPr>
              <a:t>ΕΠΕΝΔΥΣΕΙΣ ΜΕ ΚΙΝΔΥΝΟ</a:t>
            </a:r>
            <a:endParaRPr lang="el-GR" sz="3600" b="1" dirty="0">
              <a:solidFill>
                <a:srgbClr val="000066"/>
              </a:solidFill>
              <a:effectLst>
                <a:outerShdw blurRad="38100" dist="38100" dir="2700000" algn="tl">
                  <a:srgbClr val="C0C0C0"/>
                </a:outerShdw>
              </a:effectLst>
              <a:latin typeface="Arial" charset="0"/>
            </a:endParaRPr>
          </a:p>
          <a:p>
            <a:pPr algn="ctr"/>
            <a:r>
              <a:rPr lang="el-GR" sz="3600" dirty="0" smtClean="0">
                <a:solidFill>
                  <a:srgbClr val="000066"/>
                </a:solidFill>
                <a:effectLst>
                  <a:outerShdw blurRad="38100" dist="38100" dir="2700000" algn="tl">
                    <a:srgbClr val="C0C0C0"/>
                  </a:outerShdw>
                </a:effectLst>
              </a:rPr>
              <a:t>1. Βασικές </a:t>
            </a:r>
            <a:r>
              <a:rPr lang="el-GR" sz="3600" dirty="0">
                <a:solidFill>
                  <a:srgbClr val="000066"/>
                </a:solidFill>
                <a:effectLst>
                  <a:outerShdw blurRad="38100" dist="38100" dir="2700000" algn="tl">
                    <a:srgbClr val="C0C0C0"/>
                  </a:outerShdw>
                </a:effectLst>
              </a:rPr>
              <a:t>κατηγορίες</a:t>
            </a:r>
          </a:p>
        </p:txBody>
      </p:sp>
      <p:sp>
        <p:nvSpPr>
          <p:cNvPr id="25603" name="Rectangle 3"/>
          <p:cNvSpPr>
            <a:spLocks noChangeArrowheads="1"/>
          </p:cNvSpPr>
          <p:nvPr/>
        </p:nvSpPr>
        <p:spPr bwMode="auto">
          <a:xfrm>
            <a:off x="571500" y="1124744"/>
            <a:ext cx="8001000" cy="5112568"/>
          </a:xfrm>
          <a:prstGeom prst="rect">
            <a:avLst/>
          </a:prstGeom>
          <a:noFill/>
          <a:ln w="9525">
            <a:noFill/>
            <a:miter lim="800000"/>
            <a:headEnd/>
            <a:tailEnd/>
          </a:ln>
        </p:spPr>
        <p:txBody>
          <a:bodyPr/>
          <a:lstStyle/>
          <a:p>
            <a:pPr marL="469900" indent="-469900" eaLnBrk="0" hangingPunct="0">
              <a:lnSpc>
                <a:spcPct val="80000"/>
              </a:lnSpc>
              <a:spcBef>
                <a:spcPct val="20000"/>
              </a:spcBef>
              <a:buClr>
                <a:schemeClr val="accent2"/>
              </a:buClr>
              <a:buFont typeface="Wingdings" pitchFamily="2" charset="2"/>
              <a:buNone/>
            </a:pPr>
            <a:r>
              <a:rPr lang="el-GR" sz="2600" dirty="0">
                <a:solidFill>
                  <a:srgbClr val="000066"/>
                </a:solidFill>
                <a:latin typeface="Arial" charset="0"/>
              </a:rPr>
              <a:t>	</a:t>
            </a:r>
            <a:endParaRPr lang="el-GR" sz="2600" dirty="0">
              <a:solidFill>
                <a:srgbClr val="000066"/>
              </a:solidFill>
            </a:endParaRP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Μετοχές</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Ομολογίες</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Τραπεζικές καταθέσεις</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Νομίσματα</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Κτηματαγορά</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Εμπορεύματα</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Παράγωγα</a:t>
            </a:r>
          </a:p>
          <a:p>
            <a:pPr marL="514350" indent="-514350" eaLnBrk="0" hangingPunct="0">
              <a:lnSpc>
                <a:spcPct val="80000"/>
              </a:lnSpc>
              <a:spcBef>
                <a:spcPct val="20000"/>
              </a:spcBef>
              <a:buClr>
                <a:schemeClr val="accent2"/>
              </a:buClr>
              <a:buFont typeface="+mj-lt"/>
              <a:buAutoNum type="arabicPeriod"/>
            </a:pPr>
            <a:r>
              <a:rPr lang="el-GR" sz="2600" dirty="0">
                <a:solidFill>
                  <a:srgbClr val="000066"/>
                </a:solidFill>
              </a:rPr>
              <a:t>Αμοιβαία </a:t>
            </a:r>
            <a:r>
              <a:rPr lang="el-GR" sz="2600" dirty="0" smtClean="0">
                <a:solidFill>
                  <a:srgbClr val="000066"/>
                </a:solidFill>
              </a:rPr>
              <a:t>Κεφάλαια</a:t>
            </a:r>
          </a:p>
          <a:p>
            <a:pPr marL="514350" indent="-514350" eaLnBrk="0" hangingPunct="0">
              <a:lnSpc>
                <a:spcPct val="80000"/>
              </a:lnSpc>
              <a:spcBef>
                <a:spcPct val="20000"/>
              </a:spcBef>
              <a:buClr>
                <a:schemeClr val="accent2"/>
              </a:buClr>
              <a:buFont typeface="+mj-lt"/>
              <a:buAutoNum type="arabicPeriod"/>
            </a:pPr>
            <a:r>
              <a:rPr lang="el-GR" sz="2600" dirty="0" smtClean="0">
                <a:solidFill>
                  <a:srgbClr val="000066"/>
                </a:solidFill>
              </a:rPr>
              <a:t>Επαγγελματικές Κτιριακές Εγκαταστάσεις</a:t>
            </a:r>
          </a:p>
          <a:p>
            <a:pPr marL="514350" indent="-514350" eaLnBrk="0" hangingPunct="0">
              <a:lnSpc>
                <a:spcPct val="80000"/>
              </a:lnSpc>
              <a:spcBef>
                <a:spcPct val="20000"/>
              </a:spcBef>
              <a:buClr>
                <a:schemeClr val="accent2"/>
              </a:buClr>
              <a:buFont typeface="+mj-lt"/>
              <a:buAutoNum type="arabicPeriod"/>
            </a:pPr>
            <a:r>
              <a:rPr lang="el-GR" sz="2600" dirty="0" smtClean="0">
                <a:solidFill>
                  <a:srgbClr val="000066"/>
                </a:solidFill>
              </a:rPr>
              <a:t>Επαγγελματικός Μηχανολογικός Εξοπλισμός</a:t>
            </a:r>
          </a:p>
          <a:p>
            <a:pPr marL="514350" indent="-514350" eaLnBrk="0" hangingPunct="0">
              <a:lnSpc>
                <a:spcPct val="80000"/>
              </a:lnSpc>
              <a:spcBef>
                <a:spcPct val="20000"/>
              </a:spcBef>
              <a:buClr>
                <a:schemeClr val="accent2"/>
              </a:buClr>
              <a:buFont typeface="+mj-lt"/>
              <a:buAutoNum type="arabicPeriod"/>
            </a:pPr>
            <a:r>
              <a:rPr lang="el-GR" sz="2600" dirty="0" smtClean="0">
                <a:solidFill>
                  <a:srgbClr val="000066"/>
                </a:solidFill>
              </a:rPr>
              <a:t>Εξαγορές &amp; Συγχωνεύσεις</a:t>
            </a:r>
            <a:endParaRPr lang="el-GR" sz="2600" dirty="0">
              <a:solidFill>
                <a:srgbClr val="000066"/>
              </a:solidFill>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9144000" cy="1079847"/>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l-GR" sz="3600" dirty="0">
                <a:solidFill>
                  <a:srgbClr val="000066"/>
                </a:solidFill>
                <a:effectLst>
                  <a:outerShdw blurRad="38100" dist="38100" dir="2700000" algn="tl">
                    <a:srgbClr val="C0C0C0"/>
                  </a:outerShdw>
                </a:effectLst>
              </a:rPr>
              <a:t>2. Επενδυτικός κίνδυνος και χαρτοφυλάκια</a:t>
            </a:r>
          </a:p>
        </p:txBody>
      </p:sp>
      <p:sp>
        <p:nvSpPr>
          <p:cNvPr id="26627" name="Text Box 4"/>
          <p:cNvSpPr txBox="1">
            <a:spLocks noChangeArrowheads="1"/>
          </p:cNvSpPr>
          <p:nvPr/>
        </p:nvSpPr>
        <p:spPr bwMode="auto">
          <a:xfrm>
            <a:off x="179512" y="1340768"/>
            <a:ext cx="8712968" cy="1015663"/>
          </a:xfrm>
          <a:prstGeom prst="rect">
            <a:avLst/>
          </a:prstGeom>
          <a:noFill/>
          <a:ln w="22225">
            <a:solidFill>
              <a:schemeClr val="accent2"/>
            </a:solidFill>
            <a:miter lim="800000"/>
            <a:headEnd/>
            <a:tailEnd/>
          </a:ln>
        </p:spPr>
        <p:txBody>
          <a:bodyPr wrap="square">
            <a:spAutoFit/>
          </a:bodyPr>
          <a:lstStyle/>
          <a:p>
            <a:pPr algn="ctr"/>
            <a:r>
              <a:rPr lang="el-GR" sz="2000" b="1" dirty="0">
                <a:solidFill>
                  <a:srgbClr val="000066"/>
                </a:solidFill>
              </a:rPr>
              <a:t>Κίνδυνος είναι το ρίσκο το οποίο αποδέχεται να αναλάβει ο επενδυτής προκειμένου να έχει προσδοκία υψηλότερης απόδοσης από εκείνη που ο καθένας μπορεί να επιτύχει</a:t>
            </a:r>
          </a:p>
        </p:txBody>
      </p:sp>
      <p:graphicFrame>
        <p:nvGraphicFramePr>
          <p:cNvPr id="7" name="Group 82"/>
          <p:cNvGraphicFramePr>
            <a:graphicFrameLocks noGrp="1"/>
          </p:cNvGraphicFramePr>
          <p:nvPr>
            <p:ph idx="1"/>
          </p:nvPr>
        </p:nvGraphicFramePr>
        <p:xfrm>
          <a:off x="251518" y="2492895"/>
          <a:ext cx="8640961" cy="4228902"/>
        </p:xfrm>
        <a:graphic>
          <a:graphicData uri="http://schemas.openxmlformats.org/drawingml/2006/table">
            <a:tbl>
              <a:tblPr/>
              <a:tblGrid>
                <a:gridCol w="2881939"/>
                <a:gridCol w="2879511"/>
                <a:gridCol w="2879511"/>
              </a:tblGrid>
              <a:tr h="872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Verdana" pitchFamily="34" charset="0"/>
                        </a:rPr>
                        <a:t>ΧΑΡΤΟΦΥΛΑΚΙΟ ΧΑΜΗΛΟΥ ΚΙΝΔΥΝΟΥ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Verdana" pitchFamily="34" charset="0"/>
                        </a:rPr>
                        <a:t>ΧΑΡΤΟΦΥΛΑΚΙΟ ΜΕΣΟΥ ΚΙΝΔΥΝΟΥ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FFFFFF"/>
                          </a:solidFill>
                          <a:effectLst/>
                          <a:latin typeface="Verdana" pitchFamily="34" charset="0"/>
                        </a:rPr>
                        <a:t>ΧΑΡΤΟΦΥΛΑΚΙΟ ΥΨΗΛΟΥ ΚΙΝΔΥΝΟΥ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872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Τραπεζικές καταθέσεις</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Μεικτά Αμοιβαία Κεφάλαια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Μετοχές</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6647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Ομόλογα δημοσίου</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Αναπτυξιακά Αμοιβαία Κεφάλαια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r h="8209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Ομολογιακά Αμοιβαία Κεφάλαια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CBCB"/>
                    </a:solidFill>
                  </a:tcPr>
                </a:tc>
              </a:tr>
              <a:tr h="8729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800" b="1" i="0" u="none" strike="noStrike" cap="none" normalizeH="0" baseline="0" dirty="0" smtClean="0">
                          <a:ln>
                            <a:noFill/>
                          </a:ln>
                          <a:solidFill>
                            <a:srgbClr val="000066"/>
                          </a:solidFill>
                          <a:effectLst/>
                          <a:latin typeface="Verdana" pitchFamily="34" charset="0"/>
                        </a:rPr>
                        <a:t>Αμοιβαία Κεφάλαια Διαχείρισης Διαθεσίμων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800" b="1" i="0" u="none" strike="noStrike" cap="none" normalizeH="0" baseline="0" dirty="0" smtClean="0">
                        <a:ln>
                          <a:noFill/>
                        </a:ln>
                        <a:solidFill>
                          <a:srgbClr val="000066"/>
                        </a:solidFill>
                        <a:effectLst/>
                        <a:latin typeface="Verdana"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7E7"/>
                    </a:solidFill>
                  </a:tcPr>
                </a:tc>
              </a:tr>
            </a:tbl>
          </a:graphicData>
        </a:graphic>
      </p:graphicFrame>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88913"/>
            <a:ext cx="9144000" cy="1216025"/>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l-GR" sz="3600" dirty="0">
                <a:solidFill>
                  <a:srgbClr val="000066"/>
                </a:solidFill>
                <a:effectLst>
                  <a:outerShdw blurRad="38100" dist="38100" dir="2700000" algn="tl">
                    <a:srgbClr val="C0C0C0"/>
                  </a:outerShdw>
                </a:effectLst>
              </a:rPr>
              <a:t>3. Οι επενδύσεις διαφέρουν σε…</a:t>
            </a:r>
          </a:p>
        </p:txBody>
      </p:sp>
      <p:sp>
        <p:nvSpPr>
          <p:cNvPr id="27651" name="Rectangle 3"/>
          <p:cNvSpPr>
            <a:spLocks noChangeArrowheads="1"/>
          </p:cNvSpPr>
          <p:nvPr/>
        </p:nvSpPr>
        <p:spPr bwMode="auto">
          <a:xfrm>
            <a:off x="571500" y="1785938"/>
            <a:ext cx="8001000" cy="2000250"/>
          </a:xfrm>
          <a:prstGeom prst="rect">
            <a:avLst/>
          </a:prstGeom>
          <a:noFill/>
          <a:ln w="9525">
            <a:noFill/>
            <a:miter lim="800000"/>
            <a:headEnd/>
            <a:tailEnd/>
          </a:ln>
        </p:spPr>
        <p:txBody>
          <a:bodyPr/>
          <a:lstStyle/>
          <a:p>
            <a:pPr marL="469900" indent="-469900" eaLnBrk="0" hangingPunct="0">
              <a:lnSpc>
                <a:spcPct val="80000"/>
              </a:lnSpc>
              <a:spcBef>
                <a:spcPct val="20000"/>
              </a:spcBef>
              <a:buClr>
                <a:schemeClr val="accent2"/>
              </a:buClr>
              <a:buFont typeface="Wingdings" pitchFamily="2" charset="2"/>
              <a:buNone/>
            </a:pPr>
            <a:r>
              <a:rPr lang="el-GR" sz="2600" dirty="0">
                <a:solidFill>
                  <a:srgbClr val="000066"/>
                </a:solidFill>
                <a:latin typeface="Arial" charset="0"/>
              </a:rPr>
              <a:t>	</a:t>
            </a:r>
            <a:endParaRPr lang="el-GR" sz="2600" dirty="0">
              <a:solidFill>
                <a:srgbClr val="000066"/>
              </a:solidFill>
            </a:endParaRP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Απόδοση</a:t>
            </a: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Κίνδυνο</a:t>
            </a: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Ρευστότητα</a:t>
            </a:r>
          </a:p>
          <a:p>
            <a:pPr marL="469900" indent="-469900" eaLnBrk="0" hangingPunct="0">
              <a:lnSpc>
                <a:spcPct val="80000"/>
              </a:lnSpc>
              <a:spcBef>
                <a:spcPct val="20000"/>
              </a:spcBef>
              <a:buClr>
                <a:schemeClr val="accent2"/>
              </a:buClr>
              <a:buFont typeface="Wingdings" pitchFamily="2" charset="2"/>
              <a:buChar char="o"/>
            </a:pPr>
            <a:r>
              <a:rPr lang="el-GR" sz="2600" dirty="0">
                <a:solidFill>
                  <a:srgbClr val="000066"/>
                </a:solidFill>
              </a:rPr>
              <a:t>Διάρκεια</a:t>
            </a:r>
          </a:p>
        </p:txBody>
      </p:sp>
      <p:sp>
        <p:nvSpPr>
          <p:cNvPr id="27652" name="Text Box 4"/>
          <p:cNvSpPr txBox="1">
            <a:spLocks noChangeArrowheads="1"/>
          </p:cNvSpPr>
          <p:nvPr/>
        </p:nvSpPr>
        <p:spPr bwMode="auto">
          <a:xfrm>
            <a:off x="642938" y="4286250"/>
            <a:ext cx="7921625" cy="1200329"/>
          </a:xfrm>
          <a:prstGeom prst="rect">
            <a:avLst/>
          </a:prstGeom>
          <a:noFill/>
          <a:ln w="22225">
            <a:solidFill>
              <a:schemeClr val="accent2"/>
            </a:solidFill>
            <a:miter lim="800000"/>
            <a:headEnd/>
            <a:tailEnd/>
          </a:ln>
        </p:spPr>
        <p:txBody>
          <a:bodyPr>
            <a:spAutoFit/>
          </a:bodyPr>
          <a:lstStyle/>
          <a:p>
            <a:pPr algn="ctr"/>
            <a:r>
              <a:rPr lang="el-GR" sz="2400" dirty="0">
                <a:solidFill>
                  <a:srgbClr val="000066"/>
                </a:solidFill>
              </a:rPr>
              <a:t>Κάθε μορφή επένδυσης έχει τα δικά της ιδιαίτερα χαρακτηριστικά και προσφέρει έναν μοναδικό συνδυασμό απόδοσης, κινδύνου, διάρκειας και ρευστότητας</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500" y="188913"/>
            <a:ext cx="8001000" cy="1216025"/>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l-GR" sz="3600" dirty="0">
                <a:solidFill>
                  <a:srgbClr val="000066"/>
                </a:solidFill>
                <a:effectLst>
                  <a:outerShdw blurRad="38100" dist="38100" dir="2700000" algn="tl">
                    <a:srgbClr val="C0C0C0"/>
                  </a:outerShdw>
                </a:effectLst>
              </a:rPr>
              <a:t>4. Κίνδυνος χρεογράφων</a:t>
            </a:r>
          </a:p>
        </p:txBody>
      </p:sp>
      <p:sp>
        <p:nvSpPr>
          <p:cNvPr id="5" name="4 - Βέλος προς τα επάνω"/>
          <p:cNvSpPr/>
          <p:nvPr/>
        </p:nvSpPr>
        <p:spPr bwMode="auto">
          <a:xfrm>
            <a:off x="2000250" y="2571750"/>
            <a:ext cx="484188" cy="977900"/>
          </a:xfrm>
          <a:prstGeom prst="up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endParaRPr lang="el-GR" dirty="0">
              <a:solidFill>
                <a:srgbClr val="4D4D4D"/>
              </a:solidFill>
            </a:endParaRPr>
          </a:p>
        </p:txBody>
      </p:sp>
      <p:sp>
        <p:nvSpPr>
          <p:cNvPr id="6" name="5 - Βέλος προς τα επάνω"/>
          <p:cNvSpPr/>
          <p:nvPr/>
        </p:nvSpPr>
        <p:spPr bwMode="auto">
          <a:xfrm rot="10800000">
            <a:off x="2000250" y="3643313"/>
            <a:ext cx="484188" cy="977900"/>
          </a:xfrm>
          <a:prstGeom prst="upArrow">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wrap="none">
            <a:spAutoFit/>
          </a:bodyPr>
          <a:lstStyle/>
          <a:p>
            <a:pPr algn="ctr">
              <a:defRPr/>
            </a:pPr>
            <a:endParaRPr lang="el-GR" dirty="0">
              <a:solidFill>
                <a:srgbClr val="4D4D4D"/>
              </a:solidFill>
            </a:endParaRPr>
          </a:p>
        </p:txBody>
      </p:sp>
      <p:sp>
        <p:nvSpPr>
          <p:cNvPr id="28677" name="6 - TextBox"/>
          <p:cNvSpPr txBox="1">
            <a:spLocks noChangeArrowheads="1"/>
          </p:cNvSpPr>
          <p:nvPr/>
        </p:nvSpPr>
        <p:spPr bwMode="auto">
          <a:xfrm>
            <a:off x="886145" y="2643188"/>
            <a:ext cx="958211" cy="523220"/>
          </a:xfrm>
          <a:prstGeom prst="rect">
            <a:avLst/>
          </a:prstGeom>
          <a:noFill/>
          <a:ln w="9525">
            <a:noFill/>
            <a:miter lim="800000"/>
            <a:headEnd/>
            <a:tailEnd/>
          </a:ln>
        </p:spPr>
        <p:txBody>
          <a:bodyPr wrap="none">
            <a:spAutoFit/>
          </a:bodyPr>
          <a:lstStyle/>
          <a:p>
            <a:pPr algn="ctr"/>
            <a:r>
              <a:rPr lang="el-GR" sz="1400" b="1" dirty="0">
                <a:solidFill>
                  <a:srgbClr val="000066"/>
                </a:solidFill>
              </a:rPr>
              <a:t>ΥΨΗΛΟΣ </a:t>
            </a:r>
          </a:p>
          <a:p>
            <a:pPr algn="ctr"/>
            <a:r>
              <a:rPr lang="el-GR" sz="1400" b="1" dirty="0">
                <a:solidFill>
                  <a:srgbClr val="000066"/>
                </a:solidFill>
              </a:rPr>
              <a:t>ΚΙΝΔΥΝΟΣ</a:t>
            </a:r>
          </a:p>
        </p:txBody>
      </p:sp>
      <p:sp>
        <p:nvSpPr>
          <p:cNvPr id="28678" name="7 - TextBox"/>
          <p:cNvSpPr txBox="1">
            <a:spLocks noChangeArrowheads="1"/>
          </p:cNvSpPr>
          <p:nvPr/>
        </p:nvSpPr>
        <p:spPr bwMode="auto">
          <a:xfrm>
            <a:off x="839106" y="4071938"/>
            <a:ext cx="1014188" cy="523220"/>
          </a:xfrm>
          <a:prstGeom prst="rect">
            <a:avLst/>
          </a:prstGeom>
          <a:noFill/>
          <a:ln w="9525">
            <a:noFill/>
            <a:miter lim="800000"/>
            <a:headEnd/>
            <a:tailEnd/>
          </a:ln>
        </p:spPr>
        <p:txBody>
          <a:bodyPr wrap="none">
            <a:spAutoFit/>
          </a:bodyPr>
          <a:lstStyle/>
          <a:p>
            <a:pPr algn="ctr"/>
            <a:r>
              <a:rPr lang="el-GR" sz="1400" b="1" dirty="0">
                <a:solidFill>
                  <a:srgbClr val="000066"/>
                </a:solidFill>
              </a:rPr>
              <a:t>ΧΑΜΗΛΟΣ </a:t>
            </a:r>
          </a:p>
          <a:p>
            <a:pPr algn="ctr"/>
            <a:r>
              <a:rPr lang="el-GR" sz="1400" b="1" dirty="0">
                <a:solidFill>
                  <a:srgbClr val="000066"/>
                </a:solidFill>
              </a:rPr>
              <a:t>ΚΙΝΔΥΝΟΣ</a:t>
            </a:r>
          </a:p>
        </p:txBody>
      </p:sp>
      <p:sp>
        <p:nvSpPr>
          <p:cNvPr id="28679" name="10 - TextBox"/>
          <p:cNvSpPr txBox="1">
            <a:spLocks noChangeArrowheads="1"/>
          </p:cNvSpPr>
          <p:nvPr/>
        </p:nvSpPr>
        <p:spPr bwMode="auto">
          <a:xfrm>
            <a:off x="2496572" y="2420888"/>
            <a:ext cx="1712456" cy="2308324"/>
          </a:xfrm>
          <a:prstGeom prst="rect">
            <a:avLst/>
          </a:prstGeom>
          <a:noFill/>
          <a:ln w="9525">
            <a:noFill/>
            <a:miter lim="800000"/>
            <a:headEnd/>
            <a:tailEnd/>
          </a:ln>
        </p:spPr>
        <p:txBody>
          <a:bodyPr wrap="square">
            <a:spAutoFit/>
          </a:bodyPr>
          <a:lstStyle/>
          <a:p>
            <a:pPr algn="ctr"/>
            <a:r>
              <a:rPr lang="el-GR" sz="1600" b="1" dirty="0">
                <a:solidFill>
                  <a:srgbClr val="000066"/>
                </a:solidFill>
              </a:rPr>
              <a:t>Μετοχές</a:t>
            </a:r>
          </a:p>
          <a:p>
            <a:pPr algn="ctr"/>
            <a:endParaRPr lang="el-GR" sz="1600" b="1" dirty="0" smtClean="0">
              <a:solidFill>
                <a:srgbClr val="000066"/>
              </a:solidFill>
            </a:endParaRPr>
          </a:p>
          <a:p>
            <a:pPr algn="ctr"/>
            <a:r>
              <a:rPr lang="el-GR" sz="1600" b="1" dirty="0" smtClean="0">
                <a:solidFill>
                  <a:srgbClr val="000066"/>
                </a:solidFill>
              </a:rPr>
              <a:t>Εταιρικά </a:t>
            </a:r>
            <a:r>
              <a:rPr lang="el-GR" sz="1600" b="1" dirty="0">
                <a:solidFill>
                  <a:srgbClr val="000066"/>
                </a:solidFill>
              </a:rPr>
              <a:t>Ομόλογα</a:t>
            </a:r>
          </a:p>
          <a:p>
            <a:pPr algn="ctr"/>
            <a:endParaRPr lang="el-GR" sz="1600" b="1" dirty="0">
              <a:solidFill>
                <a:srgbClr val="000066"/>
              </a:solidFill>
            </a:endParaRPr>
          </a:p>
          <a:p>
            <a:pPr algn="ctr"/>
            <a:endParaRPr lang="el-GR" sz="1600" b="1" dirty="0">
              <a:solidFill>
                <a:srgbClr val="000066"/>
              </a:solidFill>
            </a:endParaRPr>
          </a:p>
          <a:p>
            <a:pPr algn="ctr"/>
            <a:r>
              <a:rPr lang="el-GR" sz="1600" b="1" dirty="0">
                <a:solidFill>
                  <a:srgbClr val="000066"/>
                </a:solidFill>
              </a:rPr>
              <a:t>Κρατικά Ομόλογα</a:t>
            </a:r>
          </a:p>
          <a:p>
            <a:pPr algn="ctr"/>
            <a:endParaRPr lang="el-GR" sz="1600" b="1" dirty="0">
              <a:solidFill>
                <a:srgbClr val="000066"/>
              </a:solidFill>
            </a:endParaRPr>
          </a:p>
          <a:p>
            <a:pPr algn="ctr"/>
            <a:r>
              <a:rPr lang="el-GR" sz="1600" b="1" dirty="0" smtClean="0">
                <a:solidFill>
                  <a:srgbClr val="000066"/>
                </a:solidFill>
              </a:rPr>
              <a:t>Καταθέσεις</a:t>
            </a:r>
            <a:endParaRPr lang="el-GR" sz="1600" b="1" dirty="0">
              <a:solidFill>
                <a:srgbClr val="000066"/>
              </a:solidFill>
            </a:endParaRPr>
          </a:p>
        </p:txBody>
      </p:sp>
      <p:cxnSp>
        <p:nvCxnSpPr>
          <p:cNvPr id="28680" name="12 - Ευθεία γραμμή σύνδεσης"/>
          <p:cNvCxnSpPr>
            <a:cxnSpLocks noChangeShapeType="1"/>
          </p:cNvCxnSpPr>
          <p:nvPr/>
        </p:nvCxnSpPr>
        <p:spPr bwMode="auto">
          <a:xfrm>
            <a:off x="5857875" y="3857625"/>
            <a:ext cx="428625" cy="0"/>
          </a:xfrm>
          <a:prstGeom prst="line">
            <a:avLst/>
          </a:prstGeom>
          <a:noFill/>
          <a:ln w="9525" algn="ctr">
            <a:noFill/>
            <a:round/>
            <a:headEnd/>
            <a:tailEnd/>
          </a:ln>
        </p:spPr>
      </p:cxnSp>
      <p:cxnSp>
        <p:nvCxnSpPr>
          <p:cNvPr id="18" name="17 - Ευθεία γραμμή σύνδεσης"/>
          <p:cNvCxnSpPr/>
          <p:nvPr/>
        </p:nvCxnSpPr>
        <p:spPr bwMode="auto">
          <a:xfrm rot="5400000">
            <a:off x="7393782" y="3321844"/>
            <a:ext cx="1928812"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682" name="19 - Ευθεία γραμμή σύνδεσης"/>
          <p:cNvCxnSpPr>
            <a:cxnSpLocks noChangeShapeType="1"/>
          </p:cNvCxnSpPr>
          <p:nvPr/>
        </p:nvCxnSpPr>
        <p:spPr bwMode="auto">
          <a:xfrm rot="10800000">
            <a:off x="5286375" y="3857625"/>
            <a:ext cx="1000125" cy="0"/>
          </a:xfrm>
          <a:prstGeom prst="line">
            <a:avLst/>
          </a:prstGeom>
          <a:noFill/>
          <a:ln w="9525" algn="ctr">
            <a:noFill/>
            <a:round/>
            <a:headEnd/>
            <a:tailEnd/>
          </a:ln>
        </p:spPr>
      </p:cxnSp>
      <p:cxnSp>
        <p:nvCxnSpPr>
          <p:cNvPr id="22" name="21 - Ευθεία γραμμή σύνδεσης"/>
          <p:cNvCxnSpPr/>
          <p:nvPr/>
        </p:nvCxnSpPr>
        <p:spPr bwMode="auto">
          <a:xfrm rot="10800000">
            <a:off x="5857875" y="3357563"/>
            <a:ext cx="1071563"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23 - Ευθεία γραμμή σύνδεσης"/>
          <p:cNvCxnSpPr/>
          <p:nvPr/>
        </p:nvCxnSpPr>
        <p:spPr bwMode="auto">
          <a:xfrm rot="10800000">
            <a:off x="5786438" y="2357438"/>
            <a:ext cx="2571750"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27 - Ευθεία γραμμή σύνδεσης"/>
          <p:cNvCxnSpPr/>
          <p:nvPr/>
        </p:nvCxnSpPr>
        <p:spPr bwMode="auto">
          <a:xfrm flipV="1">
            <a:off x="5786438" y="2071688"/>
            <a:ext cx="2928937" cy="2143125"/>
          </a:xfrm>
          <a:prstGeom prst="line">
            <a:avLst/>
          </a:prstGeom>
          <a:ln w="28575">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32" name="31 - Ευθεία γραμμή σύνδεσης"/>
          <p:cNvCxnSpPr/>
          <p:nvPr/>
        </p:nvCxnSpPr>
        <p:spPr bwMode="auto">
          <a:xfrm rot="5400000">
            <a:off x="6465094" y="3821907"/>
            <a:ext cx="928687" cy="0"/>
          </a:xfrm>
          <a:prstGeom prst="line">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8687" name="32 - TextBox"/>
          <p:cNvSpPr txBox="1">
            <a:spLocks noChangeArrowheads="1"/>
          </p:cNvSpPr>
          <p:nvPr/>
        </p:nvSpPr>
        <p:spPr bwMode="auto">
          <a:xfrm>
            <a:off x="6554106" y="4357688"/>
            <a:ext cx="1014188" cy="523220"/>
          </a:xfrm>
          <a:prstGeom prst="rect">
            <a:avLst/>
          </a:prstGeom>
          <a:noFill/>
          <a:ln w="9525">
            <a:noFill/>
            <a:miter lim="800000"/>
            <a:headEnd/>
            <a:tailEnd/>
          </a:ln>
        </p:spPr>
        <p:txBody>
          <a:bodyPr wrap="none">
            <a:spAutoFit/>
          </a:bodyPr>
          <a:lstStyle/>
          <a:p>
            <a:pPr algn="ctr"/>
            <a:r>
              <a:rPr lang="el-GR" sz="1400" b="1" dirty="0">
                <a:solidFill>
                  <a:srgbClr val="000066"/>
                </a:solidFill>
              </a:rPr>
              <a:t>ΧΑΜΗΛΟΣ </a:t>
            </a:r>
          </a:p>
          <a:p>
            <a:pPr algn="ctr"/>
            <a:r>
              <a:rPr lang="el-GR" sz="1400" b="1" dirty="0">
                <a:solidFill>
                  <a:srgbClr val="000066"/>
                </a:solidFill>
              </a:rPr>
              <a:t>ΚΙΝΔΥΝΟΣ</a:t>
            </a:r>
          </a:p>
        </p:txBody>
      </p:sp>
      <p:sp>
        <p:nvSpPr>
          <p:cNvPr id="28688" name="33 - TextBox"/>
          <p:cNvSpPr txBox="1">
            <a:spLocks noChangeArrowheads="1"/>
          </p:cNvSpPr>
          <p:nvPr/>
        </p:nvSpPr>
        <p:spPr bwMode="auto">
          <a:xfrm>
            <a:off x="7725095" y="4357688"/>
            <a:ext cx="958211" cy="523220"/>
          </a:xfrm>
          <a:prstGeom prst="rect">
            <a:avLst/>
          </a:prstGeom>
          <a:noFill/>
          <a:ln w="9525">
            <a:noFill/>
            <a:miter lim="800000"/>
            <a:headEnd/>
            <a:tailEnd/>
          </a:ln>
        </p:spPr>
        <p:txBody>
          <a:bodyPr wrap="none">
            <a:spAutoFit/>
          </a:bodyPr>
          <a:lstStyle/>
          <a:p>
            <a:pPr algn="ctr"/>
            <a:r>
              <a:rPr lang="el-GR" sz="1400" b="1" dirty="0">
                <a:solidFill>
                  <a:srgbClr val="000066"/>
                </a:solidFill>
              </a:rPr>
              <a:t>ΥΨΗΛΟΣ </a:t>
            </a:r>
          </a:p>
          <a:p>
            <a:pPr algn="ctr"/>
            <a:r>
              <a:rPr lang="el-GR" sz="1400" b="1" dirty="0">
                <a:solidFill>
                  <a:srgbClr val="000066"/>
                </a:solidFill>
              </a:rPr>
              <a:t>ΚΙΝΔΥΝΟΣ</a:t>
            </a:r>
          </a:p>
        </p:txBody>
      </p:sp>
      <p:sp>
        <p:nvSpPr>
          <p:cNvPr id="28689" name="34 - TextBox"/>
          <p:cNvSpPr txBox="1">
            <a:spLocks noChangeArrowheads="1"/>
          </p:cNvSpPr>
          <p:nvPr/>
        </p:nvSpPr>
        <p:spPr bwMode="auto">
          <a:xfrm>
            <a:off x="4587583" y="2071688"/>
            <a:ext cx="946733" cy="523220"/>
          </a:xfrm>
          <a:prstGeom prst="rect">
            <a:avLst/>
          </a:prstGeom>
          <a:noFill/>
          <a:ln w="9525">
            <a:noFill/>
            <a:miter lim="800000"/>
            <a:headEnd/>
            <a:tailEnd/>
          </a:ln>
        </p:spPr>
        <p:txBody>
          <a:bodyPr wrap="none">
            <a:spAutoFit/>
          </a:bodyPr>
          <a:lstStyle/>
          <a:p>
            <a:pPr algn="ctr"/>
            <a:r>
              <a:rPr lang="el-GR" sz="1400" b="1" dirty="0">
                <a:solidFill>
                  <a:srgbClr val="000066"/>
                </a:solidFill>
              </a:rPr>
              <a:t>ΥΨΗΛΗ</a:t>
            </a:r>
          </a:p>
          <a:p>
            <a:pPr algn="ctr"/>
            <a:r>
              <a:rPr lang="el-GR" sz="1400" b="1" dirty="0">
                <a:solidFill>
                  <a:srgbClr val="000066"/>
                </a:solidFill>
              </a:rPr>
              <a:t>ΑΠΟΔΟΣΗ</a:t>
            </a:r>
          </a:p>
        </p:txBody>
      </p:sp>
      <p:sp>
        <p:nvSpPr>
          <p:cNvPr id="28690" name="35 - TextBox"/>
          <p:cNvSpPr txBox="1">
            <a:spLocks noChangeArrowheads="1"/>
          </p:cNvSpPr>
          <p:nvPr/>
        </p:nvSpPr>
        <p:spPr bwMode="auto">
          <a:xfrm>
            <a:off x="4659021" y="3143250"/>
            <a:ext cx="946733" cy="523220"/>
          </a:xfrm>
          <a:prstGeom prst="rect">
            <a:avLst/>
          </a:prstGeom>
          <a:noFill/>
          <a:ln w="9525">
            <a:noFill/>
            <a:miter lim="800000"/>
            <a:headEnd/>
            <a:tailEnd/>
          </a:ln>
        </p:spPr>
        <p:txBody>
          <a:bodyPr wrap="none">
            <a:spAutoFit/>
          </a:bodyPr>
          <a:lstStyle/>
          <a:p>
            <a:pPr algn="ctr"/>
            <a:r>
              <a:rPr lang="el-GR" sz="1400" b="1" dirty="0">
                <a:solidFill>
                  <a:srgbClr val="000066"/>
                </a:solidFill>
              </a:rPr>
              <a:t>ΧΑΜΗΛΗ</a:t>
            </a:r>
          </a:p>
          <a:p>
            <a:pPr algn="ctr"/>
            <a:r>
              <a:rPr lang="el-GR" sz="1400" b="1" dirty="0">
                <a:solidFill>
                  <a:srgbClr val="000066"/>
                </a:solidFill>
              </a:rPr>
              <a:t>ΑΠΟΔΟΣΗ</a:t>
            </a:r>
          </a:p>
        </p:txBody>
      </p:sp>
      <p:sp>
        <p:nvSpPr>
          <p:cNvPr id="28691" name="Text Box 4"/>
          <p:cNvSpPr txBox="1">
            <a:spLocks noChangeArrowheads="1"/>
          </p:cNvSpPr>
          <p:nvPr/>
        </p:nvSpPr>
        <p:spPr bwMode="auto">
          <a:xfrm>
            <a:off x="642938" y="5072063"/>
            <a:ext cx="7921625" cy="663575"/>
          </a:xfrm>
          <a:prstGeom prst="rect">
            <a:avLst/>
          </a:prstGeom>
          <a:noFill/>
          <a:ln w="22225">
            <a:solidFill>
              <a:schemeClr val="accent2"/>
            </a:solidFill>
            <a:miter lim="800000"/>
            <a:headEnd/>
            <a:tailEnd/>
          </a:ln>
        </p:spPr>
        <p:txBody>
          <a:bodyPr>
            <a:spAutoFit/>
          </a:bodyPr>
          <a:lstStyle/>
          <a:p>
            <a:pPr algn="ctr"/>
            <a:r>
              <a:rPr lang="el-GR" sz="1800" dirty="0">
                <a:solidFill>
                  <a:srgbClr val="000066"/>
                </a:solidFill>
              </a:rPr>
              <a:t>Ο κίνδυνος μπορεί να μειωθεί μέσω της </a:t>
            </a:r>
            <a:r>
              <a:rPr lang="el-GR" sz="1800" b="1" dirty="0">
                <a:solidFill>
                  <a:srgbClr val="000066"/>
                </a:solidFill>
              </a:rPr>
              <a:t>Διασποράς σε Πολλούς Τίτλους</a:t>
            </a:r>
            <a:r>
              <a:rPr lang="el-GR" sz="1800" dirty="0">
                <a:solidFill>
                  <a:srgbClr val="000066"/>
                </a:solidFill>
              </a:rPr>
              <a:t> και μέσω της </a:t>
            </a:r>
            <a:r>
              <a:rPr lang="el-GR" sz="1800" b="1" dirty="0">
                <a:solidFill>
                  <a:srgbClr val="000066"/>
                </a:solidFill>
              </a:rPr>
              <a:t>Αύξησης του Χρόνου Επένδυσης</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71500" y="188913"/>
            <a:ext cx="8001000" cy="1216025"/>
          </a:xfrm>
          <a:prstGeom prst="rect">
            <a:avLst/>
          </a:prstGeom>
          <a:noFill/>
          <a:ln w="9525">
            <a:noFill/>
            <a:miter lim="800000"/>
            <a:headEnd/>
            <a:tailEnd/>
          </a:ln>
        </p:spPr>
        <p:txBody>
          <a:bodyPr anchor="b"/>
          <a:lstStyle/>
          <a:p>
            <a:pPr algn="ctr"/>
            <a:r>
              <a:rPr lang="el-GR" sz="3600" b="1" dirty="0">
                <a:solidFill>
                  <a:srgbClr val="000066"/>
                </a:solidFill>
                <a:effectLst>
                  <a:outerShdw blurRad="38100" dist="38100" dir="2700000" algn="tl">
                    <a:srgbClr val="C0C0C0"/>
                  </a:outerShdw>
                </a:effectLst>
                <a:latin typeface="Arial" charset="0"/>
              </a:rPr>
              <a:t>ΕΠΕΝΔΥΣΕΙΣ</a:t>
            </a:r>
          </a:p>
          <a:p>
            <a:pPr algn="ctr"/>
            <a:r>
              <a:rPr lang="en-US" sz="3600" dirty="0">
                <a:solidFill>
                  <a:srgbClr val="000066"/>
                </a:solidFill>
                <a:effectLst>
                  <a:outerShdw blurRad="38100" dist="38100" dir="2700000" algn="tl">
                    <a:srgbClr val="C0C0C0"/>
                  </a:outerShdw>
                </a:effectLst>
              </a:rPr>
              <a:t>5</a:t>
            </a:r>
            <a:r>
              <a:rPr lang="el-GR" sz="3600" dirty="0">
                <a:solidFill>
                  <a:srgbClr val="000066"/>
                </a:solidFill>
                <a:effectLst>
                  <a:outerShdw blurRad="38100" dist="38100" dir="2700000" algn="tl">
                    <a:srgbClr val="C0C0C0"/>
                  </a:outerShdw>
                </a:effectLst>
              </a:rPr>
              <a:t>. </a:t>
            </a:r>
            <a:r>
              <a:rPr lang="el-GR" sz="3600" dirty="0">
                <a:solidFill>
                  <a:srgbClr val="000066"/>
                </a:solidFill>
                <a:effectLst>
                  <a:outerShdw blurRad="38100" dist="38100" dir="2700000" algn="tl">
                    <a:srgbClr val="C0C0C0"/>
                  </a:outerShdw>
                </a:effectLst>
                <a:latin typeface="Arial" charset="0"/>
              </a:rPr>
              <a:t>Πιστωτική διαβάθμιση</a:t>
            </a:r>
          </a:p>
        </p:txBody>
      </p:sp>
      <p:cxnSp>
        <p:nvCxnSpPr>
          <p:cNvPr id="75784" name="12 - Ευθεία γραμμή σύνδεσης"/>
          <p:cNvCxnSpPr>
            <a:cxnSpLocks noChangeShapeType="1"/>
          </p:cNvCxnSpPr>
          <p:nvPr/>
        </p:nvCxnSpPr>
        <p:spPr bwMode="auto">
          <a:xfrm>
            <a:off x="5857875" y="3857625"/>
            <a:ext cx="428625" cy="0"/>
          </a:xfrm>
          <a:prstGeom prst="line">
            <a:avLst/>
          </a:prstGeom>
          <a:noFill/>
          <a:ln w="9525" algn="ctr">
            <a:noFill/>
            <a:round/>
            <a:headEnd/>
            <a:tailEnd/>
          </a:ln>
        </p:spPr>
      </p:cxnSp>
      <p:cxnSp>
        <p:nvCxnSpPr>
          <p:cNvPr id="75786" name="19 - Ευθεία γραμμή σύνδεσης"/>
          <p:cNvCxnSpPr>
            <a:cxnSpLocks noChangeShapeType="1"/>
          </p:cNvCxnSpPr>
          <p:nvPr/>
        </p:nvCxnSpPr>
        <p:spPr bwMode="auto">
          <a:xfrm rot="10800000">
            <a:off x="5286375" y="3857625"/>
            <a:ext cx="1000125" cy="0"/>
          </a:xfrm>
          <a:prstGeom prst="line">
            <a:avLst/>
          </a:prstGeom>
          <a:noFill/>
          <a:ln w="9525" algn="ctr">
            <a:noFill/>
            <a:round/>
            <a:headEnd/>
            <a:tailEnd/>
          </a:ln>
        </p:spPr>
      </p:cxnSp>
      <p:sp>
        <p:nvSpPr>
          <p:cNvPr id="75797" name="AutoShape 21"/>
          <p:cNvSpPr>
            <a:spLocks noChangeArrowheads="1"/>
          </p:cNvSpPr>
          <p:nvPr/>
        </p:nvSpPr>
        <p:spPr bwMode="auto">
          <a:xfrm>
            <a:off x="611188" y="2492375"/>
            <a:ext cx="8064500" cy="936625"/>
          </a:xfrm>
          <a:prstGeom prst="rightArrow">
            <a:avLst>
              <a:gd name="adj1" fmla="val 76907"/>
              <a:gd name="adj2" fmla="val 43011"/>
            </a:avLst>
          </a:prstGeom>
          <a:solidFill>
            <a:srgbClr val="ECCBCB"/>
          </a:solidFill>
          <a:ln w="22225">
            <a:solidFill>
              <a:schemeClr val="accent2"/>
            </a:solidFill>
            <a:miter lim="800000"/>
            <a:headEnd/>
            <a:tailEnd/>
          </a:ln>
          <a:effectLst/>
        </p:spPr>
        <p:txBody>
          <a:bodyPr wrap="none" anchor="ctr"/>
          <a:lstStyle/>
          <a:p>
            <a:pPr algn="ctr"/>
            <a:r>
              <a:rPr lang="el-GR" sz="1200" b="1" dirty="0">
                <a:solidFill>
                  <a:srgbClr val="000066"/>
                </a:solidFill>
                <a:latin typeface="Arial" charset="0"/>
              </a:rPr>
              <a:t>AAA, AA+, AA, AA-, A+, A, A-, BBB+, BBB, BBB-, ΒΒ+, ΒΒ, ΒΒ-, Β+, Β, Β-, CCC+, CCC, CCC-, CC, C, RD, D</a:t>
            </a:r>
          </a:p>
        </p:txBody>
      </p:sp>
      <p:sp>
        <p:nvSpPr>
          <p:cNvPr id="75799" name="Text Box 23"/>
          <p:cNvSpPr txBox="1">
            <a:spLocks noChangeArrowheads="1"/>
          </p:cNvSpPr>
          <p:nvPr/>
        </p:nvSpPr>
        <p:spPr bwMode="auto">
          <a:xfrm>
            <a:off x="6732588" y="3644900"/>
            <a:ext cx="1976437" cy="304800"/>
          </a:xfrm>
          <a:prstGeom prst="rect">
            <a:avLst/>
          </a:prstGeom>
          <a:noFill/>
          <a:ln w="9525">
            <a:noFill/>
            <a:miter lim="800000"/>
            <a:headEnd/>
            <a:tailEnd/>
          </a:ln>
          <a:effectLst/>
        </p:spPr>
        <p:txBody>
          <a:bodyPr wrap="none">
            <a:spAutoFit/>
          </a:bodyPr>
          <a:lstStyle/>
          <a:p>
            <a:r>
              <a:rPr lang="el-GR" sz="1400" b="1" u="sng" dirty="0">
                <a:solidFill>
                  <a:srgbClr val="000066"/>
                </a:solidFill>
              </a:rPr>
              <a:t>Μεγάλος κίνδυνος</a:t>
            </a:r>
          </a:p>
        </p:txBody>
      </p:sp>
      <p:sp>
        <p:nvSpPr>
          <p:cNvPr id="75800" name="Text Box 24"/>
          <p:cNvSpPr txBox="1">
            <a:spLocks noChangeArrowheads="1"/>
          </p:cNvSpPr>
          <p:nvPr/>
        </p:nvSpPr>
        <p:spPr bwMode="auto">
          <a:xfrm>
            <a:off x="539750" y="2133600"/>
            <a:ext cx="1811009" cy="369332"/>
          </a:xfrm>
          <a:prstGeom prst="rect">
            <a:avLst/>
          </a:prstGeom>
          <a:noFill/>
          <a:ln w="9525">
            <a:noFill/>
            <a:miter lim="800000"/>
            <a:headEnd/>
            <a:tailEnd/>
          </a:ln>
          <a:effectLst/>
        </p:spPr>
        <p:txBody>
          <a:bodyPr wrap="none">
            <a:spAutoFit/>
          </a:bodyPr>
          <a:lstStyle/>
          <a:p>
            <a:r>
              <a:rPr lang="el-GR" b="1" u="sng" dirty="0">
                <a:solidFill>
                  <a:srgbClr val="000066"/>
                </a:solidFill>
              </a:rPr>
              <a:t>Μικρός κίνδυνος</a:t>
            </a:r>
          </a:p>
        </p:txBody>
      </p:sp>
      <p:sp>
        <p:nvSpPr>
          <p:cNvPr id="75801" name="Line 25"/>
          <p:cNvSpPr>
            <a:spLocks noChangeShapeType="1"/>
          </p:cNvSpPr>
          <p:nvPr/>
        </p:nvSpPr>
        <p:spPr bwMode="auto">
          <a:xfrm>
            <a:off x="4356100" y="3068638"/>
            <a:ext cx="0" cy="2376487"/>
          </a:xfrm>
          <a:prstGeom prst="line">
            <a:avLst/>
          </a:prstGeom>
          <a:noFill/>
          <a:ln w="9525">
            <a:solidFill>
              <a:schemeClr val="tx1"/>
            </a:solidFill>
            <a:round/>
            <a:headEnd/>
            <a:tailEnd type="triangle" w="med" len="med"/>
          </a:ln>
          <a:effectLst/>
        </p:spPr>
        <p:txBody>
          <a:bodyPr/>
          <a:lstStyle/>
          <a:p>
            <a:endParaRPr lang="el-GR" dirty="0"/>
          </a:p>
        </p:txBody>
      </p:sp>
      <p:sp>
        <p:nvSpPr>
          <p:cNvPr id="75802" name="Line 26"/>
          <p:cNvSpPr>
            <a:spLocks noChangeShapeType="1"/>
          </p:cNvSpPr>
          <p:nvPr/>
        </p:nvSpPr>
        <p:spPr bwMode="auto">
          <a:xfrm>
            <a:off x="2700338" y="3068638"/>
            <a:ext cx="0" cy="647700"/>
          </a:xfrm>
          <a:prstGeom prst="line">
            <a:avLst/>
          </a:prstGeom>
          <a:noFill/>
          <a:ln w="9525">
            <a:solidFill>
              <a:schemeClr val="tx1"/>
            </a:solidFill>
            <a:round/>
            <a:headEnd/>
            <a:tailEnd type="triangle" w="med" len="med"/>
          </a:ln>
          <a:effectLst/>
        </p:spPr>
        <p:txBody>
          <a:bodyPr/>
          <a:lstStyle/>
          <a:p>
            <a:endParaRPr lang="el-GR" dirty="0"/>
          </a:p>
        </p:txBody>
      </p:sp>
      <p:sp>
        <p:nvSpPr>
          <p:cNvPr id="75803" name="Text Box 27"/>
          <p:cNvSpPr txBox="1">
            <a:spLocks noChangeArrowheads="1"/>
          </p:cNvSpPr>
          <p:nvPr/>
        </p:nvSpPr>
        <p:spPr bwMode="auto">
          <a:xfrm>
            <a:off x="5724525" y="1941513"/>
            <a:ext cx="2698303" cy="338554"/>
          </a:xfrm>
          <a:prstGeom prst="rect">
            <a:avLst/>
          </a:prstGeom>
          <a:noFill/>
          <a:ln w="9525">
            <a:noFill/>
            <a:miter lim="800000"/>
            <a:headEnd/>
            <a:tailEnd/>
          </a:ln>
          <a:effectLst/>
        </p:spPr>
        <p:txBody>
          <a:bodyPr wrap="none">
            <a:spAutoFit/>
          </a:bodyPr>
          <a:lstStyle/>
          <a:p>
            <a:r>
              <a:rPr lang="el-GR" sz="1600" b="1" u="sng" dirty="0">
                <a:solidFill>
                  <a:srgbClr val="000066"/>
                </a:solidFill>
              </a:rPr>
              <a:t>Κλίμακα </a:t>
            </a:r>
            <a:r>
              <a:rPr lang="en-US" sz="1600" b="1" u="sng" dirty="0">
                <a:solidFill>
                  <a:srgbClr val="000066"/>
                </a:solidFill>
              </a:rPr>
              <a:t>Standards and Poors</a:t>
            </a:r>
            <a:endParaRPr lang="el-GR" sz="1600" b="1" u="sng" dirty="0">
              <a:solidFill>
                <a:srgbClr val="000066"/>
              </a:solidFill>
            </a:endParaRPr>
          </a:p>
        </p:txBody>
      </p:sp>
      <p:sp>
        <p:nvSpPr>
          <p:cNvPr id="75804" name="Text Box 28"/>
          <p:cNvSpPr txBox="1">
            <a:spLocks noChangeArrowheads="1"/>
          </p:cNvSpPr>
          <p:nvPr/>
        </p:nvSpPr>
        <p:spPr bwMode="auto">
          <a:xfrm>
            <a:off x="3563938" y="5516563"/>
            <a:ext cx="1512887" cy="639762"/>
          </a:xfrm>
          <a:prstGeom prst="rect">
            <a:avLst/>
          </a:prstGeom>
          <a:noFill/>
          <a:ln w="9525">
            <a:noFill/>
            <a:miter lim="800000"/>
            <a:headEnd/>
            <a:tailEnd/>
          </a:ln>
          <a:effectLst/>
        </p:spPr>
        <p:txBody>
          <a:bodyPr wrap="none">
            <a:spAutoFit/>
          </a:bodyPr>
          <a:lstStyle/>
          <a:p>
            <a:pPr algn="ctr"/>
            <a:r>
              <a:rPr lang="el-GR" sz="1200" b="1" dirty="0">
                <a:solidFill>
                  <a:schemeClr val="accent2"/>
                </a:solidFill>
              </a:rPr>
              <a:t>Ελλάδα</a:t>
            </a:r>
            <a:r>
              <a:rPr lang="en-US" sz="1200" b="1" dirty="0">
                <a:solidFill>
                  <a:schemeClr val="accent2"/>
                </a:solidFill>
              </a:rPr>
              <a:t> </a:t>
            </a:r>
            <a:endParaRPr lang="el-GR" sz="1200" b="1" dirty="0">
              <a:solidFill>
                <a:schemeClr val="accent2"/>
              </a:solidFill>
            </a:endParaRPr>
          </a:p>
          <a:p>
            <a:pPr algn="ctr"/>
            <a:r>
              <a:rPr lang="el-GR" sz="1200" b="1" dirty="0">
                <a:solidFill>
                  <a:srgbClr val="000066"/>
                </a:solidFill>
              </a:rPr>
              <a:t>Εθνική Τράπεζα</a:t>
            </a:r>
          </a:p>
          <a:p>
            <a:pPr algn="ctr"/>
            <a:r>
              <a:rPr lang="el-GR" sz="1200" b="1" dirty="0">
                <a:solidFill>
                  <a:srgbClr val="000066"/>
                </a:solidFill>
              </a:rPr>
              <a:t>Αζερμπαϊτζάν</a:t>
            </a:r>
          </a:p>
        </p:txBody>
      </p:sp>
      <p:sp>
        <p:nvSpPr>
          <p:cNvPr id="75805" name="Text Box 29"/>
          <p:cNvSpPr txBox="1">
            <a:spLocks noChangeArrowheads="1"/>
          </p:cNvSpPr>
          <p:nvPr/>
        </p:nvSpPr>
        <p:spPr bwMode="auto">
          <a:xfrm>
            <a:off x="2124075" y="3789363"/>
            <a:ext cx="1169988" cy="457200"/>
          </a:xfrm>
          <a:prstGeom prst="rect">
            <a:avLst/>
          </a:prstGeom>
          <a:noFill/>
          <a:ln w="9525">
            <a:noFill/>
            <a:miter lim="800000"/>
            <a:headEnd/>
            <a:tailEnd/>
          </a:ln>
          <a:effectLst/>
        </p:spPr>
        <p:txBody>
          <a:bodyPr wrap="none">
            <a:spAutoFit/>
          </a:bodyPr>
          <a:lstStyle/>
          <a:p>
            <a:pPr algn="ctr"/>
            <a:r>
              <a:rPr lang="el-GR" sz="1200" b="1" dirty="0">
                <a:solidFill>
                  <a:srgbClr val="000066"/>
                </a:solidFill>
              </a:rPr>
              <a:t>Πορτογαλία</a:t>
            </a:r>
            <a:endParaRPr lang="en-US" sz="1200" b="1" dirty="0">
              <a:solidFill>
                <a:srgbClr val="000066"/>
              </a:solidFill>
            </a:endParaRPr>
          </a:p>
          <a:p>
            <a:pPr algn="ctr"/>
            <a:r>
              <a:rPr lang="el-GR" sz="1200" b="1" dirty="0">
                <a:solidFill>
                  <a:srgbClr val="000066"/>
                </a:solidFill>
              </a:rPr>
              <a:t>Ιρλανδία</a:t>
            </a:r>
          </a:p>
        </p:txBody>
      </p:sp>
      <p:sp>
        <p:nvSpPr>
          <p:cNvPr id="75806" name="Line 30"/>
          <p:cNvSpPr>
            <a:spLocks noChangeShapeType="1"/>
          </p:cNvSpPr>
          <p:nvPr/>
        </p:nvSpPr>
        <p:spPr bwMode="auto">
          <a:xfrm>
            <a:off x="4716463" y="3068638"/>
            <a:ext cx="0" cy="1584325"/>
          </a:xfrm>
          <a:prstGeom prst="line">
            <a:avLst/>
          </a:prstGeom>
          <a:noFill/>
          <a:ln w="9525">
            <a:solidFill>
              <a:schemeClr val="tx1"/>
            </a:solidFill>
            <a:round/>
            <a:headEnd/>
            <a:tailEnd type="triangle" w="med" len="med"/>
          </a:ln>
          <a:effectLst/>
        </p:spPr>
        <p:txBody>
          <a:bodyPr/>
          <a:lstStyle/>
          <a:p>
            <a:endParaRPr lang="el-GR" dirty="0"/>
          </a:p>
        </p:txBody>
      </p:sp>
      <p:sp>
        <p:nvSpPr>
          <p:cNvPr id="75807" name="Text Box 31"/>
          <p:cNvSpPr txBox="1">
            <a:spLocks noChangeArrowheads="1"/>
          </p:cNvSpPr>
          <p:nvPr/>
        </p:nvSpPr>
        <p:spPr bwMode="auto">
          <a:xfrm>
            <a:off x="4356100" y="4652963"/>
            <a:ext cx="1150938" cy="639762"/>
          </a:xfrm>
          <a:prstGeom prst="rect">
            <a:avLst/>
          </a:prstGeom>
          <a:noFill/>
          <a:ln w="9525">
            <a:noFill/>
            <a:miter lim="800000"/>
            <a:headEnd/>
            <a:tailEnd/>
          </a:ln>
          <a:effectLst/>
        </p:spPr>
        <p:txBody>
          <a:bodyPr wrap="none">
            <a:spAutoFit/>
          </a:bodyPr>
          <a:lstStyle/>
          <a:p>
            <a:pPr algn="ctr"/>
            <a:r>
              <a:rPr lang="en-US" sz="1200" b="1" dirty="0">
                <a:solidFill>
                  <a:srgbClr val="000066"/>
                </a:solidFill>
              </a:rPr>
              <a:t>Alpha</a:t>
            </a:r>
            <a:r>
              <a:rPr lang="el-GR" sz="1200" b="1" dirty="0">
                <a:solidFill>
                  <a:srgbClr val="000066"/>
                </a:solidFill>
              </a:rPr>
              <a:t> </a:t>
            </a:r>
            <a:r>
              <a:rPr lang="en-US" sz="1200" b="1" dirty="0">
                <a:solidFill>
                  <a:srgbClr val="000066"/>
                </a:solidFill>
              </a:rPr>
              <a:t>Bank</a:t>
            </a:r>
          </a:p>
          <a:p>
            <a:pPr algn="ctr"/>
            <a:r>
              <a:rPr lang="el-GR" sz="1200" b="1" dirty="0">
                <a:solidFill>
                  <a:srgbClr val="000066"/>
                </a:solidFill>
              </a:rPr>
              <a:t>Πειραιώς</a:t>
            </a:r>
          </a:p>
          <a:p>
            <a:pPr algn="ctr"/>
            <a:r>
              <a:rPr lang="el-GR" sz="1200" b="1" dirty="0">
                <a:solidFill>
                  <a:srgbClr val="000066"/>
                </a:solidFill>
              </a:rPr>
              <a:t>Τουρκία</a:t>
            </a:r>
          </a:p>
        </p:txBody>
      </p:sp>
      <p:sp>
        <p:nvSpPr>
          <p:cNvPr id="75808" name="Line 32"/>
          <p:cNvSpPr>
            <a:spLocks noChangeShapeType="1"/>
          </p:cNvSpPr>
          <p:nvPr/>
        </p:nvSpPr>
        <p:spPr bwMode="auto">
          <a:xfrm>
            <a:off x="1835150" y="3068638"/>
            <a:ext cx="0" cy="1152525"/>
          </a:xfrm>
          <a:prstGeom prst="line">
            <a:avLst/>
          </a:prstGeom>
          <a:noFill/>
          <a:ln w="9525">
            <a:solidFill>
              <a:schemeClr val="tx1"/>
            </a:solidFill>
            <a:round/>
            <a:headEnd/>
            <a:tailEnd type="triangle" w="med" len="med"/>
          </a:ln>
          <a:effectLst/>
        </p:spPr>
        <p:txBody>
          <a:bodyPr/>
          <a:lstStyle/>
          <a:p>
            <a:endParaRPr lang="el-GR" dirty="0"/>
          </a:p>
        </p:txBody>
      </p:sp>
      <p:sp>
        <p:nvSpPr>
          <p:cNvPr id="75810" name="Text Box 34"/>
          <p:cNvSpPr txBox="1">
            <a:spLocks noChangeArrowheads="1"/>
          </p:cNvSpPr>
          <p:nvPr/>
        </p:nvSpPr>
        <p:spPr bwMode="auto">
          <a:xfrm>
            <a:off x="1403350" y="4292600"/>
            <a:ext cx="766763" cy="457200"/>
          </a:xfrm>
          <a:prstGeom prst="rect">
            <a:avLst/>
          </a:prstGeom>
          <a:noFill/>
          <a:ln w="9525">
            <a:noFill/>
            <a:miter lim="800000"/>
            <a:headEnd/>
            <a:tailEnd/>
          </a:ln>
          <a:effectLst/>
        </p:spPr>
        <p:txBody>
          <a:bodyPr wrap="none">
            <a:spAutoFit/>
          </a:bodyPr>
          <a:lstStyle/>
          <a:p>
            <a:pPr algn="ctr"/>
            <a:r>
              <a:rPr lang="el-GR" sz="1200" b="1" dirty="0">
                <a:solidFill>
                  <a:srgbClr val="000066"/>
                </a:solidFill>
              </a:rPr>
              <a:t>Κίνα</a:t>
            </a:r>
            <a:endParaRPr lang="en-US" sz="1200" b="1" dirty="0">
              <a:solidFill>
                <a:srgbClr val="000066"/>
              </a:solidFill>
            </a:endParaRPr>
          </a:p>
          <a:p>
            <a:pPr algn="ctr"/>
            <a:r>
              <a:rPr lang="en-US" sz="1200" b="1" dirty="0">
                <a:solidFill>
                  <a:srgbClr val="000066"/>
                </a:solidFill>
              </a:rPr>
              <a:t>Toyota</a:t>
            </a:r>
            <a:endParaRPr lang="el-GR" sz="1200" b="1" dirty="0">
              <a:solidFill>
                <a:srgbClr val="000066"/>
              </a:solidFill>
            </a:endParaRPr>
          </a:p>
        </p:txBody>
      </p:sp>
      <p:sp>
        <p:nvSpPr>
          <p:cNvPr id="75811" name="Line 35"/>
          <p:cNvSpPr>
            <a:spLocks noChangeShapeType="1"/>
          </p:cNvSpPr>
          <p:nvPr/>
        </p:nvSpPr>
        <p:spPr bwMode="auto">
          <a:xfrm>
            <a:off x="827088" y="3068638"/>
            <a:ext cx="0" cy="1800225"/>
          </a:xfrm>
          <a:prstGeom prst="line">
            <a:avLst/>
          </a:prstGeom>
          <a:noFill/>
          <a:ln w="9525">
            <a:solidFill>
              <a:schemeClr val="tx1"/>
            </a:solidFill>
            <a:round/>
            <a:headEnd/>
            <a:tailEnd type="triangle" w="med" len="med"/>
          </a:ln>
          <a:effectLst/>
        </p:spPr>
        <p:txBody>
          <a:bodyPr/>
          <a:lstStyle/>
          <a:p>
            <a:endParaRPr lang="el-GR" dirty="0"/>
          </a:p>
        </p:txBody>
      </p:sp>
      <p:sp>
        <p:nvSpPr>
          <p:cNvPr id="75812" name="Text Box 36"/>
          <p:cNvSpPr txBox="1">
            <a:spLocks noChangeArrowheads="1"/>
          </p:cNvSpPr>
          <p:nvPr/>
        </p:nvSpPr>
        <p:spPr bwMode="auto">
          <a:xfrm>
            <a:off x="192088" y="4868863"/>
            <a:ext cx="1247775" cy="1187450"/>
          </a:xfrm>
          <a:prstGeom prst="rect">
            <a:avLst/>
          </a:prstGeom>
          <a:noFill/>
          <a:ln w="9525">
            <a:noFill/>
            <a:miter lim="800000"/>
            <a:headEnd/>
            <a:tailEnd/>
          </a:ln>
          <a:effectLst/>
        </p:spPr>
        <p:txBody>
          <a:bodyPr wrap="none">
            <a:spAutoFit/>
          </a:bodyPr>
          <a:lstStyle/>
          <a:p>
            <a:pPr algn="ctr"/>
            <a:r>
              <a:rPr lang="el-GR" sz="1200" b="1" dirty="0">
                <a:solidFill>
                  <a:srgbClr val="000066"/>
                </a:solidFill>
              </a:rPr>
              <a:t>Γερμανία</a:t>
            </a:r>
          </a:p>
          <a:p>
            <a:pPr algn="ctr"/>
            <a:r>
              <a:rPr lang="el-GR" sz="1200" b="1" dirty="0">
                <a:solidFill>
                  <a:srgbClr val="000066"/>
                </a:solidFill>
              </a:rPr>
              <a:t>Γαλλία</a:t>
            </a:r>
          </a:p>
          <a:p>
            <a:pPr algn="ctr"/>
            <a:r>
              <a:rPr lang="el-GR" sz="1200" b="1" dirty="0">
                <a:solidFill>
                  <a:srgbClr val="000066"/>
                </a:solidFill>
              </a:rPr>
              <a:t>Ην. Βασίλειο</a:t>
            </a:r>
          </a:p>
          <a:p>
            <a:pPr algn="ctr"/>
            <a:r>
              <a:rPr lang="el-GR" sz="1200" b="1" dirty="0">
                <a:solidFill>
                  <a:srgbClr val="000066"/>
                </a:solidFill>
              </a:rPr>
              <a:t>ΗΠΑ </a:t>
            </a:r>
            <a:endParaRPr lang="en-US" sz="1200" b="1" dirty="0">
              <a:solidFill>
                <a:srgbClr val="000066"/>
              </a:solidFill>
            </a:endParaRPr>
          </a:p>
          <a:p>
            <a:pPr algn="ctr"/>
            <a:r>
              <a:rPr lang="en-US" sz="1200" b="1" dirty="0">
                <a:solidFill>
                  <a:srgbClr val="000066"/>
                </a:solidFill>
              </a:rPr>
              <a:t>Microsoft</a:t>
            </a:r>
          </a:p>
          <a:p>
            <a:pPr algn="ctr"/>
            <a:endParaRPr lang="el-GR" sz="1200" b="1" dirty="0">
              <a:solidFill>
                <a:srgbClr val="000066"/>
              </a:solidFill>
            </a:endParaRPr>
          </a:p>
        </p:txBody>
      </p:sp>
      <p:sp>
        <p:nvSpPr>
          <p:cNvPr id="75813" name="Line 37"/>
          <p:cNvSpPr>
            <a:spLocks noChangeShapeType="1"/>
          </p:cNvSpPr>
          <p:nvPr/>
        </p:nvSpPr>
        <p:spPr bwMode="auto">
          <a:xfrm>
            <a:off x="3563938" y="3068638"/>
            <a:ext cx="0" cy="1439862"/>
          </a:xfrm>
          <a:prstGeom prst="line">
            <a:avLst/>
          </a:prstGeom>
          <a:noFill/>
          <a:ln w="9525">
            <a:solidFill>
              <a:schemeClr val="tx1"/>
            </a:solidFill>
            <a:round/>
            <a:headEnd/>
            <a:tailEnd type="triangle" w="med" len="med"/>
          </a:ln>
          <a:effectLst/>
        </p:spPr>
        <p:txBody>
          <a:bodyPr/>
          <a:lstStyle/>
          <a:p>
            <a:endParaRPr lang="el-GR" dirty="0"/>
          </a:p>
        </p:txBody>
      </p:sp>
      <p:sp>
        <p:nvSpPr>
          <p:cNvPr id="75814" name="Text Box 38"/>
          <p:cNvSpPr txBox="1">
            <a:spLocks noChangeArrowheads="1"/>
          </p:cNvSpPr>
          <p:nvPr/>
        </p:nvSpPr>
        <p:spPr bwMode="auto">
          <a:xfrm>
            <a:off x="3059113" y="4581525"/>
            <a:ext cx="1096962" cy="457200"/>
          </a:xfrm>
          <a:prstGeom prst="rect">
            <a:avLst/>
          </a:prstGeom>
          <a:noFill/>
          <a:ln w="9525">
            <a:noFill/>
            <a:miter lim="800000"/>
            <a:headEnd/>
            <a:tailEnd/>
          </a:ln>
          <a:effectLst/>
        </p:spPr>
        <p:txBody>
          <a:bodyPr wrap="none">
            <a:spAutoFit/>
          </a:bodyPr>
          <a:lstStyle/>
          <a:p>
            <a:pPr algn="ctr"/>
            <a:r>
              <a:rPr lang="el-GR" sz="1200" b="1" dirty="0">
                <a:solidFill>
                  <a:srgbClr val="000066"/>
                </a:solidFill>
              </a:rPr>
              <a:t>Ρωσία</a:t>
            </a:r>
          </a:p>
          <a:p>
            <a:pPr algn="ctr"/>
            <a:r>
              <a:rPr lang="el-GR" sz="1200" b="1" dirty="0">
                <a:solidFill>
                  <a:srgbClr val="000066"/>
                </a:solidFill>
              </a:rPr>
              <a:t>Καζακστάν</a:t>
            </a:r>
          </a:p>
        </p:txBody>
      </p:sp>
      <p:sp>
        <p:nvSpPr>
          <p:cNvPr id="75817" name="Line 41"/>
          <p:cNvSpPr>
            <a:spLocks noChangeShapeType="1"/>
          </p:cNvSpPr>
          <p:nvPr/>
        </p:nvSpPr>
        <p:spPr bwMode="auto">
          <a:xfrm>
            <a:off x="5651500" y="3068638"/>
            <a:ext cx="0" cy="1223962"/>
          </a:xfrm>
          <a:prstGeom prst="line">
            <a:avLst/>
          </a:prstGeom>
          <a:noFill/>
          <a:ln w="9525">
            <a:solidFill>
              <a:schemeClr val="tx1"/>
            </a:solidFill>
            <a:round/>
            <a:headEnd/>
            <a:tailEnd type="triangle" w="med" len="med"/>
          </a:ln>
          <a:effectLst/>
        </p:spPr>
        <p:txBody>
          <a:bodyPr/>
          <a:lstStyle/>
          <a:p>
            <a:endParaRPr lang="el-GR" dirty="0"/>
          </a:p>
        </p:txBody>
      </p:sp>
      <p:sp>
        <p:nvSpPr>
          <p:cNvPr id="75818" name="Text Box 42"/>
          <p:cNvSpPr txBox="1">
            <a:spLocks noChangeArrowheads="1"/>
          </p:cNvSpPr>
          <p:nvPr/>
        </p:nvSpPr>
        <p:spPr bwMode="auto">
          <a:xfrm>
            <a:off x="5076825" y="4292600"/>
            <a:ext cx="823913" cy="274638"/>
          </a:xfrm>
          <a:prstGeom prst="rect">
            <a:avLst/>
          </a:prstGeom>
          <a:noFill/>
          <a:ln w="9525">
            <a:noFill/>
            <a:miter lim="800000"/>
            <a:headEnd/>
            <a:tailEnd/>
          </a:ln>
          <a:effectLst/>
        </p:spPr>
        <p:txBody>
          <a:bodyPr wrap="none">
            <a:spAutoFit/>
          </a:bodyPr>
          <a:lstStyle/>
          <a:p>
            <a:r>
              <a:rPr lang="el-GR" sz="1200" b="1" dirty="0">
                <a:solidFill>
                  <a:srgbClr val="000066"/>
                </a:solidFill>
              </a:rPr>
              <a:t>Βολιβία</a:t>
            </a:r>
          </a:p>
        </p:txBody>
      </p:sp>
      <p:sp>
        <p:nvSpPr>
          <p:cNvPr id="75819" name="Line 43"/>
          <p:cNvSpPr>
            <a:spLocks noChangeShapeType="1"/>
          </p:cNvSpPr>
          <p:nvPr/>
        </p:nvSpPr>
        <p:spPr bwMode="auto">
          <a:xfrm>
            <a:off x="5867400" y="3068638"/>
            <a:ext cx="0" cy="2305050"/>
          </a:xfrm>
          <a:prstGeom prst="line">
            <a:avLst/>
          </a:prstGeom>
          <a:noFill/>
          <a:ln w="9525">
            <a:solidFill>
              <a:schemeClr val="tx1"/>
            </a:solidFill>
            <a:round/>
            <a:headEnd/>
            <a:tailEnd type="triangle" w="med" len="med"/>
          </a:ln>
          <a:effectLst/>
        </p:spPr>
        <p:txBody>
          <a:bodyPr/>
          <a:lstStyle/>
          <a:p>
            <a:endParaRPr lang="el-GR" dirty="0"/>
          </a:p>
        </p:txBody>
      </p:sp>
      <p:sp>
        <p:nvSpPr>
          <p:cNvPr id="75820" name="Text Box 44"/>
          <p:cNvSpPr txBox="1">
            <a:spLocks noChangeArrowheads="1"/>
          </p:cNvSpPr>
          <p:nvPr/>
        </p:nvSpPr>
        <p:spPr bwMode="auto">
          <a:xfrm>
            <a:off x="5364163" y="5373688"/>
            <a:ext cx="968375" cy="274637"/>
          </a:xfrm>
          <a:prstGeom prst="rect">
            <a:avLst/>
          </a:prstGeom>
          <a:noFill/>
          <a:ln w="9525">
            <a:noFill/>
            <a:miter lim="800000"/>
            <a:headEnd/>
            <a:tailEnd/>
          </a:ln>
          <a:effectLst/>
        </p:spPr>
        <p:txBody>
          <a:bodyPr wrap="none">
            <a:spAutoFit/>
          </a:bodyPr>
          <a:lstStyle/>
          <a:p>
            <a:r>
              <a:rPr lang="el-GR" sz="1200" b="1" dirty="0">
                <a:solidFill>
                  <a:srgbClr val="000066"/>
                </a:solidFill>
              </a:rPr>
              <a:t>Πακιστάν</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graphicFrame>
        <p:nvGraphicFramePr>
          <p:cNvPr id="4" name="3 - Θέση περιεχομένου"/>
          <p:cNvGraphicFramePr>
            <a:graphicFrameLocks noGrp="1"/>
          </p:cNvGraphicFramePr>
          <p:nvPr>
            <p:ph idx="1"/>
          </p:nvPr>
        </p:nvGraphicFramePr>
        <p:xfrm>
          <a:off x="0" y="0"/>
          <a:ext cx="9144000" cy="6857999"/>
        </p:xfrm>
        <a:graphic>
          <a:graphicData uri="http://schemas.openxmlformats.org/drawingml/2006/table">
            <a:tbl>
              <a:tblPr firstRow="1" bandRow="1">
                <a:tableStyleId>{5C22544A-7EE6-4342-B048-85BDC9FD1C3A}</a:tableStyleId>
              </a:tblPr>
              <a:tblGrid>
                <a:gridCol w="2500299"/>
                <a:gridCol w="3571899"/>
                <a:gridCol w="3071802"/>
              </a:tblGrid>
              <a:tr h="1042067">
                <a:tc>
                  <a:txBody>
                    <a:bodyPr/>
                    <a:lstStyle/>
                    <a:p>
                      <a:pPr algn="ctr"/>
                      <a:r>
                        <a:rPr lang="el-GR" sz="2000" dirty="0" smtClean="0">
                          <a:solidFill>
                            <a:srgbClr val="002060"/>
                          </a:solidFill>
                          <a:latin typeface="Calibri" pitchFamily="34" charset="0"/>
                        </a:rPr>
                        <a:t>ΜΟΡΦΕΣ ΑΠΟΤΕΛΕΣΜΑΤΙΚΗΣ</a:t>
                      </a:r>
                      <a:r>
                        <a:rPr lang="el-GR" sz="2000" baseline="0" dirty="0" smtClean="0">
                          <a:solidFill>
                            <a:srgbClr val="002060"/>
                          </a:solidFill>
                          <a:latin typeface="Calibri" pitchFamily="34" charset="0"/>
                        </a:rPr>
                        <a:t> ΑΓΟΡΑΣ</a:t>
                      </a:r>
                      <a:endParaRPr lang="el-GR" sz="2000" dirty="0">
                        <a:solidFill>
                          <a:srgbClr val="002060"/>
                        </a:solidFill>
                        <a:latin typeface="Calibri" pitchFamily="34" charset="0"/>
                      </a:endParaRPr>
                    </a:p>
                  </a:txBody>
                  <a:tcPr/>
                </a:tc>
                <a:tc>
                  <a:txBody>
                    <a:bodyPr/>
                    <a:lstStyle/>
                    <a:p>
                      <a:pPr algn="ctr"/>
                      <a:r>
                        <a:rPr lang="el-GR" sz="2000" dirty="0" smtClean="0">
                          <a:solidFill>
                            <a:srgbClr val="002060"/>
                          </a:solidFill>
                          <a:latin typeface="Calibri" pitchFamily="34" charset="0"/>
                        </a:rPr>
                        <a:t>ΣΥΝΟΛΟ ΠΛΗΡΟΦΟΡΙΩΝ ΑΝΤΙΚΑΤΡΟΠΤΙΖΟΜΕΝΟ ΣΤΙΣ ΤΙΜΕΣ</a:t>
                      </a:r>
                      <a:endParaRPr lang="el-GR" sz="2000" dirty="0">
                        <a:solidFill>
                          <a:srgbClr val="002060"/>
                        </a:solidFill>
                        <a:latin typeface="Calibri" pitchFamily="34" charset="0"/>
                      </a:endParaRPr>
                    </a:p>
                  </a:txBody>
                  <a:tcPr/>
                </a:tc>
                <a:tc>
                  <a:txBody>
                    <a:bodyPr/>
                    <a:lstStyle/>
                    <a:p>
                      <a:pPr algn="ctr"/>
                      <a:r>
                        <a:rPr lang="el-GR" sz="2000" dirty="0" smtClean="0">
                          <a:solidFill>
                            <a:srgbClr val="002060"/>
                          </a:solidFill>
                          <a:latin typeface="Calibri" pitchFamily="34" charset="0"/>
                        </a:rPr>
                        <a:t>ΕΛΕΓΧΟΣ</a:t>
                      </a:r>
                      <a:endParaRPr lang="el-GR" sz="2000" dirty="0">
                        <a:solidFill>
                          <a:srgbClr val="002060"/>
                        </a:solidFill>
                        <a:latin typeface="Calibri" pitchFamily="34" charset="0"/>
                      </a:endParaRPr>
                    </a:p>
                  </a:txBody>
                  <a:tcPr/>
                </a:tc>
              </a:tr>
              <a:tr h="2102576">
                <a:tc>
                  <a:txBody>
                    <a:bodyPr/>
                    <a:lstStyle/>
                    <a:p>
                      <a:pPr algn="ctr"/>
                      <a:r>
                        <a:rPr lang="el-GR" sz="2000" b="1" dirty="0" smtClean="0">
                          <a:solidFill>
                            <a:schemeClr val="tx1"/>
                          </a:solidFill>
                          <a:latin typeface="Calibri" pitchFamily="34" charset="0"/>
                        </a:rPr>
                        <a:t>ΑΣΘΕΝΗΣ</a:t>
                      </a:r>
                      <a:r>
                        <a:rPr lang="el-GR" sz="2000" b="1" baseline="0" dirty="0" smtClean="0">
                          <a:solidFill>
                            <a:schemeClr val="tx1"/>
                          </a:solidFill>
                          <a:latin typeface="Calibri" pitchFamily="34" charset="0"/>
                        </a:rPr>
                        <a:t> ΜΟΡΦΗ (</a:t>
                      </a:r>
                      <a:r>
                        <a:rPr lang="en-US" sz="2000" b="1" baseline="0" dirty="0" smtClean="0">
                          <a:solidFill>
                            <a:schemeClr val="tx1"/>
                          </a:solidFill>
                          <a:latin typeface="Calibri" pitchFamily="34" charset="0"/>
                        </a:rPr>
                        <a:t>WEAK FORM)</a:t>
                      </a:r>
                      <a:endParaRPr lang="el-GR" sz="2000" b="1" dirty="0">
                        <a:solidFill>
                          <a:schemeClr val="tx1"/>
                        </a:solidFill>
                        <a:latin typeface="Calibri" pitchFamily="34" charset="0"/>
                      </a:endParaRPr>
                    </a:p>
                  </a:txBody>
                  <a:tcPr/>
                </a:tc>
                <a:tc>
                  <a:txBody>
                    <a:bodyPr/>
                    <a:lstStyle/>
                    <a:p>
                      <a:pPr algn="ctr"/>
                      <a:r>
                        <a:rPr lang="el-GR" sz="2000" b="1" dirty="0" smtClean="0">
                          <a:solidFill>
                            <a:schemeClr val="tx1"/>
                          </a:solidFill>
                          <a:latin typeface="Calibri" pitchFamily="34" charset="0"/>
                        </a:rPr>
                        <a:t>ΠΑΡΕΛΘΟΥΣΕΣ ΤΙΜΕΣ</a:t>
                      </a:r>
                      <a:endParaRPr lang="el-GR" sz="2000" b="1" dirty="0">
                        <a:solidFill>
                          <a:schemeClr val="tx1"/>
                        </a:solidFill>
                        <a:latin typeface="Calibri" pitchFamily="34" charset="0"/>
                      </a:endParaRPr>
                    </a:p>
                  </a:txBody>
                  <a:tcPr/>
                </a:tc>
                <a:tc>
                  <a:txBody>
                    <a:bodyPr/>
                    <a:lstStyle/>
                    <a:p>
                      <a:pPr algn="ctr"/>
                      <a:r>
                        <a:rPr lang="el-GR" sz="1600" b="1" dirty="0" smtClean="0">
                          <a:solidFill>
                            <a:srgbClr val="C00000"/>
                          </a:solidFill>
                          <a:latin typeface="Calibri" pitchFamily="34" charset="0"/>
                        </a:rPr>
                        <a:t>ΕΛΕΓΧΟΣ ΠΡΟΒΛΕΠΤΙΚΗΣ ΙΚΑΝΟΤΗΤΑΣ</a:t>
                      </a:r>
                      <a:r>
                        <a:rPr lang="el-GR" sz="1600" b="1" baseline="0" dirty="0" smtClean="0">
                          <a:solidFill>
                            <a:srgbClr val="C00000"/>
                          </a:solidFill>
                          <a:latin typeface="Calibri" pitchFamily="34" charset="0"/>
                        </a:rPr>
                        <a:t> ΤΩΝ ΑΠΟΔΟΣΕΩΝ ΤΩΝ ΤΙΜΩΝ (ΕΙΝΑΙ ΔΥΝΑΤΟΝ ΟΙ ΠΑΡΕΛΘΟΥΣΕΣ ΤΙΜΕΣ ΝΑ ΠΡΟΒΛΕΨΟΥΝ ΤΙΣ ΜΕΛΛΟΝΤΙΚΕΣ ΤΙΜΕΣ ΤΩΝ ΜΤΧ)</a:t>
                      </a:r>
                      <a:endParaRPr lang="el-GR" sz="1600" b="1" dirty="0">
                        <a:solidFill>
                          <a:srgbClr val="C00000"/>
                        </a:solidFill>
                        <a:latin typeface="Calibri" pitchFamily="34" charset="0"/>
                      </a:endParaRPr>
                    </a:p>
                  </a:txBody>
                  <a:tcPr/>
                </a:tc>
              </a:tr>
              <a:tr h="1850266">
                <a:tc>
                  <a:txBody>
                    <a:bodyPr/>
                    <a:lstStyle/>
                    <a:p>
                      <a:pPr algn="ctr"/>
                      <a:r>
                        <a:rPr lang="el-GR" sz="2000" b="1" dirty="0" smtClean="0">
                          <a:solidFill>
                            <a:schemeClr val="tx1"/>
                          </a:solidFill>
                          <a:latin typeface="Calibri" pitchFamily="34" charset="0"/>
                        </a:rPr>
                        <a:t>ΗΜΙ-ΙΣΧΥΡΗ</a:t>
                      </a:r>
                      <a:r>
                        <a:rPr lang="el-GR" sz="2000" b="1" baseline="0" dirty="0" smtClean="0">
                          <a:solidFill>
                            <a:schemeClr val="tx1"/>
                          </a:solidFill>
                          <a:latin typeface="Calibri" pitchFamily="34" charset="0"/>
                        </a:rPr>
                        <a:t> ΜΟΡΦΗ (</a:t>
                      </a:r>
                      <a:r>
                        <a:rPr lang="en-US" sz="2000" b="1" baseline="0" dirty="0" smtClean="0">
                          <a:solidFill>
                            <a:schemeClr val="tx1"/>
                          </a:solidFill>
                          <a:latin typeface="Calibri" pitchFamily="34" charset="0"/>
                        </a:rPr>
                        <a:t>SEMISTRONG FORM)</a:t>
                      </a:r>
                      <a:endParaRPr lang="el-GR" sz="2000" b="1" dirty="0">
                        <a:solidFill>
                          <a:schemeClr val="tx1"/>
                        </a:solidFill>
                        <a:latin typeface="Calibri" pitchFamily="34" charset="0"/>
                      </a:endParaRPr>
                    </a:p>
                  </a:txBody>
                  <a:tcPr/>
                </a:tc>
                <a:tc>
                  <a:txBody>
                    <a:bodyPr/>
                    <a:lstStyle/>
                    <a:p>
                      <a:pPr algn="ctr"/>
                      <a:r>
                        <a:rPr lang="el-GR" sz="2000" b="1" dirty="0" smtClean="0">
                          <a:solidFill>
                            <a:schemeClr val="tx1"/>
                          </a:solidFill>
                          <a:latin typeface="Calibri" pitchFamily="34" charset="0"/>
                        </a:rPr>
                        <a:t>ΚΑΘΕ ΔΙΑΘΕΣΙΜΗ ΔΗΜΟΣΙΑ  ΠΛΗΡΟΦΟΡΗΣΗ</a:t>
                      </a:r>
                      <a:endParaRPr lang="el-GR" sz="2000" b="1" dirty="0">
                        <a:solidFill>
                          <a:schemeClr val="tx1"/>
                        </a:solidFill>
                        <a:latin typeface="Calibri" pitchFamily="34" charset="0"/>
                      </a:endParaRPr>
                    </a:p>
                  </a:txBody>
                  <a:tcPr/>
                </a:tc>
                <a:tc>
                  <a:txBody>
                    <a:bodyPr/>
                    <a:lstStyle/>
                    <a:p>
                      <a:pPr algn="ctr"/>
                      <a:r>
                        <a:rPr lang="el-GR" sz="1600" b="1" dirty="0" smtClean="0">
                          <a:solidFill>
                            <a:srgbClr val="006600"/>
                          </a:solidFill>
                          <a:latin typeface="Calibri" pitchFamily="34" charset="0"/>
                        </a:rPr>
                        <a:t>ΕΛΕΓΧΟΣ ΕΠΙΔΡΑΣΗΣ ΓΕΓΟΝΟΤΩΝ ΚΑΙ ΕΙΔΗΣΕΩΝ (</a:t>
                      </a:r>
                      <a:r>
                        <a:rPr lang="en-US" sz="1600" b="1" dirty="0" smtClean="0">
                          <a:solidFill>
                            <a:srgbClr val="006600"/>
                          </a:solidFill>
                          <a:latin typeface="Calibri" pitchFamily="34" charset="0"/>
                        </a:rPr>
                        <a:t>EVENT STUDIES)</a:t>
                      </a:r>
                      <a:r>
                        <a:rPr lang="el-GR" sz="1600" b="1" dirty="0" smtClean="0">
                          <a:solidFill>
                            <a:srgbClr val="006600"/>
                          </a:solidFill>
                          <a:latin typeface="Calibri" pitchFamily="34" charset="0"/>
                        </a:rPr>
                        <a:t> (ΠΟΣΟ ΓΡΗΓΟΡΑ ΟΙ ΤΙΜΕΣ ΤΩΝ ΜΤΧ ΑΝΤΙΚΑΤΟΠΤΡΙΖΟΥΝ</a:t>
                      </a:r>
                      <a:r>
                        <a:rPr lang="el-GR" sz="1600" b="1" baseline="0" dirty="0" smtClean="0">
                          <a:solidFill>
                            <a:srgbClr val="006600"/>
                          </a:solidFill>
                          <a:latin typeface="Calibri" pitchFamily="34" charset="0"/>
                        </a:rPr>
                        <a:t> ΤΙΣ ΔΗΜΟΣΙΟΠΟΙΗΜΕΝΕΣ ΕΙΔΗΣΕΙΣ)</a:t>
                      </a:r>
                      <a:endParaRPr lang="el-GR" sz="1600" b="1" dirty="0">
                        <a:solidFill>
                          <a:srgbClr val="006600"/>
                        </a:solidFill>
                        <a:latin typeface="Calibri" pitchFamily="34" charset="0"/>
                      </a:endParaRPr>
                    </a:p>
                  </a:txBody>
                  <a:tcPr/>
                </a:tc>
              </a:tr>
              <a:tr h="1863090">
                <a:tc>
                  <a:txBody>
                    <a:bodyPr/>
                    <a:lstStyle/>
                    <a:p>
                      <a:pPr algn="ctr"/>
                      <a:r>
                        <a:rPr lang="en-US" sz="2000" b="1" dirty="0" smtClean="0">
                          <a:solidFill>
                            <a:schemeClr val="tx1"/>
                          </a:solidFill>
                          <a:latin typeface="Calibri" pitchFamily="34" charset="0"/>
                        </a:rPr>
                        <a:t>I</a:t>
                      </a:r>
                      <a:r>
                        <a:rPr lang="el-GR" sz="2000" b="1" dirty="0" smtClean="0">
                          <a:solidFill>
                            <a:schemeClr val="tx1"/>
                          </a:solidFill>
                          <a:latin typeface="Calibri" pitchFamily="34" charset="0"/>
                        </a:rPr>
                        <a:t>ΣΧΥΡΗ</a:t>
                      </a:r>
                      <a:r>
                        <a:rPr lang="el-GR" sz="2000" b="1" baseline="0" dirty="0" smtClean="0">
                          <a:solidFill>
                            <a:schemeClr val="tx1"/>
                          </a:solidFill>
                          <a:latin typeface="Calibri" pitchFamily="34" charset="0"/>
                        </a:rPr>
                        <a:t> ΜΟΡΦΗ (</a:t>
                      </a:r>
                      <a:r>
                        <a:rPr lang="en-US" sz="2000" b="1" baseline="0" dirty="0" smtClean="0">
                          <a:solidFill>
                            <a:schemeClr val="tx1"/>
                          </a:solidFill>
                          <a:latin typeface="Calibri" pitchFamily="34" charset="0"/>
                        </a:rPr>
                        <a:t>STRONG FORM)</a:t>
                      </a:r>
                      <a:endParaRPr lang="el-GR" sz="2000" b="1" dirty="0">
                        <a:solidFill>
                          <a:schemeClr val="tx1"/>
                        </a:solidFill>
                        <a:latin typeface="Calibri" pitchFamily="34" charset="0"/>
                      </a:endParaRPr>
                    </a:p>
                  </a:txBody>
                  <a:tcPr/>
                </a:tc>
                <a:tc>
                  <a:txBody>
                    <a:bodyPr/>
                    <a:lstStyle/>
                    <a:p>
                      <a:pPr algn="ctr"/>
                      <a:r>
                        <a:rPr lang="el-GR" sz="2000" b="1" dirty="0" smtClean="0">
                          <a:solidFill>
                            <a:schemeClr val="tx1"/>
                          </a:solidFill>
                          <a:latin typeface="Calibri" pitchFamily="34" charset="0"/>
                        </a:rPr>
                        <a:t>ΚΑΘΕ ΠΛΗΡΟΦΟΡΙΑ ΔΗΜΟΣΙΑ </a:t>
                      </a:r>
                      <a:r>
                        <a:rPr lang="el-GR" sz="2000" b="1" baseline="0" dirty="0" smtClean="0">
                          <a:solidFill>
                            <a:schemeClr val="tx1"/>
                          </a:solidFill>
                          <a:latin typeface="Calibri" pitchFamily="34" charset="0"/>
                        </a:rPr>
                        <a:t> ΚΑΙ ΙΔΙΩΤΙΚΗ</a:t>
                      </a:r>
                      <a:endParaRPr lang="el-GR" sz="2000" b="1" dirty="0">
                        <a:solidFill>
                          <a:schemeClr val="tx1"/>
                        </a:solidFill>
                        <a:latin typeface="Calibri" pitchFamily="34" charset="0"/>
                      </a:endParaRPr>
                    </a:p>
                  </a:txBody>
                  <a:tcPr/>
                </a:tc>
                <a:tc>
                  <a:txBody>
                    <a:bodyPr/>
                    <a:lstStyle/>
                    <a:p>
                      <a:r>
                        <a:rPr lang="el-GR" sz="1600" b="1" dirty="0" smtClean="0">
                          <a:solidFill>
                            <a:srgbClr val="7030A0"/>
                          </a:solidFill>
                          <a:latin typeface="Calibri" pitchFamily="34" charset="0"/>
                        </a:rPr>
                        <a:t>ΕΛΕΓΧΟΣ ΙΔΙΩΤΙΚΗΣ ΠΛΗΡΟΦΟΡΗΣΗΣ (ΜΠΟΡΕΙ ΚΑΠΟΙΟΣ ΕΠΕΝΔΥΤΗΣ ΝΑ ΔΙΑΘΕΤΕΙ ΙΔΙΩΤΙΚΗ ΠΛΗΡΟΦΟΡΗΣΗ Η ΟΠΟΙΑ ΔΕΝ</a:t>
                      </a:r>
                      <a:r>
                        <a:rPr lang="el-GR" sz="1600" b="1" baseline="0" dirty="0" smtClean="0">
                          <a:solidFill>
                            <a:srgbClr val="7030A0"/>
                          </a:solidFill>
                          <a:latin typeface="Calibri" pitchFamily="34" charset="0"/>
                        </a:rPr>
                        <a:t> ΑΝΤΙΚΑΤΟΠΤΡΙΖΕΤΑΙ ΠΛΗΡΩΣ ΣΤΟ ΕΠΙΠΕΔΟ ΤΩΝ ΤΙΜΩΝ)</a:t>
                      </a:r>
                      <a:endParaRPr lang="el-GR" sz="1600" b="1" dirty="0">
                        <a:solidFill>
                          <a:srgbClr val="7030A0"/>
                        </a:solidFill>
                        <a:latin typeface="Calibri" pitchFamily="34" charset="0"/>
                      </a:endParaRPr>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74638"/>
            <a:ext cx="9144000" cy="1143000"/>
          </a:xfrm>
        </p:spPr>
        <p:txBody>
          <a:bodyPr>
            <a:normAutofit fontScale="90000"/>
          </a:bodyPr>
          <a:lstStyle/>
          <a:p>
            <a:pPr algn="ctr"/>
            <a:r>
              <a:rPr lang="el-GR" sz="4000" b="1" dirty="0" smtClean="0"/>
              <a:t>ΠαρΑγοντεΣ ΕπιτυχΙαΣ ενΟΣ ΕπιχειρηματικοΥ ΣχεδΙου</a:t>
            </a:r>
            <a:endParaRPr lang="el-GR" sz="4000" b="1" dirty="0"/>
          </a:p>
        </p:txBody>
      </p:sp>
      <p:sp>
        <p:nvSpPr>
          <p:cNvPr id="24579" name="Rectangle 3"/>
          <p:cNvSpPr>
            <a:spLocks noGrp="1" noChangeArrowheads="1"/>
          </p:cNvSpPr>
          <p:nvPr>
            <p:ph idx="1"/>
          </p:nvPr>
        </p:nvSpPr>
        <p:spPr>
          <a:xfrm>
            <a:off x="457200" y="1600200"/>
            <a:ext cx="8229600" cy="4997450"/>
          </a:xfrm>
        </p:spPr>
        <p:txBody>
          <a:bodyPr/>
          <a:lstStyle/>
          <a:p>
            <a:pPr>
              <a:buFontTx/>
              <a:buNone/>
            </a:pPr>
            <a:r>
              <a:rPr lang="el-GR" sz="3600" dirty="0">
                <a:solidFill>
                  <a:schemeClr val="tx1"/>
                </a:solidFill>
              </a:rPr>
              <a:t>Η προετοιμασία ενός Επιχειρηματικού</a:t>
            </a:r>
          </a:p>
          <a:p>
            <a:pPr>
              <a:buFontTx/>
              <a:buNone/>
            </a:pPr>
            <a:r>
              <a:rPr lang="el-GR" sz="3600" dirty="0">
                <a:solidFill>
                  <a:schemeClr val="tx1"/>
                </a:solidFill>
              </a:rPr>
              <a:t>Σχεδίου απαιτεί πολύ κόπο και χρόνο,</a:t>
            </a:r>
          </a:p>
          <a:p>
            <a:pPr>
              <a:buFontTx/>
              <a:buNone/>
            </a:pPr>
            <a:r>
              <a:rPr lang="el-GR" sz="3600" dirty="0">
                <a:solidFill>
                  <a:schemeClr val="tx1"/>
                </a:solidFill>
              </a:rPr>
              <a:t>αφού προϋποθέτει μελέτη:</a:t>
            </a:r>
            <a:br>
              <a:rPr lang="el-GR" sz="3600" dirty="0">
                <a:solidFill>
                  <a:schemeClr val="tx1"/>
                </a:solidFill>
              </a:rPr>
            </a:br>
            <a:r>
              <a:rPr lang="el-GR" sz="3600" dirty="0">
                <a:solidFill>
                  <a:schemeClr val="tx1"/>
                </a:solidFill>
              </a:rPr>
              <a:t>• της αγοράς</a:t>
            </a:r>
            <a:br>
              <a:rPr lang="el-GR" sz="3600" dirty="0">
                <a:solidFill>
                  <a:schemeClr val="tx1"/>
                </a:solidFill>
              </a:rPr>
            </a:br>
            <a:r>
              <a:rPr lang="el-GR" sz="3600" dirty="0">
                <a:solidFill>
                  <a:schemeClr val="tx1"/>
                </a:solidFill>
              </a:rPr>
              <a:t>• των ανταγωνιστών</a:t>
            </a:r>
            <a:br>
              <a:rPr lang="el-GR" sz="3600" dirty="0">
                <a:solidFill>
                  <a:schemeClr val="tx1"/>
                </a:solidFill>
              </a:rPr>
            </a:br>
            <a:r>
              <a:rPr lang="el-GR" sz="3600" dirty="0">
                <a:solidFill>
                  <a:schemeClr val="tx1"/>
                </a:solidFill>
              </a:rPr>
              <a:t>• των πελατών</a:t>
            </a:r>
            <a:br>
              <a:rPr lang="el-GR" sz="3600" dirty="0">
                <a:solidFill>
                  <a:schemeClr val="tx1"/>
                </a:solidFill>
              </a:rPr>
            </a:br>
            <a:r>
              <a:rPr lang="el-GR" sz="3600" dirty="0">
                <a:solidFill>
                  <a:schemeClr val="tx1"/>
                </a:solidFill>
              </a:rPr>
              <a:t>• των ιδιαιτεροτήτων της </a:t>
            </a:r>
            <a:r>
              <a:rPr lang="el-GR" sz="3600" dirty="0" smtClean="0">
                <a:solidFill>
                  <a:schemeClr val="tx1"/>
                </a:solidFill>
              </a:rPr>
              <a:t>επιχείρησης</a:t>
            </a:r>
          </a:p>
          <a:p>
            <a:pPr>
              <a:buFontTx/>
              <a:buNone/>
            </a:pPr>
            <a:r>
              <a:rPr lang="el-GR" dirty="0" smtClean="0"/>
              <a:t> </a:t>
            </a:r>
            <a:endParaRPr lang="el-GR" dirty="0"/>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0"/>
            <a:ext cx="9144000" cy="1524000"/>
          </a:xfrm>
          <a:ln w="76200" cmpd="tri">
            <a:solidFill>
              <a:schemeClr val="tx1"/>
            </a:solidFill>
          </a:ln>
        </p:spPr>
        <p:txBody>
          <a:bodyPr/>
          <a:lstStyle/>
          <a:p>
            <a:r>
              <a:rPr lang="el-GR" b="1" dirty="0" smtClean="0">
                <a:latin typeface="+mn-lt"/>
                <a:cs typeface="Times New Roman" pitchFamily="18" charset="0"/>
              </a:rPr>
              <a:t>ΑπαιτοΥμενο επιτΟκιο αποδΟσΗΣ</a:t>
            </a:r>
          </a:p>
        </p:txBody>
      </p:sp>
      <p:sp>
        <p:nvSpPr>
          <p:cNvPr id="51203" name="Rectangle 3"/>
          <p:cNvSpPr>
            <a:spLocks noGrp="1" noChangeArrowheads="1"/>
          </p:cNvSpPr>
          <p:nvPr>
            <p:ph idx="1"/>
          </p:nvPr>
        </p:nvSpPr>
        <p:spPr>
          <a:xfrm>
            <a:off x="0" y="1524000"/>
            <a:ext cx="9144000" cy="5334000"/>
          </a:xfrm>
        </p:spPr>
        <p:txBody>
          <a:bodyPr/>
          <a:lstStyle/>
          <a:p>
            <a:pPr algn="just"/>
            <a:r>
              <a:rPr lang="el-GR" b="1" dirty="0" smtClean="0">
                <a:solidFill>
                  <a:schemeClr val="accent2"/>
                </a:solidFill>
                <a:cs typeface="Times New Roman" pitchFamily="18" charset="0"/>
              </a:rPr>
              <a:t>Επιτόκιο προεξοφλήσεως</a:t>
            </a:r>
            <a:r>
              <a:rPr lang="el-GR" dirty="0" smtClean="0">
                <a:cs typeface="Times New Roman" pitchFamily="18" charset="0"/>
              </a:rPr>
              <a:t> </a:t>
            </a:r>
          </a:p>
          <a:p>
            <a:pPr lvl="1" algn="just"/>
            <a:r>
              <a:rPr lang="el-GR" b="1" dirty="0" smtClean="0">
                <a:solidFill>
                  <a:srgbClr val="FF0000"/>
                </a:solidFill>
                <a:cs typeface="Times New Roman" pitchFamily="18" charset="0"/>
              </a:rPr>
              <a:t>το επιτόκιο αποδόσεως</a:t>
            </a:r>
            <a:r>
              <a:rPr lang="el-GR" dirty="0" smtClean="0">
                <a:cs typeface="Times New Roman" pitchFamily="18" charset="0"/>
              </a:rPr>
              <a:t> </a:t>
            </a:r>
            <a:r>
              <a:rPr lang="el-GR" dirty="0" smtClean="0">
                <a:solidFill>
                  <a:schemeClr val="tx1"/>
                </a:solidFill>
                <a:cs typeface="Times New Roman" pitchFamily="18" charset="0"/>
              </a:rPr>
              <a:t>που προσφέρεται από ισοδύναμες σε κίνδυνο εναλλακτικές επενδύσεις τις οποίες θυσιάζει η επιχείρηση</a:t>
            </a:r>
          </a:p>
          <a:p>
            <a:pPr algn="just"/>
            <a:r>
              <a:rPr lang="el-GR" b="1" dirty="0" smtClean="0">
                <a:solidFill>
                  <a:schemeClr val="accent2"/>
                </a:solidFill>
                <a:cs typeface="Times New Roman" pitchFamily="18" charset="0"/>
              </a:rPr>
              <a:t>Ονομάζεται επίσης</a:t>
            </a:r>
          </a:p>
          <a:p>
            <a:pPr lvl="1" algn="just"/>
            <a:r>
              <a:rPr lang="el-GR" b="1" dirty="0" smtClean="0">
                <a:solidFill>
                  <a:schemeClr val="accent2"/>
                </a:solidFill>
                <a:cs typeface="Times New Roman" pitchFamily="18" charset="0"/>
              </a:rPr>
              <a:t> απαιτούμενο επιτόκιο αποδόσεως</a:t>
            </a:r>
            <a:endParaRPr lang="el-GR" dirty="0" smtClean="0">
              <a:cs typeface="Times New Roman" pitchFamily="18" charset="0"/>
            </a:endParaRPr>
          </a:p>
          <a:p>
            <a:pPr lvl="1" algn="just"/>
            <a:r>
              <a:rPr lang="el-GR" b="1" dirty="0" smtClean="0">
                <a:solidFill>
                  <a:schemeClr val="accent2"/>
                </a:solidFill>
                <a:cs typeface="Times New Roman" pitchFamily="18" charset="0"/>
              </a:rPr>
              <a:t>και κόστος ευκαιρίας κεφαλαίου</a:t>
            </a:r>
            <a:r>
              <a:rPr lang="el-GR" dirty="0" smtClean="0">
                <a:cs typeface="Times New Roman" pitchFamily="18" charset="0"/>
              </a:rPr>
              <a:t>, </a:t>
            </a:r>
            <a:r>
              <a:rPr lang="el-GR" dirty="0" smtClean="0">
                <a:solidFill>
                  <a:schemeClr val="tx1"/>
                </a:solidFill>
                <a:cs typeface="Times New Roman" pitchFamily="18" charset="0"/>
              </a:rPr>
              <a:t>γιατί απεικονίζει την απόδοση την οποία η επιχείρηση θυσιάζει επενδύοντας τα διαθέσιμα κεφάλαια της σε εναλλακτικές μορφές επένδυσης. </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9144000" cy="1295400"/>
          </a:xfrm>
          <a:ln w="76200" cmpd="tri">
            <a:solidFill>
              <a:schemeClr val="tx1"/>
            </a:solidFill>
          </a:ln>
        </p:spPr>
        <p:txBody>
          <a:bodyPr/>
          <a:lstStyle/>
          <a:p>
            <a:r>
              <a:rPr lang="el-GR" b="1" dirty="0" smtClean="0">
                <a:solidFill>
                  <a:srgbClr val="000000"/>
                </a:solidFill>
                <a:latin typeface="+mn-lt"/>
                <a:cs typeface="Times New Roman" pitchFamily="18" charset="0"/>
              </a:rPr>
              <a:t>ΚΟΣΤΟΣ ΚΕΦΑΛΑΙΟΥ</a:t>
            </a:r>
            <a:endParaRPr lang="el-GR" dirty="0" smtClean="0">
              <a:solidFill>
                <a:srgbClr val="000000"/>
              </a:solidFill>
              <a:latin typeface="+mn-lt"/>
              <a:cs typeface="Times New Roman" pitchFamily="18" charset="0"/>
            </a:endParaRPr>
          </a:p>
        </p:txBody>
      </p:sp>
      <p:sp>
        <p:nvSpPr>
          <p:cNvPr id="52227" name="Rectangle 3"/>
          <p:cNvSpPr>
            <a:spLocks noGrp="1" noChangeArrowheads="1"/>
          </p:cNvSpPr>
          <p:nvPr>
            <p:ph idx="1"/>
          </p:nvPr>
        </p:nvSpPr>
        <p:spPr>
          <a:xfrm>
            <a:off x="0" y="1447800"/>
            <a:ext cx="9144000" cy="5410200"/>
          </a:xfrm>
        </p:spPr>
        <p:txBody>
          <a:bodyPr/>
          <a:lstStyle/>
          <a:p>
            <a:pPr algn="just"/>
            <a:r>
              <a:rPr lang="el-GR" dirty="0" smtClean="0">
                <a:solidFill>
                  <a:schemeClr val="tx1"/>
                </a:solidFill>
                <a:cs typeface="Times New Roman" pitchFamily="18" charset="0"/>
              </a:rPr>
              <a:t>Η άντληση κεφαλαίων συνεπάγεται ένα </a:t>
            </a:r>
            <a:r>
              <a:rPr lang="el-GR" b="1" dirty="0" smtClean="0">
                <a:solidFill>
                  <a:srgbClr val="FF0000"/>
                </a:solidFill>
                <a:cs typeface="Times New Roman" pitchFamily="18" charset="0"/>
              </a:rPr>
              <a:t>κόστος κεφαλαίου </a:t>
            </a:r>
          </a:p>
          <a:p>
            <a:pPr algn="just"/>
            <a:r>
              <a:rPr lang="el-GR" dirty="0" smtClean="0">
                <a:solidFill>
                  <a:srgbClr val="000000"/>
                </a:solidFill>
                <a:cs typeface="Times New Roman" pitchFamily="18" charset="0"/>
              </a:rPr>
              <a:t>Ανάλογα με την πηγή από την οποία αντλούνται κεφάλαια, η επιχείρηση έχει ανάλογο κόστος κεφαλαίου </a:t>
            </a:r>
          </a:p>
          <a:p>
            <a:pPr lvl="1" algn="just"/>
            <a:r>
              <a:rPr lang="el-GR" sz="3200" dirty="0" smtClean="0">
                <a:solidFill>
                  <a:srgbClr val="000000"/>
                </a:solidFill>
                <a:cs typeface="Times New Roman" pitchFamily="18" charset="0"/>
              </a:rPr>
              <a:t>κόστος δανεισμού, </a:t>
            </a:r>
          </a:p>
          <a:p>
            <a:pPr lvl="1" algn="just"/>
            <a:r>
              <a:rPr lang="el-GR" sz="3200" dirty="0" smtClean="0">
                <a:solidFill>
                  <a:srgbClr val="000000"/>
                </a:solidFill>
                <a:cs typeface="Times New Roman" pitchFamily="18" charset="0"/>
              </a:rPr>
              <a:t>κόστος κοινού μετοχικού κεφαλαίου, </a:t>
            </a:r>
          </a:p>
          <a:p>
            <a:pPr lvl="1" algn="just"/>
            <a:r>
              <a:rPr lang="el-GR" sz="3200" dirty="0" smtClean="0">
                <a:solidFill>
                  <a:srgbClr val="000000"/>
                </a:solidFill>
                <a:cs typeface="Times New Roman" pitchFamily="18" charset="0"/>
              </a:rPr>
              <a:t>κόστος παρακρατηθέντων κερδών, κ.λπ.</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685800" y="1600200"/>
            <a:ext cx="7924800" cy="2133600"/>
          </a:xfrm>
          <a:prstGeom prst="octagon">
            <a:avLst>
              <a:gd name="adj" fmla="val 29287"/>
            </a:avLst>
          </a:prstGeom>
          <a:solidFill>
            <a:srgbClr val="FFCCCC"/>
          </a:solidFill>
          <a:ln w="9525">
            <a:solidFill>
              <a:schemeClr val="tx1"/>
            </a:solidFill>
            <a:miter lim="800000"/>
            <a:headEnd/>
            <a:tailEnd/>
          </a:ln>
        </p:spPr>
        <p:txBody>
          <a:bodyPr wrap="none" anchor="ctr"/>
          <a:lstStyle/>
          <a:p>
            <a:pPr algn="ctr"/>
            <a:r>
              <a:rPr lang="el-GR" sz="3000" b="1" dirty="0">
                <a:solidFill>
                  <a:srgbClr val="000000"/>
                </a:solidFill>
                <a:cs typeface="Times New Roman" pitchFamily="18" charset="0"/>
              </a:rPr>
              <a:t>Το επιτόκιο απόδοσης, που θα μπορούσε </a:t>
            </a:r>
          </a:p>
          <a:p>
            <a:pPr algn="ctr"/>
            <a:r>
              <a:rPr lang="el-GR" sz="3000" b="1" dirty="0">
                <a:solidFill>
                  <a:srgbClr val="000000"/>
                </a:solidFill>
                <a:cs typeface="Times New Roman" pitchFamily="18" charset="0"/>
              </a:rPr>
              <a:t>να κερδηθεί στην κεφαλαιαγορά από </a:t>
            </a:r>
          </a:p>
          <a:p>
            <a:pPr algn="ctr"/>
            <a:r>
              <a:rPr lang="el-GR" sz="3000" b="1" dirty="0">
                <a:solidFill>
                  <a:srgbClr val="000000"/>
                </a:solidFill>
                <a:cs typeface="Times New Roman" pitchFamily="18" charset="0"/>
              </a:rPr>
              <a:t>τίτλους ισοδύναμου κινδύνου</a:t>
            </a:r>
          </a:p>
        </p:txBody>
      </p:sp>
      <p:sp>
        <p:nvSpPr>
          <p:cNvPr id="53251" name="AutoShape 3"/>
          <p:cNvSpPr>
            <a:spLocks noChangeArrowheads="1"/>
          </p:cNvSpPr>
          <p:nvPr/>
        </p:nvSpPr>
        <p:spPr bwMode="auto">
          <a:xfrm>
            <a:off x="2514600" y="0"/>
            <a:ext cx="4267200" cy="914400"/>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l-GR" sz="3200" b="1" u="sng" dirty="0">
                <a:solidFill>
                  <a:srgbClr val="000000"/>
                </a:solidFill>
                <a:cs typeface="Times New Roman" pitchFamily="18" charset="0"/>
              </a:rPr>
              <a:t>Κόστος Κεφαλαίου</a:t>
            </a:r>
          </a:p>
        </p:txBody>
      </p:sp>
      <p:sp>
        <p:nvSpPr>
          <p:cNvPr id="53252" name="AutoShape 4"/>
          <p:cNvSpPr>
            <a:spLocks noChangeArrowheads="1"/>
          </p:cNvSpPr>
          <p:nvPr/>
        </p:nvSpPr>
        <p:spPr bwMode="auto">
          <a:xfrm>
            <a:off x="4572000" y="990600"/>
            <a:ext cx="485775"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endParaRPr lang="el-GR" dirty="0"/>
          </a:p>
        </p:txBody>
      </p:sp>
      <p:sp>
        <p:nvSpPr>
          <p:cNvPr id="53253" name="AutoShape 5"/>
          <p:cNvSpPr>
            <a:spLocks noChangeArrowheads="1"/>
          </p:cNvSpPr>
          <p:nvPr/>
        </p:nvSpPr>
        <p:spPr bwMode="auto">
          <a:xfrm>
            <a:off x="0" y="3886200"/>
            <a:ext cx="4038600" cy="2286000"/>
          </a:xfrm>
          <a:prstGeom prst="octagon">
            <a:avLst>
              <a:gd name="adj" fmla="val 29287"/>
            </a:avLst>
          </a:prstGeom>
          <a:solidFill>
            <a:srgbClr val="66FF99"/>
          </a:solidFill>
          <a:ln w="9525">
            <a:solidFill>
              <a:schemeClr val="tx1"/>
            </a:solidFill>
            <a:miter lim="800000"/>
            <a:headEnd/>
            <a:tailEnd/>
          </a:ln>
        </p:spPr>
        <p:txBody>
          <a:bodyPr wrap="none" anchor="ctr"/>
          <a:lstStyle/>
          <a:p>
            <a:pPr algn="ctr"/>
            <a:r>
              <a:rPr lang="el-GR" sz="3200" b="1" dirty="0">
                <a:solidFill>
                  <a:srgbClr val="000000"/>
                </a:solidFill>
                <a:cs typeface="Times New Roman" pitchFamily="18" charset="0"/>
              </a:rPr>
              <a:t>Επιχείρηση </a:t>
            </a:r>
          </a:p>
          <a:p>
            <a:pPr algn="ctr"/>
            <a:r>
              <a:rPr lang="el-GR" sz="3200" b="1" dirty="0">
                <a:solidFill>
                  <a:srgbClr val="000000"/>
                </a:solidFill>
                <a:cs typeface="Times New Roman" pitchFamily="18" charset="0"/>
              </a:rPr>
              <a:t>χρηματοδοτούμενη </a:t>
            </a:r>
          </a:p>
          <a:p>
            <a:pPr algn="ctr"/>
            <a:r>
              <a:rPr lang="el-GR" sz="3200" b="1" dirty="0">
                <a:solidFill>
                  <a:srgbClr val="000000"/>
                </a:solidFill>
                <a:cs typeface="Times New Roman" pitchFamily="18" charset="0"/>
              </a:rPr>
              <a:t>με  δανειακά και </a:t>
            </a:r>
          </a:p>
          <a:p>
            <a:pPr algn="ctr"/>
            <a:r>
              <a:rPr lang="el-GR" sz="3200" b="1" dirty="0">
                <a:solidFill>
                  <a:srgbClr val="000000"/>
                </a:solidFill>
                <a:cs typeface="Times New Roman" pitchFamily="18" charset="0"/>
              </a:rPr>
              <a:t>ίδια κεφάλαια</a:t>
            </a:r>
          </a:p>
        </p:txBody>
      </p:sp>
      <p:sp>
        <p:nvSpPr>
          <p:cNvPr id="53254" name="AutoShape 6"/>
          <p:cNvSpPr>
            <a:spLocks noChangeArrowheads="1"/>
          </p:cNvSpPr>
          <p:nvPr/>
        </p:nvSpPr>
        <p:spPr bwMode="auto">
          <a:xfrm>
            <a:off x="4191000" y="4495800"/>
            <a:ext cx="2362200" cy="1019175"/>
          </a:xfrm>
          <a:prstGeom prst="homePlate">
            <a:avLst>
              <a:gd name="adj" fmla="val 57944"/>
            </a:avLst>
          </a:prstGeom>
          <a:solidFill>
            <a:srgbClr val="CCFF66"/>
          </a:solidFill>
          <a:ln w="9525">
            <a:solidFill>
              <a:schemeClr val="tx1"/>
            </a:solidFill>
            <a:miter lim="800000"/>
            <a:headEnd/>
            <a:tailEnd/>
          </a:ln>
        </p:spPr>
        <p:txBody>
          <a:bodyPr wrap="none" anchor="ctr"/>
          <a:lstStyle/>
          <a:p>
            <a:pPr algn="ctr"/>
            <a:r>
              <a:rPr lang="el-GR" sz="3000" b="1" dirty="0">
                <a:solidFill>
                  <a:srgbClr val="000000"/>
                </a:solidFill>
                <a:cs typeface="Times New Roman" pitchFamily="18" charset="0"/>
              </a:rPr>
              <a:t>Κόστος </a:t>
            </a:r>
          </a:p>
          <a:p>
            <a:pPr algn="ctr"/>
            <a:r>
              <a:rPr lang="el-GR" sz="3000" b="1" dirty="0">
                <a:solidFill>
                  <a:srgbClr val="000000"/>
                </a:solidFill>
                <a:cs typeface="Times New Roman" pitchFamily="18" charset="0"/>
              </a:rPr>
              <a:t>Κεφαλαίου</a:t>
            </a:r>
          </a:p>
        </p:txBody>
      </p:sp>
      <p:sp>
        <p:nvSpPr>
          <p:cNvPr id="53255" name="AutoShape 7"/>
          <p:cNvSpPr>
            <a:spLocks noChangeArrowheads="1"/>
          </p:cNvSpPr>
          <p:nvPr/>
        </p:nvSpPr>
        <p:spPr bwMode="auto">
          <a:xfrm>
            <a:off x="6629400" y="3810000"/>
            <a:ext cx="2514600" cy="2590800"/>
          </a:xfrm>
          <a:prstGeom prst="hexagon">
            <a:avLst>
              <a:gd name="adj" fmla="val 25000"/>
              <a:gd name="vf" fmla="val 115470"/>
            </a:avLst>
          </a:prstGeom>
          <a:solidFill>
            <a:srgbClr val="66FF99"/>
          </a:solidFill>
          <a:ln w="9525">
            <a:solidFill>
              <a:schemeClr val="tx1"/>
            </a:solidFill>
            <a:miter lim="800000"/>
            <a:headEnd/>
            <a:tailEnd/>
          </a:ln>
        </p:spPr>
        <p:txBody>
          <a:bodyPr wrap="none" anchor="ctr"/>
          <a:lstStyle/>
          <a:p>
            <a:pPr algn="ctr">
              <a:spcBef>
                <a:spcPct val="20000"/>
              </a:spcBef>
            </a:pPr>
            <a:r>
              <a:rPr lang="el-GR" sz="3000" b="1" dirty="0">
                <a:solidFill>
                  <a:srgbClr val="000000"/>
                </a:solidFill>
                <a:cs typeface="Times New Roman" pitchFamily="18" charset="0"/>
              </a:rPr>
              <a:t>Σταθμικός </a:t>
            </a:r>
          </a:p>
          <a:p>
            <a:pPr algn="ctr">
              <a:spcBef>
                <a:spcPct val="20000"/>
              </a:spcBef>
            </a:pPr>
            <a:r>
              <a:rPr lang="el-GR" sz="3000" b="1" dirty="0">
                <a:solidFill>
                  <a:srgbClr val="000000"/>
                </a:solidFill>
                <a:cs typeface="Times New Roman" pitchFamily="18" charset="0"/>
              </a:rPr>
              <a:t>μέσος όρος</a:t>
            </a:r>
            <a:endParaRPr lang="el-GR" sz="3000" b="1" dirty="0">
              <a:cs typeface="Times New Roman" pitchFamily="18" charset="0"/>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05000" y="0"/>
            <a:ext cx="6248400" cy="914400"/>
          </a:xfrm>
          <a:solidFill>
            <a:srgbClr val="FFFF99"/>
          </a:solidFill>
          <a:ln w="76200" cmpd="tri">
            <a:solidFill>
              <a:schemeClr val="tx1"/>
            </a:solidFill>
          </a:ln>
        </p:spPr>
        <p:txBody>
          <a:bodyPr/>
          <a:lstStyle/>
          <a:p>
            <a:pPr algn="ctr"/>
            <a:r>
              <a:rPr lang="el-GR" b="1" dirty="0" smtClean="0">
                <a:solidFill>
                  <a:srgbClr val="000000"/>
                </a:solidFill>
                <a:latin typeface="+mn-lt"/>
                <a:cs typeface="Times New Roman" pitchFamily="18" charset="0"/>
              </a:rPr>
              <a:t>ΚΕΦΑΛΑΙΑΚΗ ΔΟΜΗ</a:t>
            </a:r>
            <a:endParaRPr lang="el-GR" dirty="0" smtClean="0">
              <a:solidFill>
                <a:srgbClr val="000000"/>
              </a:solidFill>
              <a:latin typeface="+mn-lt"/>
              <a:cs typeface="Times New Roman" pitchFamily="18" charset="0"/>
            </a:endParaRPr>
          </a:p>
        </p:txBody>
      </p:sp>
      <p:sp>
        <p:nvSpPr>
          <p:cNvPr id="54275" name="Rectangle 3"/>
          <p:cNvSpPr>
            <a:spLocks noGrp="1" noChangeArrowheads="1"/>
          </p:cNvSpPr>
          <p:nvPr>
            <p:ph idx="1"/>
          </p:nvPr>
        </p:nvSpPr>
        <p:spPr>
          <a:xfrm>
            <a:off x="0" y="4495800"/>
            <a:ext cx="9144000" cy="1600200"/>
          </a:xfrm>
        </p:spPr>
        <p:txBody>
          <a:bodyPr/>
          <a:lstStyle/>
          <a:p>
            <a:pPr algn="just"/>
            <a:r>
              <a:rPr lang="el-GR" dirty="0" smtClean="0">
                <a:solidFill>
                  <a:srgbClr val="000000"/>
                </a:solidFill>
                <a:latin typeface="Tahoma" pitchFamily="34" charset="0"/>
              </a:rPr>
              <a:t>Το κόστος κεφαλαίου αναφέρεται στις πηγές μακροπρόθεσμης χρηματοδότησης της επιχείρησης.</a:t>
            </a:r>
          </a:p>
        </p:txBody>
      </p:sp>
      <p:sp>
        <p:nvSpPr>
          <p:cNvPr id="54276" name="Oval 4"/>
          <p:cNvSpPr>
            <a:spLocks noChangeArrowheads="1"/>
          </p:cNvSpPr>
          <p:nvPr/>
        </p:nvSpPr>
        <p:spPr bwMode="auto">
          <a:xfrm>
            <a:off x="914400" y="1981200"/>
            <a:ext cx="8001000" cy="1447800"/>
          </a:xfrm>
          <a:prstGeom prst="ellipse">
            <a:avLst/>
          </a:prstGeom>
          <a:solidFill>
            <a:schemeClr val="accent1"/>
          </a:solidFill>
          <a:ln w="9525">
            <a:solidFill>
              <a:schemeClr val="tx1"/>
            </a:solidFill>
            <a:round/>
            <a:headEnd/>
            <a:tailEnd/>
          </a:ln>
        </p:spPr>
        <p:txBody>
          <a:bodyPr wrap="none" anchor="ctr"/>
          <a:lstStyle/>
          <a:p>
            <a:pPr algn="ctr"/>
            <a:r>
              <a:rPr lang="el-GR" sz="3000" b="1" dirty="0">
                <a:solidFill>
                  <a:srgbClr val="000000"/>
                </a:solidFill>
                <a:cs typeface="Times New Roman" pitchFamily="18" charset="0"/>
              </a:rPr>
              <a:t>Μακροπρόθεσμα Ίδια </a:t>
            </a:r>
            <a:r>
              <a:rPr lang="el-GR" sz="3000" b="1" dirty="0" smtClean="0">
                <a:solidFill>
                  <a:srgbClr val="000000"/>
                </a:solidFill>
                <a:cs typeface="Times New Roman" pitchFamily="18" charset="0"/>
              </a:rPr>
              <a:t>+ </a:t>
            </a:r>
            <a:r>
              <a:rPr lang="el-GR" sz="3000" b="1" dirty="0">
                <a:solidFill>
                  <a:srgbClr val="000000"/>
                </a:solidFill>
                <a:cs typeface="Times New Roman" pitchFamily="18" charset="0"/>
              </a:rPr>
              <a:t>Ξένα κεφάλαια </a:t>
            </a:r>
          </a:p>
        </p:txBody>
      </p:sp>
      <p:sp>
        <p:nvSpPr>
          <p:cNvPr id="54277" name="AutoShape 5"/>
          <p:cNvSpPr>
            <a:spLocks noChangeArrowheads="1"/>
          </p:cNvSpPr>
          <p:nvPr/>
        </p:nvSpPr>
        <p:spPr bwMode="auto">
          <a:xfrm>
            <a:off x="4572000" y="990600"/>
            <a:ext cx="485775" cy="976313"/>
          </a:xfrm>
          <a:prstGeom prst="downArrow">
            <a:avLst>
              <a:gd name="adj1" fmla="val 50000"/>
              <a:gd name="adj2" fmla="val 50245"/>
            </a:avLst>
          </a:prstGeom>
          <a:solidFill>
            <a:schemeClr val="accent1"/>
          </a:solidFill>
          <a:ln w="9525">
            <a:solidFill>
              <a:schemeClr val="tx1"/>
            </a:solidFill>
            <a:miter lim="800000"/>
            <a:headEnd/>
            <a:tailEnd/>
          </a:ln>
        </p:spPr>
        <p:txBody>
          <a:bodyPr wrap="none" anchor="ctr"/>
          <a:lstStyle/>
          <a:p>
            <a:endParaRPr lang="el-GR" dirty="0"/>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Τίτλος"/>
          <p:cNvSpPr>
            <a:spLocks noGrp="1"/>
          </p:cNvSpPr>
          <p:nvPr>
            <p:ph type="title"/>
          </p:nvPr>
        </p:nvSpPr>
        <p:spPr>
          <a:xfrm>
            <a:off x="107950" y="115888"/>
            <a:ext cx="8856663" cy="1009650"/>
          </a:xfrm>
        </p:spPr>
        <p:txBody>
          <a:bodyPr/>
          <a:lstStyle/>
          <a:p>
            <a:endParaRPr lang="el-GR" sz="3600" dirty="0" smtClean="0"/>
          </a:p>
        </p:txBody>
      </p:sp>
      <p:graphicFrame>
        <p:nvGraphicFramePr>
          <p:cNvPr id="5" name="4 - Θέση περιεχομένου"/>
          <p:cNvGraphicFramePr>
            <a:graphicFrameLocks noGrp="1"/>
          </p:cNvGraphicFramePr>
          <p:nvPr>
            <p:ph idx="1"/>
          </p:nvPr>
        </p:nvGraphicFramePr>
        <p:xfrm>
          <a:off x="179388" y="260648"/>
          <a:ext cx="8785225" cy="6481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Θέση αριθμού διαφάνειας"/>
          <p:cNvSpPr>
            <a:spLocks noGrp="1"/>
          </p:cNvSpPr>
          <p:nvPr>
            <p:ph type="sldNum" sz="quarter" idx="12"/>
          </p:nvPr>
        </p:nvSpPr>
        <p:spPr/>
        <p:txBody>
          <a:bodyPr/>
          <a:lstStyle/>
          <a:p>
            <a:pPr>
              <a:defRPr/>
            </a:pPr>
            <a:fld id="{261D47BC-C302-4B03-8865-D89D28C7152C}" type="slidenum">
              <a:rPr lang="el-GR" smtClean="0"/>
              <a:pPr>
                <a:defRPr/>
              </a:pPr>
              <a:t>424</a:t>
            </a:fld>
            <a:endParaRPr lang="el-GR" dirty="0"/>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778098"/>
          </a:xfrm>
        </p:spPr>
        <p:txBody>
          <a:bodyPr>
            <a:normAutofit fontScale="90000"/>
          </a:bodyPr>
          <a:lstStyle/>
          <a:p>
            <a:pPr algn="ctr"/>
            <a:r>
              <a:rPr lang="el-GR" b="1" dirty="0" smtClean="0">
                <a:solidFill>
                  <a:srgbClr val="C00000"/>
                </a:solidFill>
              </a:rPr>
              <a:t>ΠαραδοσιακΗ ΠροσΕγγιση ΥπολογισμοΥ ΚινδΥνου (1)</a:t>
            </a:r>
            <a:r>
              <a:rPr lang="en-US" b="1" dirty="0" smtClean="0">
                <a:solidFill>
                  <a:srgbClr val="C00000"/>
                </a:solidFill>
              </a:rPr>
              <a:t> </a:t>
            </a:r>
            <a:endParaRPr lang="el-GR" dirty="0"/>
          </a:p>
        </p:txBody>
      </p:sp>
      <p:sp>
        <p:nvSpPr>
          <p:cNvPr id="3" name="2 - Θέση περιεχομένου"/>
          <p:cNvSpPr>
            <a:spLocks noGrp="1"/>
          </p:cNvSpPr>
          <p:nvPr>
            <p:ph idx="1"/>
          </p:nvPr>
        </p:nvSpPr>
        <p:spPr>
          <a:xfrm>
            <a:off x="0" y="1600200"/>
            <a:ext cx="9144000" cy="4525963"/>
          </a:xfrm>
        </p:spPr>
        <p:txBody>
          <a:bodyPr>
            <a:normAutofit fontScale="92500" lnSpcReduction="10000"/>
          </a:bodyPr>
          <a:lstStyle/>
          <a:p>
            <a:r>
              <a:rPr lang="el-GR" dirty="0" smtClean="0">
                <a:solidFill>
                  <a:schemeClr val="tx1"/>
                </a:solidFill>
                <a:cs typeface="Times New Roman" pitchFamily="18" charset="0"/>
              </a:rPr>
              <a:t>Εξετάζει κάθε επενδυτικό πρόγραμμα ξεχωριστά και το αξιολογεί με βάση τον δικό του </a:t>
            </a:r>
            <a:r>
              <a:rPr lang="el-GR" b="1" dirty="0" smtClean="0">
                <a:solidFill>
                  <a:srgbClr val="FF0000"/>
                </a:solidFill>
                <a:cs typeface="Times New Roman" pitchFamily="18" charset="0"/>
              </a:rPr>
              <a:t>κίνδυνο</a:t>
            </a:r>
            <a:r>
              <a:rPr lang="el-GR" b="1" dirty="0" smtClean="0">
                <a:cs typeface="Times New Roman" pitchFamily="18" charset="0"/>
              </a:rPr>
              <a:t> </a:t>
            </a:r>
            <a:r>
              <a:rPr lang="el-GR" dirty="0" smtClean="0">
                <a:solidFill>
                  <a:schemeClr val="tx1"/>
                </a:solidFill>
                <a:cs typeface="Times New Roman" pitchFamily="18" charset="0"/>
              </a:rPr>
              <a:t>και την</a:t>
            </a:r>
            <a:r>
              <a:rPr lang="el-GR" dirty="0" smtClean="0">
                <a:cs typeface="Times New Roman" pitchFamily="18" charset="0"/>
              </a:rPr>
              <a:t> </a:t>
            </a:r>
            <a:r>
              <a:rPr lang="el-GR" b="1" dirty="0" smtClean="0">
                <a:solidFill>
                  <a:srgbClr val="0070C0"/>
                </a:solidFill>
                <a:cs typeface="Times New Roman" pitchFamily="18" charset="0"/>
              </a:rPr>
              <a:t>αναμενόμενη απόδοσή </a:t>
            </a:r>
            <a:r>
              <a:rPr lang="el-GR" dirty="0" smtClean="0">
                <a:solidFill>
                  <a:schemeClr val="tx1"/>
                </a:solidFill>
                <a:cs typeface="Times New Roman" pitchFamily="18" charset="0"/>
              </a:rPr>
              <a:t>του. Ο κίνδυνος αυτός ονομάζεται</a:t>
            </a:r>
            <a:r>
              <a:rPr lang="el-GR" dirty="0" smtClean="0">
                <a:cs typeface="Times New Roman" pitchFamily="18" charset="0"/>
              </a:rPr>
              <a:t> </a:t>
            </a:r>
            <a:r>
              <a:rPr lang="el-GR" b="1" u="sng" dirty="0" smtClean="0">
                <a:solidFill>
                  <a:srgbClr val="FF0000"/>
                </a:solidFill>
                <a:cs typeface="Times New Roman" pitchFamily="18" charset="0"/>
              </a:rPr>
              <a:t>μεμονωμένος κίνδυνος</a:t>
            </a:r>
            <a:r>
              <a:rPr lang="el-GR" b="1" dirty="0" smtClean="0">
                <a:solidFill>
                  <a:srgbClr val="FF0000"/>
                </a:solidFill>
                <a:cs typeface="Times New Roman" pitchFamily="18" charset="0"/>
              </a:rPr>
              <a:t> </a:t>
            </a:r>
            <a:r>
              <a:rPr lang="el-GR" dirty="0" smtClean="0">
                <a:solidFill>
                  <a:schemeClr val="tx1"/>
                </a:solidFill>
                <a:cs typeface="Times New Roman" pitchFamily="18" charset="0"/>
              </a:rPr>
              <a:t>και υποθέτει ότι το εξεταζόμενο επενδυτικό πρόγραμμα είναι το μόνο περιουσιακό στοιχείο της επιχείρησης και ότι οι μέτοχοί της δεν έχουν διαφοροποιημένα χαρτοφυλάκια. Μετράται από τη μεταβλητότητα των αναμενόμενων αποδόσεων της επένδυσης αυτής.</a:t>
            </a:r>
          </a:p>
          <a:p>
            <a:endParaRPr lang="el-GR" dirty="0"/>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0" y="185738"/>
            <a:ext cx="9144000" cy="1227038"/>
          </a:xfrm>
        </p:spPr>
        <p:txBody>
          <a:bodyPr rtlCol="0" anchor="t">
            <a:noAutofit/>
          </a:bodyPr>
          <a:lstStyle/>
          <a:p>
            <a:pPr algn="ctr">
              <a:defRPr/>
            </a:pPr>
            <a:r>
              <a:rPr lang="el-GR" sz="3600" b="1" dirty="0" smtClean="0">
                <a:solidFill>
                  <a:srgbClr val="C00000"/>
                </a:solidFill>
              </a:rPr>
              <a:t>ΠαραδοσιακΗ ΠροσΕγγιση ΥπολογισμοΥ ΚινδΥνου</a:t>
            </a:r>
            <a:r>
              <a:rPr lang="el-GR" sz="3600" b="1" dirty="0" smtClean="0">
                <a:solidFill>
                  <a:srgbClr val="C00000"/>
                </a:solidFill>
                <a:latin typeface="+mn-lt"/>
              </a:rPr>
              <a:t>(2)</a:t>
            </a:r>
            <a:r>
              <a:rPr lang="en-US" sz="3600" b="1" dirty="0" smtClean="0">
                <a:solidFill>
                  <a:srgbClr val="C00000"/>
                </a:solidFill>
                <a:latin typeface="+mn-lt"/>
              </a:rPr>
              <a:t> </a:t>
            </a:r>
            <a:endParaRPr lang="el-GR" sz="3600" b="1" dirty="0" smtClean="0">
              <a:solidFill>
                <a:srgbClr val="C00000"/>
              </a:solidFill>
              <a:latin typeface="+mn-lt"/>
            </a:endParaRPr>
          </a:p>
        </p:txBody>
      </p:sp>
      <p:sp>
        <p:nvSpPr>
          <p:cNvPr id="7171" name="Rectangle 3"/>
          <p:cNvSpPr>
            <a:spLocks noGrp="1" noChangeArrowheads="1"/>
          </p:cNvSpPr>
          <p:nvPr>
            <p:ph idx="1"/>
          </p:nvPr>
        </p:nvSpPr>
        <p:spPr>
          <a:xfrm>
            <a:off x="179388" y="1556792"/>
            <a:ext cx="8856662" cy="5112296"/>
          </a:xfrm>
        </p:spPr>
        <p:txBody>
          <a:bodyPr rtlCol="0">
            <a:normAutofit/>
          </a:bodyPr>
          <a:lstStyle/>
          <a:p>
            <a:pPr marL="0" indent="0" algn="just" eaLnBrk="1" fontAlgn="auto" hangingPunct="1">
              <a:spcAft>
                <a:spcPts val="0"/>
              </a:spcAft>
              <a:buFont typeface="Wingdings" pitchFamily="2" charset="2"/>
              <a:buNone/>
              <a:defRPr/>
            </a:pPr>
            <a:r>
              <a:rPr lang="el-GR" sz="2800" dirty="0" smtClean="0">
                <a:solidFill>
                  <a:schemeClr val="tx1"/>
                </a:solidFill>
              </a:rPr>
              <a:t>Αυτό οφείλεται σε </a:t>
            </a:r>
            <a:r>
              <a:rPr lang="el-GR" sz="2800" b="1" dirty="0" smtClean="0">
                <a:solidFill>
                  <a:schemeClr val="tx1"/>
                </a:solidFill>
              </a:rPr>
              <a:t>2</a:t>
            </a:r>
            <a:r>
              <a:rPr lang="el-GR" sz="2800" dirty="0" smtClean="0">
                <a:solidFill>
                  <a:schemeClr val="tx1"/>
                </a:solidFill>
              </a:rPr>
              <a:t> λόγους που είναι οι εξής:</a:t>
            </a:r>
          </a:p>
          <a:p>
            <a:pPr marL="0" indent="0" algn="just" eaLnBrk="1" fontAlgn="auto" hangingPunct="1">
              <a:spcAft>
                <a:spcPts val="0"/>
              </a:spcAft>
              <a:buFont typeface="Wingdings" pitchFamily="2" charset="2"/>
              <a:buNone/>
              <a:defRPr/>
            </a:pPr>
            <a:r>
              <a:rPr lang="el-GR" sz="2800" b="1" dirty="0" smtClean="0">
                <a:solidFill>
                  <a:schemeClr val="tx1"/>
                </a:solidFill>
              </a:rPr>
              <a:t>Α)</a:t>
            </a:r>
            <a:r>
              <a:rPr lang="el-GR" sz="2800" dirty="0" smtClean="0">
                <a:solidFill>
                  <a:schemeClr val="tx1"/>
                </a:solidFill>
              </a:rPr>
              <a:t> είναι </a:t>
            </a:r>
            <a:r>
              <a:rPr lang="el-GR" sz="2800" b="1" dirty="0" smtClean="0">
                <a:solidFill>
                  <a:schemeClr val="tx1"/>
                </a:solidFill>
              </a:rPr>
              <a:t>ευκολότερο</a:t>
            </a:r>
            <a:r>
              <a:rPr lang="el-GR" sz="2800" dirty="0" smtClean="0">
                <a:solidFill>
                  <a:schemeClr val="tx1"/>
                </a:solidFill>
              </a:rPr>
              <a:t> να υπολογιστεί </a:t>
            </a:r>
            <a:r>
              <a:rPr lang="el-GR" sz="2800" dirty="0" smtClean="0">
                <a:solidFill>
                  <a:srgbClr val="FF0000"/>
                </a:solidFill>
              </a:rPr>
              <a:t>ο μεμονωμένος κίνδυνος </a:t>
            </a:r>
            <a:r>
              <a:rPr lang="el-GR" sz="2800" dirty="0" smtClean="0">
                <a:solidFill>
                  <a:schemeClr val="tx1"/>
                </a:solidFill>
              </a:rPr>
              <a:t>ενός επενδυτικού προγράμματος από ότι ο εταιρικός του κίνδυνος ή ο κίνδυνος αγοράς του και</a:t>
            </a:r>
          </a:p>
          <a:p>
            <a:pPr marL="0" indent="0" algn="just" eaLnBrk="1" fontAlgn="auto" hangingPunct="1">
              <a:spcAft>
                <a:spcPts val="0"/>
              </a:spcAft>
              <a:buFont typeface="Wingdings" pitchFamily="2" charset="2"/>
              <a:buNone/>
              <a:defRPr/>
            </a:pPr>
            <a:endParaRPr lang="el-GR" sz="2800" dirty="0" smtClean="0">
              <a:solidFill>
                <a:schemeClr val="tx1"/>
              </a:solidFill>
            </a:endParaRPr>
          </a:p>
          <a:p>
            <a:pPr marL="0" indent="0" algn="just" eaLnBrk="1" fontAlgn="auto" hangingPunct="1">
              <a:spcAft>
                <a:spcPts val="0"/>
              </a:spcAft>
              <a:buFont typeface="Wingdings" pitchFamily="2" charset="2"/>
              <a:buNone/>
              <a:defRPr/>
            </a:pPr>
            <a:r>
              <a:rPr lang="el-GR" sz="2800" b="1" dirty="0" smtClean="0">
                <a:solidFill>
                  <a:schemeClr val="tx1"/>
                </a:solidFill>
              </a:rPr>
              <a:t>Β)</a:t>
            </a:r>
            <a:r>
              <a:rPr lang="el-GR" sz="2800" dirty="0" smtClean="0">
                <a:solidFill>
                  <a:schemeClr val="tx1"/>
                </a:solidFill>
              </a:rPr>
              <a:t> οι τρεις μορφές κινδύνου έχουν τις περισσότερες φορές </a:t>
            </a:r>
            <a:r>
              <a:rPr lang="el-GR" sz="2800" b="1" dirty="0" smtClean="0">
                <a:solidFill>
                  <a:schemeClr val="tx1"/>
                </a:solidFill>
              </a:rPr>
              <a:t>υψηλή συσχέτιση </a:t>
            </a:r>
            <a:r>
              <a:rPr lang="el-GR" sz="2800" dirty="0" smtClean="0">
                <a:solidFill>
                  <a:schemeClr val="tx1"/>
                </a:solidFill>
              </a:rPr>
              <a:t>και επομένως είναι αμοιβαία αποκλειόμενοι. </a:t>
            </a:r>
          </a:p>
          <a:p>
            <a:pPr marL="0" indent="0" algn="just" eaLnBrk="1" fontAlgn="auto" hangingPunct="1">
              <a:spcAft>
                <a:spcPts val="0"/>
              </a:spcAft>
              <a:buFont typeface="Wingdings" pitchFamily="2" charset="2"/>
              <a:buNone/>
              <a:defRPr/>
            </a:pPr>
            <a:r>
              <a:rPr lang="el-GR" sz="2800" dirty="0" smtClean="0">
                <a:solidFill>
                  <a:schemeClr val="tx1"/>
                </a:solidFill>
                <a:latin typeface="Times New Roman" pitchFamily="18" charset="0"/>
              </a:rPr>
              <a:t>  </a:t>
            </a:r>
          </a:p>
        </p:txBody>
      </p:sp>
      <p:sp>
        <p:nvSpPr>
          <p:cNvPr id="4" name="3 - Θέση αριθμού διαφάνειας"/>
          <p:cNvSpPr>
            <a:spLocks noGrp="1"/>
          </p:cNvSpPr>
          <p:nvPr>
            <p:ph type="sldNum" sz="quarter" idx="12"/>
          </p:nvPr>
        </p:nvSpPr>
        <p:spPr/>
        <p:txBody>
          <a:bodyPr/>
          <a:lstStyle/>
          <a:p>
            <a:pPr>
              <a:defRPr/>
            </a:pPr>
            <a:fld id="{D8EEB5E1-6DA2-401B-B42C-BB5C539A19FB}" type="slidenum">
              <a:rPr lang="el-GR"/>
              <a:pPr>
                <a:defRPr/>
              </a:pPr>
              <a:t>426</a:t>
            </a:fld>
            <a:endParaRPr lang="el-GR" dirty="0"/>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7875"/>
          </a:xfrm>
        </p:spPr>
        <p:txBody>
          <a:bodyPr rtlCol="0">
            <a:noAutofit/>
          </a:bodyPr>
          <a:lstStyle/>
          <a:p>
            <a:pPr eaLnBrk="1" fontAlgn="auto" hangingPunct="1">
              <a:spcAft>
                <a:spcPts val="0"/>
              </a:spcAft>
              <a:defRPr/>
            </a:pPr>
            <a:r>
              <a:rPr lang="el-GR" sz="3600" b="1" dirty="0" smtClean="0">
                <a:solidFill>
                  <a:srgbClr val="002060"/>
                </a:solidFill>
                <a:latin typeface="+mn-lt"/>
                <a:cs typeface="Times New Roman" pitchFamily="18" charset="0"/>
              </a:rPr>
              <a:t>ΘεωρΙα ΧαρτοφυλακΙου </a:t>
            </a:r>
            <a:r>
              <a:rPr lang="en-US" sz="3600" b="1" dirty="0" smtClean="0">
                <a:solidFill>
                  <a:srgbClr val="002060"/>
                </a:solidFill>
                <a:latin typeface="+mn-lt"/>
                <a:cs typeface="Times New Roman" pitchFamily="18" charset="0"/>
              </a:rPr>
              <a:t>CAPM</a:t>
            </a:r>
            <a:endParaRPr lang="el-GR" sz="3600" dirty="0">
              <a:solidFill>
                <a:srgbClr val="002060"/>
              </a:solidFill>
              <a:latin typeface="+mn-lt"/>
              <a:cs typeface="Times New Roman" pitchFamily="18" charset="0"/>
            </a:endParaRPr>
          </a:p>
        </p:txBody>
      </p:sp>
      <p:sp>
        <p:nvSpPr>
          <p:cNvPr id="62467" name="2 - Θέση περιεχομένου"/>
          <p:cNvSpPr>
            <a:spLocks noGrp="1"/>
          </p:cNvSpPr>
          <p:nvPr>
            <p:ph idx="1"/>
          </p:nvPr>
        </p:nvSpPr>
        <p:spPr>
          <a:xfrm>
            <a:off x="0" y="1556791"/>
            <a:ext cx="9144000" cy="5185321"/>
          </a:xfrm>
        </p:spPr>
        <p:txBody>
          <a:bodyPr/>
          <a:lstStyle/>
          <a:p>
            <a:pPr algn="just"/>
            <a:r>
              <a:rPr lang="el-GR" dirty="0" smtClean="0">
                <a:solidFill>
                  <a:schemeClr val="tx1"/>
                </a:solidFill>
                <a:cs typeface="Times New Roman" pitchFamily="18" charset="0"/>
              </a:rPr>
              <a:t>Η δεύτερη προσέγγιση βασίζεται στη σύγχρονη </a:t>
            </a:r>
            <a:r>
              <a:rPr lang="el-GR" b="1" u="sng" dirty="0" smtClean="0">
                <a:solidFill>
                  <a:schemeClr val="tx1"/>
                </a:solidFill>
                <a:cs typeface="Times New Roman" pitchFamily="18" charset="0"/>
              </a:rPr>
              <a:t>θεωρία του χαρτοφυλακίου</a:t>
            </a:r>
            <a:r>
              <a:rPr lang="el-GR" b="1" dirty="0" smtClean="0">
                <a:solidFill>
                  <a:schemeClr val="tx1"/>
                </a:solidFill>
                <a:cs typeface="Times New Roman" pitchFamily="18" charset="0"/>
              </a:rPr>
              <a:t> (</a:t>
            </a:r>
            <a:r>
              <a:rPr lang="en-US" b="1" dirty="0" smtClean="0">
                <a:solidFill>
                  <a:schemeClr val="tx1"/>
                </a:solidFill>
                <a:cs typeface="Times New Roman" pitchFamily="18" charset="0"/>
              </a:rPr>
              <a:t>CAPM</a:t>
            </a:r>
            <a:r>
              <a:rPr lang="el-GR" b="1" dirty="0" smtClean="0">
                <a:solidFill>
                  <a:schemeClr val="tx1"/>
                </a:solidFill>
                <a:cs typeface="Times New Roman" pitchFamily="18" charset="0"/>
              </a:rPr>
              <a:t>) </a:t>
            </a:r>
            <a:r>
              <a:rPr lang="el-GR" dirty="0" smtClean="0">
                <a:solidFill>
                  <a:schemeClr val="tx1"/>
                </a:solidFill>
                <a:cs typeface="Times New Roman" pitchFamily="18" charset="0"/>
              </a:rPr>
              <a:t>και εξετάζει την επίδραση που έχει το επενδυτικό πρόγραμμα</a:t>
            </a:r>
            <a:r>
              <a:rPr lang="el-GR" b="1" dirty="0" smtClean="0">
                <a:solidFill>
                  <a:schemeClr val="tx1"/>
                </a:solidFill>
                <a:cs typeface="Times New Roman" pitchFamily="18" charset="0"/>
              </a:rPr>
              <a:t> </a:t>
            </a:r>
            <a:r>
              <a:rPr lang="el-GR" dirty="0" smtClean="0">
                <a:solidFill>
                  <a:schemeClr val="tx1"/>
                </a:solidFill>
                <a:cs typeface="Times New Roman" pitchFamily="18" charset="0"/>
              </a:rPr>
              <a:t>είτε:</a:t>
            </a:r>
          </a:p>
          <a:p>
            <a:pPr eaLnBrk="1" hangingPunct="1">
              <a:buFont typeface="Arial" charset="0"/>
              <a:buNone/>
            </a:pPr>
            <a:r>
              <a:rPr lang="el-GR" b="1" dirty="0" smtClean="0">
                <a:solidFill>
                  <a:srgbClr val="7030A0"/>
                </a:solidFill>
                <a:cs typeface="Times New Roman" pitchFamily="18" charset="0"/>
              </a:rPr>
              <a:t>Α) στην επιχείρηση που σχεδιάζει να το πραγματοποιήσει </a:t>
            </a:r>
          </a:p>
          <a:p>
            <a:pPr eaLnBrk="1" hangingPunct="1">
              <a:buFont typeface="Arial" charset="0"/>
              <a:buNone/>
            </a:pPr>
            <a:r>
              <a:rPr lang="el-GR" b="1" dirty="0" smtClean="0">
                <a:solidFill>
                  <a:srgbClr val="006600"/>
                </a:solidFill>
                <a:cs typeface="Times New Roman" pitchFamily="18" charset="0"/>
              </a:rPr>
              <a:t>Β) στους μετόχους.</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 Τίτλος"/>
          <p:cNvSpPr>
            <a:spLocks noGrp="1"/>
          </p:cNvSpPr>
          <p:nvPr>
            <p:ph type="title"/>
          </p:nvPr>
        </p:nvSpPr>
        <p:spPr>
          <a:xfrm>
            <a:off x="0" y="115888"/>
            <a:ext cx="9144000" cy="936848"/>
          </a:xfrm>
        </p:spPr>
        <p:txBody>
          <a:bodyPr>
            <a:noAutofit/>
          </a:bodyPr>
          <a:lstStyle/>
          <a:p>
            <a:pPr eaLnBrk="1" hangingPunct="1"/>
            <a:r>
              <a:rPr lang="el-GR" sz="3600" b="1" dirty="0" smtClean="0">
                <a:solidFill>
                  <a:srgbClr val="7030A0"/>
                </a:solidFill>
                <a:latin typeface="+mn-lt"/>
                <a:cs typeface="Times New Roman" pitchFamily="18" charset="0"/>
              </a:rPr>
              <a:t>Α) ΘεωρΙα χαρτοφυλακΙου για την επιχεΙρηση</a:t>
            </a:r>
          </a:p>
        </p:txBody>
      </p:sp>
      <p:sp>
        <p:nvSpPr>
          <p:cNvPr id="63491" name="2 - Θέση περιεχομένου"/>
          <p:cNvSpPr>
            <a:spLocks noGrp="1"/>
          </p:cNvSpPr>
          <p:nvPr>
            <p:ph idx="1"/>
          </p:nvPr>
        </p:nvSpPr>
        <p:spPr>
          <a:xfrm>
            <a:off x="107950" y="1268760"/>
            <a:ext cx="8784530" cy="5184576"/>
          </a:xfrm>
        </p:spPr>
        <p:txBody>
          <a:bodyPr/>
          <a:lstStyle/>
          <a:p>
            <a:pPr algn="just" eaLnBrk="1" hangingPunct="1"/>
            <a:r>
              <a:rPr lang="el-GR" dirty="0" smtClean="0">
                <a:solidFill>
                  <a:schemeClr val="tx1"/>
                </a:solidFill>
                <a:cs typeface="Times New Roman" pitchFamily="18" charset="0"/>
              </a:rPr>
              <a:t>Η προσέγγιση αυτή </a:t>
            </a:r>
            <a:r>
              <a:rPr lang="el-GR" b="1" dirty="0" smtClean="0">
                <a:solidFill>
                  <a:schemeClr val="tx1"/>
                </a:solidFill>
                <a:cs typeface="Times New Roman" pitchFamily="18" charset="0"/>
              </a:rPr>
              <a:t>εξετάζει</a:t>
            </a:r>
            <a:r>
              <a:rPr lang="el-GR" dirty="0" smtClean="0">
                <a:solidFill>
                  <a:schemeClr val="tx1"/>
                </a:solidFill>
                <a:cs typeface="Times New Roman" pitchFamily="18" charset="0"/>
              </a:rPr>
              <a:t> τον </a:t>
            </a:r>
            <a:r>
              <a:rPr lang="el-GR" b="1" dirty="0" smtClean="0">
                <a:solidFill>
                  <a:srgbClr val="FF0000"/>
                </a:solidFill>
                <a:cs typeface="Times New Roman" pitchFamily="18" charset="0"/>
              </a:rPr>
              <a:t>κίνδυνο</a:t>
            </a:r>
            <a:r>
              <a:rPr lang="el-GR" dirty="0" smtClean="0">
                <a:cs typeface="Times New Roman" pitchFamily="18" charset="0"/>
              </a:rPr>
              <a:t> </a:t>
            </a:r>
            <a:r>
              <a:rPr lang="el-GR" dirty="0" smtClean="0">
                <a:solidFill>
                  <a:schemeClr val="tx1"/>
                </a:solidFill>
                <a:cs typeface="Times New Roman" pitchFamily="18" charset="0"/>
              </a:rPr>
              <a:t>και την</a:t>
            </a:r>
            <a:r>
              <a:rPr lang="el-GR" dirty="0" smtClean="0">
                <a:cs typeface="Times New Roman" pitchFamily="18" charset="0"/>
              </a:rPr>
              <a:t> </a:t>
            </a:r>
            <a:r>
              <a:rPr lang="el-GR" b="1" dirty="0" smtClean="0">
                <a:solidFill>
                  <a:srgbClr val="0070C0"/>
                </a:solidFill>
                <a:cs typeface="Times New Roman" pitchFamily="18" charset="0"/>
              </a:rPr>
              <a:t>απόδοση</a:t>
            </a:r>
            <a:r>
              <a:rPr lang="el-GR" dirty="0" smtClean="0">
                <a:cs typeface="Times New Roman" pitchFamily="18" charset="0"/>
              </a:rPr>
              <a:t> </a:t>
            </a:r>
            <a:r>
              <a:rPr lang="el-GR" dirty="0" smtClean="0">
                <a:solidFill>
                  <a:schemeClr val="tx1"/>
                </a:solidFill>
                <a:cs typeface="Times New Roman" pitchFamily="18" charset="0"/>
              </a:rPr>
              <a:t>την οποία έχει το </a:t>
            </a:r>
            <a:r>
              <a:rPr lang="el-GR" b="1" dirty="0" smtClean="0">
                <a:solidFill>
                  <a:schemeClr val="tx1"/>
                </a:solidFill>
                <a:cs typeface="Times New Roman" pitchFamily="18" charset="0"/>
              </a:rPr>
              <a:t>συνολικό χαρτοφυλάκιο </a:t>
            </a:r>
            <a:r>
              <a:rPr lang="el-GR" dirty="0" smtClean="0">
                <a:solidFill>
                  <a:schemeClr val="tx1"/>
                </a:solidFill>
                <a:cs typeface="Times New Roman" pitchFamily="18" charset="0"/>
              </a:rPr>
              <a:t>επενδυτικών προγραμμάτων μιας επιχείρησης και </a:t>
            </a:r>
            <a:r>
              <a:rPr lang="el-GR" b="1" dirty="0" smtClean="0">
                <a:solidFill>
                  <a:schemeClr val="tx1"/>
                </a:solidFill>
                <a:cs typeface="Times New Roman" pitchFamily="18" charset="0"/>
              </a:rPr>
              <a:t>αξιολογεί</a:t>
            </a:r>
            <a:r>
              <a:rPr lang="el-GR" dirty="0" smtClean="0">
                <a:solidFill>
                  <a:schemeClr val="tx1"/>
                </a:solidFill>
                <a:cs typeface="Times New Roman" pitchFamily="18" charset="0"/>
              </a:rPr>
              <a:t> το κάθε πρόγραμμα με βάση την επίδραση που θα έχει στον </a:t>
            </a:r>
            <a:r>
              <a:rPr lang="el-GR" b="1" dirty="0" smtClean="0">
                <a:solidFill>
                  <a:schemeClr val="tx1"/>
                </a:solidFill>
                <a:cs typeface="Times New Roman" pitchFamily="18" charset="0"/>
              </a:rPr>
              <a:t>συνολικό κίνδυνο και στην συνολική απόδοση του χαρτοφυλακίου </a:t>
            </a:r>
            <a:r>
              <a:rPr lang="el-GR" dirty="0" smtClean="0">
                <a:solidFill>
                  <a:schemeClr val="tx1"/>
                </a:solidFill>
                <a:cs typeface="Times New Roman" pitchFamily="18" charset="0"/>
              </a:rPr>
              <a:t>της επιχείρησης. Ο κίνδυνος αυτός </a:t>
            </a:r>
            <a:r>
              <a:rPr lang="el-GR" b="1" dirty="0" smtClean="0">
                <a:solidFill>
                  <a:schemeClr val="tx1"/>
                </a:solidFill>
                <a:cs typeface="Times New Roman" pitchFamily="18" charset="0"/>
              </a:rPr>
              <a:t>ονομάζεται</a:t>
            </a:r>
            <a:r>
              <a:rPr lang="el-GR" dirty="0" smtClean="0">
                <a:solidFill>
                  <a:schemeClr val="tx1"/>
                </a:solidFill>
                <a:cs typeface="Times New Roman" pitchFamily="18" charset="0"/>
              </a:rPr>
              <a:t> </a:t>
            </a:r>
            <a:r>
              <a:rPr lang="el-GR" b="1" dirty="0" smtClean="0">
                <a:solidFill>
                  <a:srgbClr val="FF0000"/>
                </a:solidFill>
                <a:cs typeface="Times New Roman" pitchFamily="18" charset="0"/>
              </a:rPr>
              <a:t>εταιρικός κίνδυνος </a:t>
            </a:r>
            <a:r>
              <a:rPr lang="el-GR" dirty="0" smtClean="0">
                <a:solidFill>
                  <a:schemeClr val="tx1"/>
                </a:solidFill>
                <a:cs typeface="Times New Roman" pitchFamily="18" charset="0"/>
              </a:rPr>
              <a:t>του επενδυτικού προγράμματος. </a:t>
            </a:r>
          </a:p>
        </p:txBody>
      </p:sp>
      <p:sp>
        <p:nvSpPr>
          <p:cNvPr id="4" name="3 - Θέση αριθμού διαφάνειας"/>
          <p:cNvSpPr>
            <a:spLocks noGrp="1"/>
          </p:cNvSpPr>
          <p:nvPr>
            <p:ph type="sldNum" sz="quarter" idx="12"/>
          </p:nvPr>
        </p:nvSpPr>
        <p:spPr/>
        <p:txBody>
          <a:bodyPr/>
          <a:lstStyle/>
          <a:p>
            <a:pPr>
              <a:defRPr/>
            </a:pPr>
            <a:fld id="{4DEB2352-FF91-4BDC-B3EB-DC0C6D525F25}" type="slidenum">
              <a:rPr lang="el-GR"/>
              <a:pPr>
                <a:defRPr/>
              </a:pPr>
              <a:t>428</a:t>
            </a:fld>
            <a:endParaRPr lang="el-GR" dirty="0"/>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 Τίτλος"/>
          <p:cNvSpPr>
            <a:spLocks noGrp="1"/>
          </p:cNvSpPr>
          <p:nvPr>
            <p:ph type="title"/>
          </p:nvPr>
        </p:nvSpPr>
        <p:spPr>
          <a:xfrm>
            <a:off x="0" y="115888"/>
            <a:ext cx="9144000" cy="792832"/>
          </a:xfrm>
        </p:spPr>
        <p:txBody>
          <a:bodyPr>
            <a:normAutofit fontScale="90000"/>
          </a:bodyPr>
          <a:lstStyle/>
          <a:p>
            <a:r>
              <a:rPr lang="el-GR" sz="3600" b="1" dirty="0" smtClean="0">
                <a:solidFill>
                  <a:srgbClr val="7030A0"/>
                </a:solidFill>
                <a:latin typeface="+mn-lt"/>
                <a:cs typeface="Times New Roman" pitchFamily="18" charset="0"/>
              </a:rPr>
              <a:t>Α) ΘεωρΙα χαρτοφυλακΙου για την επιχεΙρηση</a:t>
            </a:r>
            <a:endParaRPr lang="el-GR" sz="3600" dirty="0" smtClean="0">
              <a:latin typeface="+mn-lt"/>
            </a:endParaRPr>
          </a:p>
        </p:txBody>
      </p:sp>
      <p:sp>
        <p:nvSpPr>
          <p:cNvPr id="64515" name="2 - Θέση περιεχομένου"/>
          <p:cNvSpPr>
            <a:spLocks noGrp="1"/>
          </p:cNvSpPr>
          <p:nvPr>
            <p:ph idx="1"/>
          </p:nvPr>
        </p:nvSpPr>
        <p:spPr>
          <a:xfrm>
            <a:off x="179388" y="1196752"/>
            <a:ext cx="8785225" cy="5545361"/>
          </a:xfrm>
        </p:spPr>
        <p:txBody>
          <a:bodyPr/>
          <a:lstStyle/>
          <a:p>
            <a:pPr algn="just"/>
            <a:r>
              <a:rPr lang="el-GR" b="1" dirty="0" smtClean="0">
                <a:solidFill>
                  <a:srgbClr val="FF0000"/>
                </a:solidFill>
                <a:cs typeface="Times New Roman" pitchFamily="18" charset="0"/>
              </a:rPr>
              <a:t>Ο εταιρικός κίνδυνος </a:t>
            </a:r>
            <a:r>
              <a:rPr lang="el-GR" dirty="0" smtClean="0">
                <a:solidFill>
                  <a:schemeClr val="tx1"/>
                </a:solidFill>
                <a:cs typeface="Times New Roman" pitchFamily="18" charset="0"/>
              </a:rPr>
              <a:t>του επενδυτικού προγράμματος </a:t>
            </a:r>
            <a:r>
              <a:rPr lang="el-GR" b="1" dirty="0" smtClean="0">
                <a:solidFill>
                  <a:schemeClr val="tx1"/>
                </a:solidFill>
                <a:cs typeface="Times New Roman" pitchFamily="18" charset="0"/>
              </a:rPr>
              <a:t>μετράται</a:t>
            </a:r>
            <a:r>
              <a:rPr lang="el-GR" dirty="0" smtClean="0">
                <a:solidFill>
                  <a:schemeClr val="tx1"/>
                </a:solidFill>
                <a:cs typeface="Times New Roman" pitchFamily="18" charset="0"/>
              </a:rPr>
              <a:t> με την επίδραση που θα έχει ένα επενδυτικό πρόγραμμα στην αβεβαιότητα των μελλοντικών κερδών της επιχείρησης, όταν προστεθεί στα άλλα επενδυτικά προγράμματα της επιχείρησης αυτής. Στην περίπτωση αυτή δεν λαμβάνεται υπόψη η δυνατότητα διαφοροποίησης των χαρτοφυλακίων που κατέχουν οι μέτοχοι της επιχείρησης.</a:t>
            </a:r>
          </a:p>
        </p:txBody>
      </p:sp>
      <p:sp>
        <p:nvSpPr>
          <p:cNvPr id="4" name="3 - Θέση αριθμού διαφάνειας"/>
          <p:cNvSpPr>
            <a:spLocks noGrp="1"/>
          </p:cNvSpPr>
          <p:nvPr>
            <p:ph type="sldNum" sz="quarter" idx="12"/>
          </p:nvPr>
        </p:nvSpPr>
        <p:spPr/>
        <p:txBody>
          <a:bodyPr/>
          <a:lstStyle/>
          <a:p>
            <a:pPr>
              <a:defRPr/>
            </a:pPr>
            <a:fld id="{A2818BBF-2C43-4F08-BAAE-A117C04DA827}" type="slidenum">
              <a:rPr lang="el-GR" smtClean="0"/>
              <a:pPr>
                <a:defRPr/>
              </a:pPr>
              <a:t>429</a:t>
            </a:fld>
            <a:endParaRPr lang="el-G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346075"/>
          </a:xfrm>
        </p:spPr>
        <p:txBody>
          <a:bodyPr>
            <a:noAutofit/>
          </a:bodyPr>
          <a:lstStyle/>
          <a:p>
            <a:r>
              <a:rPr lang="el-GR" sz="3600" b="1" dirty="0" smtClean="0"/>
              <a:t>ΠεριγραφΗ τηΣ ΕπιχεΙρησηΣ (1)</a:t>
            </a:r>
            <a:r>
              <a:rPr lang="el-GR" sz="3600" dirty="0" smtClean="0"/>
              <a:t> </a:t>
            </a:r>
            <a:endParaRPr lang="el-GR" sz="3600" dirty="0"/>
          </a:p>
        </p:txBody>
      </p:sp>
      <p:sp>
        <p:nvSpPr>
          <p:cNvPr id="25603" name="Rectangle 3"/>
          <p:cNvSpPr>
            <a:spLocks noGrp="1" noChangeArrowheads="1"/>
          </p:cNvSpPr>
          <p:nvPr>
            <p:ph idx="1"/>
          </p:nvPr>
        </p:nvSpPr>
        <p:spPr>
          <a:xfrm>
            <a:off x="179512" y="1196752"/>
            <a:ext cx="8964488" cy="5472336"/>
          </a:xfrm>
        </p:spPr>
        <p:txBody>
          <a:bodyPr>
            <a:noAutofit/>
          </a:bodyPr>
          <a:lstStyle/>
          <a:p>
            <a:pPr>
              <a:lnSpc>
                <a:spcPct val="80000"/>
              </a:lnSpc>
              <a:buFontTx/>
              <a:buNone/>
            </a:pPr>
            <a:r>
              <a:rPr lang="el-GR" sz="2200" b="1" i="1" u="sng" dirty="0" smtClean="0">
                <a:solidFill>
                  <a:schemeClr val="tx1"/>
                </a:solidFill>
              </a:rPr>
              <a:t>Στοιχεία </a:t>
            </a:r>
            <a:r>
              <a:rPr lang="el-GR" sz="2200" b="1" i="1" u="sng" dirty="0">
                <a:solidFill>
                  <a:schemeClr val="tx1"/>
                </a:solidFill>
              </a:rPr>
              <a:t>για την Οικονομία και τον </a:t>
            </a:r>
            <a:r>
              <a:rPr lang="el-GR" sz="2200" b="1" i="1" u="sng" dirty="0" smtClean="0">
                <a:solidFill>
                  <a:schemeClr val="tx1"/>
                </a:solidFill>
              </a:rPr>
              <a:t>Κλάδο:</a:t>
            </a:r>
            <a:endParaRPr lang="el-GR" sz="2200" dirty="0">
              <a:solidFill>
                <a:schemeClr val="tx1"/>
              </a:solidFill>
            </a:endParaRPr>
          </a:p>
          <a:p>
            <a:pPr>
              <a:lnSpc>
                <a:spcPct val="80000"/>
              </a:lnSpc>
            </a:pPr>
            <a:r>
              <a:rPr lang="el-GR" sz="2200" dirty="0">
                <a:solidFill>
                  <a:schemeClr val="tx1"/>
                </a:solidFill>
              </a:rPr>
              <a:t>Εκτός από την παράθεση δεικτών ή άλλων στοιχείων για τις οικονομικές</a:t>
            </a:r>
            <a:r>
              <a:rPr lang="el-GR" sz="2200" dirty="0" smtClean="0">
                <a:solidFill>
                  <a:schemeClr val="tx1"/>
                </a:solidFill>
              </a:rPr>
              <a:t>, κοινωνικές</a:t>
            </a:r>
            <a:r>
              <a:rPr lang="el-GR" sz="2200" dirty="0">
                <a:solidFill>
                  <a:schemeClr val="tx1"/>
                </a:solidFill>
              </a:rPr>
              <a:t>, πολιτικές και τεχνολογικές εξελίξεις, έμφαση πρέπει να δοθεί </a:t>
            </a:r>
            <a:r>
              <a:rPr lang="el-GR" sz="2200" dirty="0" smtClean="0">
                <a:solidFill>
                  <a:schemeClr val="tx1"/>
                </a:solidFill>
              </a:rPr>
              <a:t>και στον </a:t>
            </a:r>
            <a:r>
              <a:rPr lang="el-GR" sz="2200" dirty="0">
                <a:solidFill>
                  <a:schemeClr val="tx1"/>
                </a:solidFill>
              </a:rPr>
              <a:t>κλάδο στον οποίο δραστηριοποιείται η επιχείρηση και κυρίως </a:t>
            </a:r>
            <a:r>
              <a:rPr lang="el-GR" sz="2200" dirty="0" smtClean="0">
                <a:solidFill>
                  <a:schemeClr val="tx1"/>
                </a:solidFill>
              </a:rPr>
              <a:t>στις προοπτικές του.</a:t>
            </a:r>
          </a:p>
          <a:p>
            <a:pPr>
              <a:lnSpc>
                <a:spcPct val="80000"/>
              </a:lnSpc>
            </a:pPr>
            <a:r>
              <a:rPr lang="el-GR" sz="2200" dirty="0" smtClean="0">
                <a:solidFill>
                  <a:schemeClr val="tx1"/>
                </a:solidFill>
              </a:rPr>
              <a:t>Ακόμη </a:t>
            </a:r>
            <a:r>
              <a:rPr lang="el-GR" sz="2200" dirty="0">
                <a:solidFill>
                  <a:schemeClr val="tx1"/>
                </a:solidFill>
              </a:rPr>
              <a:t>και αρνητικές τάσεις ή πληροφορίες θα πρέπει </a:t>
            </a:r>
            <a:r>
              <a:rPr lang="el-GR" sz="2200" dirty="0" smtClean="0">
                <a:solidFill>
                  <a:schemeClr val="tx1"/>
                </a:solidFill>
              </a:rPr>
              <a:t>να αναφέρονται</a:t>
            </a:r>
            <a:r>
              <a:rPr lang="el-GR" sz="2200" dirty="0">
                <a:solidFill>
                  <a:schemeClr val="tx1"/>
                </a:solidFill>
              </a:rPr>
              <a:t>, ώστε το Επιχειρηματικό Σχέδιο να είναι ρεαλιστικό</a:t>
            </a:r>
            <a:r>
              <a:rPr lang="el-GR" sz="2200" dirty="0" smtClean="0">
                <a:solidFill>
                  <a:schemeClr val="tx1"/>
                </a:solidFill>
              </a:rPr>
              <a:t>.</a:t>
            </a:r>
          </a:p>
          <a:p>
            <a:pPr>
              <a:lnSpc>
                <a:spcPct val="80000"/>
              </a:lnSpc>
              <a:buFontTx/>
              <a:buNone/>
            </a:pPr>
            <a:endParaRPr lang="el-GR" sz="2200" i="1" dirty="0">
              <a:solidFill>
                <a:schemeClr val="tx1"/>
              </a:solidFill>
            </a:endParaRPr>
          </a:p>
          <a:p>
            <a:pPr>
              <a:lnSpc>
                <a:spcPct val="80000"/>
              </a:lnSpc>
              <a:buFontTx/>
              <a:buNone/>
            </a:pPr>
            <a:r>
              <a:rPr lang="el-GR" sz="2200" b="1" i="1" u="sng" dirty="0">
                <a:solidFill>
                  <a:schemeClr val="tx1"/>
                </a:solidFill>
              </a:rPr>
              <a:t>Στοιχεία για την </a:t>
            </a:r>
            <a:r>
              <a:rPr lang="el-GR" sz="2200" b="1" i="1" u="sng" dirty="0" smtClean="0">
                <a:solidFill>
                  <a:schemeClr val="tx1"/>
                </a:solidFill>
              </a:rPr>
              <a:t>Επιχείρηση:</a:t>
            </a:r>
            <a:endParaRPr lang="el-GR" sz="2200" b="1" u="sng" dirty="0">
              <a:solidFill>
                <a:schemeClr val="tx1"/>
              </a:solidFill>
            </a:endParaRPr>
          </a:p>
          <a:p>
            <a:pPr>
              <a:lnSpc>
                <a:spcPct val="80000"/>
              </a:lnSpc>
            </a:pPr>
            <a:r>
              <a:rPr lang="el-GR" sz="2200" dirty="0">
                <a:solidFill>
                  <a:schemeClr val="tx1"/>
                </a:solidFill>
              </a:rPr>
              <a:t>Αναφέρεται το ιστορικό της επιχείρησης από την ίδρυσή της ως σήμερα, </a:t>
            </a:r>
            <a:r>
              <a:rPr lang="el-GR" sz="2200" dirty="0" smtClean="0">
                <a:solidFill>
                  <a:schemeClr val="tx1"/>
                </a:solidFill>
              </a:rPr>
              <a:t>το είδος </a:t>
            </a:r>
            <a:r>
              <a:rPr lang="el-GR" sz="2200" dirty="0">
                <a:solidFill>
                  <a:schemeClr val="tx1"/>
                </a:solidFill>
              </a:rPr>
              <a:t>και ο σκοπός της, πληροφορίες για τη μετοχική σύνθεση, τη </a:t>
            </a:r>
            <a:r>
              <a:rPr lang="el-GR" sz="2200" dirty="0" smtClean="0">
                <a:solidFill>
                  <a:schemeClr val="tx1"/>
                </a:solidFill>
              </a:rPr>
              <a:t>διοίκηση, τα συστήματα </a:t>
            </a:r>
            <a:r>
              <a:rPr lang="el-GR" sz="2200" dirty="0">
                <a:solidFill>
                  <a:schemeClr val="tx1"/>
                </a:solidFill>
              </a:rPr>
              <a:t>υποστήριξης, τα δίκτυα διανομής κλπ</a:t>
            </a:r>
            <a:r>
              <a:rPr lang="el-GR" sz="2200" dirty="0" smtClean="0">
                <a:solidFill>
                  <a:schemeClr val="tx1"/>
                </a:solidFill>
              </a:rPr>
              <a:t>.</a:t>
            </a:r>
            <a:endParaRPr lang="el-GR" sz="2200" i="1" dirty="0">
              <a:solidFill>
                <a:schemeClr val="tx1"/>
              </a:solidFill>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950" y="115888"/>
            <a:ext cx="8928100" cy="936848"/>
          </a:xfrm>
        </p:spPr>
        <p:txBody>
          <a:bodyPr rtlCol="0">
            <a:normAutofit fontScale="90000"/>
          </a:bodyPr>
          <a:lstStyle/>
          <a:p>
            <a:pPr eaLnBrk="1" fontAlgn="auto" hangingPunct="1">
              <a:spcAft>
                <a:spcPts val="0"/>
              </a:spcAft>
              <a:defRPr/>
            </a:pPr>
            <a:r>
              <a:rPr lang="el-GR" sz="4000" b="1" dirty="0" smtClean="0">
                <a:solidFill>
                  <a:srgbClr val="006600"/>
                </a:solidFill>
                <a:latin typeface="+mn-lt"/>
                <a:cs typeface="Times New Roman" pitchFamily="18" charset="0"/>
              </a:rPr>
              <a:t>Β) ΘεωρΙα ΧαρτοφυλακΙου στουΣ μετΟχουΣ</a:t>
            </a:r>
          </a:p>
        </p:txBody>
      </p:sp>
      <p:sp>
        <p:nvSpPr>
          <p:cNvPr id="3" name="2 - Θέση περιεχομένου"/>
          <p:cNvSpPr>
            <a:spLocks noGrp="1"/>
          </p:cNvSpPr>
          <p:nvPr>
            <p:ph idx="1"/>
          </p:nvPr>
        </p:nvSpPr>
        <p:spPr>
          <a:xfrm>
            <a:off x="179512" y="1268760"/>
            <a:ext cx="8568952" cy="5400600"/>
          </a:xfrm>
        </p:spPr>
        <p:txBody>
          <a:bodyPr rtlCol="0">
            <a:normAutofit fontScale="85000" lnSpcReduction="10000"/>
          </a:bodyPr>
          <a:lstStyle/>
          <a:p>
            <a:pPr algn="just" eaLnBrk="1" fontAlgn="auto" hangingPunct="1">
              <a:spcAft>
                <a:spcPts val="0"/>
              </a:spcAft>
              <a:buFont typeface="Arial" pitchFamily="34" charset="0"/>
              <a:buChar char="•"/>
              <a:defRPr/>
            </a:pPr>
            <a:r>
              <a:rPr lang="el-GR" dirty="0" smtClean="0">
                <a:solidFill>
                  <a:schemeClr val="tx1"/>
                </a:solidFill>
                <a:cs typeface="Times New Roman" pitchFamily="18" charset="0"/>
              </a:rPr>
              <a:t>Αυτό που ενδιαφέρει τους μετόχους είναι η </a:t>
            </a:r>
            <a:r>
              <a:rPr lang="el-GR" b="1" dirty="0" smtClean="0">
                <a:solidFill>
                  <a:schemeClr val="tx1"/>
                </a:solidFill>
                <a:cs typeface="Times New Roman" pitchFamily="18" charset="0"/>
              </a:rPr>
              <a:t>επίδραση</a:t>
            </a:r>
            <a:r>
              <a:rPr lang="el-GR" dirty="0" smtClean="0">
                <a:solidFill>
                  <a:schemeClr val="tx1"/>
                </a:solidFill>
                <a:cs typeface="Times New Roman" pitchFamily="18" charset="0"/>
              </a:rPr>
              <a:t> που θα έχει το επενδυτικό πρόγραμμα στον </a:t>
            </a:r>
            <a:r>
              <a:rPr lang="el-GR" b="1" dirty="0" smtClean="0">
                <a:solidFill>
                  <a:srgbClr val="FF0000"/>
                </a:solidFill>
                <a:cs typeface="Times New Roman" pitchFamily="18" charset="0"/>
              </a:rPr>
              <a:t>κίνδυνο</a:t>
            </a:r>
            <a:r>
              <a:rPr lang="el-GR" dirty="0" smtClean="0">
                <a:cs typeface="Times New Roman" pitchFamily="18" charset="0"/>
              </a:rPr>
              <a:t> </a:t>
            </a:r>
            <a:r>
              <a:rPr lang="el-GR" dirty="0" smtClean="0">
                <a:solidFill>
                  <a:schemeClr val="tx1"/>
                </a:solidFill>
                <a:cs typeface="Times New Roman" pitchFamily="18" charset="0"/>
              </a:rPr>
              <a:t>των διαφοροποιημένων χαρτοφυλακίων τους. Ο κίνδυνος αυτός ονομάζεται αγοραίος κίνδυνος ή</a:t>
            </a:r>
            <a:r>
              <a:rPr lang="el-GR" dirty="0" smtClean="0">
                <a:cs typeface="Times New Roman" pitchFamily="18" charset="0"/>
              </a:rPr>
              <a:t> </a:t>
            </a:r>
            <a:r>
              <a:rPr lang="el-GR" b="1" dirty="0" smtClean="0">
                <a:solidFill>
                  <a:srgbClr val="FF0000"/>
                </a:solidFill>
                <a:cs typeface="Times New Roman" pitchFamily="18" charset="0"/>
              </a:rPr>
              <a:t>κίνδυνος της αγοράς </a:t>
            </a:r>
            <a:r>
              <a:rPr lang="el-GR" dirty="0" smtClean="0">
                <a:solidFill>
                  <a:schemeClr val="tx1"/>
                </a:solidFill>
                <a:cs typeface="Times New Roman" pitchFamily="18" charset="0"/>
              </a:rPr>
              <a:t>του επενδυτικού προγράμματος</a:t>
            </a:r>
            <a:r>
              <a:rPr lang="el-GR" dirty="0" smtClean="0">
                <a:cs typeface="Times New Roman" pitchFamily="18" charset="0"/>
              </a:rPr>
              <a:t> (</a:t>
            </a:r>
            <a:r>
              <a:rPr lang="en-US" b="1" dirty="0" smtClean="0">
                <a:solidFill>
                  <a:srgbClr val="FF0000"/>
                </a:solidFill>
                <a:cs typeface="Times New Roman" pitchFamily="18" charset="0"/>
              </a:rPr>
              <a:t>market risk </a:t>
            </a:r>
            <a:r>
              <a:rPr lang="en-US" dirty="0" smtClean="0">
                <a:solidFill>
                  <a:schemeClr val="tx1"/>
                </a:solidFill>
                <a:cs typeface="Times New Roman" pitchFamily="18" charset="0"/>
              </a:rPr>
              <a:t>or beta risk) </a:t>
            </a:r>
            <a:r>
              <a:rPr lang="el-GR" dirty="0" smtClean="0">
                <a:solidFill>
                  <a:schemeClr val="tx1"/>
                </a:solidFill>
                <a:cs typeface="Times New Roman" pitchFamily="18" charset="0"/>
              </a:rPr>
              <a:t>και </a:t>
            </a:r>
            <a:r>
              <a:rPr lang="el-GR" b="1" dirty="0" smtClean="0">
                <a:solidFill>
                  <a:schemeClr val="tx1"/>
                </a:solidFill>
                <a:cs typeface="Times New Roman" pitchFamily="18" charset="0"/>
              </a:rPr>
              <a:t>μετράται</a:t>
            </a:r>
            <a:r>
              <a:rPr lang="el-GR" dirty="0" smtClean="0">
                <a:solidFill>
                  <a:schemeClr val="tx1"/>
                </a:solidFill>
                <a:cs typeface="Times New Roman" pitchFamily="18" charset="0"/>
              </a:rPr>
              <a:t> από την επίδραση που θα έχει ένα επενδυτικό πρόγραμμα στον </a:t>
            </a:r>
            <a:r>
              <a:rPr lang="el-GR" b="1" dirty="0" smtClean="0">
                <a:solidFill>
                  <a:schemeClr val="tx1"/>
                </a:solidFill>
                <a:cs typeface="Times New Roman" pitchFamily="18" charset="0"/>
              </a:rPr>
              <a:t>συντελεστή βήτα </a:t>
            </a:r>
            <a:r>
              <a:rPr lang="el-GR" dirty="0" smtClean="0">
                <a:solidFill>
                  <a:schemeClr val="tx1"/>
                </a:solidFill>
                <a:cs typeface="Times New Roman" pitchFamily="18" charset="0"/>
              </a:rPr>
              <a:t>(</a:t>
            </a:r>
            <a:r>
              <a:rPr lang="en-US" dirty="0" smtClean="0">
                <a:solidFill>
                  <a:schemeClr val="tx1"/>
                </a:solidFill>
                <a:cs typeface="Times New Roman" pitchFamily="18" charset="0"/>
              </a:rPr>
              <a:t>beta coefficient) </a:t>
            </a:r>
            <a:r>
              <a:rPr lang="el-GR" dirty="0" smtClean="0">
                <a:solidFill>
                  <a:schemeClr val="tx1"/>
                </a:solidFill>
                <a:cs typeface="Times New Roman" pitchFamily="18" charset="0"/>
              </a:rPr>
              <a:t>της επιχείρησης, όταν και αυτό προστεθεί στα άλλα επενδυτικά προγράμματα της επιχείρησης αυτής. </a:t>
            </a:r>
            <a:r>
              <a:rPr lang="el-GR" b="1" dirty="0" smtClean="0">
                <a:solidFill>
                  <a:schemeClr val="tx1"/>
                </a:solidFill>
                <a:cs typeface="Times New Roman" pitchFamily="18" charset="0"/>
              </a:rPr>
              <a:t>Ο συντελεστής βήτα </a:t>
            </a:r>
            <a:r>
              <a:rPr lang="el-GR" b="1" dirty="0" smtClean="0">
                <a:solidFill>
                  <a:srgbClr val="0000CC"/>
                </a:solidFill>
                <a:cs typeface="Times New Roman" pitchFamily="18" charset="0"/>
              </a:rPr>
              <a:t>μετρά</a:t>
            </a:r>
            <a:r>
              <a:rPr lang="el-GR" dirty="0" smtClean="0">
                <a:cs typeface="Times New Roman" pitchFamily="18" charset="0"/>
              </a:rPr>
              <a:t> </a:t>
            </a:r>
            <a:r>
              <a:rPr lang="el-GR" b="1" dirty="0" smtClean="0">
                <a:solidFill>
                  <a:srgbClr val="7030A0"/>
                </a:solidFill>
                <a:cs typeface="Times New Roman" pitchFamily="18" charset="0"/>
              </a:rPr>
              <a:t>την ευαισθησία </a:t>
            </a:r>
            <a:r>
              <a:rPr lang="el-GR" dirty="0" smtClean="0">
                <a:solidFill>
                  <a:schemeClr val="tx1"/>
                </a:solidFill>
                <a:cs typeface="Times New Roman" pitchFamily="18" charset="0"/>
              </a:rPr>
              <a:t>που έχει η απόδοση της μετοχής μιας επιχείρησης σε μεταβολές της απόδοσης του δείκτη της αγοράς.</a:t>
            </a:r>
          </a:p>
        </p:txBody>
      </p:sp>
      <p:sp>
        <p:nvSpPr>
          <p:cNvPr id="4" name="3 - Θέση αριθμού διαφάνειας"/>
          <p:cNvSpPr>
            <a:spLocks noGrp="1"/>
          </p:cNvSpPr>
          <p:nvPr>
            <p:ph type="sldNum" sz="quarter" idx="12"/>
          </p:nvPr>
        </p:nvSpPr>
        <p:spPr/>
        <p:txBody>
          <a:bodyPr/>
          <a:lstStyle/>
          <a:p>
            <a:pPr>
              <a:defRPr/>
            </a:pPr>
            <a:fld id="{6396CD1E-98CF-4F35-B805-D94E067B19E6}" type="slidenum">
              <a:rPr lang="el-GR"/>
              <a:pPr>
                <a:defRPr/>
              </a:pPr>
              <a:t>430</a:t>
            </a:fld>
            <a:endParaRPr lang="el-GR" dirty="0"/>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title"/>
          </p:nvPr>
        </p:nvSpPr>
        <p:spPr>
          <a:xfrm>
            <a:off x="0" y="260648"/>
            <a:ext cx="9144000" cy="794990"/>
          </a:xfrm>
        </p:spPr>
        <p:txBody>
          <a:bodyPr rtlCol="0" anchor="t">
            <a:noAutofit/>
          </a:bodyPr>
          <a:lstStyle/>
          <a:p>
            <a:pPr algn="ctr">
              <a:defRPr/>
            </a:pPr>
            <a:r>
              <a:rPr lang="el-GR" sz="3600" b="1" dirty="0" smtClean="0">
                <a:solidFill>
                  <a:srgbClr val="C00000"/>
                </a:solidFill>
              </a:rPr>
              <a:t>ΚατηγορΙεΣ ΠαραδοσιακΩν ΠροσεγγΙσεων ΥπολογισμοΥ του ΚινδΥνου</a:t>
            </a:r>
            <a:endParaRPr lang="el-GR" sz="3600" b="1" dirty="0" smtClean="0">
              <a:solidFill>
                <a:srgbClr val="C00000"/>
              </a:solidFill>
              <a:latin typeface="+mn-lt"/>
            </a:endParaRPr>
          </a:p>
        </p:txBody>
      </p:sp>
      <p:sp>
        <p:nvSpPr>
          <p:cNvPr id="67587" name="Rectangle 3"/>
          <p:cNvSpPr>
            <a:spLocks noGrp="1" noChangeArrowheads="1"/>
          </p:cNvSpPr>
          <p:nvPr>
            <p:ph idx="1"/>
          </p:nvPr>
        </p:nvSpPr>
        <p:spPr>
          <a:xfrm>
            <a:off x="179512" y="2060848"/>
            <a:ext cx="8785101" cy="4608512"/>
          </a:xfrm>
        </p:spPr>
        <p:txBody>
          <a:bodyPr>
            <a:normAutofit lnSpcReduction="10000"/>
          </a:bodyPr>
          <a:lstStyle/>
          <a:p>
            <a:pPr marL="0" indent="0" algn="just" eaLnBrk="1" hangingPunct="1">
              <a:lnSpc>
                <a:spcPct val="90000"/>
              </a:lnSpc>
              <a:buFont typeface="Wingdings" pitchFamily="2" charset="2"/>
              <a:buNone/>
            </a:pPr>
            <a:r>
              <a:rPr lang="el-GR" sz="2800" dirty="0" smtClean="0">
                <a:solidFill>
                  <a:schemeClr val="tx1"/>
                </a:solidFill>
              </a:rPr>
              <a:t>Σύμφωνα με την προσέγγιση αυτή, οι πιο διαδεδομένες  μέθοδοι ενσωμάτωσης του κινδύνου στον προϋπολογισμό επενδύσεων κεφαλαίου είναι οι εξής:</a:t>
            </a:r>
          </a:p>
          <a:p>
            <a:pPr marL="1247775" lvl="1" indent="-533400" algn="just" eaLnBrk="1" hangingPunct="1">
              <a:lnSpc>
                <a:spcPct val="90000"/>
              </a:lnSpc>
              <a:buFontTx/>
              <a:buAutoNum type="arabicPeriod"/>
            </a:pPr>
            <a:r>
              <a:rPr lang="el-GR" b="1" dirty="0" smtClean="0">
                <a:solidFill>
                  <a:schemeClr val="tx1"/>
                </a:solidFill>
              </a:rPr>
              <a:t>Η ισοδυναμία με τη βεβαιότητα.</a:t>
            </a:r>
          </a:p>
          <a:p>
            <a:pPr marL="1247775" lvl="1" indent="-533400" algn="just" eaLnBrk="1" hangingPunct="1">
              <a:lnSpc>
                <a:spcPct val="90000"/>
              </a:lnSpc>
              <a:buFontTx/>
              <a:buAutoNum type="arabicPeriod"/>
            </a:pPr>
            <a:r>
              <a:rPr lang="el-GR" b="1" dirty="0" smtClean="0">
                <a:solidFill>
                  <a:schemeClr val="tx1"/>
                </a:solidFill>
              </a:rPr>
              <a:t>Η προσαρμογή του προεξοφλητικού επιτοκίου. </a:t>
            </a:r>
          </a:p>
          <a:p>
            <a:pPr marL="1247775" lvl="1" indent="-533400" algn="just" eaLnBrk="1" hangingPunct="1">
              <a:lnSpc>
                <a:spcPct val="90000"/>
              </a:lnSpc>
              <a:buFontTx/>
              <a:buAutoNum type="arabicPeriod"/>
            </a:pPr>
            <a:r>
              <a:rPr lang="el-GR" b="1" dirty="0" smtClean="0">
                <a:solidFill>
                  <a:schemeClr val="tx1"/>
                </a:solidFill>
              </a:rPr>
              <a:t>Η ανάλυση ευαισθησίας.</a:t>
            </a:r>
          </a:p>
          <a:p>
            <a:pPr marL="1247775" lvl="1" indent="-533400" algn="just" eaLnBrk="1" hangingPunct="1">
              <a:lnSpc>
                <a:spcPct val="90000"/>
              </a:lnSpc>
              <a:buFontTx/>
              <a:buAutoNum type="arabicPeriod"/>
            </a:pPr>
            <a:r>
              <a:rPr lang="el-GR" b="1" dirty="0" smtClean="0">
                <a:solidFill>
                  <a:schemeClr val="tx1"/>
                </a:solidFill>
              </a:rPr>
              <a:t>Η ανάλυση σεναρίου.</a:t>
            </a:r>
          </a:p>
          <a:p>
            <a:pPr marL="1247775" lvl="1" indent="-533400" algn="just" eaLnBrk="1" hangingPunct="1">
              <a:lnSpc>
                <a:spcPct val="90000"/>
              </a:lnSpc>
              <a:buFontTx/>
              <a:buAutoNum type="arabicPeriod"/>
            </a:pPr>
            <a:r>
              <a:rPr lang="el-GR" b="1" dirty="0" smtClean="0">
                <a:solidFill>
                  <a:schemeClr val="tx1"/>
                </a:solidFill>
              </a:rPr>
              <a:t>Η  προσομοίωση. </a:t>
            </a:r>
          </a:p>
          <a:p>
            <a:pPr marL="1247775" lvl="1" indent="-533400" algn="just" eaLnBrk="1" hangingPunct="1">
              <a:lnSpc>
                <a:spcPct val="90000"/>
              </a:lnSpc>
              <a:buFontTx/>
              <a:buAutoNum type="arabicPeriod"/>
            </a:pPr>
            <a:r>
              <a:rPr lang="el-GR" b="1" dirty="0" smtClean="0">
                <a:solidFill>
                  <a:schemeClr val="tx1"/>
                </a:solidFill>
              </a:rPr>
              <a:t>Τα δένδρα αποφάσεων.</a:t>
            </a:r>
          </a:p>
          <a:p>
            <a:pPr marL="0" indent="0" eaLnBrk="1" hangingPunct="1">
              <a:lnSpc>
                <a:spcPct val="90000"/>
              </a:lnSpc>
            </a:pPr>
            <a:endParaRPr lang="el-GR" sz="2800" dirty="0" smtClean="0">
              <a:latin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F9C55F9C-CA0E-4F1E-905C-BAB7368F658F}" type="slidenum">
              <a:rPr lang="el-GR"/>
              <a:pPr>
                <a:defRPr/>
              </a:pPr>
              <a:t>431</a:t>
            </a:fld>
            <a:endParaRPr lang="el-GR" dirty="0"/>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 Τίτλος"/>
          <p:cNvSpPr>
            <a:spLocks noGrp="1"/>
          </p:cNvSpPr>
          <p:nvPr>
            <p:ph type="title"/>
          </p:nvPr>
        </p:nvSpPr>
        <p:spPr>
          <a:xfrm>
            <a:off x="0" y="274638"/>
            <a:ext cx="9144000" cy="561975"/>
          </a:xfrm>
        </p:spPr>
        <p:txBody>
          <a:bodyPr>
            <a:noAutofit/>
          </a:bodyPr>
          <a:lstStyle/>
          <a:p>
            <a:pPr eaLnBrk="1" hangingPunct="1"/>
            <a:r>
              <a:rPr lang="el-GR" sz="3600" b="1" dirty="0" smtClean="0">
                <a:latin typeface="+mn-lt"/>
                <a:cs typeface="Times New Roman" pitchFamily="18" charset="0"/>
              </a:rPr>
              <a:t>1. ΜΕθοδοΣ ισοδυναμΙαΣ με τη βεβαιΟτητα</a:t>
            </a:r>
            <a:r>
              <a:rPr lang="el-GR" sz="3600" dirty="0" smtClean="0">
                <a:latin typeface="+mn-lt"/>
                <a:cs typeface="Times New Roman" pitchFamily="18" charset="0"/>
              </a:rPr>
              <a:t> </a:t>
            </a:r>
          </a:p>
        </p:txBody>
      </p:sp>
      <p:sp>
        <p:nvSpPr>
          <p:cNvPr id="3" name="2 - Θέση περιεχομένου"/>
          <p:cNvSpPr>
            <a:spLocks noGrp="1"/>
          </p:cNvSpPr>
          <p:nvPr>
            <p:ph idx="1"/>
          </p:nvPr>
        </p:nvSpPr>
        <p:spPr>
          <a:xfrm>
            <a:off x="0" y="1196975"/>
            <a:ext cx="9036050" cy="5472113"/>
          </a:xfrm>
        </p:spPr>
        <p:txBody>
          <a:bodyPr rtlCol="0">
            <a:normAutofit fontScale="92500" lnSpcReduction="10000"/>
          </a:bodyPr>
          <a:lstStyle/>
          <a:p>
            <a:pPr algn="just" eaLnBrk="1" fontAlgn="auto" hangingPunct="1">
              <a:spcAft>
                <a:spcPts val="0"/>
              </a:spcAft>
              <a:buFont typeface="Arial" pitchFamily="34" charset="0"/>
              <a:buChar char="•"/>
              <a:defRPr/>
            </a:pPr>
            <a:r>
              <a:rPr lang="el-GR" b="1" dirty="0" smtClean="0">
                <a:solidFill>
                  <a:schemeClr val="tx1"/>
                </a:solidFill>
                <a:cs typeface="Times New Roman" pitchFamily="18" charset="0"/>
              </a:rPr>
              <a:t>Μετατρέπει </a:t>
            </a:r>
            <a:r>
              <a:rPr lang="el-GR" dirty="0" smtClean="0">
                <a:solidFill>
                  <a:schemeClr val="tx1"/>
                </a:solidFill>
                <a:cs typeface="Times New Roman" pitchFamily="18" charset="0"/>
              </a:rPr>
              <a:t>τις </a:t>
            </a:r>
            <a:r>
              <a:rPr lang="el-GR" b="1" dirty="0" smtClean="0">
                <a:solidFill>
                  <a:srgbClr val="C00000"/>
                </a:solidFill>
                <a:cs typeface="Times New Roman" pitchFamily="18" charset="0"/>
              </a:rPr>
              <a:t>αναμενόμενες πρόσθετες ταμειακές ροές </a:t>
            </a:r>
            <a:r>
              <a:rPr lang="el-GR" dirty="0" smtClean="0">
                <a:solidFill>
                  <a:schemeClr val="tx1"/>
                </a:solidFill>
                <a:cs typeface="Times New Roman" pitchFamily="18" charset="0"/>
              </a:rPr>
              <a:t>ενός επενδυτικού προγράμματος </a:t>
            </a:r>
            <a:r>
              <a:rPr lang="el-GR" dirty="0" smtClean="0">
                <a:solidFill>
                  <a:srgbClr val="FF0000"/>
                </a:solidFill>
                <a:cs typeface="Times New Roman" pitchFamily="18" charset="0"/>
              </a:rPr>
              <a:t>που περιέχουν κίνδυνο </a:t>
            </a:r>
            <a:r>
              <a:rPr lang="el-GR" dirty="0" smtClean="0">
                <a:solidFill>
                  <a:schemeClr val="tx1"/>
                </a:solidFill>
                <a:cs typeface="Times New Roman" pitchFamily="18" charset="0"/>
              </a:rPr>
              <a:t>σε</a:t>
            </a:r>
            <a:r>
              <a:rPr lang="el-GR" dirty="0" smtClean="0">
                <a:cs typeface="Times New Roman" pitchFamily="18" charset="0"/>
              </a:rPr>
              <a:t> </a:t>
            </a:r>
            <a:r>
              <a:rPr lang="el-GR" b="1" dirty="0" smtClean="0">
                <a:solidFill>
                  <a:srgbClr val="0000CC"/>
                </a:solidFill>
                <a:cs typeface="Times New Roman" pitchFamily="18" charset="0"/>
              </a:rPr>
              <a:t>βέβαιες ταμειακές ροές</a:t>
            </a:r>
            <a:r>
              <a:rPr lang="el-GR" dirty="0" smtClean="0">
                <a:cs typeface="Times New Roman" pitchFamily="18" charset="0"/>
              </a:rPr>
              <a:t>, </a:t>
            </a:r>
            <a:r>
              <a:rPr lang="el-GR" dirty="0" smtClean="0">
                <a:solidFill>
                  <a:schemeClr val="tx1"/>
                </a:solidFill>
                <a:cs typeface="Times New Roman" pitchFamily="18" charset="0"/>
              </a:rPr>
              <a:t>τις οποίες στη συνέχεια </a:t>
            </a:r>
            <a:r>
              <a:rPr lang="el-GR" b="1" dirty="0" smtClean="0">
                <a:solidFill>
                  <a:schemeClr val="tx1"/>
                </a:solidFill>
                <a:cs typeface="Times New Roman" pitchFamily="18" charset="0"/>
              </a:rPr>
              <a:t>προεξοφλεί</a:t>
            </a:r>
            <a:r>
              <a:rPr lang="el-GR" dirty="0" smtClean="0">
                <a:solidFill>
                  <a:schemeClr val="tx1"/>
                </a:solidFill>
                <a:cs typeface="Times New Roman" pitchFamily="18" charset="0"/>
              </a:rPr>
              <a:t> στο παρόν με ένα επιτόκιο χωρίς κίνδυνο (</a:t>
            </a:r>
            <a:r>
              <a:rPr lang="en-US" dirty="0" smtClean="0">
                <a:solidFill>
                  <a:schemeClr val="tx1"/>
                </a:solidFill>
                <a:cs typeface="Times New Roman" pitchFamily="18" charset="0"/>
              </a:rPr>
              <a:t>risk free rate of return). </a:t>
            </a:r>
            <a:r>
              <a:rPr lang="el-GR" dirty="0" smtClean="0">
                <a:solidFill>
                  <a:schemeClr val="tx1"/>
                </a:solidFill>
                <a:cs typeface="Times New Roman" pitchFamily="18" charset="0"/>
              </a:rPr>
              <a:t>Ειδικότερα, οι πρόσθετες ταμειακές ροές με κίνδυνο ενός επενδυτικού προγράμματος αν πολλαπλασιαστούν με ένα συντελεστή ισοδυναμίας με τη βεβαιότητα </a:t>
            </a:r>
            <a:r>
              <a:rPr lang="el-GR" b="1" dirty="0" smtClean="0">
                <a:solidFill>
                  <a:schemeClr val="tx1"/>
                </a:solidFill>
              </a:rPr>
              <a:t>α</a:t>
            </a:r>
            <a:r>
              <a:rPr lang="en-US" b="1" baseline="-25000" dirty="0" smtClean="0">
                <a:solidFill>
                  <a:schemeClr val="tx1"/>
                </a:solidFill>
              </a:rPr>
              <a:t>t</a:t>
            </a:r>
            <a:r>
              <a:rPr lang="el-GR" dirty="0" smtClean="0">
                <a:solidFill>
                  <a:schemeClr val="tx1"/>
                </a:solidFill>
                <a:cs typeface="Times New Roman" pitchFamily="18" charset="0"/>
              </a:rPr>
              <a:t>  μετατρέπονται σε ισοδύναμες ταμειακές ροές χωρίς κίνδυνο ανάλογα με τις προτιμήσεις του Οικονομικού Διευθυντού της επιχείρησης.</a:t>
            </a:r>
          </a:p>
        </p:txBody>
      </p:sp>
      <p:sp>
        <p:nvSpPr>
          <p:cNvPr id="4" name="3 - Θέση αριθμού διαφάνειας"/>
          <p:cNvSpPr>
            <a:spLocks noGrp="1"/>
          </p:cNvSpPr>
          <p:nvPr>
            <p:ph type="sldNum" sz="quarter" idx="12"/>
          </p:nvPr>
        </p:nvSpPr>
        <p:spPr/>
        <p:txBody>
          <a:bodyPr/>
          <a:lstStyle/>
          <a:p>
            <a:pPr>
              <a:defRPr/>
            </a:pPr>
            <a:fld id="{EC40A53B-768A-4FDA-8C0C-C1800D207012}" type="slidenum">
              <a:rPr lang="el-GR"/>
              <a:pPr>
                <a:defRPr/>
              </a:pPr>
              <a:t>432</a:t>
            </a:fld>
            <a:endParaRPr lang="el-GR" dirty="0"/>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134938"/>
            <a:ext cx="9144000" cy="630237"/>
          </a:xfrm>
        </p:spPr>
        <p:txBody>
          <a:bodyPr rtlCol="0" anchor="t">
            <a:noAutofit/>
          </a:bodyPr>
          <a:lstStyle/>
          <a:p>
            <a:pPr algn="ctr" eaLnBrk="1" fontAlgn="auto" hangingPunct="1">
              <a:spcAft>
                <a:spcPts val="0"/>
              </a:spcAft>
              <a:defRPr/>
            </a:pPr>
            <a:r>
              <a:rPr lang="el-GR" sz="3200" b="1" dirty="0" smtClean="0">
                <a:solidFill>
                  <a:schemeClr val="tx1"/>
                </a:solidFill>
                <a:latin typeface="+mn-lt"/>
              </a:rPr>
              <a:t>1. ΜΕθοδοΣ ισοδυναμΙαΣ με τη βεβαιΟτητα</a:t>
            </a:r>
            <a:r>
              <a:rPr lang="el-GR" sz="3200" dirty="0" smtClean="0">
                <a:solidFill>
                  <a:schemeClr val="tx1"/>
                </a:solidFill>
                <a:latin typeface="+mn-lt"/>
              </a:rPr>
              <a:t> </a:t>
            </a:r>
          </a:p>
        </p:txBody>
      </p:sp>
      <p:sp>
        <p:nvSpPr>
          <p:cNvPr id="69635" name="Rectangle 3"/>
          <p:cNvSpPr>
            <a:spLocks noGrp="1" noChangeArrowheads="1"/>
          </p:cNvSpPr>
          <p:nvPr>
            <p:ph type="body" sz="half" idx="1"/>
          </p:nvPr>
        </p:nvSpPr>
        <p:spPr>
          <a:xfrm>
            <a:off x="107950" y="2852936"/>
            <a:ext cx="8928100" cy="3889177"/>
          </a:xfrm>
        </p:spPr>
        <p:txBody>
          <a:bodyPr>
            <a:normAutofit lnSpcReduction="10000"/>
          </a:bodyPr>
          <a:lstStyle/>
          <a:p>
            <a:pPr marL="0" indent="0" algn="just" eaLnBrk="1" hangingPunct="1">
              <a:lnSpc>
                <a:spcPct val="90000"/>
              </a:lnSpc>
              <a:buFont typeface="Arial" charset="0"/>
              <a:buNone/>
            </a:pPr>
            <a:r>
              <a:rPr lang="el-GR" sz="2800" dirty="0" smtClean="0">
                <a:solidFill>
                  <a:schemeClr val="tx1"/>
                </a:solidFill>
              </a:rPr>
              <a:t>Ο συντελεστής ισοδυναμίας με τη βεβαιότητα </a:t>
            </a:r>
            <a:r>
              <a:rPr lang="el-GR" sz="2800" b="1" dirty="0" smtClean="0">
                <a:solidFill>
                  <a:srgbClr val="FF0000"/>
                </a:solidFill>
              </a:rPr>
              <a:t>α</a:t>
            </a:r>
            <a:r>
              <a:rPr lang="en-US" sz="2800" b="1" baseline="-25000" dirty="0" smtClean="0">
                <a:solidFill>
                  <a:srgbClr val="FF0000"/>
                </a:solidFill>
              </a:rPr>
              <a:t>t</a:t>
            </a:r>
            <a:r>
              <a:rPr lang="el-GR" sz="2800" b="1" dirty="0" smtClean="0"/>
              <a:t> </a:t>
            </a:r>
            <a:r>
              <a:rPr lang="el-GR" sz="2800" dirty="0" smtClean="0">
                <a:solidFill>
                  <a:schemeClr val="tx1"/>
                </a:solidFill>
              </a:rPr>
              <a:t>είναι ο λόγος του βέβαιου αποτελέσματος προς το αποτέλεσμα με κίνδυνο, μεταξύ των οποίων ο οικονομικός διευθυντής της επιχείρησης είναι αδιάφορος. Λαμβάνει τιμές μεταξύ του μηδενός (όταν υπάρχει πολύ μεγάλος κίνδυνος) και της μονάδας (όταν δεν υπάρχει κίνδυνος). Για να λάβουμε ταμειακές ροές χωρίς κίνδυνο πολλαπλασιάζουμε το </a:t>
            </a:r>
            <a:r>
              <a:rPr lang="el-GR" sz="2800" b="1" dirty="0" smtClean="0">
                <a:solidFill>
                  <a:srgbClr val="FF0000"/>
                </a:solidFill>
              </a:rPr>
              <a:t>α</a:t>
            </a:r>
            <a:r>
              <a:rPr lang="en-US" sz="2800" b="1" baseline="-25000" dirty="0" smtClean="0">
                <a:solidFill>
                  <a:srgbClr val="FF0000"/>
                </a:solidFill>
              </a:rPr>
              <a:t>t</a:t>
            </a:r>
            <a:r>
              <a:rPr lang="el-GR" sz="2800" b="1" baseline="-25000" dirty="0" smtClean="0"/>
              <a:t> </a:t>
            </a:r>
            <a:r>
              <a:rPr lang="el-GR" sz="2800" dirty="0" smtClean="0"/>
              <a:t> </a:t>
            </a:r>
            <a:r>
              <a:rPr lang="el-GR" sz="2800" dirty="0" smtClean="0">
                <a:solidFill>
                  <a:schemeClr val="tx1"/>
                </a:solidFill>
              </a:rPr>
              <a:t>με τις ταμειακές ροές με κίνδυνο και στη συνέχεια εφαρμόζουμε γνωστές μεθόδους αξιολόγησης επενδυτικών προγραμμάτων όπως αυτή της ΚΠΑ</a:t>
            </a:r>
            <a:r>
              <a:rPr lang="el-GR" sz="2800" dirty="0" smtClean="0"/>
              <a:t>.</a:t>
            </a:r>
          </a:p>
        </p:txBody>
      </p:sp>
      <p:graphicFrame>
        <p:nvGraphicFramePr>
          <p:cNvPr id="8245" name="Group 53"/>
          <p:cNvGraphicFramePr>
            <a:graphicFrameLocks noGrp="1"/>
          </p:cNvGraphicFramePr>
          <p:nvPr>
            <p:ph sz="half" idx="2"/>
          </p:nvPr>
        </p:nvGraphicFramePr>
        <p:xfrm>
          <a:off x="1619672" y="1412775"/>
          <a:ext cx="6057478" cy="1224136"/>
        </p:xfrm>
        <a:graphic>
          <a:graphicData uri="http://schemas.openxmlformats.org/drawingml/2006/table">
            <a:tbl>
              <a:tblPr/>
              <a:tblGrid>
                <a:gridCol w="576223"/>
                <a:gridCol w="473042"/>
                <a:gridCol w="5008213"/>
              </a:tblGrid>
              <a:tr h="612068">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1000" b="0" i="0" u="none" strike="noStrike" cap="none" normalizeH="0" baseline="0" dirty="0" smtClean="0">
                        <a:ln>
                          <a:noFill/>
                        </a:ln>
                        <a:solidFill>
                          <a:schemeClr val="tx1"/>
                        </a:solidFill>
                        <a:effectLst>
                          <a:outerShdw blurRad="38100" dist="38100" dir="2700000" algn="tl">
                            <a:srgbClr val="000000"/>
                          </a:outerShdw>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400" b="0" i="0" u="none" strike="noStrike" cap="none" normalizeH="0" baseline="0" dirty="0" smtClean="0">
                          <a:ln>
                            <a:noFill/>
                          </a:ln>
                          <a:solidFill>
                            <a:schemeClr val="tx1"/>
                          </a:solidFill>
                          <a:effectLst>
                            <a:outerShdw blurRad="38100" dist="38100" dir="2700000" algn="tl">
                              <a:srgbClr val="000000"/>
                            </a:outerShdw>
                          </a:effectLst>
                          <a:latin typeface="+mn-lt"/>
                        </a:rPr>
                        <a:t> </a:t>
                      </a:r>
                      <a:r>
                        <a:rPr kumimoji="0" lang="el-GR" sz="2800" b="1" i="0" u="none" strike="noStrike" cap="none" normalizeH="0" baseline="0" dirty="0" smtClean="0">
                          <a:ln>
                            <a:noFill/>
                          </a:ln>
                          <a:solidFill>
                            <a:srgbClr val="FF0000"/>
                          </a:solidFill>
                          <a:effectLst/>
                          <a:latin typeface="+mn-lt"/>
                        </a:rPr>
                        <a:t>α</a:t>
                      </a:r>
                      <a:r>
                        <a:rPr kumimoji="0" lang="en-US" sz="2800" b="1" i="0" u="none" strike="noStrike" cap="none" normalizeH="0" baseline="-25000" dirty="0" smtClean="0">
                          <a:ln>
                            <a:noFill/>
                          </a:ln>
                          <a:solidFill>
                            <a:srgbClr val="FF0000"/>
                          </a:solidFill>
                          <a:effectLst/>
                          <a:latin typeface="+mn-lt"/>
                        </a:rPr>
                        <a:t>t</a:t>
                      </a:r>
                      <a:endParaRPr kumimoji="0" lang="el-GR" sz="2800" b="1" i="0" u="none" strike="noStrike" cap="none" normalizeH="0" baseline="-25000" dirty="0" smtClean="0">
                        <a:ln>
                          <a:noFill/>
                        </a:ln>
                        <a:solidFill>
                          <a:srgbClr val="FF0000"/>
                        </a:solidFill>
                        <a:effectLst/>
                        <a:latin typeface="+mn-lt"/>
                      </a:endParaRPr>
                    </a:p>
                  </a:txBody>
                  <a:tcPr horzOverflow="overflow">
                    <a:lnL w="28575"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endParaRPr kumimoji="0" lang="el-GR" sz="1600" b="0" i="0" u="none" strike="noStrike" cap="none" normalizeH="0" baseline="0" dirty="0" smtClean="0">
                        <a:ln>
                          <a:noFill/>
                        </a:ln>
                        <a:solidFill>
                          <a:schemeClr val="tx1"/>
                        </a:solidFill>
                        <a:effectLst>
                          <a:outerShdw blurRad="38100" dist="38100" dir="2700000" algn="tl">
                            <a:srgbClr val="000000"/>
                          </a:outerShdw>
                        </a:effectLst>
                        <a:latin typeface="+mn-lt"/>
                      </a:endParaRPr>
                    </a:p>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0" i="0" u="none" strike="noStrike" cap="none" normalizeH="0" baseline="0" dirty="0" smtClean="0">
                          <a:ln>
                            <a:noFill/>
                          </a:ln>
                          <a:solidFill>
                            <a:schemeClr val="tx1"/>
                          </a:solidFill>
                          <a:effectLst>
                            <a:outerShdw blurRad="38100" dist="38100" dir="2700000" algn="tl">
                              <a:srgbClr val="000000"/>
                            </a:outerShdw>
                          </a:effectLst>
                          <a:latin typeface="+mn-lt"/>
                        </a:rPr>
                        <a:t>=</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mn-lt"/>
                        </a:rPr>
                        <a:t>(Βέβαιες ταμειακές ροές)</a:t>
                      </a:r>
                      <a:r>
                        <a:rPr kumimoji="0" lang="en-US" sz="2800" b="1" i="0" u="none" strike="noStrike" cap="none" normalizeH="0" baseline="-25000" dirty="0" smtClean="0">
                          <a:ln>
                            <a:noFill/>
                          </a:ln>
                          <a:solidFill>
                            <a:schemeClr val="tx1"/>
                          </a:solidFill>
                          <a:effectLst/>
                          <a:latin typeface="+mn-lt"/>
                        </a:rPr>
                        <a:t>t</a:t>
                      </a:r>
                      <a:endParaRPr kumimoji="0" lang="el-GR" sz="2800" b="1" i="0" u="none" strike="noStrike" cap="none" normalizeH="0" baseline="-25000" dirty="0" smtClean="0">
                        <a:ln>
                          <a:noFill/>
                        </a:ln>
                        <a:solidFill>
                          <a:schemeClr val="tx1"/>
                        </a:solidFill>
                        <a:effectLst/>
                        <a:latin typeface="+mn-lt"/>
                      </a:endParaRPr>
                    </a:p>
                  </a:txBody>
                  <a:tcP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2068">
                <a:tc vMerge="1">
                  <a:txBody>
                    <a:bodyPr/>
                    <a:lstStyle/>
                    <a:p>
                      <a:endParaRPr lang="el-GR"/>
                    </a:p>
                  </a:txBody>
                  <a:tcPr/>
                </a:tc>
                <a:tc vMerge="1">
                  <a:txBody>
                    <a:bodyPr/>
                    <a:lstStyle/>
                    <a:p>
                      <a:endParaRPr lang="el-GR"/>
                    </a:p>
                  </a:txBody>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2800" b="1" i="0" u="none" strike="noStrike" cap="none" normalizeH="0" baseline="0" dirty="0" smtClean="0">
                          <a:ln>
                            <a:noFill/>
                          </a:ln>
                          <a:solidFill>
                            <a:schemeClr val="tx1"/>
                          </a:solidFill>
                          <a:effectLst/>
                          <a:latin typeface="+mn-lt"/>
                        </a:rPr>
                        <a:t>(Ταμειακές ροές με κίνδυνο)</a:t>
                      </a:r>
                      <a:r>
                        <a:rPr kumimoji="0" lang="en-US" sz="2800" b="1" i="0" u="none" strike="noStrike" cap="none" normalizeH="0" baseline="-25000" dirty="0" smtClean="0">
                          <a:ln>
                            <a:noFill/>
                          </a:ln>
                          <a:solidFill>
                            <a:schemeClr val="tx1"/>
                          </a:solidFill>
                          <a:effectLst/>
                          <a:latin typeface="+mn-lt"/>
                        </a:rPr>
                        <a:t>t</a:t>
                      </a:r>
                      <a:r>
                        <a:rPr kumimoji="0" lang="el-GR" sz="2800" b="1" i="0" u="none" strike="noStrike" cap="none" normalizeH="0" baseline="0" dirty="0" smtClean="0">
                          <a:ln>
                            <a:noFill/>
                          </a:ln>
                          <a:solidFill>
                            <a:schemeClr val="tx1"/>
                          </a:solidFill>
                          <a:effectLst/>
                          <a:latin typeface="+mn-lt"/>
                        </a:rPr>
                        <a:t> </a:t>
                      </a:r>
                    </a:p>
                  </a:txBody>
                  <a:tcP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4 - Θέση αριθμού διαφάνειας"/>
          <p:cNvSpPr>
            <a:spLocks noGrp="1"/>
          </p:cNvSpPr>
          <p:nvPr>
            <p:ph type="sldNum" sz="quarter" idx="12"/>
          </p:nvPr>
        </p:nvSpPr>
        <p:spPr/>
        <p:txBody>
          <a:bodyPr/>
          <a:lstStyle/>
          <a:p>
            <a:pPr>
              <a:defRPr/>
            </a:pPr>
            <a:fld id="{A5BB18AC-273D-4B51-B506-D07267FEB651}" type="slidenum">
              <a:rPr lang="el-GR"/>
              <a:pPr>
                <a:defRPr/>
              </a:pPr>
              <a:t>433</a:t>
            </a:fld>
            <a:endParaRPr lang="el-GR" dirty="0"/>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b="1" u="sng" dirty="0" smtClean="0"/>
              <a:t>ΥπολογισμΟΣ ΚΠΑ με τη μΕθοδο τηΣ ισοδυναμΙΑΣ με τη</a:t>
            </a:r>
            <a:r>
              <a:rPr lang="en-US" b="1" u="sng" dirty="0" smtClean="0"/>
              <a:t> </a:t>
            </a:r>
            <a:r>
              <a:rPr lang="el-GR" b="1" u="sng" dirty="0" smtClean="0"/>
              <a:t>βεβαιΟτητα</a:t>
            </a:r>
            <a:endParaRPr lang="el-GR" dirty="0"/>
          </a:p>
        </p:txBody>
      </p:sp>
      <p:sp>
        <p:nvSpPr>
          <p:cNvPr id="3" name="2 - Θέση περιεχομένου"/>
          <p:cNvSpPr>
            <a:spLocks noGrp="1"/>
          </p:cNvSpPr>
          <p:nvPr>
            <p:ph idx="1"/>
          </p:nvPr>
        </p:nvSpPr>
        <p:spPr/>
        <p:txBody>
          <a:bodyPr/>
          <a:lstStyle/>
          <a:p>
            <a:r>
              <a:rPr lang="el-GR" sz="2800" dirty="0" smtClean="0">
                <a:solidFill>
                  <a:schemeClr val="tx1"/>
                </a:solidFill>
              </a:rPr>
              <a:t>Όπου </a:t>
            </a:r>
            <a:r>
              <a:rPr lang="en-US" sz="2800" b="1" dirty="0" smtClean="0">
                <a:solidFill>
                  <a:schemeClr val="tx1"/>
                </a:solidFill>
              </a:rPr>
              <a:t>Cf</a:t>
            </a:r>
            <a:r>
              <a:rPr lang="en-US" sz="2800" b="1" baseline="-25000" dirty="0" smtClean="0">
                <a:solidFill>
                  <a:schemeClr val="tx1"/>
                </a:solidFill>
              </a:rPr>
              <a:t>t</a:t>
            </a:r>
            <a:r>
              <a:rPr lang="en-US" sz="2800" b="1" dirty="0" smtClean="0">
                <a:solidFill>
                  <a:schemeClr val="tx1"/>
                </a:solidFill>
              </a:rPr>
              <a:t> </a:t>
            </a:r>
            <a:r>
              <a:rPr lang="el-GR" sz="2800" dirty="0" smtClean="0">
                <a:solidFill>
                  <a:schemeClr val="tx1"/>
                </a:solidFill>
              </a:rPr>
              <a:t>= Η Ετησία Πρόσθετη Ταμειακή Ροή (Θετική Η Αρνητική) μετά από Φόρους του Έτους </a:t>
            </a:r>
            <a:r>
              <a:rPr lang="en-US" sz="2800" b="1" dirty="0" smtClean="0">
                <a:solidFill>
                  <a:schemeClr val="tx1"/>
                </a:solidFill>
              </a:rPr>
              <a:t>t</a:t>
            </a:r>
            <a:r>
              <a:rPr lang="en-US" sz="2800" dirty="0" smtClean="0">
                <a:solidFill>
                  <a:schemeClr val="tx1"/>
                </a:solidFill>
              </a:rPr>
              <a:t> </a:t>
            </a:r>
            <a:r>
              <a:rPr lang="el-GR" sz="2800" dirty="0" smtClean="0">
                <a:solidFill>
                  <a:schemeClr val="tx1"/>
                </a:solidFill>
              </a:rPr>
              <a:t>που </a:t>
            </a:r>
            <a:r>
              <a:rPr lang="el-GR" sz="2800" dirty="0" smtClean="0">
                <a:solidFill>
                  <a:srgbClr val="C00000"/>
                </a:solidFill>
              </a:rPr>
              <a:t>περιέχει</a:t>
            </a:r>
            <a:r>
              <a:rPr lang="el-GR" sz="2800" dirty="0" smtClean="0">
                <a:solidFill>
                  <a:schemeClr val="tx1"/>
                </a:solidFill>
              </a:rPr>
              <a:t> </a:t>
            </a:r>
            <a:r>
              <a:rPr lang="el-GR" sz="2800" b="1" dirty="0" smtClean="0">
                <a:solidFill>
                  <a:srgbClr val="FF0000"/>
                </a:solidFill>
              </a:rPr>
              <a:t>Κίνδυνο </a:t>
            </a:r>
            <a:r>
              <a:rPr lang="el-GR" sz="2800" dirty="0" smtClean="0">
                <a:solidFill>
                  <a:schemeClr val="tx1"/>
                </a:solidFill>
              </a:rPr>
              <a:t>και </a:t>
            </a:r>
          </a:p>
          <a:p>
            <a:r>
              <a:rPr lang="en-US" sz="2800" b="1" dirty="0" smtClean="0">
                <a:solidFill>
                  <a:schemeClr val="tx1"/>
                </a:solidFill>
              </a:rPr>
              <a:t>t</a:t>
            </a:r>
            <a:r>
              <a:rPr lang="el-GR" sz="2800" b="1" dirty="0" smtClean="0">
                <a:solidFill>
                  <a:schemeClr val="tx1"/>
                </a:solidFill>
              </a:rPr>
              <a:t> = 0,1,2….</a:t>
            </a:r>
            <a:r>
              <a:rPr lang="en-US" sz="2800" b="1" dirty="0" smtClean="0">
                <a:solidFill>
                  <a:schemeClr val="tx1"/>
                </a:solidFill>
              </a:rPr>
              <a:t>n</a:t>
            </a:r>
            <a:endParaRPr lang="el-GR" sz="2800" dirty="0" smtClean="0">
              <a:solidFill>
                <a:schemeClr val="tx1"/>
              </a:solidFill>
            </a:endParaRPr>
          </a:p>
          <a:p>
            <a:r>
              <a:rPr lang="en-US" sz="2800" b="1" dirty="0" smtClean="0">
                <a:solidFill>
                  <a:schemeClr val="tx1"/>
                </a:solidFill>
              </a:rPr>
              <a:t>a</a:t>
            </a:r>
            <a:r>
              <a:rPr lang="en-US" sz="2800" b="1" baseline="-25000" dirty="0" smtClean="0">
                <a:solidFill>
                  <a:schemeClr val="tx1"/>
                </a:solidFill>
              </a:rPr>
              <a:t>t</a:t>
            </a:r>
            <a:r>
              <a:rPr lang="el-GR" sz="2800" b="1" dirty="0" smtClean="0">
                <a:solidFill>
                  <a:schemeClr val="tx1"/>
                </a:solidFill>
              </a:rPr>
              <a:t> = </a:t>
            </a:r>
            <a:r>
              <a:rPr lang="el-GR" sz="2800" dirty="0" smtClean="0">
                <a:solidFill>
                  <a:schemeClr val="tx1"/>
                </a:solidFill>
              </a:rPr>
              <a:t>ο Συντελεστής Ισοδυναμίας με τη Βεβαιότητα και </a:t>
            </a:r>
          </a:p>
          <a:p>
            <a:r>
              <a:rPr lang="en-US" sz="2800" b="1" dirty="0" smtClean="0">
                <a:solidFill>
                  <a:schemeClr val="tx1"/>
                </a:solidFill>
              </a:rPr>
              <a:t>I</a:t>
            </a:r>
            <a:r>
              <a:rPr lang="en-US" sz="2800" b="1" baseline="-25000" dirty="0" smtClean="0">
                <a:solidFill>
                  <a:schemeClr val="tx1"/>
                </a:solidFill>
              </a:rPr>
              <a:t>f</a:t>
            </a:r>
            <a:r>
              <a:rPr lang="el-GR" sz="2800" b="1" dirty="0" smtClean="0">
                <a:solidFill>
                  <a:schemeClr val="tx1"/>
                </a:solidFill>
              </a:rPr>
              <a:t> = το Επιτόκιο χωρίς Κίνδυνο </a:t>
            </a:r>
            <a:endParaRPr lang="el-GR" sz="2800" dirty="0" smtClean="0">
              <a:solidFill>
                <a:schemeClr val="tx1"/>
              </a:solidFill>
            </a:endParaRPr>
          </a:p>
          <a:p>
            <a:endParaRPr lang="el-GR" dirty="0"/>
          </a:p>
        </p:txBody>
      </p:sp>
      <p:graphicFrame>
        <p:nvGraphicFramePr>
          <p:cNvPr id="1451010" name="Object 4"/>
          <p:cNvGraphicFramePr>
            <a:graphicFrameLocks noChangeAspect="1"/>
          </p:cNvGraphicFramePr>
          <p:nvPr/>
        </p:nvGraphicFramePr>
        <p:xfrm>
          <a:off x="2484438" y="5084763"/>
          <a:ext cx="3741737" cy="1457325"/>
        </p:xfrm>
        <a:graphic>
          <a:graphicData uri="http://schemas.openxmlformats.org/presentationml/2006/ole">
            <p:oleObj spid="_x0000_s1451010" name="Equation" r:id="rId3" imgW="1206360" imgH="469800" progId="">
              <p:embed/>
            </p:oleObj>
          </a:graphicData>
        </a:graphic>
      </p:graphicFrame>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47" name="Group 107"/>
          <p:cNvGraphicFramePr>
            <a:graphicFrameLocks noGrp="1"/>
          </p:cNvGraphicFramePr>
          <p:nvPr>
            <p:ph sz="half" idx="1"/>
          </p:nvPr>
        </p:nvGraphicFramePr>
        <p:xfrm>
          <a:off x="0" y="1196975"/>
          <a:ext cx="9036496" cy="5577840"/>
        </p:xfrm>
        <a:graphic>
          <a:graphicData uri="http://schemas.openxmlformats.org/drawingml/2006/table">
            <a:tbl>
              <a:tblPr/>
              <a:tblGrid>
                <a:gridCol w="9036496"/>
              </a:tblGrid>
              <a:tr h="5400377">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000" b="0" i="0" u="none" strike="noStrike" cap="none" normalizeH="0" baseline="0" dirty="0" smtClean="0">
                          <a:ln>
                            <a:noFill/>
                          </a:ln>
                          <a:solidFill>
                            <a:schemeClr val="tx1"/>
                          </a:solidFill>
                          <a:effectLst/>
                          <a:latin typeface="+mn-lt"/>
                        </a:rPr>
                        <a:t>Η επιχείρηση ΛΑΜΔΑ Α.Ε. εξετάζει ένα επενδυτικό πρόγραμμα αρχικού κόστους 80.000 ευρώ, το οποίο έχει διάρκεια ζωής 5 έτη.  Δίνονται παρακάτω οι πρόσθετες ταμειακές ροές μετά από φόρους και οι αντίστοιχοι συντελεστές ισοδυναμίας με τη βεβαιότητα τους οποίους έχει υπολογίσει η επιχείρηση. Η απαιτούμενη απόδοση είναι 15%, ενώ το επιτόκιο χωρίς κίνδυνο είναι 10%.  Να υπολογίσετε την καθαρή παρούσα αξία του προγράμματος, χρησιμοποιώντας την προσέγγιση της ισοδυναμίας με τη βεβαιότητα.</a:t>
                      </a:r>
                      <a:r>
                        <a:rPr kumimoji="0" lang="en-US" sz="3000" b="0" i="0" u="none" strike="noStrike" cap="none" normalizeH="0" baseline="0" dirty="0" smtClean="0">
                          <a:ln>
                            <a:noFill/>
                          </a:ln>
                          <a:solidFill>
                            <a:schemeClr val="tx1"/>
                          </a:solidFill>
                          <a:effectLst/>
                          <a:latin typeface="+mn-lt"/>
                        </a:rPr>
                        <a:t> </a:t>
                      </a:r>
                      <a:r>
                        <a:rPr kumimoji="0" lang="el-GR" sz="3000" b="0" i="0" u="none" strike="noStrike" cap="none" normalizeH="0" baseline="0" dirty="0" smtClean="0">
                          <a:ln>
                            <a:noFill/>
                          </a:ln>
                          <a:solidFill>
                            <a:schemeClr val="tx1"/>
                          </a:solidFill>
                          <a:effectLst/>
                          <a:latin typeface="+mn-lt"/>
                        </a:rPr>
                        <a:t>Θα προτείνατε να γίνει αποδεκτό αυτό το πρόγραμμα</a:t>
                      </a:r>
                      <a:r>
                        <a:rPr kumimoji="0" lang="en-US" sz="3000" b="0" i="0" u="none" strike="noStrike" cap="none" normalizeH="0" baseline="0" dirty="0" smtClean="0">
                          <a:ln>
                            <a:noFill/>
                          </a:ln>
                          <a:solidFill>
                            <a:schemeClr val="tx1"/>
                          </a:solidFill>
                          <a:effectLst/>
                          <a:latin typeface="+mn-lt"/>
                        </a:rPr>
                        <a:t>;</a:t>
                      </a:r>
                      <a:r>
                        <a:rPr kumimoji="0" lang="el-GR" sz="3000" b="0" i="0" u="none" strike="noStrike" cap="none" normalizeH="0" baseline="0" dirty="0" smtClean="0">
                          <a:ln>
                            <a:noFill/>
                          </a:ln>
                          <a:solidFill>
                            <a:schemeClr val="tx1"/>
                          </a:solidFill>
                          <a:effectLst/>
                          <a:latin typeface="+mn-lt"/>
                        </a:rPr>
                        <a:t>  </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9" name="4 - Θέση αριθμού διαφάνειας"/>
          <p:cNvSpPr>
            <a:spLocks noGrp="1"/>
          </p:cNvSpPr>
          <p:nvPr>
            <p:ph type="sldNum" sz="quarter" idx="12"/>
          </p:nvPr>
        </p:nvSpPr>
        <p:spPr/>
        <p:txBody>
          <a:bodyPr/>
          <a:lstStyle/>
          <a:p>
            <a:pPr>
              <a:defRPr/>
            </a:pPr>
            <a:fld id="{BC847ECC-0A7A-47B1-92CD-22F488D6E4C2}" type="slidenum">
              <a:rPr lang="el-GR"/>
              <a:pPr>
                <a:defRPr/>
              </a:pPr>
              <a:t>435</a:t>
            </a:fld>
            <a:endParaRPr lang="el-GR" dirty="0"/>
          </a:p>
        </p:txBody>
      </p:sp>
      <p:sp>
        <p:nvSpPr>
          <p:cNvPr id="70661" name="Rectangle 106"/>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99" name="Group 23"/>
          <p:cNvGraphicFramePr>
            <a:graphicFrameLocks noGrp="1"/>
          </p:cNvGraphicFramePr>
          <p:nvPr>
            <p:ph type="tbl" idx="1"/>
          </p:nvPr>
        </p:nvGraphicFramePr>
        <p:xfrm>
          <a:off x="179388" y="1196975"/>
          <a:ext cx="8856736" cy="5400377"/>
        </p:xfrm>
        <a:graphic>
          <a:graphicData uri="http://schemas.openxmlformats.org/drawingml/2006/table">
            <a:tbl>
              <a:tblPr/>
              <a:tblGrid>
                <a:gridCol w="1064135"/>
                <a:gridCol w="4250688"/>
                <a:gridCol w="3541913"/>
              </a:tblGrid>
              <a:tr h="19150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cs typeface="Times New Roman" pitchFamily="18" charset="0"/>
                        </a:rPr>
                        <a:t/>
                      </a:r>
                      <a:br>
                        <a:rPr kumimoji="0" lang="el-GR" sz="3200" b="0" i="0" u="none" strike="noStrike" cap="none" normalizeH="0" baseline="0" dirty="0" smtClean="0">
                          <a:ln>
                            <a:noFill/>
                          </a:ln>
                          <a:solidFill>
                            <a:schemeClr val="tx1"/>
                          </a:solidFill>
                          <a:effectLst/>
                          <a:latin typeface="+mn-lt"/>
                          <a:cs typeface="Times New Roman" pitchFamily="18" charset="0"/>
                        </a:rPr>
                      </a:br>
                      <a:r>
                        <a:rPr kumimoji="0" lang="el-GR" sz="3200" b="0" i="0" u="none" strike="noStrike" cap="none" normalizeH="0" baseline="0" dirty="0" smtClean="0">
                          <a:ln>
                            <a:noFill/>
                          </a:ln>
                          <a:solidFill>
                            <a:schemeClr val="tx1"/>
                          </a:solidFill>
                          <a:effectLst/>
                          <a:latin typeface="+mn-lt"/>
                          <a:cs typeface="Times New Roman" pitchFamily="18" charset="0"/>
                        </a:rPr>
                        <a:t>Έτη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cs typeface="Times New Roman" pitchFamily="18" charset="0"/>
                        </a:rPr>
                        <a:t>Πρόσθετες ταμειακές ροές μετά από φόρους (σε χιλ. ευρώ)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cs typeface="Times New Roman" pitchFamily="18" charset="0"/>
                        </a:rPr>
                        <a:t>Συντελεστές ισοδυναμίας με τη βεβαιότητα (α</a:t>
                      </a:r>
                      <a:r>
                        <a:rPr kumimoji="0" lang="en-US" sz="3200" b="0" i="0" u="none" strike="noStrike" cap="none" normalizeH="0" baseline="-30000" dirty="0" smtClean="0">
                          <a:ln>
                            <a:noFill/>
                          </a:ln>
                          <a:solidFill>
                            <a:schemeClr val="tx1"/>
                          </a:solidFill>
                          <a:effectLst/>
                          <a:latin typeface="+mn-lt"/>
                          <a:cs typeface="Times New Roman" pitchFamily="18" charset="0"/>
                        </a:rPr>
                        <a:t>t</a:t>
                      </a:r>
                      <a:r>
                        <a:rPr kumimoji="0" lang="el-GR" sz="3200" b="0" i="0" u="none" strike="noStrike" cap="none" normalizeH="0" baseline="0" dirty="0" smtClean="0">
                          <a:ln>
                            <a:noFill/>
                          </a:ln>
                          <a:solidFill>
                            <a:schemeClr val="tx1"/>
                          </a:solidFill>
                          <a:effectLst/>
                          <a:latin typeface="+mn-lt"/>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8533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2</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3</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4</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€10.000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€20.000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€30.000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€40.000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0,95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0,90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0,85</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0,80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200" b="0" i="0" u="none" strike="noStrike" cap="none" normalizeH="0" baseline="0" dirty="0" smtClean="0">
                          <a:ln>
                            <a:noFill/>
                          </a:ln>
                          <a:solidFill>
                            <a:schemeClr val="tx1"/>
                          </a:solidFill>
                          <a:effectLst/>
                          <a:latin typeface="+mn-lt"/>
                        </a:rPr>
                        <a:t>0,75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3 - Θέση αριθμού διαφάνειας"/>
          <p:cNvSpPr>
            <a:spLocks noGrp="1"/>
          </p:cNvSpPr>
          <p:nvPr>
            <p:ph type="sldNum" sz="quarter" idx="10"/>
          </p:nvPr>
        </p:nvSpPr>
        <p:spPr/>
        <p:txBody>
          <a:bodyPr/>
          <a:lstStyle/>
          <a:p>
            <a:pPr>
              <a:defRPr/>
            </a:pPr>
            <a:fld id="{81F61629-F481-43C1-875E-01BFEA3FDCDC}" type="slidenum">
              <a:rPr lang="el-GR"/>
              <a:pPr>
                <a:defRPr/>
              </a:pPr>
              <a:t>436</a:t>
            </a:fld>
            <a:endParaRPr lang="el-GR" dirty="0"/>
          </a:p>
        </p:txBody>
      </p:sp>
      <p:sp>
        <p:nvSpPr>
          <p:cNvPr id="71697" name="Rectangle 24"/>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179388" y="1268413"/>
            <a:ext cx="8856662" cy="5256212"/>
          </a:xfrm>
        </p:spPr>
        <p:txBody>
          <a:bodyPr rtlCol="0">
            <a:normAutofit fontScale="85000" lnSpcReduction="10000"/>
          </a:bodyPr>
          <a:lstStyle/>
          <a:p>
            <a:pPr marL="0" indent="0" eaLnBrk="1" fontAlgn="auto" hangingPunct="1">
              <a:spcAft>
                <a:spcPts val="0"/>
              </a:spcAft>
              <a:buFont typeface="Wingdings" pitchFamily="2" charset="2"/>
              <a:buNone/>
              <a:defRPr/>
            </a:pPr>
            <a:r>
              <a:rPr lang="el-GR" sz="3000" dirty="0" smtClean="0">
                <a:solidFill>
                  <a:schemeClr val="tx1"/>
                </a:solidFill>
              </a:rPr>
              <a:t>Η καθαρή παρούσα αξία του προγράμματος είναι ίση με:</a:t>
            </a:r>
          </a:p>
          <a:p>
            <a:pPr marL="0" indent="0" algn="ctr" eaLnBrk="1" fontAlgn="auto" hangingPunct="1">
              <a:spcAft>
                <a:spcPts val="0"/>
              </a:spcAft>
              <a:buFont typeface="Wingdings" pitchFamily="2" charset="2"/>
              <a:buNone/>
              <a:defRPr/>
            </a:pPr>
            <a:endParaRPr lang="en-US" sz="3000" dirty="0" smtClean="0">
              <a:solidFill>
                <a:schemeClr val="tx1"/>
              </a:solidFill>
            </a:endParaRPr>
          </a:p>
          <a:p>
            <a:pPr marL="0" indent="0" eaLnBrk="1" fontAlgn="auto" hangingPunct="1">
              <a:spcAft>
                <a:spcPts val="0"/>
              </a:spcAft>
              <a:buFont typeface="Wingdings" pitchFamily="2" charset="2"/>
              <a:buNone/>
              <a:defRPr/>
            </a:pPr>
            <a:r>
              <a:rPr lang="el-GR" sz="3000" b="1" dirty="0" smtClean="0">
                <a:solidFill>
                  <a:schemeClr val="tx1"/>
                </a:solidFill>
              </a:rPr>
              <a:t>NPV</a:t>
            </a:r>
            <a:r>
              <a:rPr lang="el-GR" sz="3000" dirty="0" smtClean="0">
                <a:solidFill>
                  <a:schemeClr val="tx1"/>
                </a:solidFill>
              </a:rPr>
              <a:t> = [-80.000]+[(0,95</a:t>
            </a:r>
            <a:r>
              <a:rPr lang="el-GR" sz="3000" dirty="0" smtClean="0">
                <a:solidFill>
                  <a:schemeClr val="tx1"/>
                </a:solidFill>
                <a:sym typeface="Symbol" pitchFamily="18" charset="2"/>
              </a:rPr>
              <a:t></a:t>
            </a:r>
            <a:r>
              <a:rPr lang="el-GR" sz="3000" dirty="0" smtClean="0">
                <a:solidFill>
                  <a:schemeClr val="tx1"/>
                </a:solidFill>
              </a:rPr>
              <a:t>10.000)/(1+0,10)]+ </a:t>
            </a:r>
          </a:p>
          <a:p>
            <a:pPr marL="0" indent="0" eaLnBrk="1" fontAlgn="auto" hangingPunct="1">
              <a:spcAft>
                <a:spcPts val="0"/>
              </a:spcAft>
              <a:buFont typeface="Arial" pitchFamily="34" charset="0"/>
              <a:buNone/>
              <a:defRPr/>
            </a:pPr>
            <a:endParaRPr lang="el-GR" sz="3000" dirty="0" smtClean="0">
              <a:solidFill>
                <a:schemeClr val="tx1"/>
              </a:solidFill>
            </a:endParaRPr>
          </a:p>
          <a:p>
            <a:pPr marL="0" indent="0" eaLnBrk="1" fontAlgn="auto" hangingPunct="1">
              <a:spcAft>
                <a:spcPts val="0"/>
              </a:spcAft>
              <a:buFont typeface="Arial" pitchFamily="34" charset="0"/>
              <a:buNone/>
              <a:defRPr/>
            </a:pPr>
            <a:r>
              <a:rPr lang="el-GR" sz="3000" dirty="0" smtClean="0">
                <a:solidFill>
                  <a:schemeClr val="tx1"/>
                </a:solidFill>
              </a:rPr>
              <a:t>+[(0,90</a:t>
            </a:r>
            <a:r>
              <a:rPr lang="el-GR" sz="3000" dirty="0" smtClean="0">
                <a:solidFill>
                  <a:schemeClr val="tx1"/>
                </a:solidFill>
                <a:sym typeface="Symbol" pitchFamily="18" charset="2"/>
              </a:rPr>
              <a:t></a:t>
            </a:r>
            <a:r>
              <a:rPr lang="el-GR" sz="3000" dirty="0" smtClean="0">
                <a:solidFill>
                  <a:schemeClr val="tx1"/>
                </a:solidFill>
              </a:rPr>
              <a:t>20.000)/(1+0,10)</a:t>
            </a:r>
            <a:r>
              <a:rPr lang="el-GR" sz="3000" baseline="30000" dirty="0" smtClean="0">
                <a:solidFill>
                  <a:schemeClr val="tx1"/>
                </a:solidFill>
              </a:rPr>
              <a:t>2</a:t>
            </a:r>
            <a:r>
              <a:rPr lang="el-GR" sz="3000" dirty="0" smtClean="0">
                <a:solidFill>
                  <a:schemeClr val="tx1"/>
                </a:solidFill>
              </a:rPr>
              <a:t>] + [(0,85</a:t>
            </a:r>
            <a:r>
              <a:rPr lang="el-GR" sz="3000" dirty="0" smtClean="0">
                <a:solidFill>
                  <a:schemeClr val="tx1"/>
                </a:solidFill>
                <a:sym typeface="Symbol" pitchFamily="18" charset="2"/>
              </a:rPr>
              <a:t></a:t>
            </a:r>
            <a:r>
              <a:rPr lang="el-GR" sz="3000" dirty="0" smtClean="0">
                <a:solidFill>
                  <a:schemeClr val="tx1"/>
                </a:solidFill>
              </a:rPr>
              <a:t>30.000)/(1+0,10)</a:t>
            </a:r>
            <a:r>
              <a:rPr lang="el-GR" sz="3000" baseline="30000" dirty="0" smtClean="0">
                <a:solidFill>
                  <a:schemeClr val="tx1"/>
                </a:solidFill>
              </a:rPr>
              <a:t>3</a:t>
            </a:r>
            <a:r>
              <a:rPr lang="el-GR" sz="3000" dirty="0" smtClean="0">
                <a:solidFill>
                  <a:schemeClr val="tx1"/>
                </a:solidFill>
              </a:rPr>
              <a:t>]+ </a:t>
            </a:r>
          </a:p>
          <a:p>
            <a:pPr marL="0" indent="0" eaLnBrk="1" fontAlgn="auto" hangingPunct="1">
              <a:spcAft>
                <a:spcPts val="0"/>
              </a:spcAft>
              <a:buFont typeface="Arial" pitchFamily="34" charset="0"/>
              <a:buNone/>
              <a:defRPr/>
            </a:pPr>
            <a:endParaRPr lang="el-GR" sz="3000" dirty="0" smtClean="0">
              <a:solidFill>
                <a:schemeClr val="tx1"/>
              </a:solidFill>
            </a:endParaRPr>
          </a:p>
          <a:p>
            <a:pPr marL="0" indent="0" eaLnBrk="1" fontAlgn="auto" hangingPunct="1">
              <a:spcAft>
                <a:spcPts val="0"/>
              </a:spcAft>
              <a:buFont typeface="Arial" pitchFamily="34" charset="0"/>
              <a:buNone/>
              <a:defRPr/>
            </a:pPr>
            <a:r>
              <a:rPr lang="el-GR" sz="3000" dirty="0" smtClean="0">
                <a:solidFill>
                  <a:schemeClr val="tx1"/>
                </a:solidFill>
              </a:rPr>
              <a:t>+[(0,80</a:t>
            </a:r>
            <a:r>
              <a:rPr lang="el-GR" sz="3000" dirty="0" smtClean="0">
                <a:solidFill>
                  <a:schemeClr val="tx1"/>
                </a:solidFill>
                <a:sym typeface="Symbol" pitchFamily="18" charset="2"/>
              </a:rPr>
              <a:t></a:t>
            </a:r>
            <a:r>
              <a:rPr lang="el-GR" sz="3000" dirty="0" smtClean="0">
                <a:solidFill>
                  <a:schemeClr val="tx1"/>
                </a:solidFill>
              </a:rPr>
              <a:t>40.000)/(1+0,10)</a:t>
            </a:r>
            <a:r>
              <a:rPr lang="el-GR" sz="3000" baseline="30000" dirty="0" smtClean="0">
                <a:solidFill>
                  <a:schemeClr val="tx1"/>
                </a:solidFill>
              </a:rPr>
              <a:t>4</a:t>
            </a:r>
            <a:r>
              <a:rPr lang="el-GR" sz="3000" dirty="0" smtClean="0">
                <a:solidFill>
                  <a:schemeClr val="tx1"/>
                </a:solidFill>
              </a:rPr>
              <a:t>] + [(0,75</a:t>
            </a:r>
            <a:r>
              <a:rPr lang="el-GR" sz="3000" dirty="0" smtClean="0">
                <a:solidFill>
                  <a:schemeClr val="tx1"/>
                </a:solidFill>
                <a:sym typeface="Symbol" pitchFamily="18" charset="2"/>
              </a:rPr>
              <a:t></a:t>
            </a:r>
            <a:r>
              <a:rPr lang="el-GR" sz="3000" dirty="0" smtClean="0">
                <a:solidFill>
                  <a:schemeClr val="tx1"/>
                </a:solidFill>
              </a:rPr>
              <a:t>50.000)/(1+0,10)</a:t>
            </a:r>
            <a:r>
              <a:rPr lang="el-GR" sz="3000" baseline="30000" dirty="0" smtClean="0">
                <a:solidFill>
                  <a:schemeClr val="tx1"/>
                </a:solidFill>
              </a:rPr>
              <a:t>5</a:t>
            </a:r>
            <a:r>
              <a:rPr lang="el-GR" sz="3000" dirty="0" smtClean="0">
                <a:solidFill>
                  <a:schemeClr val="tx1"/>
                </a:solidFill>
              </a:rPr>
              <a:t>] </a:t>
            </a:r>
            <a:r>
              <a:rPr lang="el-GR" sz="3000" dirty="0" smtClean="0">
                <a:solidFill>
                  <a:schemeClr val="tx1"/>
                </a:solidFill>
                <a:sym typeface="Symbol" pitchFamily="18" charset="2"/>
              </a:rPr>
              <a:t> </a:t>
            </a:r>
          </a:p>
          <a:p>
            <a:pPr marL="0" indent="0" eaLnBrk="1" fontAlgn="auto" hangingPunct="1">
              <a:spcAft>
                <a:spcPts val="0"/>
              </a:spcAft>
              <a:buFont typeface="Arial" pitchFamily="34" charset="0"/>
              <a:buNone/>
              <a:defRPr/>
            </a:pPr>
            <a:endParaRPr lang="el-GR" sz="3000" dirty="0" smtClean="0">
              <a:solidFill>
                <a:schemeClr val="tx1"/>
              </a:solidFill>
              <a:sym typeface="Symbol" pitchFamily="18" charset="2"/>
            </a:endParaRPr>
          </a:p>
          <a:p>
            <a:pPr marL="0" indent="0" eaLnBrk="1" fontAlgn="auto" hangingPunct="1">
              <a:spcAft>
                <a:spcPts val="0"/>
              </a:spcAft>
              <a:buFont typeface="Arial" pitchFamily="34" charset="0"/>
              <a:buNone/>
              <a:defRPr/>
            </a:pPr>
            <a:r>
              <a:rPr lang="el-GR" sz="3000" dirty="0" smtClean="0">
                <a:solidFill>
                  <a:schemeClr val="tx1"/>
                </a:solidFill>
                <a:sym typeface="Symbol" pitchFamily="18" charset="2"/>
              </a:rPr>
              <a:t> </a:t>
            </a:r>
            <a:r>
              <a:rPr lang="el-GR" sz="3000" b="1" dirty="0" smtClean="0">
                <a:solidFill>
                  <a:schemeClr val="tx1"/>
                </a:solidFill>
              </a:rPr>
              <a:t>NPV = 7.811,90 ευρώ</a:t>
            </a:r>
          </a:p>
          <a:p>
            <a:pPr marL="0" indent="0" eaLnBrk="1" fontAlgn="auto" hangingPunct="1">
              <a:spcAft>
                <a:spcPts val="0"/>
              </a:spcAft>
              <a:buFont typeface="Wingdings" pitchFamily="2" charset="2"/>
              <a:buNone/>
              <a:defRPr/>
            </a:pPr>
            <a:endParaRPr lang="el-GR" sz="2800" b="1" dirty="0">
              <a:solidFill>
                <a:schemeClr val="tx1"/>
              </a:solidFill>
            </a:endParaRPr>
          </a:p>
          <a:p>
            <a:pPr marL="0" indent="0" eaLnBrk="1" fontAlgn="auto" hangingPunct="1">
              <a:spcAft>
                <a:spcPts val="0"/>
              </a:spcAft>
              <a:buFont typeface="Wingdings" pitchFamily="2" charset="2"/>
              <a:buNone/>
              <a:defRPr/>
            </a:pPr>
            <a:r>
              <a:rPr lang="el-GR" dirty="0" smtClean="0">
                <a:solidFill>
                  <a:schemeClr val="tx1"/>
                </a:solidFill>
              </a:rPr>
              <a:t>Επειδή η ΚΠΑ &gt; 0, το επενδυτικό πρόγραμμα θα γίνει αποδεκτό. </a:t>
            </a:r>
            <a:endParaRPr lang="en-US" dirty="0" smtClean="0">
              <a:solidFill>
                <a:schemeClr val="tx1"/>
              </a:solidFill>
            </a:endParaRPr>
          </a:p>
          <a:p>
            <a:pPr marL="0" indent="0" algn="ctr" eaLnBrk="1" fontAlgn="auto" hangingPunct="1">
              <a:spcAft>
                <a:spcPts val="0"/>
              </a:spcAft>
              <a:buFont typeface="Wingdings" pitchFamily="2" charset="2"/>
              <a:buNone/>
              <a:defRPr/>
            </a:pPr>
            <a:endParaRPr lang="en-US" sz="2800" b="1" dirty="0"/>
          </a:p>
          <a:p>
            <a:pPr marL="0" indent="0" algn="ctr" eaLnBrk="1" fontAlgn="auto" hangingPunct="1">
              <a:spcAft>
                <a:spcPts val="0"/>
              </a:spcAft>
              <a:buFont typeface="Wingdings" pitchFamily="2" charset="2"/>
              <a:buNone/>
              <a:defRPr/>
            </a:pPr>
            <a:endParaRPr lang="el-GR" sz="2800" b="1" dirty="0" smtClean="0">
              <a:latin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320B069C-01F0-42E9-AC0C-3CA962ED5499}" type="slidenum">
              <a:rPr lang="el-GR"/>
              <a:pPr>
                <a:defRPr/>
              </a:pPr>
              <a:t>437</a:t>
            </a:fld>
            <a:endParaRPr lang="el-GR" dirty="0"/>
          </a:p>
        </p:txBody>
      </p:sp>
      <p:sp>
        <p:nvSpPr>
          <p:cNvPr id="72708" name="Rectangle 4"/>
          <p:cNvSpPr>
            <a:spLocks noChangeArrowheads="1"/>
          </p:cNvSpPr>
          <p:nvPr/>
        </p:nvSpPr>
        <p:spPr bwMode="auto">
          <a:xfrm>
            <a:off x="0" y="260350"/>
            <a:ext cx="9144000" cy="720725"/>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Λύση Παραδείγματος</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046440"/>
          </a:xfrm>
          <a:prstGeom prst="rect">
            <a:avLst/>
          </a:prstGeom>
          <a:solidFill>
            <a:srgbClr val="27525B"/>
          </a:solidFill>
        </p:spPr>
        <p:txBody>
          <a:bodyPr wrap="square" rtlCol="0">
            <a:spAutoFit/>
          </a:bodyPr>
          <a:lstStyle/>
          <a:p>
            <a:endParaRPr lang="el-GR" sz="2600" dirty="0">
              <a:solidFill>
                <a:srgbClr val="FFC000"/>
              </a:solidFill>
              <a:latin typeface="Calibri" pitchFamily="34" charset="0"/>
            </a:endParaRPr>
          </a:p>
          <a:p>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Μέθοδος Ισοδυναμίας με τη Βεβαιότητα</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052736"/>
            <a:ext cx="8352928" cy="3908762"/>
          </a:xfrm>
          <a:prstGeom prst="rect">
            <a:avLst/>
          </a:prstGeom>
          <a:noFill/>
        </p:spPr>
        <p:txBody>
          <a:bodyPr wrap="square" rtlCol="0">
            <a:spAutoFit/>
          </a:bodyPr>
          <a:lstStyle/>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9" name="8 - TextBox"/>
          <p:cNvSpPr txBox="1"/>
          <p:nvPr/>
        </p:nvSpPr>
        <p:spPr>
          <a:xfrm>
            <a:off x="323528" y="1052736"/>
            <a:ext cx="8424936" cy="5632311"/>
          </a:xfrm>
          <a:prstGeom prst="rect">
            <a:avLst/>
          </a:prstGeom>
          <a:noFill/>
        </p:spPr>
        <p:txBody>
          <a:bodyPr wrap="square" rtlCol="0">
            <a:spAutoFit/>
          </a:bodyPr>
          <a:lstStyle/>
          <a:p>
            <a:r>
              <a:rPr lang="el-GR" sz="2000" b="1" dirty="0" smtClean="0">
                <a:solidFill>
                  <a:srgbClr val="0070C0"/>
                </a:solidFill>
              </a:rPr>
              <a:t>Παράδειγμα</a:t>
            </a:r>
          </a:p>
          <a:p>
            <a:pPr algn="just"/>
            <a:r>
              <a:rPr lang="el-GR" sz="2000" dirty="0" smtClean="0"/>
              <a:t>Έστω η επιχείρηση Όμικρον Α.Ε. εξετάζει επενδυτικό πρόγραμμα αρχικού κόστους € 50.000. Δίνονται οι ακόλουθες πρόσθετες ταμειακές ροές καθώς και οι αντίστοιχοι συντελεστές ισοδυναμίας. Αν η απαιτούμενη απόδοση είναι 13% και το επιτόκιο άνευ κινδύνου είναι 10% να αξιολογηθεί η επένδυση με τη μέθοδο της ισοδυναμίας με τη βεβαιότητα και βάσει της ΚΠΑ.</a:t>
            </a:r>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endParaRPr lang="el-GR" sz="2000" dirty="0" smtClean="0"/>
          </a:p>
          <a:p>
            <a:endParaRPr lang="el-GR" sz="2000" dirty="0" smtClean="0"/>
          </a:p>
          <a:p>
            <a:endParaRPr lang="el-GR" sz="2000" dirty="0" smtClean="0"/>
          </a:p>
          <a:p>
            <a:r>
              <a:rPr lang="el-GR" sz="2000" dirty="0" smtClean="0"/>
              <a:t>ΚΠΑ (Ν</a:t>
            </a:r>
            <a:r>
              <a:rPr lang="en-US" sz="2000" dirty="0" smtClean="0"/>
              <a:t>PV)=-50.000+(10.000*0,95)/(1+10%)+(15.000*0,90)/(1+10%)</a:t>
            </a:r>
            <a:r>
              <a:rPr lang="el-GR" sz="2000" baseline="30000" dirty="0" smtClean="0"/>
              <a:t>2</a:t>
            </a:r>
            <a:r>
              <a:rPr lang="en-US" sz="2000" dirty="0" smtClean="0"/>
              <a:t>+ +(20.000*0,85)/(1+10%)</a:t>
            </a:r>
            <a:r>
              <a:rPr lang="en-US" sz="2000" baseline="30000" dirty="0" smtClean="0"/>
              <a:t>3</a:t>
            </a:r>
            <a:r>
              <a:rPr lang="en-US" sz="2000" dirty="0" smtClean="0"/>
              <a:t>+(25.000*0,80)/(1+10%)</a:t>
            </a:r>
            <a:r>
              <a:rPr lang="en-US" sz="2000" baseline="30000" dirty="0" smtClean="0"/>
              <a:t>4</a:t>
            </a:r>
            <a:r>
              <a:rPr lang="en-US" sz="2000" dirty="0" smtClean="0"/>
              <a:t>=</a:t>
            </a:r>
            <a:r>
              <a:rPr lang="el-GR" sz="2000" dirty="0" smtClean="0"/>
              <a:t> </a:t>
            </a:r>
            <a:r>
              <a:rPr lang="en-US" sz="2000" dirty="0" smtClean="0"/>
              <a:t>-50.000+46.226,01=</a:t>
            </a:r>
            <a:endParaRPr lang="el-GR" sz="2000" dirty="0" smtClean="0"/>
          </a:p>
          <a:p>
            <a:r>
              <a:rPr lang="el-GR" sz="2000" dirty="0" smtClean="0"/>
              <a:t>-3.773,99. </a:t>
            </a:r>
            <a:r>
              <a:rPr lang="en-US" sz="2000" dirty="0" smtClean="0"/>
              <a:t>H </a:t>
            </a:r>
            <a:r>
              <a:rPr lang="el-GR" sz="2000" dirty="0" smtClean="0"/>
              <a:t>επένδυση δεν γίνεται αποδεκτή.</a:t>
            </a:r>
            <a:endParaRPr lang="el-GR" dirty="0"/>
          </a:p>
        </p:txBody>
      </p:sp>
      <p:graphicFrame>
        <p:nvGraphicFramePr>
          <p:cNvPr id="11" name="10 - Πίνακας"/>
          <p:cNvGraphicFramePr>
            <a:graphicFrameLocks noGrp="1"/>
          </p:cNvGraphicFramePr>
          <p:nvPr/>
        </p:nvGraphicFramePr>
        <p:xfrm>
          <a:off x="1475657" y="3212976"/>
          <a:ext cx="6120678" cy="2208276"/>
        </p:xfrm>
        <a:graphic>
          <a:graphicData uri="http://schemas.openxmlformats.org/drawingml/2006/table">
            <a:tbl>
              <a:tblPr/>
              <a:tblGrid>
                <a:gridCol w="1242544"/>
                <a:gridCol w="2439067"/>
                <a:gridCol w="2439067"/>
              </a:tblGrid>
              <a:tr h="852710">
                <a:tc>
                  <a:txBody>
                    <a:bodyPr/>
                    <a:lstStyle/>
                    <a:p>
                      <a:pPr algn="ctr">
                        <a:lnSpc>
                          <a:spcPct val="115000"/>
                        </a:lnSpc>
                        <a:spcAft>
                          <a:spcPts val="0"/>
                        </a:spcAft>
                      </a:pPr>
                      <a:r>
                        <a:rPr lang="el-GR" sz="1800" b="1" dirty="0">
                          <a:latin typeface="Calibri"/>
                          <a:ea typeface="Calibri"/>
                          <a:cs typeface="Times New Roman"/>
                        </a:rPr>
                        <a:t>Έτος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Πρόσθετες ταμειακές ροές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Συντελεστής ισοδυναμίας με τη βεβαιότητα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0,95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15.000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2877">
                <a:tc>
                  <a:txBody>
                    <a:bodyPr/>
                    <a:lstStyle/>
                    <a:p>
                      <a:pPr algn="ctr">
                        <a:lnSpc>
                          <a:spcPct val="115000"/>
                        </a:lnSpc>
                        <a:spcAft>
                          <a:spcPts val="0"/>
                        </a:spcAft>
                      </a:pPr>
                      <a:r>
                        <a:rPr lang="el-GR" sz="18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800" b="1" dirty="0">
                          <a:latin typeface="Calibri"/>
                          <a:ea typeface="Calibri"/>
                          <a:cs typeface="Times New Roman"/>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74638"/>
            <a:ext cx="9144000" cy="922337"/>
          </a:xfrm>
        </p:spPr>
        <p:txBody>
          <a:bodyPr anchor="t">
            <a:noAutofit/>
          </a:bodyPr>
          <a:lstStyle/>
          <a:p>
            <a:pPr algn="ctr" eaLnBrk="1" hangingPunct="1"/>
            <a:r>
              <a:rPr lang="el-GR" sz="3600" b="1" dirty="0" smtClean="0">
                <a:latin typeface="+mn-lt"/>
              </a:rPr>
              <a:t>2. ΜΕθοδοΣ προσαρμογΗΣ του προεξοφλητικοΥ επιτοκΙου</a:t>
            </a:r>
            <a:endParaRPr lang="el-GR" sz="3600" dirty="0" smtClean="0">
              <a:latin typeface="+mn-lt"/>
            </a:endParaRPr>
          </a:p>
        </p:txBody>
      </p:sp>
      <p:sp>
        <p:nvSpPr>
          <p:cNvPr id="73731" name="Rectangle 3"/>
          <p:cNvSpPr>
            <a:spLocks noGrp="1" noChangeArrowheads="1"/>
          </p:cNvSpPr>
          <p:nvPr>
            <p:ph idx="1"/>
          </p:nvPr>
        </p:nvSpPr>
        <p:spPr>
          <a:xfrm>
            <a:off x="251520" y="1484313"/>
            <a:ext cx="8712968" cy="5257800"/>
          </a:xfrm>
        </p:spPr>
        <p:txBody>
          <a:bodyPr>
            <a:normAutofit lnSpcReduction="10000"/>
          </a:bodyPr>
          <a:lstStyle/>
          <a:p>
            <a:pPr marL="0" indent="0" algn="just" eaLnBrk="1" hangingPunct="1">
              <a:buFont typeface="Wingdings" pitchFamily="2" charset="2"/>
              <a:buNone/>
            </a:pPr>
            <a:r>
              <a:rPr lang="el-GR" sz="3000" dirty="0" smtClean="0">
                <a:solidFill>
                  <a:schemeClr val="tx1"/>
                </a:solidFill>
              </a:rPr>
              <a:t>Η μέθοδος της προσαρμογής του προεξοφλητικού επιτοκίου </a:t>
            </a:r>
            <a:r>
              <a:rPr lang="el-GR" sz="3000" b="1" dirty="0" smtClean="0">
                <a:solidFill>
                  <a:schemeClr val="tx1"/>
                </a:solidFill>
              </a:rPr>
              <a:t>βασίζεται </a:t>
            </a:r>
            <a:r>
              <a:rPr lang="el-GR" sz="3000" dirty="0" smtClean="0">
                <a:solidFill>
                  <a:schemeClr val="tx1"/>
                </a:solidFill>
              </a:rPr>
              <a:t>στην άποψη ότι οι επενδυτές </a:t>
            </a:r>
            <a:r>
              <a:rPr lang="el-GR" sz="3000" b="1" dirty="0" smtClean="0">
                <a:solidFill>
                  <a:schemeClr val="tx1"/>
                </a:solidFill>
              </a:rPr>
              <a:t>επιζητούν</a:t>
            </a:r>
            <a:r>
              <a:rPr lang="el-GR" sz="3000" dirty="0" smtClean="0">
                <a:solidFill>
                  <a:schemeClr val="tx1"/>
                </a:solidFill>
              </a:rPr>
              <a:t> συνήθως </a:t>
            </a:r>
            <a:r>
              <a:rPr lang="el-GR" sz="3000" b="1" dirty="0" smtClean="0">
                <a:solidFill>
                  <a:srgbClr val="0070C0"/>
                </a:solidFill>
              </a:rPr>
              <a:t>μεγαλύτερη απόδοση </a:t>
            </a:r>
            <a:r>
              <a:rPr lang="el-GR" sz="3000" dirty="0" smtClean="0">
                <a:solidFill>
                  <a:schemeClr val="tx1"/>
                </a:solidFill>
              </a:rPr>
              <a:t>από επενδυτικά έργα </a:t>
            </a:r>
            <a:r>
              <a:rPr lang="el-GR" sz="3000" b="1" dirty="0" smtClean="0">
                <a:solidFill>
                  <a:srgbClr val="FF0000"/>
                </a:solidFill>
              </a:rPr>
              <a:t>με μεγαλύτερο κίνδυνο. </a:t>
            </a:r>
            <a:r>
              <a:rPr lang="el-GR" sz="3000" dirty="0" smtClean="0">
                <a:solidFill>
                  <a:schemeClr val="tx1"/>
                </a:solidFill>
              </a:rPr>
              <a:t>Επομένως, εάν ο κίνδυνος ενός επενδυτικού έργου είναι μεγαλύτερος από τον κίνδυνο τον οποίο ενέχει μια τυπική δραστηριότητα της επιχείρησης αυτής, τότε το προεξοφλητικό επιτόκιο το οποίο χρησιμοποιείται στην αξιολόγηση του συγκεκριμένου επενδυτικού έργου θα πρέπει να προσαρμοστεί προς τα πάνω για να αντισταθμίσει τον πρόσθετο αυτό κίνδυνο. </a:t>
            </a:r>
          </a:p>
        </p:txBody>
      </p:sp>
      <p:sp>
        <p:nvSpPr>
          <p:cNvPr id="4" name="3 - Θέση αριθμού διαφάνειας"/>
          <p:cNvSpPr>
            <a:spLocks noGrp="1"/>
          </p:cNvSpPr>
          <p:nvPr>
            <p:ph type="sldNum" sz="quarter" idx="12"/>
          </p:nvPr>
        </p:nvSpPr>
        <p:spPr/>
        <p:txBody>
          <a:bodyPr/>
          <a:lstStyle/>
          <a:p>
            <a:pPr>
              <a:defRPr/>
            </a:pPr>
            <a:fld id="{6C4490DD-CC1D-4C01-A79B-86DCC36A80F4}" type="slidenum">
              <a:rPr lang="el-GR"/>
              <a:pPr>
                <a:defRPr/>
              </a:pPr>
              <a:t>439</a:t>
            </a:fld>
            <a:endParaRPr lang="el-G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ΠεριγραφΗ τηΣ ΕπιχεΙρησηΣ</a:t>
            </a:r>
            <a:r>
              <a:rPr lang="el-GR" dirty="0" smtClean="0"/>
              <a:t>  </a:t>
            </a:r>
            <a:r>
              <a:rPr lang="el-GR" b="1" dirty="0" smtClean="0"/>
              <a:t>(2)</a:t>
            </a:r>
            <a:endParaRPr lang="el-GR" b="1" dirty="0"/>
          </a:p>
        </p:txBody>
      </p:sp>
      <p:sp>
        <p:nvSpPr>
          <p:cNvPr id="3" name="2 - Θέση περιεχομένου"/>
          <p:cNvSpPr>
            <a:spLocks noGrp="1"/>
          </p:cNvSpPr>
          <p:nvPr>
            <p:ph idx="1"/>
          </p:nvPr>
        </p:nvSpPr>
        <p:spPr>
          <a:xfrm>
            <a:off x="0" y="1340768"/>
            <a:ext cx="9144000" cy="5517232"/>
          </a:xfrm>
        </p:spPr>
        <p:txBody>
          <a:bodyPr>
            <a:noAutofit/>
          </a:bodyPr>
          <a:lstStyle/>
          <a:p>
            <a:pPr>
              <a:lnSpc>
                <a:spcPct val="170000"/>
              </a:lnSpc>
              <a:spcBef>
                <a:spcPts val="768"/>
              </a:spcBef>
              <a:buFontTx/>
              <a:buNone/>
            </a:pPr>
            <a:r>
              <a:rPr lang="el-GR" sz="2200" b="1" i="1" u="sng" dirty="0" smtClean="0">
                <a:solidFill>
                  <a:schemeClr val="tx1"/>
                </a:solidFill>
              </a:rPr>
              <a:t>Θέση της Επιχείρησης στην Αγορά </a:t>
            </a:r>
            <a:r>
              <a:rPr lang="en-US" sz="2200" b="1" i="1" u="sng" dirty="0" smtClean="0">
                <a:solidFill>
                  <a:schemeClr val="tx1"/>
                </a:solidFill>
              </a:rPr>
              <a:t>S</a:t>
            </a:r>
            <a:r>
              <a:rPr lang="el-GR" sz="2200" b="1" i="1" u="sng" dirty="0" smtClean="0">
                <a:solidFill>
                  <a:schemeClr val="tx1"/>
                </a:solidFill>
              </a:rPr>
              <a:t>.</a:t>
            </a:r>
            <a:r>
              <a:rPr lang="en-US" sz="2200" b="1" i="1" u="sng" dirty="0" smtClean="0">
                <a:solidFill>
                  <a:schemeClr val="tx1"/>
                </a:solidFill>
              </a:rPr>
              <a:t>W</a:t>
            </a:r>
            <a:r>
              <a:rPr lang="el-GR" sz="2200" b="1" i="1" u="sng" dirty="0" smtClean="0">
                <a:solidFill>
                  <a:schemeClr val="tx1"/>
                </a:solidFill>
              </a:rPr>
              <a:t>.</a:t>
            </a:r>
            <a:r>
              <a:rPr lang="en-US" sz="2200" b="1" i="1" u="sng" dirty="0" smtClean="0">
                <a:solidFill>
                  <a:schemeClr val="tx1"/>
                </a:solidFill>
              </a:rPr>
              <a:t>O</a:t>
            </a:r>
            <a:r>
              <a:rPr lang="el-GR" sz="2200" b="1" i="1" u="sng" dirty="0" smtClean="0">
                <a:solidFill>
                  <a:schemeClr val="tx1"/>
                </a:solidFill>
              </a:rPr>
              <a:t>.</a:t>
            </a:r>
            <a:r>
              <a:rPr lang="en-US" sz="2200" b="1" i="1" u="sng" dirty="0" smtClean="0">
                <a:solidFill>
                  <a:schemeClr val="tx1"/>
                </a:solidFill>
              </a:rPr>
              <a:t>T</a:t>
            </a:r>
            <a:r>
              <a:rPr lang="el-GR" sz="2200" b="1" i="1" u="sng" dirty="0" smtClean="0">
                <a:solidFill>
                  <a:schemeClr val="tx1"/>
                </a:solidFill>
              </a:rPr>
              <a:t>.</a:t>
            </a:r>
            <a:r>
              <a:rPr lang="en-US" sz="2200" b="1" i="1" u="sng" dirty="0" smtClean="0">
                <a:solidFill>
                  <a:schemeClr val="tx1"/>
                </a:solidFill>
              </a:rPr>
              <a:t> </a:t>
            </a:r>
            <a:r>
              <a:rPr lang="el-GR" sz="2200" b="1" i="1" u="sng" dirty="0" smtClean="0">
                <a:solidFill>
                  <a:schemeClr val="tx1"/>
                </a:solidFill>
              </a:rPr>
              <a:t>Ανάλυση:</a:t>
            </a:r>
            <a:r>
              <a:rPr lang="el-GR" sz="2200" i="1" dirty="0" smtClean="0">
                <a:solidFill>
                  <a:schemeClr val="tx1"/>
                </a:solidFill>
              </a:rPr>
              <a:t> </a:t>
            </a:r>
            <a:endParaRPr lang="el-GR" sz="2200" dirty="0" smtClean="0">
              <a:solidFill>
                <a:schemeClr val="tx1"/>
              </a:solidFill>
            </a:endParaRPr>
          </a:p>
          <a:p>
            <a:pPr algn="just">
              <a:lnSpc>
                <a:spcPct val="170000"/>
              </a:lnSpc>
              <a:spcBef>
                <a:spcPts val="768"/>
              </a:spcBef>
              <a:buFont typeface="Wingdings" pitchFamily="2" charset="2"/>
              <a:buChar char="v"/>
            </a:pPr>
            <a:r>
              <a:rPr lang="el-GR" sz="2200" dirty="0" smtClean="0">
                <a:solidFill>
                  <a:schemeClr val="tx1"/>
                </a:solidFill>
              </a:rPr>
              <a:t>Η επιχείρηση, προκειμένου να εντοπίσει το κομμάτι της αγοράς στο οποίο θα δραστηριοποιηθεί με επιτυχία, πρέπει να μελετήσει προσεκτικά:</a:t>
            </a:r>
          </a:p>
          <a:p>
            <a:pPr marL="457200" indent="-457200" algn="just">
              <a:lnSpc>
                <a:spcPct val="170000"/>
              </a:lnSpc>
              <a:spcBef>
                <a:spcPts val="768"/>
              </a:spcBef>
              <a:buFont typeface="+mj-lt"/>
              <a:buAutoNum type="arabicPeriod"/>
            </a:pPr>
            <a:r>
              <a:rPr lang="el-GR" sz="2200" dirty="0" smtClean="0">
                <a:solidFill>
                  <a:schemeClr val="tx1"/>
                </a:solidFill>
              </a:rPr>
              <a:t>τους ανταγωνιστές της, κάνοντας μία λίστα με τα δυνατά και αδύνατα σημεία τους ή μελετώντας σχετικές έρευνες αγοράς</a:t>
            </a:r>
          </a:p>
          <a:p>
            <a:pPr marL="457200" indent="-457200" algn="just">
              <a:lnSpc>
                <a:spcPct val="170000"/>
              </a:lnSpc>
              <a:spcBef>
                <a:spcPts val="768"/>
              </a:spcBef>
              <a:buFont typeface="+mj-lt"/>
              <a:buAutoNum type="arabicPeriod"/>
            </a:pPr>
            <a:r>
              <a:rPr lang="el-GR" sz="2200" dirty="0" smtClean="0">
                <a:solidFill>
                  <a:schemeClr val="tx1"/>
                </a:solidFill>
              </a:rPr>
              <a:t>τις ανάγκες της πελατείας, τον τρόπο δηλαδή με τον οποίο βλέπει τα προϊόντα της επιχείρησης, αλλά και το πώς θα ήθελε η επιχείρηση να τα βλέπει. </a:t>
            </a:r>
          </a:p>
          <a:p>
            <a:endParaRPr lang="el-GR" sz="2200" dirty="0"/>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88640"/>
            <a:ext cx="9144000" cy="1106760"/>
          </a:xfrm>
        </p:spPr>
        <p:txBody>
          <a:bodyPr>
            <a:normAutofit fontScale="90000"/>
          </a:bodyPr>
          <a:lstStyle/>
          <a:p>
            <a:pPr algn="ctr"/>
            <a:r>
              <a:rPr lang="el-GR" b="1" u="sng" dirty="0" smtClean="0"/>
              <a:t>Υπολογισμοσ ΚΠΑ με τη μεθοδο προσαρμογησ του προεξοφλητικου επιτοκιου</a:t>
            </a:r>
            <a:endParaRPr lang="el-GR" dirty="0"/>
          </a:p>
        </p:txBody>
      </p:sp>
      <p:sp>
        <p:nvSpPr>
          <p:cNvPr id="3" name="2 - Θέση περιεχομένου"/>
          <p:cNvSpPr>
            <a:spLocks noGrp="1"/>
          </p:cNvSpPr>
          <p:nvPr>
            <p:ph idx="1"/>
          </p:nvPr>
        </p:nvSpPr>
        <p:spPr>
          <a:xfrm>
            <a:off x="304800" y="1628800"/>
            <a:ext cx="8686800" cy="5040560"/>
          </a:xfrm>
        </p:spPr>
        <p:txBody>
          <a:bodyPr>
            <a:normAutofit/>
          </a:bodyPr>
          <a:lstStyle/>
          <a:p>
            <a:r>
              <a:rPr lang="el-GR" sz="2800" dirty="0" smtClean="0">
                <a:solidFill>
                  <a:schemeClr val="tx1"/>
                </a:solidFill>
              </a:rPr>
              <a:t>στη συνέχεια θα εφαρμοστεί η μέθοδος της ΚΠΑ ο τύπος της οποίας δίνεται παρακάτω.</a:t>
            </a:r>
          </a:p>
          <a:p>
            <a:r>
              <a:rPr lang="el-GR" sz="2800" dirty="0" smtClean="0">
                <a:solidFill>
                  <a:schemeClr val="tx1"/>
                </a:solidFill>
              </a:rPr>
              <a:t>όπου </a:t>
            </a:r>
            <a:r>
              <a:rPr lang="en-US" sz="2800" b="1" dirty="0" smtClean="0">
                <a:solidFill>
                  <a:schemeClr val="tx1"/>
                </a:solidFill>
              </a:rPr>
              <a:t>cf</a:t>
            </a:r>
            <a:r>
              <a:rPr lang="en-US" sz="2800" b="1" baseline="-25000" dirty="0" smtClean="0">
                <a:solidFill>
                  <a:schemeClr val="tx1"/>
                </a:solidFill>
              </a:rPr>
              <a:t>t</a:t>
            </a:r>
            <a:r>
              <a:rPr lang="en-US" sz="2800" b="1" dirty="0" smtClean="0">
                <a:solidFill>
                  <a:schemeClr val="tx1"/>
                </a:solidFill>
              </a:rPr>
              <a:t> </a:t>
            </a:r>
            <a:r>
              <a:rPr lang="el-GR" sz="2800" dirty="0" smtClean="0">
                <a:solidFill>
                  <a:schemeClr val="tx1"/>
                </a:solidFill>
              </a:rPr>
              <a:t>= η ετήσια πρόσθετη ταμειακή ροή (θετική ή αρνητική) μετά από φόρους του έτους </a:t>
            </a:r>
            <a:r>
              <a:rPr lang="en-US" sz="2800" b="1" dirty="0" smtClean="0">
                <a:solidFill>
                  <a:schemeClr val="tx1"/>
                </a:solidFill>
              </a:rPr>
              <a:t>t</a:t>
            </a:r>
            <a:r>
              <a:rPr lang="el-GR" sz="2800" dirty="0" smtClean="0">
                <a:solidFill>
                  <a:schemeClr val="tx1"/>
                </a:solidFill>
              </a:rPr>
              <a:t> που </a:t>
            </a:r>
            <a:r>
              <a:rPr lang="el-GR" sz="2800" dirty="0" smtClean="0">
                <a:solidFill>
                  <a:srgbClr val="C00000"/>
                </a:solidFill>
              </a:rPr>
              <a:t>περιέχει</a:t>
            </a:r>
            <a:r>
              <a:rPr lang="el-GR" sz="2800" dirty="0" smtClean="0">
                <a:solidFill>
                  <a:schemeClr val="tx1"/>
                </a:solidFill>
              </a:rPr>
              <a:t> </a:t>
            </a:r>
            <a:r>
              <a:rPr lang="el-GR" sz="2800" b="1" dirty="0" smtClean="0">
                <a:solidFill>
                  <a:srgbClr val="FF0000"/>
                </a:solidFill>
              </a:rPr>
              <a:t>κίνδυνο</a:t>
            </a:r>
            <a:r>
              <a:rPr lang="el-GR" sz="2800" dirty="0" smtClean="0">
                <a:solidFill>
                  <a:schemeClr val="tx1"/>
                </a:solidFill>
              </a:rPr>
              <a:t> και </a:t>
            </a:r>
            <a:r>
              <a:rPr lang="en-US" sz="2800" b="1" dirty="0" smtClean="0">
                <a:solidFill>
                  <a:schemeClr val="tx1"/>
                </a:solidFill>
              </a:rPr>
              <a:t>t</a:t>
            </a:r>
            <a:r>
              <a:rPr lang="el-GR" sz="2800" b="1" dirty="0" smtClean="0">
                <a:solidFill>
                  <a:schemeClr val="tx1"/>
                </a:solidFill>
              </a:rPr>
              <a:t> = 0,1,2….</a:t>
            </a:r>
            <a:r>
              <a:rPr lang="en-US" sz="2800" b="1" dirty="0" smtClean="0">
                <a:solidFill>
                  <a:schemeClr val="tx1"/>
                </a:solidFill>
              </a:rPr>
              <a:t>n</a:t>
            </a:r>
            <a:endParaRPr lang="el-GR" sz="2800" dirty="0" smtClean="0">
              <a:solidFill>
                <a:schemeClr val="tx1"/>
              </a:solidFill>
            </a:endParaRPr>
          </a:p>
          <a:p>
            <a:r>
              <a:rPr lang="el-GR" sz="2800" dirty="0" smtClean="0">
                <a:solidFill>
                  <a:schemeClr val="tx1"/>
                </a:solidFill>
              </a:rPr>
              <a:t>και </a:t>
            </a:r>
            <a:r>
              <a:rPr lang="en-US" sz="2800" b="1" dirty="0" smtClean="0">
                <a:solidFill>
                  <a:schemeClr val="tx1"/>
                </a:solidFill>
              </a:rPr>
              <a:t>i</a:t>
            </a:r>
            <a:r>
              <a:rPr lang="el-GR" sz="2800" b="1" dirty="0" smtClean="0">
                <a:solidFill>
                  <a:schemeClr val="tx1"/>
                </a:solidFill>
              </a:rPr>
              <a:t>* = το προσαρμοσμένο στον κίνδυνο προεξοφλητικό επιτόκιο</a:t>
            </a:r>
            <a:endParaRPr lang="el-GR" sz="2800" dirty="0">
              <a:solidFill>
                <a:schemeClr val="tx1"/>
              </a:solidFill>
            </a:endParaRPr>
          </a:p>
        </p:txBody>
      </p:sp>
      <p:graphicFrame>
        <p:nvGraphicFramePr>
          <p:cNvPr id="1452034" name="Object 4"/>
          <p:cNvGraphicFramePr>
            <a:graphicFrameLocks noChangeAspect="1"/>
          </p:cNvGraphicFramePr>
          <p:nvPr/>
        </p:nvGraphicFramePr>
        <p:xfrm>
          <a:off x="2627313" y="4941888"/>
          <a:ext cx="3470275" cy="1476375"/>
        </p:xfrm>
        <a:graphic>
          <a:graphicData uri="http://schemas.openxmlformats.org/presentationml/2006/ole">
            <p:oleObj spid="_x0000_s1452034" name="Equation" r:id="rId3" imgW="1193760" imgH="507960" progId="">
              <p:embed/>
            </p:oleObj>
          </a:graphicData>
        </a:graphic>
      </p:graphicFrame>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0" y="981075"/>
            <a:ext cx="9144000" cy="5761038"/>
          </a:xfrm>
        </p:spPr>
        <p:txBody>
          <a:bodyPr>
            <a:normAutofit lnSpcReduction="10000"/>
          </a:bodyPr>
          <a:lstStyle/>
          <a:p>
            <a:pPr marL="0" indent="0" algn="just" eaLnBrk="1" hangingPunct="1">
              <a:buFont typeface="Wingdings" pitchFamily="2" charset="2"/>
              <a:buNone/>
            </a:pPr>
            <a:r>
              <a:rPr lang="el-GR" sz="3100" dirty="0" smtClean="0">
                <a:solidFill>
                  <a:schemeClr val="tx1"/>
                </a:solidFill>
                <a:cs typeface="Times New Roman" pitchFamily="18" charset="0"/>
              </a:rPr>
              <a:t>Η επιχείρηση ΖΗΤΑ Α.Ε. εξετάζει ένα επενδυτικό πρόγραμμα αρχικού κόστους 80.000 ευρώ, το οποίο έχει διάρκεια ζωής 5 έτη.  Η επιχείρηση εκτιμά ότι το πρόγραμμα θα αποφέρει τις ακόλουθες πρόσθετες ταμειακές ροές μετά από φόρους</a:t>
            </a:r>
            <a:r>
              <a:rPr lang="en-US" sz="3100" dirty="0" smtClean="0">
                <a:solidFill>
                  <a:schemeClr val="tx1"/>
                </a:solidFill>
                <a:cs typeface="Times New Roman" pitchFamily="18" charset="0"/>
              </a:rPr>
              <a:t>. </a:t>
            </a:r>
            <a:r>
              <a:rPr lang="el-GR" sz="3100" dirty="0" smtClean="0">
                <a:solidFill>
                  <a:schemeClr val="tx1"/>
                </a:solidFill>
                <a:cs typeface="Times New Roman" pitchFamily="18" charset="0"/>
              </a:rPr>
              <a:t>Η διοίκηση πιστεύει ότι η κανονική απαιτούμενη από την επιχείρηση, απόδοση η οποία είναι 15%, δεν είναι αρκετή για να καλύψει τον κίνδυνο τον οποίο ενέχει το έργο αυτό. Η ελάχιστη αποδεκτή  από την επιχείρηση απόδοση για το έργο αυτό είναι 20%.  Να υπολογίσετε την ΚΠΑ του προγράμματος.  Θα προτείνατε το επενδυτικό πρόγραμμα αυτό</a:t>
            </a:r>
            <a:r>
              <a:rPr lang="en-US" sz="3100" dirty="0" smtClean="0">
                <a:solidFill>
                  <a:schemeClr val="tx1"/>
                </a:solidFill>
                <a:cs typeface="Times New Roman" pitchFamily="18" charset="0"/>
              </a:rPr>
              <a:t>;</a:t>
            </a:r>
            <a:endParaRPr lang="el-GR" sz="3100" dirty="0" smtClean="0">
              <a:solidFill>
                <a:schemeClr val="tx1"/>
              </a:solidFill>
              <a:cs typeface="Times New Roman" pitchFamily="18" charset="0"/>
            </a:endParaRPr>
          </a:p>
          <a:p>
            <a:pPr marL="0" indent="0" eaLnBrk="1" hangingPunct="1">
              <a:lnSpc>
                <a:spcPct val="90000"/>
              </a:lnSpc>
            </a:pPr>
            <a:endParaRPr lang="el-GR" sz="2800" dirty="0" smtClean="0"/>
          </a:p>
        </p:txBody>
      </p:sp>
      <p:sp>
        <p:nvSpPr>
          <p:cNvPr id="4" name="3 - Θέση αριθμού διαφάνειας"/>
          <p:cNvSpPr>
            <a:spLocks noGrp="1"/>
          </p:cNvSpPr>
          <p:nvPr>
            <p:ph type="sldNum" sz="quarter" idx="12"/>
          </p:nvPr>
        </p:nvSpPr>
        <p:spPr/>
        <p:txBody>
          <a:bodyPr/>
          <a:lstStyle/>
          <a:p>
            <a:pPr>
              <a:defRPr/>
            </a:pPr>
            <a:fld id="{FCFFD189-EA94-49F1-A576-03CE311B304D}" type="slidenum">
              <a:rPr lang="el-GR"/>
              <a:pPr>
                <a:defRPr/>
              </a:pPr>
              <a:t>441</a:t>
            </a:fld>
            <a:endParaRPr lang="el-GR" dirty="0"/>
          </a:p>
        </p:txBody>
      </p:sp>
      <p:sp>
        <p:nvSpPr>
          <p:cNvPr id="74756" name="Rectangle 4"/>
          <p:cNvSpPr>
            <a:spLocks noChangeArrowheads="1"/>
          </p:cNvSpPr>
          <p:nvPr/>
        </p:nvSpPr>
        <p:spPr bwMode="auto">
          <a:xfrm>
            <a:off x="0" y="115888"/>
            <a:ext cx="9144000" cy="647700"/>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76" name="Group 28"/>
          <p:cNvGraphicFramePr>
            <a:graphicFrameLocks noGrp="1"/>
          </p:cNvGraphicFramePr>
          <p:nvPr>
            <p:ph type="tbl" idx="1"/>
          </p:nvPr>
        </p:nvGraphicFramePr>
        <p:xfrm>
          <a:off x="0" y="1084263"/>
          <a:ext cx="9144000" cy="5369073"/>
        </p:xfrm>
        <a:graphic>
          <a:graphicData uri="http://schemas.openxmlformats.org/drawingml/2006/table">
            <a:tbl>
              <a:tblPr/>
              <a:tblGrid>
                <a:gridCol w="1306285"/>
                <a:gridCol w="7837715"/>
              </a:tblGrid>
              <a:tr h="1585430">
                <a:tc>
                  <a:txBody>
                    <a:bodyPr/>
                    <a:lstStyle/>
                    <a:p>
                      <a:pPr marL="0" marR="0" lvl="0" indent="0" algn="ctr" defTabSz="914400" rtl="0" eaLnBrk="1" fontAlgn="base" latinLnBrk="0" hangingPunct="1">
                        <a:lnSpc>
                          <a:spcPct val="70000"/>
                        </a:lnSpc>
                        <a:spcBef>
                          <a:spcPct val="20000"/>
                        </a:spcBef>
                        <a:spcAft>
                          <a:spcPct val="0"/>
                        </a:spcAft>
                        <a:buClr>
                          <a:schemeClr val="hlink"/>
                        </a:buClr>
                        <a:buSzPct val="90000"/>
                        <a:buFont typeface="Wingdings" pitchFamily="2" charset="2"/>
                        <a:buNone/>
                        <a:tabLst/>
                      </a:pPr>
                      <a:endParaRPr kumimoji="0" lang="el-GR" sz="3600" b="0" i="0" u="none" strike="noStrike" cap="none" normalizeH="0" baseline="0" dirty="0" smtClean="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7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cs typeface="Times New Roman" pitchFamily="18" charset="0"/>
                        </a:rPr>
                        <a:t>Έτη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cs typeface="Times New Roman" pitchFamily="18" charset="0"/>
                        </a:rPr>
                        <a:t>Πρόσθετες ταμειακές ροές μετά από φόρους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8364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1</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2</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3</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4</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5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€ 10.000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€ 20.000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€ 30.000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€ 40.000</a:t>
                      </a:r>
                    </a:p>
                    <a:p>
                      <a:pPr marL="0" marR="0" lvl="0" indent="0" algn="ctr" defTabSz="914400" rtl="0" eaLnBrk="1" fontAlgn="base" latinLnBrk="0" hangingPunct="1">
                        <a:lnSpc>
                          <a:spcPct val="100000"/>
                        </a:lnSpc>
                        <a:spcBef>
                          <a:spcPct val="20000"/>
                        </a:spcBef>
                        <a:spcAft>
                          <a:spcPct val="0"/>
                        </a:spcAft>
                        <a:buClr>
                          <a:schemeClr val="hlink"/>
                        </a:buClr>
                        <a:buSzPct val="90000"/>
                        <a:buFont typeface="Wingdings" pitchFamily="2" charset="2"/>
                        <a:buNone/>
                        <a:tabLst/>
                      </a:pPr>
                      <a:r>
                        <a:rPr kumimoji="0" lang="el-GR" sz="3600" b="0" i="0" u="none" strike="noStrike" cap="none" normalizeH="0" baseline="0" dirty="0" smtClean="0">
                          <a:ln>
                            <a:noFill/>
                          </a:ln>
                          <a:solidFill>
                            <a:schemeClr val="tx1"/>
                          </a:solidFill>
                          <a:effectLst/>
                          <a:latin typeface="+mn-lt"/>
                        </a:rPr>
                        <a:t>€ 50.000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 name="3 - Θέση αριθμού διαφάνειας"/>
          <p:cNvSpPr>
            <a:spLocks noGrp="1"/>
          </p:cNvSpPr>
          <p:nvPr>
            <p:ph type="sldNum" sz="quarter" idx="10"/>
          </p:nvPr>
        </p:nvSpPr>
        <p:spPr/>
        <p:txBody>
          <a:bodyPr/>
          <a:lstStyle/>
          <a:p>
            <a:pPr>
              <a:defRPr/>
            </a:pPr>
            <a:fld id="{EA5AA264-3F73-4D8F-9674-CDF168D00843}" type="slidenum">
              <a:rPr lang="el-GR"/>
              <a:pPr>
                <a:defRPr/>
              </a:pPr>
              <a:t>442</a:t>
            </a:fld>
            <a:endParaRPr lang="el-GR" dirty="0"/>
          </a:p>
        </p:txBody>
      </p:sp>
      <p:sp>
        <p:nvSpPr>
          <p:cNvPr id="75790" name="Rectangle 29"/>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Παράδειγμα</a:t>
            </a:r>
            <a:endParaRPr lang="el-GR" sz="4000" dirty="0"/>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0" y="1125538"/>
            <a:ext cx="9036050" cy="5616575"/>
          </a:xfrm>
        </p:spPr>
        <p:txBody>
          <a:bodyPr>
            <a:normAutofit fontScale="92500"/>
          </a:bodyPr>
          <a:lstStyle/>
          <a:p>
            <a:pPr marL="0" indent="0" algn="just" eaLnBrk="1" hangingPunct="1">
              <a:buFont typeface="Wingdings" pitchFamily="2" charset="2"/>
              <a:buNone/>
            </a:pPr>
            <a:r>
              <a:rPr lang="el-GR" sz="2800" dirty="0" smtClean="0">
                <a:solidFill>
                  <a:schemeClr val="tx1"/>
                </a:solidFill>
              </a:rPr>
              <a:t>Η καθαρή παρούσα αξία του προγράμματος η οποία προκύπτει εάν προεξοφλήσουμε τις αναμενόμενες πρόσθετες ταμειακές ροές με 20% είναι ίση με:</a:t>
            </a:r>
            <a:endParaRPr lang="en-US" sz="2800" dirty="0" smtClean="0">
              <a:solidFill>
                <a:schemeClr val="tx1"/>
              </a:solidFill>
            </a:endParaRPr>
          </a:p>
          <a:p>
            <a:pPr marL="0" indent="0" algn="just" eaLnBrk="1" hangingPunct="1">
              <a:buFont typeface="Wingdings" pitchFamily="2" charset="2"/>
              <a:buNone/>
            </a:pPr>
            <a:endParaRPr lang="el-GR" sz="2800" dirty="0" smtClean="0">
              <a:solidFill>
                <a:schemeClr val="tx1"/>
              </a:solidFill>
            </a:endParaRPr>
          </a:p>
          <a:p>
            <a:pPr marL="0" indent="0" eaLnBrk="1" hangingPunct="1">
              <a:buFont typeface="Wingdings" pitchFamily="2" charset="2"/>
              <a:buNone/>
            </a:pPr>
            <a:r>
              <a:rPr lang="el-GR" sz="2800" b="1" dirty="0" smtClean="0">
                <a:solidFill>
                  <a:schemeClr val="tx1"/>
                </a:solidFill>
              </a:rPr>
              <a:t>NPV</a:t>
            </a:r>
            <a:r>
              <a:rPr lang="el-GR" sz="2800" dirty="0" smtClean="0">
                <a:solidFill>
                  <a:schemeClr val="tx1"/>
                </a:solidFill>
              </a:rPr>
              <a:t>= [-80.000] + [10.000/(1+0,20)] + [20.000/(1+0,20)</a:t>
            </a:r>
            <a:r>
              <a:rPr lang="el-GR" sz="2800" baseline="30000" dirty="0" smtClean="0">
                <a:solidFill>
                  <a:schemeClr val="tx1"/>
                </a:solidFill>
              </a:rPr>
              <a:t>2</a:t>
            </a:r>
            <a:r>
              <a:rPr lang="el-GR" sz="2800" dirty="0" smtClean="0">
                <a:solidFill>
                  <a:schemeClr val="tx1"/>
                </a:solidFill>
              </a:rPr>
              <a:t>] + </a:t>
            </a:r>
          </a:p>
          <a:p>
            <a:pPr marL="0" indent="0" eaLnBrk="1" hangingPunct="1">
              <a:buFont typeface="Wingdings" pitchFamily="2" charset="2"/>
              <a:buNone/>
            </a:pPr>
            <a:endParaRPr lang="el-GR" sz="2800" dirty="0" smtClean="0">
              <a:solidFill>
                <a:schemeClr val="tx1"/>
              </a:solidFill>
            </a:endParaRPr>
          </a:p>
          <a:p>
            <a:pPr marL="0" indent="0" eaLnBrk="1" hangingPunct="1">
              <a:buFont typeface="Wingdings" pitchFamily="2" charset="2"/>
              <a:buNone/>
            </a:pPr>
            <a:r>
              <a:rPr lang="el-GR" sz="2800" dirty="0" smtClean="0">
                <a:solidFill>
                  <a:schemeClr val="tx1"/>
                </a:solidFill>
              </a:rPr>
              <a:t>+[30.000/(1+0,20)</a:t>
            </a:r>
            <a:r>
              <a:rPr lang="el-GR" sz="2800" baseline="30000" dirty="0" smtClean="0">
                <a:solidFill>
                  <a:schemeClr val="tx1"/>
                </a:solidFill>
              </a:rPr>
              <a:t>3</a:t>
            </a:r>
            <a:r>
              <a:rPr lang="el-GR" sz="2800" dirty="0" smtClean="0">
                <a:solidFill>
                  <a:schemeClr val="tx1"/>
                </a:solidFill>
              </a:rPr>
              <a:t>] + [40.000/(1+0,20)</a:t>
            </a:r>
            <a:r>
              <a:rPr lang="el-GR" sz="2800" baseline="30000" dirty="0" smtClean="0">
                <a:solidFill>
                  <a:schemeClr val="tx1"/>
                </a:solidFill>
              </a:rPr>
              <a:t>4</a:t>
            </a:r>
            <a:r>
              <a:rPr lang="el-GR" sz="2800" dirty="0" smtClean="0">
                <a:solidFill>
                  <a:schemeClr val="tx1"/>
                </a:solidFill>
              </a:rPr>
              <a:t>] + 50.000/(1+0,20)</a:t>
            </a:r>
            <a:r>
              <a:rPr lang="el-GR" sz="2800" baseline="30000" dirty="0" smtClean="0">
                <a:solidFill>
                  <a:schemeClr val="tx1"/>
                </a:solidFill>
              </a:rPr>
              <a:t>5</a:t>
            </a:r>
            <a:r>
              <a:rPr lang="el-GR" sz="2800" dirty="0" smtClean="0">
                <a:solidFill>
                  <a:schemeClr val="tx1"/>
                </a:solidFill>
              </a:rPr>
              <a:t>]  </a:t>
            </a:r>
          </a:p>
          <a:p>
            <a:pPr marL="0" indent="0" eaLnBrk="1" hangingPunct="1">
              <a:buFont typeface="Wingdings" pitchFamily="2" charset="2"/>
              <a:buNone/>
            </a:pPr>
            <a:endParaRPr lang="el-GR" sz="2800" dirty="0" smtClean="0">
              <a:solidFill>
                <a:schemeClr val="tx1"/>
              </a:solidFill>
              <a:sym typeface="Symbol" pitchFamily="18" charset="2"/>
            </a:endParaRPr>
          </a:p>
          <a:p>
            <a:pPr marL="0" indent="0" eaLnBrk="1" hangingPunct="1">
              <a:buFont typeface="Symbol" pitchFamily="18" charset="2"/>
              <a:buChar char="Þ"/>
            </a:pPr>
            <a:r>
              <a:rPr lang="el-GR" sz="2800" b="1" dirty="0" smtClean="0">
                <a:solidFill>
                  <a:schemeClr val="tx1"/>
                </a:solidFill>
              </a:rPr>
              <a:t>NPV</a:t>
            </a:r>
            <a:r>
              <a:rPr lang="el-GR" sz="2800" dirty="0" smtClean="0">
                <a:solidFill>
                  <a:schemeClr val="tx1"/>
                </a:solidFill>
              </a:rPr>
              <a:t> = </a:t>
            </a:r>
            <a:r>
              <a:rPr lang="el-GR" sz="2800" b="1" dirty="0" smtClean="0">
                <a:solidFill>
                  <a:schemeClr val="tx1"/>
                </a:solidFill>
              </a:rPr>
              <a:t>-1.032,66 </a:t>
            </a:r>
            <a:r>
              <a:rPr lang="el-GR" sz="2800" dirty="0" smtClean="0">
                <a:solidFill>
                  <a:schemeClr val="tx1"/>
                </a:solidFill>
              </a:rPr>
              <a:t>ευρώ. </a:t>
            </a:r>
          </a:p>
          <a:p>
            <a:pPr marL="0" indent="0" eaLnBrk="1" hangingPunct="1">
              <a:buFont typeface="Arial" charset="0"/>
              <a:buNone/>
            </a:pPr>
            <a:r>
              <a:rPr lang="el-GR" sz="2800" dirty="0" smtClean="0">
                <a:solidFill>
                  <a:schemeClr val="tx1"/>
                </a:solidFill>
              </a:rPr>
              <a:t>Επειδή η ΚΠΑ &lt; 0 το συγκεκριμένο επενδυτικό πρόγραμμα απορρίπτεται.</a:t>
            </a:r>
          </a:p>
          <a:p>
            <a:pPr marL="0" indent="0" eaLnBrk="1" hangingPunct="1">
              <a:buFont typeface="Wingdings" pitchFamily="2" charset="2"/>
              <a:buNone/>
            </a:pPr>
            <a:endParaRPr lang="el-GR" sz="2800" dirty="0" smtClean="0">
              <a:latin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7EAA04FC-1D95-4A91-AE06-BB990EE34E9C}" type="slidenum">
              <a:rPr lang="el-GR"/>
              <a:pPr>
                <a:defRPr/>
              </a:pPr>
              <a:t>443</a:t>
            </a:fld>
            <a:endParaRPr lang="el-GR" dirty="0"/>
          </a:p>
        </p:txBody>
      </p:sp>
      <p:sp>
        <p:nvSpPr>
          <p:cNvPr id="76804" name="Rectangle 4"/>
          <p:cNvSpPr>
            <a:spLocks noChangeArrowheads="1"/>
          </p:cNvSpPr>
          <p:nvPr/>
        </p:nvSpPr>
        <p:spPr bwMode="auto">
          <a:xfrm>
            <a:off x="0" y="260350"/>
            <a:ext cx="9144000" cy="503238"/>
          </a:xfrm>
          <a:prstGeom prst="rect">
            <a:avLst/>
          </a:prstGeom>
          <a:noFill/>
          <a:ln w="9525">
            <a:noFill/>
            <a:miter lim="800000"/>
            <a:headEnd/>
            <a:tailEnd/>
          </a:ln>
        </p:spPr>
        <p:txBody>
          <a:bodyPr/>
          <a:lstStyle/>
          <a:p>
            <a:pPr algn="ctr">
              <a:spcBef>
                <a:spcPct val="20000"/>
              </a:spcBef>
              <a:buClr>
                <a:schemeClr val="hlink"/>
              </a:buClr>
              <a:buSzPct val="90000"/>
              <a:buFont typeface="Wingdings" pitchFamily="2" charset="2"/>
              <a:buNone/>
            </a:pPr>
            <a:r>
              <a:rPr lang="el-GR" sz="4000" b="1" dirty="0"/>
              <a:t>Λύση Παραδείγματος</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200329"/>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Μέθοδος Προσαρμογής του Προεξοφλητικού Επιτοκίου</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268760"/>
            <a:ext cx="8352928" cy="15236101"/>
          </a:xfrm>
          <a:prstGeom prst="rect">
            <a:avLst/>
          </a:prstGeom>
          <a:noFill/>
        </p:spPr>
        <p:txBody>
          <a:bodyPr wrap="square" rtlCol="0">
            <a:spAutoFit/>
          </a:bodyPr>
          <a:lstStyle/>
          <a:p>
            <a:pPr algn="just"/>
            <a:r>
              <a:rPr lang="el-GR" sz="2200" dirty="0" smtClean="0"/>
              <a:t>Έστω το προηγούμενο παράδειγμα με τις ακόλουθες πρόσθετες ταμειακές ροές. Αν η επιχείρηση κρίνει ότι η απαιτούμενη απόδοση του 15% δεν αρκεί να καλύψει τον κίνδυνο του υπό εξέταση έργου, την οποία ορίζει στο 20% να αξιολογηθεί η επένδυση με τη μέθοδο  της προσαρμογής του προεξοφλητικού επιτοκίου και βάσει της ΚΠΑ.</a:t>
            </a:r>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200" dirty="0" smtClean="0"/>
          </a:p>
          <a:p>
            <a:pPr algn="just"/>
            <a:endParaRPr lang="el-GR" sz="2200" dirty="0"/>
          </a:p>
          <a:p>
            <a:pPr algn="just"/>
            <a:r>
              <a:rPr lang="el-GR" sz="2200" dirty="0" smtClean="0"/>
              <a:t>  </a:t>
            </a:r>
          </a:p>
          <a:p>
            <a:pPr algn="just"/>
            <a:endParaRPr lang="el-GR" sz="2200" dirty="0" smtClean="0"/>
          </a:p>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9" name="8 - Πίνακας"/>
          <p:cNvGraphicFramePr>
            <a:graphicFrameLocks noGrp="1"/>
          </p:cNvGraphicFramePr>
          <p:nvPr/>
        </p:nvGraphicFramePr>
        <p:xfrm>
          <a:off x="2267744" y="3429000"/>
          <a:ext cx="4680520" cy="1882133"/>
        </p:xfrm>
        <a:graphic>
          <a:graphicData uri="http://schemas.openxmlformats.org/drawingml/2006/table">
            <a:tbl>
              <a:tblPr/>
              <a:tblGrid>
                <a:gridCol w="1579676"/>
                <a:gridCol w="3100844"/>
              </a:tblGrid>
              <a:tr h="480053">
                <a:tc>
                  <a:txBody>
                    <a:bodyPr/>
                    <a:lstStyle/>
                    <a:p>
                      <a:pPr algn="ctr">
                        <a:lnSpc>
                          <a:spcPct val="115000"/>
                        </a:lnSpc>
                        <a:spcAft>
                          <a:spcPts val="0"/>
                        </a:spcAft>
                      </a:pPr>
                      <a:r>
                        <a:rPr lang="el-GR" sz="2000" b="1" dirty="0">
                          <a:latin typeface="Calibri"/>
                          <a:ea typeface="Calibri"/>
                          <a:cs typeface="Times New Roman"/>
                        </a:rPr>
                        <a:t>Έτος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Πρόσθετες ταμειακές ροές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10.000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15.000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20.000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27">
                <a:tc>
                  <a:txBody>
                    <a:bodyPr/>
                    <a:lstStyle/>
                    <a:p>
                      <a:pPr algn="ctr">
                        <a:lnSpc>
                          <a:spcPct val="115000"/>
                        </a:lnSpc>
                        <a:spcAft>
                          <a:spcPts val="0"/>
                        </a:spcAft>
                      </a:pPr>
                      <a:r>
                        <a:rPr lang="el-GR" sz="2000" b="1" dirty="0">
                          <a:latin typeface="Calibri"/>
                          <a:ea typeface="Calibri"/>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latin typeface="Calibri"/>
                          <a:ea typeface="Calibri"/>
                          <a:cs typeface="Times New Roman"/>
                        </a:rPr>
                        <a:t>25.000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 Ορθογώνιο"/>
          <p:cNvSpPr/>
          <p:nvPr/>
        </p:nvSpPr>
        <p:spPr>
          <a:xfrm>
            <a:off x="179512" y="5301208"/>
            <a:ext cx="8964488" cy="1446550"/>
          </a:xfrm>
          <a:prstGeom prst="rect">
            <a:avLst/>
          </a:prstGeom>
        </p:spPr>
        <p:txBody>
          <a:bodyPr wrap="square">
            <a:spAutoFit/>
          </a:bodyPr>
          <a:lstStyle/>
          <a:p>
            <a:r>
              <a:rPr lang="el-GR" sz="2200" dirty="0" smtClean="0"/>
              <a:t>ΚΠΑ (Ν</a:t>
            </a:r>
            <a:r>
              <a:rPr lang="en-US" sz="2200" dirty="0" smtClean="0"/>
              <a:t>PV)=</a:t>
            </a:r>
            <a:r>
              <a:rPr lang="el-GR" sz="2200" dirty="0" smtClean="0"/>
              <a:t> </a:t>
            </a:r>
          </a:p>
          <a:p>
            <a:r>
              <a:rPr lang="el-GR" sz="2200" dirty="0" smtClean="0"/>
              <a:t>-</a:t>
            </a:r>
            <a:r>
              <a:rPr lang="en-US" sz="2200" dirty="0" smtClean="0"/>
              <a:t>50.000+(10.000)/(1</a:t>
            </a:r>
            <a:r>
              <a:rPr lang="el-GR" sz="2200" dirty="0" smtClean="0"/>
              <a:t>+2</a:t>
            </a:r>
            <a:r>
              <a:rPr lang="en-US" sz="2200" dirty="0" smtClean="0"/>
              <a:t>0%) +(15.000)/(1+</a:t>
            </a:r>
            <a:r>
              <a:rPr lang="el-GR" sz="2200" dirty="0" smtClean="0"/>
              <a:t>2</a:t>
            </a:r>
            <a:r>
              <a:rPr lang="en-US" sz="2200" dirty="0" smtClean="0"/>
              <a:t>0%)</a:t>
            </a:r>
            <a:r>
              <a:rPr lang="en-US" sz="2200" baseline="30000" dirty="0" smtClean="0"/>
              <a:t>2</a:t>
            </a:r>
            <a:r>
              <a:rPr lang="en-US" sz="2200" dirty="0" smtClean="0"/>
              <a:t>+(20.000)/(1+</a:t>
            </a:r>
            <a:r>
              <a:rPr lang="el-GR" sz="2200" dirty="0" smtClean="0"/>
              <a:t>2</a:t>
            </a:r>
            <a:r>
              <a:rPr lang="en-US" sz="2200" dirty="0" smtClean="0"/>
              <a:t>0%)</a:t>
            </a:r>
            <a:r>
              <a:rPr lang="en-US" sz="2200" baseline="30000" dirty="0" smtClean="0"/>
              <a:t>3</a:t>
            </a:r>
            <a:endParaRPr lang="el-GR" sz="2200" baseline="30000" dirty="0" smtClean="0"/>
          </a:p>
          <a:p>
            <a:r>
              <a:rPr lang="en-US" sz="2200" dirty="0" smtClean="0"/>
              <a:t>+(25.000)/(1</a:t>
            </a:r>
            <a:r>
              <a:rPr lang="el-GR" sz="2200" dirty="0" smtClean="0"/>
              <a:t>+2</a:t>
            </a:r>
            <a:r>
              <a:rPr lang="en-US" sz="2200" dirty="0" smtClean="0"/>
              <a:t>0%)</a:t>
            </a:r>
            <a:r>
              <a:rPr lang="en-US" sz="2200" baseline="30000" dirty="0" smtClean="0"/>
              <a:t>4</a:t>
            </a:r>
            <a:r>
              <a:rPr lang="en-US" sz="2200" dirty="0" smtClean="0"/>
              <a:t>=</a:t>
            </a:r>
            <a:r>
              <a:rPr lang="el-GR" sz="2200" dirty="0" smtClean="0"/>
              <a:t> -50.000+42.380.40= -7.619,60</a:t>
            </a:r>
          </a:p>
          <a:p>
            <a:r>
              <a:rPr lang="en-US" sz="2200" dirty="0" smtClean="0"/>
              <a:t>H </a:t>
            </a:r>
            <a:r>
              <a:rPr lang="el-GR" sz="2200" dirty="0" smtClean="0"/>
              <a:t>επένδυση δεν γίνεται αποδεκτή.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1 - Τίτλος"/>
          <p:cNvSpPr>
            <a:spLocks noGrp="1"/>
          </p:cNvSpPr>
          <p:nvPr>
            <p:ph type="title"/>
          </p:nvPr>
        </p:nvSpPr>
        <p:spPr>
          <a:xfrm>
            <a:off x="179388" y="115888"/>
            <a:ext cx="8856662" cy="2088976"/>
          </a:xfrm>
        </p:spPr>
        <p:txBody>
          <a:bodyPr>
            <a:noAutofit/>
          </a:bodyPr>
          <a:lstStyle/>
          <a:p>
            <a:pPr algn="ctr"/>
            <a:r>
              <a:rPr lang="el-GR" sz="3600" b="1" dirty="0" smtClean="0">
                <a:cs typeface="Times New Roman" pitchFamily="18" charset="0"/>
              </a:rPr>
              <a:t>Συγκριση Μεθοδων </a:t>
            </a:r>
            <a:r>
              <a:rPr lang="el-GR" sz="3600" b="1" dirty="0" smtClean="0">
                <a:solidFill>
                  <a:srgbClr val="C00000"/>
                </a:solidFill>
                <a:cs typeface="Times New Roman" pitchFamily="18" charset="0"/>
              </a:rPr>
              <a:t>Ισοδυναμιασ με την Βεβαιοτητα</a:t>
            </a:r>
            <a:r>
              <a:rPr lang="el-GR" sz="3600" b="1" dirty="0" smtClean="0">
                <a:cs typeface="Times New Roman" pitchFamily="18" charset="0"/>
              </a:rPr>
              <a:t> και τησ </a:t>
            </a:r>
            <a:r>
              <a:rPr lang="el-GR" sz="3600" b="1" dirty="0" smtClean="0">
                <a:solidFill>
                  <a:srgbClr val="002060"/>
                </a:solidFill>
                <a:cs typeface="Times New Roman" pitchFamily="18" charset="0"/>
              </a:rPr>
              <a:t>Προσαρμογησ του Προεξοφλητικου Επιτοκιου (1)</a:t>
            </a:r>
            <a:endParaRPr lang="el-GR" sz="3600" b="1" dirty="0" smtClean="0">
              <a:latin typeface="+mn-lt"/>
              <a:cs typeface="Times New Roman" pitchFamily="18" charset="0"/>
            </a:endParaRPr>
          </a:p>
        </p:txBody>
      </p:sp>
      <p:sp>
        <p:nvSpPr>
          <p:cNvPr id="3" name="2 - Θέση περιεχομένου"/>
          <p:cNvSpPr>
            <a:spLocks noGrp="1"/>
          </p:cNvSpPr>
          <p:nvPr>
            <p:ph idx="1"/>
          </p:nvPr>
        </p:nvSpPr>
        <p:spPr>
          <a:xfrm>
            <a:off x="0" y="2420888"/>
            <a:ext cx="9144000" cy="4437112"/>
          </a:xfrm>
        </p:spPr>
        <p:txBody>
          <a:bodyPr rtlCol="0">
            <a:normAutofit lnSpcReduction="10000"/>
          </a:bodyPr>
          <a:lstStyle/>
          <a:p>
            <a:pPr algn="just" eaLnBrk="1" fontAlgn="auto" hangingPunct="1">
              <a:spcAft>
                <a:spcPts val="0"/>
              </a:spcAft>
              <a:buFont typeface="Arial" pitchFamily="34" charset="0"/>
              <a:buChar char="•"/>
              <a:defRPr/>
            </a:pPr>
            <a:r>
              <a:rPr lang="el-GR" sz="2800" dirty="0" smtClean="0">
                <a:solidFill>
                  <a:schemeClr val="tx1"/>
                </a:solidFill>
                <a:cs typeface="Times New Roman" pitchFamily="18" charset="0"/>
              </a:rPr>
              <a:t>Οι δύο μέθοδοι διαφέρουν στα εξής:</a:t>
            </a:r>
          </a:p>
          <a:p>
            <a:pPr algn="just" eaLnBrk="1" fontAlgn="auto" hangingPunct="1">
              <a:spcAft>
                <a:spcPts val="0"/>
              </a:spcAft>
              <a:buFont typeface="Arial" pitchFamily="34" charset="0"/>
              <a:buNone/>
              <a:defRPr/>
            </a:pPr>
            <a:r>
              <a:rPr lang="el-GR" sz="2800" b="1" dirty="0" smtClean="0">
                <a:cs typeface="Times New Roman" pitchFamily="18" charset="0"/>
              </a:rPr>
              <a:t>1)</a:t>
            </a:r>
            <a:r>
              <a:rPr lang="el-GR" sz="2800" dirty="0" smtClean="0">
                <a:cs typeface="Times New Roman" pitchFamily="18" charset="0"/>
              </a:rPr>
              <a:t> </a:t>
            </a:r>
            <a:r>
              <a:rPr lang="el-GR" sz="2800" b="1" u="sng" dirty="0" smtClean="0">
                <a:solidFill>
                  <a:srgbClr val="006600"/>
                </a:solidFill>
                <a:cs typeface="Times New Roman" pitchFamily="18" charset="0"/>
              </a:rPr>
              <a:t>Στο σημείο προσαρμογής για τον κίνδυνο.</a:t>
            </a:r>
            <a:r>
              <a:rPr lang="el-GR" sz="2800" b="1" dirty="0" smtClean="0">
                <a:solidFill>
                  <a:srgbClr val="006600"/>
                </a:solidFill>
                <a:cs typeface="Times New Roman" pitchFamily="18" charset="0"/>
              </a:rPr>
              <a:t> </a:t>
            </a:r>
            <a:r>
              <a:rPr lang="el-GR" sz="2800" dirty="0" smtClean="0">
                <a:solidFill>
                  <a:srgbClr val="0000CC"/>
                </a:solidFill>
                <a:cs typeface="Times New Roman" pitchFamily="18" charset="0"/>
              </a:rPr>
              <a:t>Η μέθοδος της ισοδυναμίας με την βεβαιότητα προσαρμόζει </a:t>
            </a:r>
            <a:r>
              <a:rPr lang="el-GR" sz="2800" b="1" dirty="0" smtClean="0">
                <a:solidFill>
                  <a:srgbClr val="0000CC"/>
                </a:solidFill>
                <a:cs typeface="Times New Roman" pitchFamily="18" charset="0"/>
              </a:rPr>
              <a:t>προς τα κάτω </a:t>
            </a:r>
            <a:r>
              <a:rPr lang="el-GR" sz="2800" dirty="0" smtClean="0">
                <a:solidFill>
                  <a:srgbClr val="0000CC"/>
                </a:solidFill>
                <a:cs typeface="Times New Roman" pitchFamily="18" charset="0"/>
              </a:rPr>
              <a:t>μόνο τις αναμενόμενες ετήσιες ταμειακές ροές.</a:t>
            </a:r>
            <a:r>
              <a:rPr lang="el-GR" sz="2800" dirty="0" smtClean="0">
                <a:cs typeface="Times New Roman" pitchFamily="18" charset="0"/>
              </a:rPr>
              <a:t> </a:t>
            </a:r>
            <a:r>
              <a:rPr lang="el-GR" sz="2800" b="1" dirty="0" smtClean="0">
                <a:solidFill>
                  <a:srgbClr val="7030A0"/>
                </a:solidFill>
                <a:cs typeface="Times New Roman" pitchFamily="18" charset="0"/>
              </a:rPr>
              <a:t>Αντιθέτως</a:t>
            </a:r>
            <a:r>
              <a:rPr lang="el-GR" sz="2800" dirty="0" smtClean="0">
                <a:solidFill>
                  <a:srgbClr val="7030A0"/>
                </a:solidFill>
                <a:cs typeface="Times New Roman" pitchFamily="18" charset="0"/>
              </a:rPr>
              <a:t>,</a:t>
            </a:r>
            <a:r>
              <a:rPr lang="el-GR" sz="2800" dirty="0" smtClean="0">
                <a:cs typeface="Times New Roman" pitchFamily="18" charset="0"/>
              </a:rPr>
              <a:t> </a:t>
            </a:r>
            <a:r>
              <a:rPr lang="el-GR" sz="2800" dirty="0" smtClean="0">
                <a:solidFill>
                  <a:srgbClr val="FF0000"/>
                </a:solidFill>
                <a:cs typeface="Times New Roman" pitchFamily="18" charset="0"/>
              </a:rPr>
              <a:t>η μέθοδος της προσαρμογής του προεξοφλητικού επιτοκίου προσαρμόζει </a:t>
            </a:r>
            <a:r>
              <a:rPr lang="el-GR" sz="2800" b="1" dirty="0" smtClean="0">
                <a:solidFill>
                  <a:srgbClr val="FF0000"/>
                </a:solidFill>
                <a:cs typeface="Times New Roman" pitchFamily="18" charset="0"/>
              </a:rPr>
              <a:t>προς τα πάνω </a:t>
            </a:r>
            <a:r>
              <a:rPr lang="el-GR" sz="2800" dirty="0" smtClean="0">
                <a:solidFill>
                  <a:srgbClr val="FF0000"/>
                </a:solidFill>
                <a:cs typeface="Times New Roman" pitchFamily="18" charset="0"/>
              </a:rPr>
              <a:t>μόνο το προεξοφλητικό επιτόκιο. </a:t>
            </a:r>
            <a:r>
              <a:rPr lang="el-GR" sz="2800" dirty="0" smtClean="0">
                <a:solidFill>
                  <a:schemeClr val="tx1"/>
                </a:solidFill>
                <a:cs typeface="Times New Roman" pitchFamily="18" charset="0"/>
              </a:rPr>
              <a:t>Το αποτέλεσμα και των </a:t>
            </a:r>
            <a:r>
              <a:rPr lang="en-US" sz="2800" dirty="0" smtClean="0">
                <a:solidFill>
                  <a:schemeClr val="tx1"/>
                </a:solidFill>
                <a:cs typeface="Times New Roman" pitchFamily="18" charset="0"/>
              </a:rPr>
              <a:t>2</a:t>
            </a:r>
            <a:r>
              <a:rPr lang="el-GR" sz="2800" dirty="0" smtClean="0">
                <a:solidFill>
                  <a:schemeClr val="tx1"/>
                </a:solidFill>
                <a:cs typeface="Times New Roman" pitchFamily="18" charset="0"/>
              </a:rPr>
              <a:t> μεθόδων είναι η προσαρμογή προς τα κάτω της ΚΠΑ του εξεταζόμενου επενδυτικού προγράμματος</a:t>
            </a:r>
            <a:r>
              <a:rPr lang="el-GR" dirty="0" smtClean="0">
                <a:solidFill>
                  <a:schemeClr val="tx1"/>
                </a:solidFill>
                <a:cs typeface="Times New Roman" pitchFamily="18" charset="0"/>
              </a:rPr>
              <a:t>.</a:t>
            </a:r>
          </a:p>
        </p:txBody>
      </p:sp>
      <p:sp>
        <p:nvSpPr>
          <p:cNvPr id="4" name="3 - Θέση αριθμού διαφάνειας"/>
          <p:cNvSpPr>
            <a:spLocks noGrp="1"/>
          </p:cNvSpPr>
          <p:nvPr>
            <p:ph type="sldNum" sz="quarter" idx="12"/>
          </p:nvPr>
        </p:nvSpPr>
        <p:spPr/>
        <p:txBody>
          <a:bodyPr/>
          <a:lstStyle/>
          <a:p>
            <a:pPr>
              <a:defRPr/>
            </a:pPr>
            <a:fld id="{8545C2FC-329F-4757-95B4-A1A45DBB7760}" type="slidenum">
              <a:rPr lang="el-GR"/>
              <a:pPr>
                <a:defRPr/>
              </a:pPr>
              <a:t>445</a:t>
            </a:fld>
            <a:endParaRPr lang="el-GR" dirty="0"/>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1 - Τίτλος"/>
          <p:cNvSpPr>
            <a:spLocks noGrp="1"/>
          </p:cNvSpPr>
          <p:nvPr>
            <p:ph type="title"/>
          </p:nvPr>
        </p:nvSpPr>
        <p:spPr>
          <a:xfrm>
            <a:off x="0" y="115888"/>
            <a:ext cx="9144000" cy="1296887"/>
          </a:xfrm>
        </p:spPr>
        <p:txBody>
          <a:bodyPr>
            <a:noAutofit/>
          </a:bodyPr>
          <a:lstStyle/>
          <a:p>
            <a:pPr algn="ctr" eaLnBrk="1" hangingPunct="1"/>
            <a:r>
              <a:rPr lang="el-GR" sz="2800" b="1" dirty="0" smtClean="0">
                <a:latin typeface="+mn-lt"/>
                <a:cs typeface="Times New Roman" pitchFamily="18" charset="0"/>
              </a:rPr>
              <a:t>Συγκριση Μεθοδων </a:t>
            </a:r>
            <a:r>
              <a:rPr lang="el-GR" sz="2800" b="1" dirty="0" smtClean="0">
                <a:solidFill>
                  <a:srgbClr val="C00000"/>
                </a:solidFill>
                <a:latin typeface="+mn-lt"/>
                <a:cs typeface="Times New Roman" pitchFamily="18" charset="0"/>
              </a:rPr>
              <a:t>Ισοδυναμιασ με την Βεβαιοτητα</a:t>
            </a:r>
            <a:r>
              <a:rPr lang="el-GR" sz="2800" b="1" dirty="0" smtClean="0">
                <a:latin typeface="+mn-lt"/>
                <a:cs typeface="Times New Roman" pitchFamily="18" charset="0"/>
              </a:rPr>
              <a:t> και τησ </a:t>
            </a:r>
            <a:r>
              <a:rPr lang="el-GR" sz="2800" b="1" dirty="0" smtClean="0">
                <a:solidFill>
                  <a:srgbClr val="002060"/>
                </a:solidFill>
                <a:latin typeface="+mn-lt"/>
                <a:cs typeface="Times New Roman" pitchFamily="18" charset="0"/>
              </a:rPr>
              <a:t>Προσαρμογησ του Προεξοφλητικου Επιτοκιου (2)</a:t>
            </a:r>
            <a:endParaRPr lang="el-GR" sz="2800" dirty="0" smtClean="0">
              <a:solidFill>
                <a:srgbClr val="002060"/>
              </a:solidFill>
              <a:latin typeface="+mn-lt"/>
              <a:cs typeface="Times New Roman" pitchFamily="18" charset="0"/>
            </a:endParaRPr>
          </a:p>
        </p:txBody>
      </p:sp>
      <p:sp>
        <p:nvSpPr>
          <p:cNvPr id="3" name="2 - Θέση περιεχομένου"/>
          <p:cNvSpPr>
            <a:spLocks noGrp="1"/>
          </p:cNvSpPr>
          <p:nvPr>
            <p:ph idx="1"/>
          </p:nvPr>
        </p:nvSpPr>
        <p:spPr>
          <a:xfrm>
            <a:off x="179512" y="1556792"/>
            <a:ext cx="8712968" cy="5112568"/>
          </a:xfrm>
        </p:spPr>
        <p:txBody>
          <a:bodyPr rtlCol="0">
            <a:normAutofit/>
          </a:bodyPr>
          <a:lstStyle/>
          <a:p>
            <a:pPr algn="just" eaLnBrk="1" fontAlgn="auto" hangingPunct="1">
              <a:spcAft>
                <a:spcPts val="0"/>
              </a:spcAft>
              <a:buFont typeface="Arial" pitchFamily="34" charset="0"/>
              <a:buNone/>
              <a:defRPr/>
            </a:pPr>
            <a:r>
              <a:rPr lang="el-GR" sz="2400" b="1" dirty="0" smtClean="0">
                <a:cs typeface="Times New Roman" pitchFamily="18" charset="0"/>
              </a:rPr>
              <a:t>2)</a:t>
            </a:r>
            <a:r>
              <a:rPr lang="el-GR" sz="2400" dirty="0" smtClean="0">
                <a:cs typeface="Times New Roman" pitchFamily="18" charset="0"/>
              </a:rPr>
              <a:t> </a:t>
            </a:r>
            <a:r>
              <a:rPr lang="el-GR" sz="2400" b="1" dirty="0" smtClean="0">
                <a:solidFill>
                  <a:srgbClr val="002060"/>
                </a:solidFill>
                <a:cs typeface="Times New Roman" pitchFamily="18" charset="0"/>
              </a:rPr>
              <a:t>Η μέθοδος της προσαρμογής του προεξοφλητικού επιτοκίου </a:t>
            </a:r>
            <a:r>
              <a:rPr lang="el-GR" sz="2400" dirty="0" smtClean="0">
                <a:solidFill>
                  <a:schemeClr val="tx1"/>
                </a:solidFill>
                <a:cs typeface="Times New Roman" pitchFamily="18" charset="0"/>
              </a:rPr>
              <a:t>που είναι και η πιο δημοφιλής μέθοδος των επιχειρήσεων </a:t>
            </a:r>
            <a:r>
              <a:rPr lang="el-GR" sz="2400" b="1" dirty="0" smtClean="0">
                <a:solidFill>
                  <a:schemeClr val="tx1"/>
                </a:solidFill>
                <a:cs typeface="Times New Roman" pitchFamily="18" charset="0"/>
              </a:rPr>
              <a:t>υποθέτει</a:t>
            </a:r>
            <a:r>
              <a:rPr lang="el-GR" sz="2400" dirty="0" smtClean="0">
                <a:solidFill>
                  <a:schemeClr val="tx1"/>
                </a:solidFill>
                <a:cs typeface="Times New Roman" pitchFamily="18" charset="0"/>
              </a:rPr>
              <a:t> ότι ο </a:t>
            </a:r>
            <a:r>
              <a:rPr lang="el-GR" sz="2400" b="1" dirty="0" smtClean="0">
                <a:solidFill>
                  <a:srgbClr val="FF0000"/>
                </a:solidFill>
                <a:cs typeface="Times New Roman" pitchFamily="18" charset="0"/>
              </a:rPr>
              <a:t>κίνδυνος αυξάνεται</a:t>
            </a:r>
            <a:r>
              <a:rPr lang="el-GR" sz="2400" b="1" dirty="0" smtClean="0">
                <a:solidFill>
                  <a:schemeClr val="accent6">
                    <a:lumMod val="75000"/>
                  </a:schemeClr>
                </a:solidFill>
                <a:cs typeface="Times New Roman" pitchFamily="18" charset="0"/>
              </a:rPr>
              <a:t> </a:t>
            </a:r>
            <a:r>
              <a:rPr lang="el-GR" sz="2400" dirty="0" smtClean="0">
                <a:solidFill>
                  <a:schemeClr val="tx1"/>
                </a:solidFill>
                <a:cs typeface="Times New Roman" pitchFamily="18" charset="0"/>
              </a:rPr>
              <a:t>όσο περισσότερο απομακρυνόμαστε από το παρόν. Η διαχρονική αυτή αύξηση του κινδύνου έχει ως αποτέλεσμα την</a:t>
            </a:r>
            <a:r>
              <a:rPr lang="el-GR" sz="2400" dirty="0" smtClean="0">
                <a:cs typeface="Times New Roman" pitchFamily="18" charset="0"/>
              </a:rPr>
              <a:t> </a:t>
            </a:r>
            <a:r>
              <a:rPr lang="el-GR" sz="2400" b="1" dirty="0" smtClean="0">
                <a:solidFill>
                  <a:srgbClr val="C00000"/>
                </a:solidFill>
                <a:cs typeface="Times New Roman" pitchFamily="18" charset="0"/>
              </a:rPr>
              <a:t>«τιμωρία» </a:t>
            </a:r>
            <a:r>
              <a:rPr lang="el-GR" sz="2400" dirty="0" smtClean="0">
                <a:solidFill>
                  <a:schemeClr val="tx1"/>
                </a:solidFill>
                <a:cs typeface="Times New Roman" pitchFamily="18" charset="0"/>
              </a:rPr>
              <a:t>των μακροπρόθεσμων επενδυτικών προγραμμάτων έναντι των βραχυπρόθεσμων, ανεξάρτητα εάν έχουν ή όχι μεγαλύτερο κίνδυνο.</a:t>
            </a:r>
          </a:p>
          <a:p>
            <a:pPr eaLnBrk="1" fontAlgn="auto" hangingPunct="1">
              <a:spcAft>
                <a:spcPts val="0"/>
              </a:spcAft>
              <a:buFont typeface="Arial" pitchFamily="34" charset="0"/>
              <a:buNone/>
              <a:defRPr/>
            </a:pPr>
            <a:r>
              <a:rPr lang="el-GR" sz="2400" b="1" u="sng" dirty="0" smtClean="0">
                <a:solidFill>
                  <a:srgbClr val="FF0000"/>
                </a:solidFill>
                <a:cs typeface="Times New Roman" pitchFamily="18" charset="0"/>
              </a:rPr>
              <a:t>Οι δύο μέθοδοι έχουν το ίδιο μειονέκτημα.</a:t>
            </a:r>
            <a:r>
              <a:rPr lang="el-GR" sz="2400" b="1" dirty="0" smtClean="0">
                <a:solidFill>
                  <a:srgbClr val="FF0000"/>
                </a:solidFill>
                <a:cs typeface="Times New Roman" pitchFamily="18" charset="0"/>
              </a:rPr>
              <a:t> </a:t>
            </a:r>
          </a:p>
          <a:p>
            <a:pPr algn="just" eaLnBrk="1" fontAlgn="auto" hangingPunct="1">
              <a:spcAft>
                <a:spcPts val="0"/>
              </a:spcAft>
              <a:buFont typeface="Arial" pitchFamily="34" charset="0"/>
              <a:buNone/>
              <a:defRPr/>
            </a:pPr>
            <a:r>
              <a:rPr lang="el-GR" sz="2400" dirty="0" smtClean="0">
                <a:solidFill>
                  <a:schemeClr val="tx1"/>
                </a:solidFill>
                <a:cs typeface="Times New Roman" pitchFamily="18" charset="0"/>
              </a:rPr>
              <a:t>Η προσαρμογή για τον κίνδυνο γίνεται αυθαίρετα, σύμφωνα</a:t>
            </a:r>
          </a:p>
          <a:p>
            <a:pPr algn="just" eaLnBrk="1" fontAlgn="auto" hangingPunct="1">
              <a:spcAft>
                <a:spcPts val="0"/>
              </a:spcAft>
              <a:buFont typeface="Arial" pitchFamily="34" charset="0"/>
              <a:buNone/>
              <a:defRPr/>
            </a:pPr>
            <a:r>
              <a:rPr lang="el-GR" sz="2400" dirty="0" smtClean="0">
                <a:solidFill>
                  <a:schemeClr val="tx1"/>
                </a:solidFill>
                <a:cs typeface="Times New Roman" pitchFamily="18" charset="0"/>
              </a:rPr>
              <a:t>με τις υποκειμενικές εκτιμήσεις του Οικονομικού Διευθυντή</a:t>
            </a:r>
          </a:p>
          <a:p>
            <a:pPr algn="just" eaLnBrk="1" fontAlgn="auto" hangingPunct="1">
              <a:spcAft>
                <a:spcPts val="0"/>
              </a:spcAft>
              <a:buFont typeface="Arial" pitchFamily="34" charset="0"/>
              <a:buNone/>
              <a:defRPr/>
            </a:pPr>
            <a:r>
              <a:rPr lang="el-GR" sz="2400" dirty="0" smtClean="0">
                <a:solidFill>
                  <a:schemeClr val="tx1"/>
                </a:solidFill>
                <a:cs typeface="Times New Roman" pitchFamily="18" charset="0"/>
              </a:rPr>
              <a:t>της επιχείρησης.</a:t>
            </a:r>
          </a:p>
        </p:txBody>
      </p:sp>
      <p:sp>
        <p:nvSpPr>
          <p:cNvPr id="4" name="3 - Θέση αριθμού διαφάνειας"/>
          <p:cNvSpPr>
            <a:spLocks noGrp="1"/>
          </p:cNvSpPr>
          <p:nvPr>
            <p:ph type="sldNum" sz="quarter" idx="12"/>
          </p:nvPr>
        </p:nvSpPr>
        <p:spPr/>
        <p:txBody>
          <a:bodyPr/>
          <a:lstStyle/>
          <a:p>
            <a:pPr>
              <a:defRPr/>
            </a:pPr>
            <a:fld id="{0256BF42-3F40-41DA-9246-603B53E2650F}" type="slidenum">
              <a:rPr lang="el-GR"/>
              <a:pPr>
                <a:defRPr/>
              </a:pPr>
              <a:t>446</a:t>
            </a:fld>
            <a:endParaRPr lang="el-GR" dirty="0"/>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549275"/>
          </a:xfrm>
        </p:spPr>
        <p:txBody>
          <a:bodyPr rtlCol="0" anchor="t">
            <a:noAutofit/>
          </a:bodyPr>
          <a:lstStyle/>
          <a:p>
            <a:pPr algn="ctr" eaLnBrk="1" fontAlgn="auto" hangingPunct="1">
              <a:spcAft>
                <a:spcPts val="0"/>
              </a:spcAft>
              <a:defRPr/>
            </a:pPr>
            <a:r>
              <a:rPr lang="el-GR" sz="3600" b="1" dirty="0" smtClean="0">
                <a:latin typeface="+mn-lt"/>
              </a:rPr>
              <a:t>3. Αναλυση ευαισθησιασ (</a:t>
            </a:r>
            <a:r>
              <a:rPr lang="en-US" sz="3600" b="1" dirty="0" smtClean="0">
                <a:latin typeface="+mn-lt"/>
              </a:rPr>
              <a:t>What if analysis</a:t>
            </a:r>
            <a:r>
              <a:rPr lang="el-GR" sz="3600" b="1" dirty="0" smtClean="0">
                <a:latin typeface="+mn-lt"/>
              </a:rPr>
              <a:t>)</a:t>
            </a:r>
          </a:p>
        </p:txBody>
      </p:sp>
      <p:sp>
        <p:nvSpPr>
          <p:cNvPr id="79875" name="Rectangle 4"/>
          <p:cNvSpPr>
            <a:spLocks noGrp="1" noChangeArrowheads="1"/>
          </p:cNvSpPr>
          <p:nvPr>
            <p:ph sz="half" idx="1"/>
          </p:nvPr>
        </p:nvSpPr>
        <p:spPr>
          <a:xfrm>
            <a:off x="107950" y="1340767"/>
            <a:ext cx="8928100" cy="5401345"/>
          </a:xfrm>
        </p:spPr>
        <p:txBody>
          <a:bodyPr>
            <a:normAutofit fontScale="92500" lnSpcReduction="10000"/>
          </a:bodyPr>
          <a:lstStyle/>
          <a:p>
            <a:pPr marL="0" indent="0" algn="just" eaLnBrk="1" hangingPunct="1">
              <a:buFont typeface="Wingdings" pitchFamily="2" charset="2"/>
              <a:buNone/>
            </a:pPr>
            <a:r>
              <a:rPr lang="el-GR" dirty="0" smtClean="0">
                <a:solidFill>
                  <a:schemeClr val="tx1"/>
                </a:solidFill>
              </a:rPr>
              <a:t>Η ανάλυση ευαισθησίας είναι μια μέθοδος η οποία μας </a:t>
            </a:r>
            <a:r>
              <a:rPr lang="el-GR" b="1" dirty="0" smtClean="0">
                <a:solidFill>
                  <a:schemeClr val="tx1"/>
                </a:solidFill>
              </a:rPr>
              <a:t>δείχνει</a:t>
            </a:r>
            <a:r>
              <a:rPr lang="el-GR" dirty="0" smtClean="0">
                <a:solidFill>
                  <a:schemeClr val="tx1"/>
                </a:solidFill>
              </a:rPr>
              <a:t> </a:t>
            </a:r>
            <a:r>
              <a:rPr lang="el-GR" b="1" dirty="0" smtClean="0">
                <a:solidFill>
                  <a:srgbClr val="00B050"/>
                </a:solidFill>
              </a:rPr>
              <a:t>πόσο μεταβάλλεται </a:t>
            </a:r>
            <a:r>
              <a:rPr lang="el-GR" dirty="0" smtClean="0">
                <a:solidFill>
                  <a:schemeClr val="tx1"/>
                </a:solidFill>
              </a:rPr>
              <a:t>η </a:t>
            </a:r>
            <a:r>
              <a:rPr lang="el-GR" b="1" dirty="0" smtClean="0">
                <a:solidFill>
                  <a:schemeClr val="tx1"/>
                </a:solidFill>
              </a:rPr>
              <a:t>ΚΠΑ</a:t>
            </a:r>
            <a:r>
              <a:rPr lang="el-GR" dirty="0" smtClean="0">
                <a:solidFill>
                  <a:schemeClr val="tx1"/>
                </a:solidFill>
              </a:rPr>
              <a:t> ενός επενδυτικού προγράμματος, όταν μεταβάλλεται ένας από τους παράγοντες από τους οποίους εξαρτάται το πρόγραμμα, ενώ όλοι οι άλλοι παράγοντες παραμένουν σταθεροί. Οι </a:t>
            </a:r>
            <a:r>
              <a:rPr lang="el-GR" b="1" u="sng" dirty="0" smtClean="0">
                <a:solidFill>
                  <a:schemeClr val="tx1"/>
                </a:solidFill>
              </a:rPr>
              <a:t>παράγοντες</a:t>
            </a:r>
            <a:r>
              <a:rPr lang="el-GR" b="1" dirty="0" smtClean="0">
                <a:solidFill>
                  <a:schemeClr val="tx1"/>
                </a:solidFill>
              </a:rPr>
              <a:t> </a:t>
            </a:r>
            <a:r>
              <a:rPr lang="el-GR" dirty="0" smtClean="0">
                <a:solidFill>
                  <a:schemeClr val="tx1"/>
                </a:solidFill>
              </a:rPr>
              <a:t>που μπορεί συνήθως να </a:t>
            </a:r>
            <a:r>
              <a:rPr lang="el-GR" b="1" dirty="0" smtClean="0">
                <a:solidFill>
                  <a:srgbClr val="C00000"/>
                </a:solidFill>
              </a:rPr>
              <a:t>μεταβληθούν</a:t>
            </a:r>
            <a:r>
              <a:rPr lang="el-GR" dirty="0" smtClean="0"/>
              <a:t> </a:t>
            </a:r>
            <a:r>
              <a:rPr lang="el-GR" dirty="0" smtClean="0">
                <a:solidFill>
                  <a:schemeClr val="tx1"/>
                </a:solidFill>
              </a:rPr>
              <a:t>είναι:</a:t>
            </a:r>
          </a:p>
          <a:p>
            <a:pPr marL="0" indent="0" algn="just" eaLnBrk="1" hangingPunct="1"/>
            <a:r>
              <a:rPr lang="el-GR" sz="3000" b="1" dirty="0" smtClean="0">
                <a:solidFill>
                  <a:schemeClr val="tx1"/>
                </a:solidFill>
              </a:rPr>
              <a:t>Το προεξοφλητικό επιτόκιο.</a:t>
            </a:r>
          </a:p>
          <a:p>
            <a:pPr marL="0" indent="0" algn="just" eaLnBrk="1" hangingPunct="1"/>
            <a:r>
              <a:rPr lang="el-GR" sz="3000" b="1" dirty="0" smtClean="0">
                <a:solidFill>
                  <a:schemeClr val="tx1"/>
                </a:solidFill>
              </a:rPr>
              <a:t>Οι πωλήσεις.</a:t>
            </a:r>
          </a:p>
          <a:p>
            <a:pPr marL="0" indent="0" algn="just" eaLnBrk="1" hangingPunct="1"/>
            <a:r>
              <a:rPr lang="el-GR" sz="3000" b="1" dirty="0" smtClean="0">
                <a:solidFill>
                  <a:schemeClr val="tx1"/>
                </a:solidFill>
              </a:rPr>
              <a:t>Το κόστος εργασίας.</a:t>
            </a:r>
          </a:p>
          <a:p>
            <a:pPr marL="0" indent="0" algn="just" eaLnBrk="1" hangingPunct="1"/>
            <a:r>
              <a:rPr lang="el-GR" sz="3000" b="1" dirty="0" smtClean="0">
                <a:solidFill>
                  <a:schemeClr val="tx1"/>
                </a:solidFill>
              </a:rPr>
              <a:t>Το κόστος υλικών.</a:t>
            </a:r>
          </a:p>
          <a:p>
            <a:pPr marL="0" indent="0" algn="just" eaLnBrk="1" hangingPunct="1"/>
            <a:r>
              <a:rPr lang="el-GR" sz="3000" b="1" dirty="0" smtClean="0">
                <a:solidFill>
                  <a:schemeClr val="tx1"/>
                </a:solidFill>
              </a:rPr>
              <a:t>Το κόστος κεφαλαίου</a:t>
            </a:r>
          </a:p>
          <a:p>
            <a:pPr marL="0" indent="0" algn="just" eaLnBrk="1" hangingPunct="1"/>
            <a:r>
              <a:rPr lang="el-GR" sz="3000" b="1" dirty="0" smtClean="0">
                <a:solidFill>
                  <a:schemeClr val="tx1"/>
                </a:solidFill>
              </a:rPr>
              <a:t>Τιμή Πώλησης</a:t>
            </a:r>
          </a:p>
          <a:p>
            <a:pPr marL="0" indent="0" algn="just" eaLnBrk="1" hangingPunct="1">
              <a:buFont typeface="Wingdings" pitchFamily="2" charset="2"/>
              <a:buNone/>
            </a:pPr>
            <a:endParaRPr lang="el-GR" dirty="0" smtClean="0">
              <a:latin typeface="Times New Roman" pitchFamily="18" charset="0"/>
            </a:endParaRPr>
          </a:p>
        </p:txBody>
      </p:sp>
      <p:sp>
        <p:nvSpPr>
          <p:cNvPr id="4" name="4 - Θέση αριθμού διαφάνειας"/>
          <p:cNvSpPr>
            <a:spLocks noGrp="1"/>
          </p:cNvSpPr>
          <p:nvPr>
            <p:ph type="sldNum" sz="quarter" idx="12"/>
          </p:nvPr>
        </p:nvSpPr>
        <p:spPr/>
        <p:txBody>
          <a:bodyPr/>
          <a:lstStyle/>
          <a:p>
            <a:pPr>
              <a:defRPr/>
            </a:pPr>
            <a:fld id="{729F4110-ADB1-48C2-844C-7FEB37FDB690}" type="slidenum">
              <a:rPr lang="el-GR"/>
              <a:pPr>
                <a:defRPr/>
              </a:pPr>
              <a:t>447</a:t>
            </a:fld>
            <a:endParaRPr lang="el-GR" dirty="0"/>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036050" cy="792832"/>
          </a:xfrm>
        </p:spPr>
        <p:txBody>
          <a:bodyPr rtlCol="0">
            <a:noAutofit/>
          </a:bodyPr>
          <a:lstStyle/>
          <a:p>
            <a:pPr algn="ctr" eaLnBrk="1" fontAlgn="auto" hangingPunct="1">
              <a:spcAft>
                <a:spcPts val="0"/>
              </a:spcAft>
              <a:defRPr/>
            </a:pPr>
            <a:r>
              <a:rPr lang="el-GR" sz="3200" b="1" dirty="0" smtClean="0">
                <a:latin typeface="+mn-lt"/>
              </a:rPr>
              <a:t>3. ΑνΑλυση ευαισθησΙΑΣ (</a:t>
            </a:r>
            <a:r>
              <a:rPr lang="en-US" sz="3200" b="1" dirty="0" smtClean="0">
                <a:latin typeface="+mn-lt"/>
              </a:rPr>
              <a:t>What if analysis</a:t>
            </a:r>
            <a:r>
              <a:rPr lang="el-GR" sz="3200" b="1" dirty="0" smtClean="0">
                <a:latin typeface="+mn-lt"/>
              </a:rPr>
              <a:t>)</a:t>
            </a:r>
            <a:endParaRPr lang="el-GR" sz="3200" dirty="0" smtClean="0">
              <a:latin typeface="+mn-lt"/>
            </a:endParaRPr>
          </a:p>
        </p:txBody>
      </p:sp>
      <p:sp>
        <p:nvSpPr>
          <p:cNvPr id="80899" name="2 - Θέση περιεχομένου"/>
          <p:cNvSpPr>
            <a:spLocks noGrp="1"/>
          </p:cNvSpPr>
          <p:nvPr>
            <p:ph idx="1"/>
          </p:nvPr>
        </p:nvSpPr>
        <p:spPr>
          <a:xfrm>
            <a:off x="251520" y="1052736"/>
            <a:ext cx="8496944" cy="5616352"/>
          </a:xfrm>
        </p:spPr>
        <p:txBody>
          <a:bodyPr/>
          <a:lstStyle/>
          <a:p>
            <a:pPr algn="just" eaLnBrk="1" hangingPunct="1"/>
            <a:r>
              <a:rPr lang="el-GR" dirty="0" smtClean="0">
                <a:solidFill>
                  <a:schemeClr val="tx1"/>
                </a:solidFill>
                <a:cs typeface="Times New Roman" pitchFamily="18" charset="0"/>
              </a:rPr>
              <a:t>Στην τεχνική αυτή </a:t>
            </a:r>
            <a:r>
              <a:rPr lang="el-GR" b="1" u="sng" dirty="0" smtClean="0">
                <a:solidFill>
                  <a:srgbClr val="00B050"/>
                </a:solidFill>
                <a:cs typeface="Times New Roman" pitchFamily="18" charset="0"/>
              </a:rPr>
              <a:t>μεταβάλλουμε</a:t>
            </a:r>
            <a:r>
              <a:rPr lang="el-GR" b="1" dirty="0" smtClean="0">
                <a:solidFill>
                  <a:srgbClr val="00B050"/>
                </a:solidFill>
                <a:cs typeface="Times New Roman" pitchFamily="18" charset="0"/>
              </a:rPr>
              <a:t> </a:t>
            </a:r>
            <a:r>
              <a:rPr lang="el-GR" b="1" dirty="0" smtClean="0">
                <a:solidFill>
                  <a:schemeClr val="tx1"/>
                </a:solidFill>
                <a:cs typeface="Times New Roman" pitchFamily="18" charset="0"/>
              </a:rPr>
              <a:t>την τιμή </a:t>
            </a:r>
            <a:r>
              <a:rPr lang="el-GR" dirty="0" smtClean="0">
                <a:solidFill>
                  <a:schemeClr val="tx1"/>
                </a:solidFill>
                <a:cs typeface="Times New Roman" pitchFamily="18" charset="0"/>
              </a:rPr>
              <a:t>ενός </a:t>
            </a:r>
            <a:r>
              <a:rPr lang="el-GR" b="1" dirty="0" smtClean="0">
                <a:solidFill>
                  <a:srgbClr val="C00000"/>
                </a:solidFill>
                <a:cs typeface="Times New Roman" pitchFamily="18" charset="0"/>
              </a:rPr>
              <a:t>παράγοντα</a:t>
            </a:r>
            <a:r>
              <a:rPr lang="el-GR" dirty="0" smtClean="0">
                <a:cs typeface="Times New Roman" pitchFamily="18" charset="0"/>
              </a:rPr>
              <a:t> </a:t>
            </a:r>
            <a:r>
              <a:rPr lang="el-GR" dirty="0" smtClean="0">
                <a:solidFill>
                  <a:schemeClr val="tx1"/>
                </a:solidFill>
                <a:cs typeface="Times New Roman" pitchFamily="18" charset="0"/>
              </a:rPr>
              <a:t>(συνήθως κατά ένα ποσοστό προς τα πάνω ή προς τα κάτω από την αναμενόμενη τιμή του), ενώ </a:t>
            </a:r>
            <a:r>
              <a:rPr lang="el-GR" b="1" dirty="0" smtClean="0">
                <a:solidFill>
                  <a:srgbClr val="7030A0"/>
                </a:solidFill>
                <a:cs typeface="Times New Roman" pitchFamily="18" charset="0"/>
              </a:rPr>
              <a:t>διατηρούμε</a:t>
            </a:r>
            <a:r>
              <a:rPr lang="el-GR" dirty="0" smtClean="0">
                <a:cs typeface="Times New Roman" pitchFamily="18" charset="0"/>
              </a:rPr>
              <a:t> </a:t>
            </a:r>
            <a:r>
              <a:rPr lang="el-GR" dirty="0" smtClean="0">
                <a:solidFill>
                  <a:schemeClr val="tx1"/>
                </a:solidFill>
                <a:cs typeface="Times New Roman" pitchFamily="18" charset="0"/>
              </a:rPr>
              <a:t>όλους τους άλλους παράγοντες </a:t>
            </a:r>
            <a:r>
              <a:rPr lang="el-GR" b="1" dirty="0" smtClean="0">
                <a:solidFill>
                  <a:schemeClr val="tx1"/>
                </a:solidFill>
                <a:cs typeface="Times New Roman" pitchFamily="18" charset="0"/>
              </a:rPr>
              <a:t>σταθερούς</a:t>
            </a:r>
            <a:r>
              <a:rPr lang="el-GR" dirty="0" smtClean="0">
                <a:solidFill>
                  <a:schemeClr val="tx1"/>
                </a:solidFill>
                <a:cs typeface="Times New Roman" pitchFamily="18" charset="0"/>
              </a:rPr>
              <a:t> και εκτιμούμε τις νέες ΚΠΑ του προγράμματος. Στη συνέχεια συγκρίνουμε τις νέες αυτές ΚΠΑ με την αντίστοιχη αρχική ΚΠΑ, δηλαδή με την ΚΠΑ που είχε το επενδυτικό πρόγραμμα προτού μεταβληθεί η τιμή του παράγοντα. </a:t>
            </a:r>
            <a:endParaRPr lang="el-GR" b="1"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816280C9-BC57-4440-9515-1CEFDEDB60F1}" type="slidenum">
              <a:rPr lang="el-GR"/>
              <a:pPr>
                <a:defRPr/>
              </a:pPr>
              <a:t>448</a:t>
            </a:fld>
            <a:endParaRPr lang="el-GR" dirty="0"/>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1 - Τίτλος"/>
          <p:cNvSpPr>
            <a:spLocks noGrp="1"/>
          </p:cNvSpPr>
          <p:nvPr>
            <p:ph type="title"/>
          </p:nvPr>
        </p:nvSpPr>
        <p:spPr>
          <a:xfrm>
            <a:off x="0" y="274638"/>
            <a:ext cx="9144000" cy="490537"/>
          </a:xfrm>
        </p:spPr>
        <p:txBody>
          <a:bodyPr>
            <a:noAutofit/>
          </a:bodyPr>
          <a:lstStyle/>
          <a:p>
            <a:pPr algn="ctr" eaLnBrk="1" hangingPunct="1"/>
            <a:r>
              <a:rPr lang="el-GR" sz="3200" b="1" dirty="0" smtClean="0">
                <a:latin typeface="+mn-lt"/>
              </a:rPr>
              <a:t>3. ΑνΑλυση ευαισθησΙΑΣ (</a:t>
            </a:r>
            <a:r>
              <a:rPr lang="en-US" sz="3200" b="1" dirty="0" smtClean="0">
                <a:latin typeface="+mn-lt"/>
              </a:rPr>
              <a:t>What if analysis</a:t>
            </a:r>
            <a:r>
              <a:rPr lang="el-GR" sz="3600" b="1" dirty="0" smtClean="0">
                <a:latin typeface="+mn-lt"/>
              </a:rPr>
              <a:t>)</a:t>
            </a:r>
            <a:r>
              <a:rPr lang="en-US" sz="3600" b="1" dirty="0" smtClean="0">
                <a:latin typeface="+mn-lt"/>
              </a:rPr>
              <a:t> </a:t>
            </a:r>
            <a:endParaRPr lang="el-GR" sz="3600" dirty="0" smtClean="0">
              <a:latin typeface="+mn-lt"/>
            </a:endParaRPr>
          </a:p>
        </p:txBody>
      </p:sp>
      <p:sp>
        <p:nvSpPr>
          <p:cNvPr id="81923" name="2 - Θέση περιεχομένου"/>
          <p:cNvSpPr>
            <a:spLocks noGrp="1"/>
          </p:cNvSpPr>
          <p:nvPr>
            <p:ph idx="1"/>
          </p:nvPr>
        </p:nvSpPr>
        <p:spPr>
          <a:xfrm>
            <a:off x="179388" y="981075"/>
            <a:ext cx="8641084" cy="5616575"/>
          </a:xfrm>
        </p:spPr>
        <p:txBody>
          <a:bodyPr>
            <a:normAutofit lnSpcReduction="10000"/>
          </a:bodyPr>
          <a:lstStyle/>
          <a:p>
            <a:pPr algn="just" eaLnBrk="1" hangingPunct="1"/>
            <a:r>
              <a:rPr lang="el-GR" dirty="0" smtClean="0">
                <a:solidFill>
                  <a:schemeClr val="tx1"/>
                </a:solidFill>
                <a:cs typeface="Times New Roman" pitchFamily="18" charset="0"/>
              </a:rPr>
              <a:t>Με τον τρόπο αυτό </a:t>
            </a:r>
            <a:r>
              <a:rPr lang="el-GR" b="1" dirty="0" smtClean="0">
                <a:solidFill>
                  <a:schemeClr val="tx1"/>
                </a:solidFill>
                <a:cs typeface="Times New Roman" pitchFamily="18" charset="0"/>
              </a:rPr>
              <a:t>διαπιστώνουμε</a:t>
            </a:r>
            <a:r>
              <a:rPr lang="el-GR" dirty="0" smtClean="0">
                <a:solidFill>
                  <a:schemeClr val="tx1"/>
                </a:solidFill>
                <a:cs typeface="Times New Roman" pitchFamily="18" charset="0"/>
              </a:rPr>
              <a:t> πόσο </a:t>
            </a:r>
            <a:r>
              <a:rPr lang="el-GR" b="1" dirty="0" smtClean="0">
                <a:solidFill>
                  <a:srgbClr val="7030A0"/>
                </a:solidFill>
                <a:cs typeface="Times New Roman" pitchFamily="18" charset="0"/>
              </a:rPr>
              <a:t>ευαίσθητη </a:t>
            </a:r>
            <a:r>
              <a:rPr lang="el-GR" dirty="0" smtClean="0">
                <a:solidFill>
                  <a:schemeClr val="tx1"/>
                </a:solidFill>
                <a:cs typeface="Times New Roman" pitchFamily="18" charset="0"/>
              </a:rPr>
              <a:t>είναι η αρχική ΚΠΑ σε μεταβαλλόμενες συνθήκες και έτσι αποκτούμε μια καλύτερη εικόνα του κινδύνου που ενέχει το επενδυτικό έργο. Εάν η ΚΠΑ είναι </a:t>
            </a:r>
            <a:r>
              <a:rPr lang="el-GR" b="1" dirty="0" smtClean="0">
                <a:solidFill>
                  <a:srgbClr val="7030A0"/>
                </a:solidFill>
                <a:cs typeface="Times New Roman" pitchFamily="18" charset="0"/>
              </a:rPr>
              <a:t>ιδιαίτερη ευαίσθητη</a:t>
            </a:r>
            <a:r>
              <a:rPr lang="el-GR" dirty="0" smtClean="0">
                <a:solidFill>
                  <a:srgbClr val="7030A0"/>
                </a:solidFill>
                <a:cs typeface="Times New Roman" pitchFamily="18" charset="0"/>
              </a:rPr>
              <a:t> </a:t>
            </a:r>
            <a:r>
              <a:rPr lang="el-GR" dirty="0" smtClean="0">
                <a:solidFill>
                  <a:schemeClr val="tx1"/>
                </a:solidFill>
                <a:cs typeface="Times New Roman" pitchFamily="18" charset="0"/>
              </a:rPr>
              <a:t>στις </a:t>
            </a:r>
            <a:r>
              <a:rPr lang="el-GR" b="1" dirty="0" smtClean="0">
                <a:solidFill>
                  <a:schemeClr val="tx1"/>
                </a:solidFill>
                <a:cs typeface="Times New Roman" pitchFamily="18" charset="0"/>
              </a:rPr>
              <a:t>μεταβολές</a:t>
            </a:r>
            <a:r>
              <a:rPr lang="el-GR" dirty="0" smtClean="0">
                <a:solidFill>
                  <a:schemeClr val="tx1"/>
                </a:solidFill>
                <a:cs typeface="Times New Roman" pitchFamily="18" charset="0"/>
              </a:rPr>
              <a:t> κάποιου παράγοντα, λανθασμένες εκτιμήσεις ως προς τον παράγοντα αυτόν ή μεταβαλλόμενες εξωτερικές συνθήκες μπορεί να οδηγήσουν σε </a:t>
            </a:r>
            <a:r>
              <a:rPr lang="el-GR" b="1" dirty="0" smtClean="0">
                <a:solidFill>
                  <a:srgbClr val="FF0000"/>
                </a:solidFill>
                <a:cs typeface="Times New Roman" pitchFamily="18" charset="0"/>
              </a:rPr>
              <a:t>αρνητική</a:t>
            </a:r>
            <a:r>
              <a:rPr lang="el-GR" dirty="0" smtClean="0">
                <a:cs typeface="Times New Roman" pitchFamily="18" charset="0"/>
              </a:rPr>
              <a:t> </a:t>
            </a:r>
            <a:r>
              <a:rPr lang="el-GR" dirty="0" smtClean="0">
                <a:solidFill>
                  <a:schemeClr val="tx1"/>
                </a:solidFill>
                <a:cs typeface="Times New Roman" pitchFamily="18" charset="0"/>
              </a:rPr>
              <a:t>ΚΠΑ. Στην περίπτωση αυτή </a:t>
            </a:r>
            <a:r>
              <a:rPr lang="el-GR" b="1" dirty="0" smtClean="0">
                <a:solidFill>
                  <a:schemeClr val="tx1"/>
                </a:solidFill>
                <a:cs typeface="Times New Roman" pitchFamily="18" charset="0"/>
              </a:rPr>
              <a:t>το επενδυτικό πρόγραμμα ενέχει </a:t>
            </a:r>
            <a:r>
              <a:rPr lang="el-GR" b="1" dirty="0" smtClean="0">
                <a:solidFill>
                  <a:srgbClr val="FF0000"/>
                </a:solidFill>
                <a:cs typeface="Times New Roman" pitchFamily="18" charset="0"/>
              </a:rPr>
              <a:t>υψηλό κίνδυνο.</a:t>
            </a:r>
            <a:endParaRPr lang="el-GR" dirty="0" smtClean="0"/>
          </a:p>
        </p:txBody>
      </p:sp>
      <p:sp>
        <p:nvSpPr>
          <p:cNvPr id="4" name="3 - Θέση αριθμού διαφάνειας"/>
          <p:cNvSpPr>
            <a:spLocks noGrp="1"/>
          </p:cNvSpPr>
          <p:nvPr>
            <p:ph type="sldNum" sz="quarter" idx="12"/>
          </p:nvPr>
        </p:nvSpPr>
        <p:spPr/>
        <p:txBody>
          <a:bodyPr/>
          <a:lstStyle/>
          <a:p>
            <a:pPr>
              <a:defRPr/>
            </a:pPr>
            <a:fld id="{186A478A-9DB6-4104-9554-8970D2D291B2}" type="slidenum">
              <a:rPr lang="el-GR" smtClean="0"/>
              <a:pPr>
                <a:defRPr/>
              </a:pPr>
              <a:t>449</a:t>
            </a:fld>
            <a:endParaRPr lang="el-G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417512"/>
          </a:xfrm>
        </p:spPr>
        <p:txBody>
          <a:bodyPr>
            <a:noAutofit/>
          </a:bodyPr>
          <a:lstStyle/>
          <a:p>
            <a:r>
              <a:rPr lang="el-GR" b="1" dirty="0" smtClean="0"/>
              <a:t>ΠεριγραφΗ ΠροϊΟντων</a:t>
            </a:r>
            <a:r>
              <a:rPr lang="el-GR" dirty="0" smtClean="0"/>
              <a:t> </a:t>
            </a:r>
            <a:endParaRPr lang="el-GR" dirty="0"/>
          </a:p>
        </p:txBody>
      </p:sp>
      <p:sp>
        <p:nvSpPr>
          <p:cNvPr id="26627" name="Rectangle 3"/>
          <p:cNvSpPr>
            <a:spLocks noGrp="1" noChangeArrowheads="1"/>
          </p:cNvSpPr>
          <p:nvPr>
            <p:ph idx="1"/>
          </p:nvPr>
        </p:nvSpPr>
        <p:spPr>
          <a:xfrm>
            <a:off x="457200" y="908050"/>
            <a:ext cx="8229600" cy="5689600"/>
          </a:xfrm>
        </p:spPr>
        <p:txBody>
          <a:bodyPr>
            <a:normAutofit/>
          </a:bodyPr>
          <a:lstStyle/>
          <a:p>
            <a:pPr marL="381000" indent="-381000">
              <a:lnSpc>
                <a:spcPct val="80000"/>
              </a:lnSpc>
              <a:buFontTx/>
              <a:buAutoNum type="arabicPeriod"/>
            </a:pPr>
            <a:endParaRPr lang="el-GR" sz="2400" u="sng" dirty="0" smtClean="0"/>
          </a:p>
          <a:p>
            <a:pPr marL="381000" indent="-381000">
              <a:lnSpc>
                <a:spcPct val="80000"/>
              </a:lnSpc>
              <a:buFontTx/>
              <a:buAutoNum type="arabicPeriod"/>
            </a:pPr>
            <a:endParaRPr lang="el-GR" sz="2400" u="sng" dirty="0" smtClean="0"/>
          </a:p>
          <a:p>
            <a:pPr marL="381000" indent="-381000" algn="just">
              <a:lnSpc>
                <a:spcPct val="80000"/>
              </a:lnSpc>
              <a:buNone/>
            </a:pPr>
            <a:r>
              <a:rPr lang="el-GR" sz="2400" dirty="0"/>
              <a:t/>
            </a:r>
            <a:br>
              <a:rPr lang="el-GR" sz="2400" dirty="0"/>
            </a:br>
            <a:r>
              <a:rPr lang="el-GR" dirty="0">
                <a:solidFill>
                  <a:schemeClr val="tx1"/>
                </a:solidFill>
              </a:rPr>
              <a:t>Εκτός από τα βασικά χαρακτηριστικά των προϊόντων, σημαντικό είναι να εντοπιστούν τα πλεονεκτήματα και οι αδυναμίες τους, οι λόγοι για τους οποίους οι πελάτες θα τα επιλέξουν και κυρίως οι μέθοδοι που θα τα διαφοροποιήσουν από τον ανταγωνισμό</a:t>
            </a:r>
            <a:r>
              <a:rPr lang="el-GR" dirty="0" smtClean="0">
                <a:solidFill>
                  <a:schemeClr val="tx1"/>
                </a:solidFill>
              </a:rPr>
              <a:t>.</a:t>
            </a:r>
            <a:endParaRPr lang="el-GR" dirty="0">
              <a:solidFill>
                <a:schemeClr val="tx1"/>
              </a:solidFill>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1" name="Rectangle 27"/>
          <p:cNvSpPr>
            <a:spLocks noGrp="1" noChangeArrowheads="1"/>
          </p:cNvSpPr>
          <p:nvPr>
            <p:ph type="title"/>
          </p:nvPr>
        </p:nvSpPr>
        <p:spPr>
          <a:xfrm>
            <a:off x="0" y="185738"/>
            <a:ext cx="9144000" cy="490537"/>
          </a:xfrm>
        </p:spPr>
        <p:txBody>
          <a:bodyPr rtlCol="0" anchor="t">
            <a:noAutofit/>
          </a:bodyPr>
          <a:lstStyle/>
          <a:p>
            <a:pPr eaLnBrk="1" fontAlgn="auto" hangingPunct="1">
              <a:spcAft>
                <a:spcPts val="0"/>
              </a:spcAft>
              <a:defRPr/>
            </a:pPr>
            <a:r>
              <a:rPr lang="el-GR" sz="3600" b="1" dirty="0" smtClean="0">
                <a:latin typeface="+mn-lt"/>
              </a:rPr>
              <a:t>3. Ανάλυση Ευαισθησίας</a:t>
            </a:r>
            <a:r>
              <a:rPr lang="en-US" sz="3600" b="1" dirty="0" smtClean="0">
                <a:latin typeface="+mn-lt"/>
              </a:rPr>
              <a:t> </a:t>
            </a:r>
            <a:endParaRPr lang="el-GR" sz="3600" b="1" dirty="0" smtClean="0">
              <a:latin typeface="+mn-lt"/>
            </a:endParaRPr>
          </a:p>
        </p:txBody>
      </p:sp>
      <p:sp>
        <p:nvSpPr>
          <p:cNvPr id="14" name="3 - Θέση αριθμού διαφάνειας"/>
          <p:cNvSpPr>
            <a:spLocks noGrp="1"/>
          </p:cNvSpPr>
          <p:nvPr>
            <p:ph type="sldNum" sz="quarter" idx="12"/>
          </p:nvPr>
        </p:nvSpPr>
        <p:spPr/>
        <p:txBody>
          <a:bodyPr/>
          <a:lstStyle/>
          <a:p>
            <a:pPr>
              <a:defRPr/>
            </a:pPr>
            <a:fld id="{552E02C6-0C98-4094-BCD1-D84FBEEFD4D3}" type="slidenum">
              <a:rPr lang="el-GR"/>
              <a:pPr>
                <a:defRPr/>
              </a:pPr>
              <a:t>450</a:t>
            </a:fld>
            <a:endParaRPr lang="el-GR" dirty="0"/>
          </a:p>
        </p:txBody>
      </p:sp>
      <p:grpSp>
        <p:nvGrpSpPr>
          <p:cNvPr id="2" name="Group 15"/>
          <p:cNvGrpSpPr>
            <a:grpSpLocks/>
          </p:cNvGrpSpPr>
          <p:nvPr/>
        </p:nvGrpSpPr>
        <p:grpSpPr bwMode="auto">
          <a:xfrm>
            <a:off x="1187450" y="1196975"/>
            <a:ext cx="7559675" cy="4897438"/>
            <a:chOff x="2013" y="3582"/>
            <a:chExt cx="6888" cy="4176"/>
          </a:xfrm>
        </p:grpSpPr>
        <p:sp>
          <p:nvSpPr>
            <p:cNvPr id="82949" name="Line 16"/>
            <p:cNvSpPr>
              <a:spLocks noChangeShapeType="1"/>
            </p:cNvSpPr>
            <p:nvPr/>
          </p:nvSpPr>
          <p:spPr bwMode="auto">
            <a:xfrm>
              <a:off x="3021" y="4014"/>
              <a:ext cx="0" cy="3168"/>
            </a:xfrm>
            <a:prstGeom prst="line">
              <a:avLst/>
            </a:prstGeom>
            <a:noFill/>
            <a:ln w="15875">
              <a:solidFill>
                <a:schemeClr val="tx1"/>
              </a:solidFill>
              <a:round/>
              <a:headEnd/>
              <a:tailEnd/>
            </a:ln>
          </p:spPr>
          <p:txBody>
            <a:bodyPr/>
            <a:lstStyle/>
            <a:p>
              <a:endParaRPr lang="el-GR" dirty="0"/>
            </a:p>
          </p:txBody>
        </p:sp>
        <p:sp>
          <p:nvSpPr>
            <p:cNvPr id="82950" name="Line 17"/>
            <p:cNvSpPr>
              <a:spLocks noChangeShapeType="1"/>
            </p:cNvSpPr>
            <p:nvPr/>
          </p:nvSpPr>
          <p:spPr bwMode="auto">
            <a:xfrm>
              <a:off x="3021" y="7182"/>
              <a:ext cx="3600" cy="0"/>
            </a:xfrm>
            <a:prstGeom prst="line">
              <a:avLst/>
            </a:prstGeom>
            <a:noFill/>
            <a:ln w="22225">
              <a:solidFill>
                <a:schemeClr val="tx1"/>
              </a:solidFill>
              <a:round/>
              <a:headEnd/>
              <a:tailEnd/>
            </a:ln>
          </p:spPr>
          <p:txBody>
            <a:bodyPr/>
            <a:lstStyle/>
            <a:p>
              <a:endParaRPr lang="el-GR" dirty="0"/>
            </a:p>
          </p:txBody>
        </p:sp>
        <p:sp>
          <p:nvSpPr>
            <p:cNvPr id="82951" name="Line 18"/>
            <p:cNvSpPr>
              <a:spLocks noChangeShapeType="1"/>
            </p:cNvSpPr>
            <p:nvPr/>
          </p:nvSpPr>
          <p:spPr bwMode="auto">
            <a:xfrm>
              <a:off x="3741" y="5166"/>
              <a:ext cx="2016" cy="864"/>
            </a:xfrm>
            <a:prstGeom prst="line">
              <a:avLst/>
            </a:prstGeom>
            <a:noFill/>
            <a:ln w="15875">
              <a:solidFill>
                <a:schemeClr val="tx1"/>
              </a:solidFill>
              <a:round/>
              <a:headEnd/>
              <a:tailEnd/>
            </a:ln>
          </p:spPr>
          <p:txBody>
            <a:bodyPr/>
            <a:lstStyle/>
            <a:p>
              <a:endParaRPr lang="el-GR" dirty="0"/>
            </a:p>
          </p:txBody>
        </p:sp>
        <p:sp>
          <p:nvSpPr>
            <p:cNvPr id="82952" name="Line 19"/>
            <p:cNvSpPr>
              <a:spLocks noChangeShapeType="1"/>
            </p:cNvSpPr>
            <p:nvPr/>
          </p:nvSpPr>
          <p:spPr bwMode="auto">
            <a:xfrm>
              <a:off x="3021" y="5598"/>
              <a:ext cx="1728" cy="0"/>
            </a:xfrm>
            <a:prstGeom prst="line">
              <a:avLst/>
            </a:prstGeom>
            <a:noFill/>
            <a:ln w="15875">
              <a:solidFill>
                <a:schemeClr val="tx1"/>
              </a:solidFill>
              <a:prstDash val="sysDot"/>
              <a:round/>
              <a:headEnd/>
              <a:tailEnd/>
            </a:ln>
          </p:spPr>
          <p:txBody>
            <a:bodyPr/>
            <a:lstStyle/>
            <a:p>
              <a:endParaRPr lang="el-GR" dirty="0"/>
            </a:p>
          </p:txBody>
        </p:sp>
        <p:sp>
          <p:nvSpPr>
            <p:cNvPr id="82953" name="Line 20"/>
            <p:cNvSpPr>
              <a:spLocks noChangeShapeType="1"/>
            </p:cNvSpPr>
            <p:nvPr/>
          </p:nvSpPr>
          <p:spPr bwMode="auto">
            <a:xfrm>
              <a:off x="4749" y="5598"/>
              <a:ext cx="0" cy="1584"/>
            </a:xfrm>
            <a:prstGeom prst="line">
              <a:avLst/>
            </a:prstGeom>
            <a:noFill/>
            <a:ln w="15875">
              <a:solidFill>
                <a:schemeClr val="tx1"/>
              </a:solidFill>
              <a:prstDash val="sysDot"/>
              <a:round/>
              <a:headEnd/>
              <a:tailEnd/>
            </a:ln>
          </p:spPr>
          <p:txBody>
            <a:bodyPr/>
            <a:lstStyle/>
            <a:p>
              <a:endParaRPr lang="el-GR" dirty="0"/>
            </a:p>
          </p:txBody>
        </p:sp>
        <p:sp>
          <p:nvSpPr>
            <p:cNvPr id="62485" name="Text Box 21"/>
            <p:cNvSpPr txBox="1">
              <a:spLocks noChangeArrowheads="1"/>
            </p:cNvSpPr>
            <p:nvPr/>
          </p:nvSpPr>
          <p:spPr bwMode="auto">
            <a:xfrm>
              <a:off x="6741" y="6953"/>
              <a:ext cx="2160" cy="578"/>
            </a:xfrm>
            <a:prstGeom prst="rect">
              <a:avLst/>
            </a:prstGeom>
            <a:noFill/>
            <a:ln w="15875">
              <a:noFill/>
              <a:miter lim="800000"/>
              <a:headEnd/>
              <a:tailEnd/>
            </a:ln>
          </p:spPr>
          <p:txBody>
            <a:bodyPr/>
            <a:lstStyle/>
            <a:p>
              <a:pPr>
                <a:defRPr/>
              </a:pPr>
              <a:r>
                <a:rPr lang="el-GR" sz="2200" dirty="0">
                  <a:effectLst>
                    <a:outerShdw blurRad="38100" dist="38100" dir="2700000" algn="tl">
                      <a:srgbClr val="000000"/>
                    </a:outerShdw>
                  </a:effectLst>
                  <a:latin typeface="Times New Roman" pitchFamily="18" charset="0"/>
                </a:rPr>
                <a:t>Κόστος κεφαλαίου</a:t>
              </a:r>
            </a:p>
          </p:txBody>
        </p:sp>
        <p:sp>
          <p:nvSpPr>
            <p:cNvPr id="62486" name="Text Box 22"/>
            <p:cNvSpPr txBox="1">
              <a:spLocks noChangeArrowheads="1"/>
            </p:cNvSpPr>
            <p:nvPr/>
          </p:nvSpPr>
          <p:spPr bwMode="auto">
            <a:xfrm>
              <a:off x="2013" y="3582"/>
              <a:ext cx="2388" cy="577"/>
            </a:xfrm>
            <a:prstGeom prst="rect">
              <a:avLst/>
            </a:prstGeom>
            <a:noFill/>
            <a:ln w="15875">
              <a:noFill/>
              <a:miter lim="800000"/>
              <a:headEnd/>
              <a:tailEnd/>
            </a:ln>
          </p:spPr>
          <p:txBody>
            <a:bodyPr/>
            <a:lstStyle/>
            <a:p>
              <a:pPr>
                <a:defRPr/>
              </a:pPr>
              <a:r>
                <a:rPr lang="el-GR" sz="2200" dirty="0">
                  <a:effectLst>
                    <a:outerShdw blurRad="38100" dist="38100" dir="2700000" algn="tl">
                      <a:srgbClr val="000000"/>
                    </a:outerShdw>
                  </a:effectLst>
                  <a:latin typeface="Times New Roman" pitchFamily="18" charset="0"/>
                </a:rPr>
                <a:t>ΚΠΑ (σε χιλ. ευρώ)</a:t>
              </a:r>
            </a:p>
          </p:txBody>
        </p:sp>
        <p:sp>
          <p:nvSpPr>
            <p:cNvPr id="62487" name="Text Box 23"/>
            <p:cNvSpPr txBox="1">
              <a:spLocks noChangeArrowheads="1"/>
            </p:cNvSpPr>
            <p:nvPr/>
          </p:nvSpPr>
          <p:spPr bwMode="auto">
            <a:xfrm>
              <a:off x="2445" y="7179"/>
              <a:ext cx="576" cy="432"/>
            </a:xfrm>
            <a:prstGeom prst="rect">
              <a:avLst/>
            </a:prstGeom>
            <a:noFill/>
            <a:ln w="15875">
              <a:noFill/>
              <a:miter lim="800000"/>
              <a:headEnd/>
              <a:tailEnd/>
            </a:ln>
          </p:spPr>
          <p:txBody>
            <a:bodyPr/>
            <a:lstStyle/>
            <a:p>
              <a:pPr algn="ctr">
                <a:defRPr/>
              </a:pPr>
              <a:r>
                <a:rPr lang="el-GR" sz="2200" dirty="0">
                  <a:effectLst>
                    <a:outerShdw blurRad="38100" dist="38100" dir="2700000" algn="tl">
                      <a:srgbClr val="000000"/>
                    </a:outerShdw>
                  </a:effectLst>
                  <a:latin typeface="Times New Roman" pitchFamily="18" charset="0"/>
                </a:rPr>
                <a:t>0</a:t>
              </a:r>
            </a:p>
          </p:txBody>
        </p:sp>
        <p:sp>
          <p:nvSpPr>
            <p:cNvPr id="62488" name="Text Box 24"/>
            <p:cNvSpPr txBox="1">
              <a:spLocks noChangeArrowheads="1"/>
            </p:cNvSpPr>
            <p:nvPr/>
          </p:nvSpPr>
          <p:spPr bwMode="auto">
            <a:xfrm>
              <a:off x="4317" y="7326"/>
              <a:ext cx="864" cy="432"/>
            </a:xfrm>
            <a:prstGeom prst="rect">
              <a:avLst/>
            </a:prstGeom>
            <a:noFill/>
            <a:ln w="15875">
              <a:noFill/>
              <a:miter lim="800000"/>
              <a:headEnd/>
              <a:tailEnd/>
            </a:ln>
          </p:spPr>
          <p:txBody>
            <a:bodyPr/>
            <a:lstStyle/>
            <a:p>
              <a:pPr algn="ctr">
                <a:defRPr/>
              </a:pPr>
              <a:r>
                <a:rPr lang="el-GR" sz="2200" dirty="0">
                  <a:effectLst>
                    <a:outerShdw blurRad="38100" dist="38100" dir="2700000" algn="tl">
                      <a:srgbClr val="000000"/>
                    </a:outerShdw>
                  </a:effectLst>
                  <a:latin typeface="Times New Roman" pitchFamily="18" charset="0"/>
                </a:rPr>
                <a:t>10%</a:t>
              </a:r>
            </a:p>
          </p:txBody>
        </p:sp>
        <p:sp>
          <p:nvSpPr>
            <p:cNvPr id="62489" name="Text Box 25"/>
            <p:cNvSpPr txBox="1">
              <a:spLocks noChangeArrowheads="1"/>
            </p:cNvSpPr>
            <p:nvPr/>
          </p:nvSpPr>
          <p:spPr bwMode="auto">
            <a:xfrm>
              <a:off x="2158" y="5454"/>
              <a:ext cx="719" cy="432"/>
            </a:xfrm>
            <a:prstGeom prst="rect">
              <a:avLst/>
            </a:prstGeom>
            <a:noFill/>
            <a:ln w="15875">
              <a:noFill/>
              <a:miter lim="800000"/>
              <a:headEnd/>
              <a:tailEnd/>
            </a:ln>
          </p:spPr>
          <p:txBody>
            <a:bodyPr/>
            <a:lstStyle/>
            <a:p>
              <a:pPr algn="ctr">
                <a:defRPr/>
              </a:pPr>
              <a:r>
                <a:rPr lang="el-GR" sz="2200" dirty="0">
                  <a:effectLst>
                    <a:outerShdw blurRad="38100" dist="38100" dir="2700000" algn="tl">
                      <a:srgbClr val="000000"/>
                    </a:outerShdw>
                  </a:effectLst>
                  <a:latin typeface="Times New Roman" pitchFamily="18" charset="0"/>
                </a:rPr>
                <a:t>200</a:t>
              </a:r>
            </a:p>
          </p:txBody>
        </p:sp>
      </p:grpSp>
    </p:spTree>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144000" cy="792832"/>
          </a:xfrm>
        </p:spPr>
        <p:txBody>
          <a:bodyPr rtlCol="0">
            <a:normAutofit fontScale="90000"/>
          </a:bodyPr>
          <a:lstStyle/>
          <a:p>
            <a:pPr algn="ctr" eaLnBrk="1" fontAlgn="auto" hangingPunct="1">
              <a:spcAft>
                <a:spcPts val="0"/>
              </a:spcAft>
              <a:defRPr/>
            </a:pPr>
            <a:r>
              <a:rPr lang="el-GR" sz="3600" b="1" dirty="0" smtClean="0">
                <a:latin typeface="+mn-lt"/>
              </a:rPr>
              <a:t>3. ΑνΑλυση ευαισθησΙΑΣ (</a:t>
            </a:r>
            <a:r>
              <a:rPr lang="en-US" sz="3600" b="1" dirty="0" smtClean="0">
                <a:latin typeface="+mn-lt"/>
              </a:rPr>
              <a:t>What if analysis</a:t>
            </a:r>
            <a:r>
              <a:rPr lang="el-GR" sz="3600" b="1" dirty="0" smtClean="0">
                <a:latin typeface="+mn-lt"/>
              </a:rPr>
              <a:t>)</a:t>
            </a:r>
            <a:r>
              <a:rPr lang="en-US" sz="3600" b="1" dirty="0" smtClean="0">
                <a:latin typeface="+mn-lt"/>
              </a:rPr>
              <a:t> </a:t>
            </a:r>
            <a:endParaRPr lang="el-GR" sz="3600" dirty="0" smtClean="0">
              <a:latin typeface="+mn-lt"/>
            </a:endParaRPr>
          </a:p>
        </p:txBody>
      </p:sp>
      <p:sp>
        <p:nvSpPr>
          <p:cNvPr id="3" name="2 - Θέση περιεχομένου"/>
          <p:cNvSpPr>
            <a:spLocks noGrp="1"/>
          </p:cNvSpPr>
          <p:nvPr>
            <p:ph idx="1"/>
          </p:nvPr>
        </p:nvSpPr>
        <p:spPr>
          <a:xfrm>
            <a:off x="179389" y="981075"/>
            <a:ext cx="8569076" cy="5688013"/>
          </a:xfrm>
        </p:spPr>
        <p:txBody>
          <a:bodyPr rtlCol="0">
            <a:normAutofit lnSpcReduction="10000"/>
          </a:bodyPr>
          <a:lstStyle/>
          <a:p>
            <a:pPr eaLnBrk="1" fontAlgn="auto" hangingPunct="1">
              <a:spcAft>
                <a:spcPts val="0"/>
              </a:spcAft>
              <a:buFont typeface="Arial" pitchFamily="34" charset="0"/>
              <a:buNone/>
              <a:defRPr/>
            </a:pPr>
            <a:r>
              <a:rPr lang="el-GR" b="1" u="sng" dirty="0" smtClean="0">
                <a:solidFill>
                  <a:srgbClr val="FF0000"/>
                </a:solidFill>
                <a:cs typeface="Times New Roman" pitchFamily="18" charset="0"/>
              </a:rPr>
              <a:t>Μειονεκτήματα:</a:t>
            </a:r>
          </a:p>
          <a:p>
            <a:pPr marL="514350" indent="-514350" algn="just" eaLnBrk="1" fontAlgn="auto" hangingPunct="1">
              <a:spcAft>
                <a:spcPts val="0"/>
              </a:spcAft>
              <a:buFont typeface="+mj-lt"/>
              <a:buAutoNum type="arabicPeriod"/>
              <a:defRPr/>
            </a:pPr>
            <a:r>
              <a:rPr lang="el-GR" dirty="0" smtClean="0">
                <a:solidFill>
                  <a:schemeClr val="tx1"/>
                </a:solidFill>
                <a:cs typeface="Times New Roman" pitchFamily="18" charset="0"/>
              </a:rPr>
              <a:t>Οι παράγοντες που επηρεάζουν την ΚΠΑ ενός επενδυτικού προγράμματος συνήθως αλληλοσυνδέονται και επομένως δεν είναι δυνατή η μεταβολή του ενός και οι άλλοι να διατηρούνται σταθεροί.</a:t>
            </a:r>
          </a:p>
          <a:p>
            <a:pPr marL="514350" indent="-514350" algn="just" eaLnBrk="1" fontAlgn="auto" hangingPunct="1">
              <a:spcAft>
                <a:spcPts val="0"/>
              </a:spcAft>
              <a:buFont typeface="+mj-lt"/>
              <a:buAutoNum type="arabicPeriod"/>
              <a:defRPr/>
            </a:pPr>
            <a:r>
              <a:rPr lang="el-GR" dirty="0" smtClean="0">
                <a:solidFill>
                  <a:schemeClr val="tx1"/>
                </a:solidFill>
                <a:cs typeface="Times New Roman" pitchFamily="18" charset="0"/>
              </a:rPr>
              <a:t>Η ανάλυση ευαισθησίας δίνει αμφιλεγόμενα αποτελέσματα γιατί το μέγεθος της μεταβολής ενός παράγοντα βασίζεται σε υποκειμενικές εκτιμήσεις.</a:t>
            </a:r>
          </a:p>
          <a:p>
            <a:pPr marL="514350" indent="-514350" algn="just" eaLnBrk="1" fontAlgn="auto" hangingPunct="1">
              <a:spcAft>
                <a:spcPts val="0"/>
              </a:spcAft>
              <a:buFont typeface="+mj-lt"/>
              <a:buAutoNum type="arabicPeriod"/>
              <a:defRPr/>
            </a:pPr>
            <a:r>
              <a:rPr lang="el-GR" dirty="0" smtClean="0">
                <a:solidFill>
                  <a:schemeClr val="tx1"/>
                </a:solidFill>
                <a:cs typeface="Times New Roman" pitchFamily="18" charset="0"/>
              </a:rPr>
              <a:t>Η ανάλυση ευαισθησίας δεν εξετάζει πόσο πιθανή είναι η μεταβολή του παράγοντα.</a:t>
            </a:r>
          </a:p>
          <a:p>
            <a:pPr eaLnBrk="1" fontAlgn="auto" hangingPunct="1">
              <a:spcAft>
                <a:spcPts val="0"/>
              </a:spcAft>
              <a:buFont typeface="Arial" pitchFamily="34" charset="0"/>
              <a:buNone/>
              <a:defRPr/>
            </a:pPr>
            <a:endParaRPr lang="el-GR"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E78EDC8C-26AF-4DD2-B252-61AAA3EC36BD}" type="slidenum">
              <a:rPr lang="el-GR"/>
              <a:pPr>
                <a:defRPr/>
              </a:pPr>
              <a:t>451</a:t>
            </a:fld>
            <a:endParaRPr lang="el-GR" dirty="0"/>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144000" cy="865187"/>
          </a:xfrm>
        </p:spPr>
        <p:txBody>
          <a:bodyPr rtlCol="0">
            <a:noAutofit/>
          </a:bodyPr>
          <a:lstStyle/>
          <a:p>
            <a:pPr algn="ctr" eaLnBrk="1" fontAlgn="auto" hangingPunct="1">
              <a:spcAft>
                <a:spcPts val="0"/>
              </a:spcAft>
              <a:defRPr/>
            </a:pPr>
            <a:r>
              <a:rPr lang="el-GR" sz="3600" b="1" dirty="0" smtClean="0">
                <a:latin typeface="+mn-lt"/>
              </a:rPr>
              <a:t>3. ΑνΑλυση ευαισθησΙΑΣ (</a:t>
            </a:r>
            <a:r>
              <a:rPr lang="en-US" sz="3600" b="1" dirty="0" smtClean="0">
                <a:latin typeface="+mn-lt"/>
              </a:rPr>
              <a:t>What if analysis</a:t>
            </a:r>
            <a:r>
              <a:rPr lang="el-GR" sz="3600" b="1" dirty="0" smtClean="0">
                <a:latin typeface="+mn-lt"/>
              </a:rPr>
              <a:t>)</a:t>
            </a:r>
            <a:r>
              <a:rPr lang="en-US" sz="3600" b="1" dirty="0" smtClean="0">
                <a:latin typeface="+mn-lt"/>
              </a:rPr>
              <a:t> </a:t>
            </a:r>
            <a:r>
              <a:rPr lang="el-GR" sz="3600" b="1" dirty="0" smtClean="0">
                <a:latin typeface="+mn-lt"/>
              </a:rPr>
              <a:t> </a:t>
            </a:r>
            <a:r>
              <a:rPr lang="el-GR" sz="3600" b="1" u="sng" dirty="0" smtClean="0">
                <a:latin typeface="+mn-lt"/>
              </a:rPr>
              <a:t>Άσκηση</a:t>
            </a:r>
            <a:endParaRPr lang="el-GR" sz="3600" u="sng" dirty="0" smtClean="0">
              <a:latin typeface="+mn-lt"/>
            </a:endParaRPr>
          </a:p>
        </p:txBody>
      </p:sp>
      <p:sp>
        <p:nvSpPr>
          <p:cNvPr id="84995" name="2 - Θέση περιεχομένου"/>
          <p:cNvSpPr>
            <a:spLocks noGrp="1"/>
          </p:cNvSpPr>
          <p:nvPr>
            <p:ph idx="1"/>
          </p:nvPr>
        </p:nvSpPr>
        <p:spPr>
          <a:xfrm>
            <a:off x="179388" y="1125538"/>
            <a:ext cx="8785225" cy="5543550"/>
          </a:xfrm>
        </p:spPr>
        <p:txBody>
          <a:bodyPr/>
          <a:lstStyle/>
          <a:p>
            <a:pPr algn="just" eaLnBrk="1" hangingPunct="1"/>
            <a:r>
              <a:rPr lang="el-GR" sz="2800" dirty="0" smtClean="0">
                <a:solidFill>
                  <a:schemeClr val="tx1"/>
                </a:solidFill>
                <a:cs typeface="Times New Roman" pitchFamily="18" charset="0"/>
              </a:rPr>
              <a:t>Η επιχείρηση ΒΗΤΑ Α.Ε. εξετάζει 2 επενδυτικά προγράμματα που έχουν διάρκεια ζωής 3 έτη. Η επιχείρηση εκτιμά ότι τα προγράμματα αυτά θα δώσουν τις παρακάτω ταμειακές ροές μετά από φόρους.</a:t>
            </a:r>
          </a:p>
          <a:p>
            <a:pPr eaLnBrk="1" hangingPunct="1"/>
            <a:endParaRPr lang="el-GR" dirty="0" smtClean="0">
              <a:latin typeface="Times New Roman" pitchFamily="18" charset="0"/>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6981BF6C-10EA-403C-AB1E-3F43CFDBCE6D}" type="slidenum">
              <a:rPr lang="el-GR"/>
              <a:pPr>
                <a:defRPr/>
              </a:pPr>
              <a:t>452</a:t>
            </a:fld>
            <a:endParaRPr lang="el-GR" dirty="0"/>
          </a:p>
        </p:txBody>
      </p:sp>
      <p:graphicFrame>
        <p:nvGraphicFramePr>
          <p:cNvPr id="5" name="4 - Πίνακας"/>
          <p:cNvGraphicFramePr>
            <a:graphicFrameLocks noGrp="1"/>
          </p:cNvGraphicFramePr>
          <p:nvPr/>
        </p:nvGraphicFramePr>
        <p:xfrm>
          <a:off x="1043609" y="3500438"/>
          <a:ext cx="7103442" cy="3017520"/>
        </p:xfrm>
        <a:graphic>
          <a:graphicData uri="http://schemas.openxmlformats.org/drawingml/2006/table">
            <a:tbl>
              <a:tblPr firstRow="1" bandRow="1">
                <a:tableStyleId>{073A0DAA-6AF3-43AB-8588-CEC1D06C72B9}</a:tableStyleId>
              </a:tblPr>
              <a:tblGrid>
                <a:gridCol w="2367814"/>
                <a:gridCol w="2367814"/>
                <a:gridCol w="2367814"/>
              </a:tblGrid>
              <a:tr h="370840">
                <a:tc>
                  <a:txBody>
                    <a:bodyPr/>
                    <a:lstStyle/>
                    <a:p>
                      <a:pPr algn="ctr"/>
                      <a:r>
                        <a:rPr lang="el-GR" sz="2800" dirty="0" smtClean="0">
                          <a:latin typeface="+mn-lt"/>
                          <a:cs typeface="Times New Roman" pitchFamily="18" charset="0"/>
                        </a:rPr>
                        <a:t>Έτη</a:t>
                      </a:r>
                      <a:endParaRPr lang="el-GR" sz="2800" dirty="0">
                        <a:latin typeface="+mn-lt"/>
                        <a:cs typeface="Times New Roman" pitchFamily="18" charset="0"/>
                      </a:endParaRPr>
                    </a:p>
                  </a:txBody>
                  <a:tcPr>
                    <a:solidFill>
                      <a:schemeClr val="tx1">
                        <a:lumMod val="95000"/>
                        <a:lumOff val="5000"/>
                      </a:schemeClr>
                    </a:solidFill>
                  </a:tcPr>
                </a:tc>
                <a:tc>
                  <a:txBody>
                    <a:bodyPr/>
                    <a:lstStyle/>
                    <a:p>
                      <a:pPr algn="ctr"/>
                      <a:r>
                        <a:rPr lang="el-GR" sz="2800" dirty="0" smtClean="0">
                          <a:latin typeface="+mn-lt"/>
                          <a:cs typeface="Times New Roman" pitchFamily="18" charset="0"/>
                        </a:rPr>
                        <a:t>Ταμειακές</a:t>
                      </a:r>
                      <a:r>
                        <a:rPr lang="el-GR" sz="2800" baseline="0" dirty="0" smtClean="0">
                          <a:latin typeface="+mn-lt"/>
                          <a:cs typeface="Times New Roman" pitchFamily="18" charset="0"/>
                        </a:rPr>
                        <a:t> Ροές Α</a:t>
                      </a:r>
                      <a:endParaRPr lang="el-GR" sz="2800" dirty="0">
                        <a:latin typeface="+mn-lt"/>
                        <a:cs typeface="Times New Roman" pitchFamily="18" charset="0"/>
                      </a:endParaRPr>
                    </a:p>
                  </a:txBody>
                  <a:tcPr/>
                </a:tc>
                <a:tc>
                  <a:txBody>
                    <a:bodyPr/>
                    <a:lstStyle/>
                    <a:p>
                      <a:pPr algn="ctr"/>
                      <a:r>
                        <a:rPr lang="el-GR" sz="2800" dirty="0" smtClean="0">
                          <a:latin typeface="+mn-lt"/>
                          <a:cs typeface="Times New Roman" pitchFamily="18" charset="0"/>
                        </a:rPr>
                        <a:t>Ταμειακές Ροές Β</a:t>
                      </a:r>
                      <a:endParaRPr lang="el-GR" sz="2800"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(100.000)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(100.000)</a:t>
                      </a:r>
                      <a:endParaRPr lang="el-GR" sz="2800" b="1"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1</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20.000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30.000</a:t>
                      </a:r>
                      <a:endParaRPr lang="el-GR" sz="2800" b="1"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2</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40.000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50.000</a:t>
                      </a:r>
                      <a:endParaRPr lang="el-GR" sz="2800" b="1" dirty="0">
                        <a:latin typeface="+mn-lt"/>
                        <a:cs typeface="Times New Roman" pitchFamily="18" charset="0"/>
                      </a:endParaRPr>
                    </a:p>
                  </a:txBody>
                  <a:tcPr/>
                </a:tc>
              </a:tr>
              <a:tr h="370840">
                <a:tc>
                  <a:txBody>
                    <a:bodyPr/>
                    <a:lstStyle/>
                    <a:p>
                      <a:pPr algn="ctr"/>
                      <a:r>
                        <a:rPr lang="el-GR" sz="2800" b="1" dirty="0" smtClean="0">
                          <a:latin typeface="+mn-lt"/>
                          <a:cs typeface="Times New Roman" pitchFamily="18" charset="0"/>
                        </a:rPr>
                        <a:t>3</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80.000</a:t>
                      </a:r>
                      <a:endParaRPr lang="el-GR" sz="2800" b="1" dirty="0">
                        <a:latin typeface="+mn-lt"/>
                        <a:cs typeface="Times New Roman" pitchFamily="18" charset="0"/>
                      </a:endParaRPr>
                    </a:p>
                  </a:txBody>
                  <a:tcPr/>
                </a:tc>
                <a:tc>
                  <a:txBody>
                    <a:bodyPr/>
                    <a:lstStyle/>
                    <a:p>
                      <a:pPr algn="ctr"/>
                      <a:r>
                        <a:rPr lang="el-GR" sz="2800" b="1" dirty="0" smtClean="0">
                          <a:latin typeface="+mn-lt"/>
                          <a:cs typeface="Times New Roman" pitchFamily="18" charset="0"/>
                        </a:rPr>
                        <a:t>60.000</a:t>
                      </a:r>
                      <a:endParaRPr lang="el-GR" sz="2800" b="1" dirty="0">
                        <a:latin typeface="+mn-lt"/>
                        <a:cs typeface="Times New Roman" pitchFamily="18" charset="0"/>
                      </a:endParaRPr>
                    </a:p>
                  </a:txBody>
                  <a:tcPr/>
                </a:tc>
              </a:tr>
            </a:tbl>
          </a:graphicData>
        </a:graphic>
      </p:graphicFrame>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 Τίτλος"/>
          <p:cNvSpPr>
            <a:spLocks noGrp="1"/>
          </p:cNvSpPr>
          <p:nvPr>
            <p:ph type="title"/>
          </p:nvPr>
        </p:nvSpPr>
        <p:spPr>
          <a:xfrm>
            <a:off x="0" y="115888"/>
            <a:ext cx="9036050" cy="865187"/>
          </a:xfrm>
        </p:spPr>
        <p:txBody>
          <a:bodyPr>
            <a:noAutofit/>
          </a:bodyPr>
          <a:lstStyle/>
          <a:p>
            <a:pPr algn="ctr" eaLnBrk="1" hangingPunct="1"/>
            <a:r>
              <a:rPr lang="el-GR" sz="3600" b="1" dirty="0" smtClean="0">
                <a:latin typeface="+mn-lt"/>
              </a:rPr>
              <a:t>3. ΑνΑλυση ευαισθησΙαΣ (</a:t>
            </a:r>
            <a:r>
              <a:rPr lang="en-US" sz="3600" b="1" dirty="0" smtClean="0">
                <a:latin typeface="+mn-lt"/>
              </a:rPr>
              <a:t>What if analysis </a:t>
            </a:r>
            <a:r>
              <a:rPr lang="el-GR" sz="3600" b="1" dirty="0" smtClean="0">
                <a:latin typeface="+mn-lt"/>
              </a:rPr>
              <a:t> Άσκηση - ΑπΑντηση</a:t>
            </a:r>
            <a:endParaRPr lang="el-GR" sz="3600" dirty="0" smtClean="0">
              <a:latin typeface="+mn-lt"/>
            </a:endParaRPr>
          </a:p>
        </p:txBody>
      </p:sp>
      <p:sp>
        <p:nvSpPr>
          <p:cNvPr id="86019" name="2 - Θέση περιεχομένου"/>
          <p:cNvSpPr>
            <a:spLocks noGrp="1"/>
          </p:cNvSpPr>
          <p:nvPr>
            <p:ph idx="1"/>
          </p:nvPr>
        </p:nvSpPr>
        <p:spPr>
          <a:xfrm>
            <a:off x="323528" y="1196975"/>
            <a:ext cx="8352928" cy="5545138"/>
          </a:xfrm>
        </p:spPr>
        <p:txBody>
          <a:bodyPr>
            <a:normAutofit fontScale="92500" lnSpcReduction="10000"/>
          </a:bodyPr>
          <a:lstStyle/>
          <a:p>
            <a:pPr algn="just" eaLnBrk="1" hangingPunct="1"/>
            <a:r>
              <a:rPr lang="el-GR" dirty="0" smtClean="0">
                <a:solidFill>
                  <a:schemeClr val="tx1"/>
                </a:solidFill>
                <a:cs typeface="Times New Roman" pitchFamily="18" charset="0"/>
              </a:rPr>
              <a:t>Ποιο πρόγραμμα ενέχει περισσότερο κίνδυνο εάν το προεξοφλητικό επιτόκιο μεταβληθεί από 10% σε 12%</a:t>
            </a:r>
            <a:r>
              <a:rPr lang="en-US" dirty="0" smtClean="0">
                <a:solidFill>
                  <a:schemeClr val="tx1"/>
                </a:solidFill>
                <a:cs typeface="Times New Roman" pitchFamily="18" charset="0"/>
              </a:rPr>
              <a:t>;</a:t>
            </a:r>
            <a:r>
              <a:rPr lang="el-GR" dirty="0" smtClean="0">
                <a:solidFill>
                  <a:schemeClr val="tx1"/>
                </a:solidFill>
                <a:cs typeface="Times New Roman" pitchFamily="18" charset="0"/>
              </a:rPr>
              <a:t> Να απαντήσετε υπολογίζοντας την ΚΠΑ και εφαρμόζοντας ανάλυση ευαισθησίας.</a:t>
            </a:r>
          </a:p>
          <a:p>
            <a:pPr algn="just" eaLnBrk="1" hangingPunct="1"/>
            <a:r>
              <a:rPr lang="el-GR" dirty="0" smtClean="0">
                <a:cs typeface="Times New Roman" pitchFamily="18" charset="0"/>
              </a:rPr>
              <a:t> </a:t>
            </a:r>
            <a:r>
              <a:rPr lang="el-GR" b="1" dirty="0" smtClean="0">
                <a:solidFill>
                  <a:schemeClr val="tx1"/>
                </a:solidFill>
              </a:rPr>
              <a:t>Λύση: </a:t>
            </a:r>
            <a:r>
              <a:rPr lang="el-GR" dirty="0" smtClean="0">
                <a:solidFill>
                  <a:schemeClr val="tx1"/>
                </a:solidFill>
              </a:rPr>
              <a:t>Η ΚΠΑ του </a:t>
            </a:r>
            <a:r>
              <a:rPr lang="el-GR" b="1" dirty="0" smtClean="0">
                <a:solidFill>
                  <a:srgbClr val="002060"/>
                </a:solidFill>
              </a:rPr>
              <a:t>επενδυτικού προγράμματος Α </a:t>
            </a:r>
            <a:r>
              <a:rPr lang="el-GR" dirty="0" smtClean="0">
                <a:solidFill>
                  <a:schemeClr val="tx1"/>
                </a:solidFill>
              </a:rPr>
              <a:t>για επιτόκιο 10% είναι 11.344,85 και για επιτόκιο 12% είναι 6.687,32 με ποσοστό μεταβολής -41,05%, ενώ η</a:t>
            </a:r>
            <a:r>
              <a:rPr lang="el-GR" dirty="0" smtClean="0">
                <a:solidFill>
                  <a:schemeClr val="tx1"/>
                </a:solidFill>
                <a:cs typeface="Times New Roman" pitchFamily="18" charset="0"/>
              </a:rPr>
              <a:t> ΚΠΑ του</a:t>
            </a:r>
            <a:r>
              <a:rPr lang="el-GR" dirty="0" smtClean="0">
                <a:cs typeface="Times New Roman" pitchFamily="18" charset="0"/>
              </a:rPr>
              <a:t> </a:t>
            </a:r>
            <a:r>
              <a:rPr lang="el-GR" b="1" dirty="0" smtClean="0">
                <a:solidFill>
                  <a:srgbClr val="7030A0"/>
                </a:solidFill>
                <a:cs typeface="Times New Roman" pitchFamily="18" charset="0"/>
              </a:rPr>
              <a:t>επενδυτικού προγράμματος Β </a:t>
            </a:r>
            <a:r>
              <a:rPr lang="el-GR" dirty="0" smtClean="0">
                <a:solidFill>
                  <a:schemeClr val="tx1"/>
                </a:solidFill>
                <a:cs typeface="Times New Roman" pitchFamily="18" charset="0"/>
              </a:rPr>
              <a:t>για επιτόκιο 10% είναι 13.673,93 και για επιτόκιο 12% είναι 9.352,22 με ποσοστό μεταβολής -31,60%. </a:t>
            </a:r>
          </a:p>
        </p:txBody>
      </p:sp>
      <p:sp>
        <p:nvSpPr>
          <p:cNvPr id="4" name="3 - Θέση αριθμού διαφάνειας"/>
          <p:cNvSpPr>
            <a:spLocks noGrp="1"/>
          </p:cNvSpPr>
          <p:nvPr>
            <p:ph type="sldNum" sz="quarter" idx="12"/>
          </p:nvPr>
        </p:nvSpPr>
        <p:spPr/>
        <p:txBody>
          <a:bodyPr/>
          <a:lstStyle/>
          <a:p>
            <a:pPr>
              <a:defRPr/>
            </a:pPr>
            <a:fld id="{E579A973-119B-444B-8448-4147989EE791}" type="slidenum">
              <a:rPr lang="el-GR"/>
              <a:pPr>
                <a:defRPr/>
              </a:pPr>
              <a:t>453</a:t>
            </a:fld>
            <a:endParaRPr lang="el-GR" dirty="0"/>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7950" y="115888"/>
            <a:ext cx="9036050" cy="865187"/>
          </a:xfrm>
        </p:spPr>
        <p:txBody>
          <a:bodyPr rtlCol="0">
            <a:normAutofit fontScale="90000"/>
          </a:bodyPr>
          <a:lstStyle/>
          <a:p>
            <a:pPr eaLnBrk="1" fontAlgn="auto" hangingPunct="1">
              <a:spcAft>
                <a:spcPts val="0"/>
              </a:spcAft>
              <a:defRPr/>
            </a:pPr>
            <a:r>
              <a:rPr lang="el-GR" sz="4000" b="1" dirty="0" smtClean="0">
                <a:latin typeface="+mn-lt"/>
              </a:rPr>
              <a:t>3.</a:t>
            </a:r>
            <a:r>
              <a:rPr lang="el-GR" b="1" dirty="0" smtClean="0">
                <a:latin typeface="Times New Roman" pitchFamily="18" charset="0"/>
              </a:rPr>
              <a:t> </a:t>
            </a:r>
            <a:r>
              <a:rPr lang="el-GR" sz="4000" b="1" dirty="0" smtClean="0">
                <a:latin typeface="+mn-lt"/>
              </a:rPr>
              <a:t>ΑνΑλυση ευαισθησΙαΣ (</a:t>
            </a:r>
            <a:r>
              <a:rPr lang="en-US" sz="4000" b="1" dirty="0" smtClean="0">
                <a:latin typeface="+mn-lt"/>
              </a:rPr>
              <a:t>What if analysis </a:t>
            </a:r>
            <a:r>
              <a:rPr lang="el-GR" sz="4000" b="1" dirty="0" smtClean="0">
                <a:latin typeface="+mn-lt"/>
              </a:rPr>
              <a:t> Άσκηση - ΑπΑντηση</a:t>
            </a:r>
            <a:endParaRPr lang="el-GR" sz="4000" dirty="0" smtClean="0">
              <a:latin typeface="+mn-lt"/>
            </a:endParaRPr>
          </a:p>
        </p:txBody>
      </p:sp>
      <p:sp>
        <p:nvSpPr>
          <p:cNvPr id="3" name="2 - Θέση περιεχομένου"/>
          <p:cNvSpPr>
            <a:spLocks noGrp="1"/>
          </p:cNvSpPr>
          <p:nvPr>
            <p:ph idx="1"/>
          </p:nvPr>
        </p:nvSpPr>
        <p:spPr>
          <a:xfrm>
            <a:off x="107950" y="1268413"/>
            <a:ext cx="8856663" cy="5473700"/>
          </a:xfrm>
        </p:spPr>
        <p:txBody>
          <a:bodyPr rtlCol="0">
            <a:normAutofit/>
          </a:bodyPr>
          <a:lstStyle/>
          <a:p>
            <a:pPr algn="just" eaLnBrk="1" fontAlgn="auto" hangingPunct="1">
              <a:spcAft>
                <a:spcPts val="0"/>
              </a:spcAft>
              <a:buFont typeface="Arial" pitchFamily="34" charset="0"/>
              <a:buChar char="•"/>
              <a:defRPr/>
            </a:pPr>
            <a:r>
              <a:rPr lang="el-GR" sz="2800" dirty="0" smtClean="0">
                <a:solidFill>
                  <a:schemeClr val="tx1"/>
                </a:solidFill>
                <a:cs typeface="Times New Roman" pitchFamily="18" charset="0"/>
              </a:rPr>
              <a:t>Από τα προηγούμενα αποτελέσματα βλέπουμε ότι, ενώ οι ΚΠΑ και των δύο προγραμμάτων μειώνονται όταν το προεξοφλητικό επιτόκιο αυξάνεται από 10% σε 12%, η ποσοστιαία μεταβολή της ΚΠΑ του προγράμματος Α (-41,05%) είναι μεγαλύτερη από εκείνη του προγράμματος Β (-31,60%). Επομένως το επενδυτικό πρόγραμμα Α είναι περισσότερο ευαίσθητο στις αλλαγές του προεξοφλητικού επιτοκίου και επομένως περιέχει μεγαλύτερο κίνδυνο από ότι το επενδυτικό πρόγραμμα Β εάν το προεξοφλητικό επιτόκιο μεταβληθεί στο μέλλον.</a:t>
            </a:r>
          </a:p>
        </p:txBody>
      </p:sp>
      <p:sp>
        <p:nvSpPr>
          <p:cNvPr id="4" name="3 - Θέση αριθμού διαφάνειας"/>
          <p:cNvSpPr>
            <a:spLocks noGrp="1"/>
          </p:cNvSpPr>
          <p:nvPr>
            <p:ph type="sldNum" sz="quarter" idx="12"/>
          </p:nvPr>
        </p:nvSpPr>
        <p:spPr/>
        <p:txBody>
          <a:bodyPr/>
          <a:lstStyle/>
          <a:p>
            <a:pPr>
              <a:defRPr/>
            </a:pPr>
            <a:fld id="{82A59486-CDD4-493F-8AFD-96B0D69F6E15}" type="slidenum">
              <a:rPr lang="el-GR"/>
              <a:pPr>
                <a:defRPr/>
              </a:pPr>
              <a:t>454</a:t>
            </a:fld>
            <a:endParaRPr lang="el-GR" dirty="0"/>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p:nvPr>
        </p:nvSpPr>
        <p:spPr>
          <a:xfrm>
            <a:off x="251520" y="260648"/>
            <a:ext cx="8568952" cy="6192688"/>
          </a:xfrm>
        </p:spPr>
        <p:txBody>
          <a:bodyPr>
            <a:normAutofit fontScale="92500" lnSpcReduction="20000"/>
          </a:bodyPr>
          <a:lstStyle/>
          <a:p>
            <a:pPr algn="ctr">
              <a:lnSpc>
                <a:spcPct val="95000"/>
              </a:lnSpc>
              <a:spcBef>
                <a:spcPct val="10000"/>
              </a:spcBef>
              <a:buNone/>
            </a:pPr>
            <a:r>
              <a:rPr lang="el-GR" sz="3900" b="1" u="sng" dirty="0" smtClean="0">
                <a:solidFill>
                  <a:schemeClr val="tx1"/>
                </a:solidFill>
              </a:rPr>
              <a:t>3.</a:t>
            </a:r>
            <a:r>
              <a:rPr lang="el-GR" sz="3900" b="1" u="sng" dirty="0" smtClean="0">
                <a:solidFill>
                  <a:schemeClr val="tx1"/>
                </a:solidFill>
                <a:latin typeface="Times New Roman" pitchFamily="18" charset="0"/>
              </a:rPr>
              <a:t> </a:t>
            </a:r>
            <a:r>
              <a:rPr lang="el-GR" sz="3900" b="1" u="sng" dirty="0" smtClean="0">
                <a:solidFill>
                  <a:schemeClr val="tx1"/>
                </a:solidFill>
              </a:rPr>
              <a:t>Ανάλυση Ευαισθησίας </a:t>
            </a:r>
            <a:r>
              <a:rPr lang="en-US" sz="3900" b="1" u="sng" dirty="0" smtClean="0">
                <a:solidFill>
                  <a:schemeClr val="tx1"/>
                </a:solidFill>
              </a:rPr>
              <a:t>(What if Analysis)</a:t>
            </a:r>
            <a:endParaRPr lang="el-GR" sz="3900" b="1" u="sng" dirty="0" smtClean="0">
              <a:solidFill>
                <a:schemeClr val="tx1"/>
              </a:solidFill>
            </a:endParaRPr>
          </a:p>
          <a:p>
            <a:pPr algn="just" eaLnBrk="1" hangingPunct="1">
              <a:lnSpc>
                <a:spcPct val="95000"/>
              </a:lnSpc>
              <a:spcBef>
                <a:spcPct val="10000"/>
              </a:spcBef>
            </a:pPr>
            <a:r>
              <a:rPr lang="el-GR" sz="2800" dirty="0" smtClean="0">
                <a:solidFill>
                  <a:schemeClr val="tx1"/>
                </a:solidFill>
              </a:rPr>
              <a:t>Η</a:t>
            </a:r>
            <a:r>
              <a:rPr lang="el-GR" sz="2800" dirty="0" smtClean="0">
                <a:solidFill>
                  <a:schemeClr val="tx1"/>
                </a:solidFill>
                <a:cs typeface="Times New Roman" pitchFamily="18" charset="0"/>
              </a:rPr>
              <a:t> ανάλυση ευαισθησίας είναι απαραίτητη για να έχουμε μια εκτίμηση του κίνδυνου που έχει μια επένδυση. </a:t>
            </a:r>
            <a:endParaRPr lang="el-GR" sz="2800"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δεν επαρκεί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συνήθως ενδιαφερόμαστε για τις συνέπειες μιας αποκλίσεως που προκύπτει από μεταβολές όλων  μαζί των παραγόντων αξιολογήσεως </a:t>
            </a:r>
            <a:endParaRPr lang="el-GR" dirty="0" smtClean="0">
              <a:solidFill>
                <a:schemeClr val="tx1"/>
              </a:solidFill>
            </a:endParaRPr>
          </a:p>
          <a:p>
            <a:pPr lvl="2" algn="just" eaLnBrk="1" hangingPunct="1">
              <a:lnSpc>
                <a:spcPct val="95000"/>
              </a:lnSpc>
              <a:spcBef>
                <a:spcPct val="10000"/>
              </a:spcBef>
            </a:pPr>
            <a:r>
              <a:rPr lang="el-GR" sz="2800" b="1" dirty="0" smtClean="0">
                <a:solidFill>
                  <a:schemeClr val="tx1"/>
                </a:solidFill>
                <a:cs typeface="Times New Roman" pitchFamily="18" charset="0"/>
              </a:rPr>
              <a:t>και όχι από ένα μόνο παράγοντα. </a:t>
            </a:r>
            <a:endParaRPr lang="el-GR" sz="2800" b="1"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Είναι χρήσιμο π.χ. να γνωρίζουμε πως μεταβάλλεται η κατανομή πιθανότητας του εσωτερικού επιτοκίου αποδόσεως ως μια συνάρτηση των μεταβολών όλων μαζί των σημαντικών παραγόντων της αξιολογήσεως.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Για το λόγο αυτό οι επιχειρήσεις χρησιμοποιούν συνήθως περισσότερο σύνθετες τεχνικές για την αξιολόγηση του βαθμού κινδύνου μιας επενδύσεως. </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38113"/>
            <a:ext cx="9144000" cy="503237"/>
          </a:xfrm>
        </p:spPr>
        <p:txBody>
          <a:bodyPr rtlCol="0" anchor="t">
            <a:noAutofit/>
          </a:bodyPr>
          <a:lstStyle/>
          <a:p>
            <a:pPr eaLnBrk="1" fontAlgn="auto" hangingPunct="1">
              <a:spcAft>
                <a:spcPts val="0"/>
              </a:spcAft>
              <a:defRPr/>
            </a:pPr>
            <a:r>
              <a:rPr lang="el-GR" sz="3600" b="1" dirty="0" smtClean="0">
                <a:latin typeface="+mn-lt"/>
              </a:rPr>
              <a:t>4. Αν</a:t>
            </a:r>
            <a:r>
              <a:rPr lang="en-US" sz="3600" b="1" dirty="0" smtClean="0">
                <a:latin typeface="+mn-lt"/>
              </a:rPr>
              <a:t>A</a:t>
            </a:r>
            <a:r>
              <a:rPr lang="el-GR" sz="3600" b="1" dirty="0" smtClean="0">
                <a:latin typeface="+mn-lt"/>
              </a:rPr>
              <a:t>λυση Σεναρ</a:t>
            </a:r>
            <a:r>
              <a:rPr lang="en-US" sz="3600" b="1" dirty="0" smtClean="0">
                <a:latin typeface="+mn-lt"/>
              </a:rPr>
              <a:t>I</a:t>
            </a:r>
            <a:r>
              <a:rPr lang="el-GR" sz="3600" b="1" dirty="0" smtClean="0">
                <a:latin typeface="+mn-lt"/>
              </a:rPr>
              <a:t>ου</a:t>
            </a:r>
            <a:r>
              <a:rPr lang="el-GR" sz="3600" dirty="0" smtClean="0">
                <a:latin typeface="+mn-lt"/>
              </a:rPr>
              <a:t> </a:t>
            </a:r>
          </a:p>
        </p:txBody>
      </p:sp>
      <p:sp>
        <p:nvSpPr>
          <p:cNvPr id="19459" name="Rectangle 3"/>
          <p:cNvSpPr>
            <a:spLocks noGrp="1" noChangeArrowheads="1"/>
          </p:cNvSpPr>
          <p:nvPr>
            <p:ph idx="1"/>
          </p:nvPr>
        </p:nvSpPr>
        <p:spPr>
          <a:xfrm>
            <a:off x="179512" y="908050"/>
            <a:ext cx="8640960" cy="5473278"/>
          </a:xfrm>
        </p:spPr>
        <p:txBody>
          <a:bodyPr rtlCol="0">
            <a:noAutofit/>
          </a:bodyPr>
          <a:lstStyle/>
          <a:p>
            <a:pPr marL="0" indent="0" algn="just" eaLnBrk="1" fontAlgn="auto" hangingPunct="1">
              <a:spcAft>
                <a:spcPts val="0"/>
              </a:spcAft>
              <a:buFont typeface="Wingdings" pitchFamily="2" charset="2"/>
              <a:buNone/>
              <a:defRPr/>
            </a:pPr>
            <a:r>
              <a:rPr lang="el-GR" sz="2800" dirty="0" smtClean="0">
                <a:solidFill>
                  <a:schemeClr val="tx1"/>
                </a:solidFill>
              </a:rPr>
              <a:t>Η ανάλυση σεναρίου</a:t>
            </a:r>
            <a:r>
              <a:rPr lang="el-GR" sz="2800" b="1" dirty="0" smtClean="0">
                <a:solidFill>
                  <a:schemeClr val="tx1"/>
                </a:solidFill>
              </a:rPr>
              <a:t> </a:t>
            </a:r>
            <a:r>
              <a:rPr lang="el-GR" sz="2800" dirty="0" smtClean="0">
                <a:solidFill>
                  <a:schemeClr val="tx1"/>
                </a:solidFill>
              </a:rPr>
              <a:t>είναι μια μέθοδος η οποία </a:t>
            </a:r>
            <a:r>
              <a:rPr lang="el-GR" sz="2800" b="1" dirty="0" smtClean="0">
                <a:solidFill>
                  <a:schemeClr val="tx1"/>
                </a:solidFill>
              </a:rPr>
              <a:t>εξετάζει</a:t>
            </a:r>
            <a:r>
              <a:rPr lang="el-GR" sz="2800" dirty="0" smtClean="0">
                <a:solidFill>
                  <a:schemeClr val="tx1"/>
                </a:solidFill>
              </a:rPr>
              <a:t> </a:t>
            </a:r>
            <a:r>
              <a:rPr lang="el-GR" sz="2800" b="1" dirty="0" smtClean="0">
                <a:solidFill>
                  <a:schemeClr val="tx1"/>
                </a:solidFill>
              </a:rPr>
              <a:t>τρεις</a:t>
            </a:r>
            <a:r>
              <a:rPr lang="el-GR" sz="2800" dirty="0" smtClean="0">
                <a:solidFill>
                  <a:schemeClr val="tx1"/>
                </a:solidFill>
              </a:rPr>
              <a:t> </a:t>
            </a:r>
            <a:r>
              <a:rPr lang="el-GR" sz="2800" b="1" dirty="0" smtClean="0">
                <a:solidFill>
                  <a:schemeClr val="accent6">
                    <a:lumMod val="50000"/>
                  </a:schemeClr>
                </a:solidFill>
              </a:rPr>
              <a:t>συνήθως περιπτώσεις</a:t>
            </a:r>
            <a:r>
              <a:rPr lang="el-GR" sz="2800" dirty="0" smtClean="0"/>
              <a:t>, </a:t>
            </a:r>
            <a:r>
              <a:rPr lang="el-GR" sz="2800" b="1" dirty="0" smtClean="0">
                <a:solidFill>
                  <a:srgbClr val="FF0000"/>
                </a:solidFill>
              </a:rPr>
              <a:t>μια απαισιόδοξη</a:t>
            </a:r>
            <a:r>
              <a:rPr lang="el-GR" sz="2800" dirty="0" smtClean="0"/>
              <a:t>, </a:t>
            </a:r>
            <a:r>
              <a:rPr lang="el-GR" sz="2800" b="1" dirty="0" smtClean="0">
                <a:solidFill>
                  <a:srgbClr val="0070C0"/>
                </a:solidFill>
              </a:rPr>
              <a:t>μια αισιόδοξη </a:t>
            </a:r>
            <a:r>
              <a:rPr lang="el-GR" sz="2800" dirty="0" smtClean="0">
                <a:solidFill>
                  <a:schemeClr val="tx1"/>
                </a:solidFill>
              </a:rPr>
              <a:t>και</a:t>
            </a:r>
            <a:r>
              <a:rPr lang="el-GR" sz="2800" dirty="0" smtClean="0"/>
              <a:t> </a:t>
            </a:r>
            <a:r>
              <a:rPr lang="el-GR" sz="2800" b="1" dirty="0" smtClean="0">
                <a:solidFill>
                  <a:srgbClr val="006600"/>
                </a:solidFill>
              </a:rPr>
              <a:t>μια μέση ή πιο πιθανή.</a:t>
            </a:r>
            <a:r>
              <a:rPr lang="el-GR" sz="2800" dirty="0" smtClean="0"/>
              <a:t> </a:t>
            </a:r>
            <a:r>
              <a:rPr lang="el-GR" sz="2800" dirty="0" smtClean="0">
                <a:solidFill>
                  <a:schemeClr val="tx1"/>
                </a:solidFill>
              </a:rPr>
              <a:t>Χρησιμοποιώντας τις μεταβλητές αυτές, ο αναλυτής υπολογίζει 3 ΚΠΑ  για κάθε εξεταζόμενο επενδυτικό πρόγραμμα.  Αυτές οι ΚΠΑ του προγράμματος θα πρέπει να υπολογιστούν, με τη χρησιμοποίηση του κόστους κεφαλαίου (ή ενός επιτοκίου το οποίο θα είναι ανάλογο με τον κίνδυνο του προγράμματος) ως προεξοφλητικού επιτοκίου. Μετά εξετάζεται η πιθανότητα εμφάνισης κάθε περίπτωσης να πραγματοποιηθεί.</a:t>
            </a:r>
          </a:p>
        </p:txBody>
      </p:sp>
      <p:sp>
        <p:nvSpPr>
          <p:cNvPr id="4" name="3 - Θέση αριθμού διαφάνειας"/>
          <p:cNvSpPr>
            <a:spLocks noGrp="1"/>
          </p:cNvSpPr>
          <p:nvPr>
            <p:ph type="sldNum" sz="quarter" idx="12"/>
          </p:nvPr>
        </p:nvSpPr>
        <p:spPr/>
        <p:txBody>
          <a:bodyPr/>
          <a:lstStyle/>
          <a:p>
            <a:pPr>
              <a:defRPr/>
            </a:pPr>
            <a:fld id="{EE634792-2A04-47B5-B8BF-C2064AFF0BEB}" type="slidenum">
              <a:rPr lang="el-GR"/>
              <a:pPr>
                <a:defRPr/>
              </a:pPr>
              <a:t>456</a:t>
            </a:fld>
            <a:endParaRPr lang="el-GR" dirty="0"/>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5888"/>
            <a:ext cx="8229600" cy="720725"/>
          </a:xfrm>
        </p:spPr>
        <p:txBody>
          <a:bodyPr rtlCol="0">
            <a:normAutofit/>
          </a:bodyPr>
          <a:lstStyle/>
          <a:p>
            <a:pPr eaLnBrk="1" fontAlgn="auto" hangingPunct="1">
              <a:spcAft>
                <a:spcPts val="0"/>
              </a:spcAft>
              <a:defRPr/>
            </a:pPr>
            <a:r>
              <a:rPr lang="el-GR" sz="3600" b="1" dirty="0" smtClean="0">
                <a:latin typeface="+mn-lt"/>
              </a:rPr>
              <a:t>4. Αν</a:t>
            </a:r>
            <a:r>
              <a:rPr lang="en-US" sz="3600" b="1" dirty="0" smtClean="0">
                <a:latin typeface="+mn-lt"/>
              </a:rPr>
              <a:t>A</a:t>
            </a:r>
            <a:r>
              <a:rPr lang="el-GR" sz="3600" b="1" dirty="0" smtClean="0">
                <a:latin typeface="+mn-lt"/>
              </a:rPr>
              <a:t>λυση Σεναρ</a:t>
            </a:r>
            <a:r>
              <a:rPr lang="en-US" sz="3600" b="1" dirty="0" smtClean="0">
                <a:latin typeface="+mn-lt"/>
              </a:rPr>
              <a:t>I</a:t>
            </a:r>
            <a:r>
              <a:rPr lang="el-GR" sz="3600" b="1" dirty="0" smtClean="0">
                <a:latin typeface="+mn-lt"/>
              </a:rPr>
              <a:t>ου</a:t>
            </a:r>
            <a:r>
              <a:rPr lang="el-GR" sz="3600" dirty="0" smtClean="0">
                <a:latin typeface="+mn-lt"/>
              </a:rPr>
              <a:t> </a:t>
            </a:r>
          </a:p>
        </p:txBody>
      </p:sp>
      <p:sp>
        <p:nvSpPr>
          <p:cNvPr id="3" name="2 - Θέση περιεχομένου"/>
          <p:cNvSpPr>
            <a:spLocks noGrp="1"/>
          </p:cNvSpPr>
          <p:nvPr>
            <p:ph idx="1"/>
          </p:nvPr>
        </p:nvSpPr>
        <p:spPr>
          <a:xfrm>
            <a:off x="107950" y="981075"/>
            <a:ext cx="8712522" cy="5544269"/>
          </a:xfrm>
        </p:spPr>
        <p:txBody>
          <a:bodyPr rtlCol="0">
            <a:normAutofit fontScale="85000" lnSpcReduction="10000"/>
          </a:bodyPr>
          <a:lstStyle/>
          <a:p>
            <a:pPr algn="just" eaLnBrk="1" fontAlgn="auto" hangingPunct="1">
              <a:spcAft>
                <a:spcPts val="0"/>
              </a:spcAft>
              <a:buFont typeface="Arial" pitchFamily="34" charset="0"/>
              <a:buChar char="•"/>
              <a:defRPr/>
            </a:pPr>
            <a:r>
              <a:rPr lang="el-GR" dirty="0" smtClean="0">
                <a:solidFill>
                  <a:schemeClr val="tx1"/>
                </a:solidFill>
                <a:cs typeface="Times New Roman" pitchFamily="18" charset="0"/>
              </a:rPr>
              <a:t>Μετά τον καθορισμό των πιθανοτήτων, υπολογίζουμε την </a:t>
            </a:r>
            <a:r>
              <a:rPr lang="el-GR" b="1" u="sng" dirty="0" smtClean="0">
                <a:solidFill>
                  <a:schemeClr val="accent6">
                    <a:lumMod val="50000"/>
                  </a:schemeClr>
                </a:solidFill>
                <a:cs typeface="Times New Roman" pitchFamily="18" charset="0"/>
              </a:rPr>
              <a:t>τυπική απόκλιση της ΚΠΑ </a:t>
            </a:r>
            <a:r>
              <a:rPr lang="el-GR" dirty="0" smtClean="0">
                <a:solidFill>
                  <a:schemeClr val="tx1"/>
                </a:solidFill>
                <a:cs typeface="Times New Roman" pitchFamily="18" charset="0"/>
              </a:rPr>
              <a:t>και</a:t>
            </a:r>
            <a:r>
              <a:rPr lang="el-GR" dirty="0" smtClean="0">
                <a:cs typeface="Times New Roman" pitchFamily="18" charset="0"/>
              </a:rPr>
              <a:t> </a:t>
            </a:r>
            <a:r>
              <a:rPr lang="el-GR" b="1" u="sng" dirty="0" smtClean="0">
                <a:solidFill>
                  <a:srgbClr val="0070C0"/>
                </a:solidFill>
                <a:cs typeface="Times New Roman" pitchFamily="18" charset="0"/>
              </a:rPr>
              <a:t>τον συντελεστή μεταβλητότητας της ΚΠΑ.</a:t>
            </a:r>
            <a:r>
              <a:rPr lang="el-GR" b="1" dirty="0" smtClean="0">
                <a:solidFill>
                  <a:schemeClr val="accent3">
                    <a:lumMod val="50000"/>
                  </a:schemeClr>
                </a:solidFill>
                <a:cs typeface="Times New Roman" pitchFamily="18" charset="0"/>
              </a:rPr>
              <a:t> </a:t>
            </a:r>
            <a:r>
              <a:rPr lang="el-GR" dirty="0" smtClean="0">
                <a:solidFill>
                  <a:schemeClr val="tx1"/>
                </a:solidFill>
                <a:cs typeface="Times New Roman" pitchFamily="18" charset="0"/>
              </a:rPr>
              <a:t>Έπειτα συγκρίνουμε τον συντελεστή μεταβλητότητας του συγκεκριμένου προγράμματος με το </a:t>
            </a:r>
            <a:r>
              <a:rPr lang="el-GR" u="sng" dirty="0" smtClean="0">
                <a:solidFill>
                  <a:srgbClr val="FF0000"/>
                </a:solidFill>
                <a:cs typeface="Times New Roman" pitchFamily="18" charset="0"/>
              </a:rPr>
              <a:t>μέσο συντελεστή μεταβλητότητας των υπολοίπων προγραμμάτων</a:t>
            </a:r>
            <a:r>
              <a:rPr lang="el-GR" dirty="0" smtClean="0">
                <a:solidFill>
                  <a:srgbClr val="FF0000"/>
                </a:solidFill>
                <a:cs typeface="Times New Roman" pitchFamily="18" charset="0"/>
              </a:rPr>
              <a:t> </a:t>
            </a:r>
            <a:r>
              <a:rPr lang="el-GR" dirty="0" smtClean="0">
                <a:solidFill>
                  <a:schemeClr val="tx1"/>
                </a:solidFill>
                <a:cs typeface="Times New Roman" pitchFamily="18" charset="0"/>
              </a:rPr>
              <a:t>της επιχείρησης και μπορούμε να αποφανθούμε εάν το συγκεκριμένο πρόγραμμα έχει περισσότερο ή λιγότερο κίνδυνο από το μέσο επενδυτικό πρόγραμμα της επιχείρησης. Το μειονέκτημα της μεθόδου αυτής είναι ότι λαμβάνει υπόψη της μόνο τρεις ΚΠΑ ενώ μπορεί να υπάρχει ένας άπειρος αριθμός από δυνητικά αποτελέσματα. </a:t>
            </a:r>
          </a:p>
        </p:txBody>
      </p:sp>
      <p:sp>
        <p:nvSpPr>
          <p:cNvPr id="4" name="3 - Θέση αριθμού διαφάνειας"/>
          <p:cNvSpPr>
            <a:spLocks noGrp="1"/>
          </p:cNvSpPr>
          <p:nvPr>
            <p:ph type="sldNum" sz="quarter" idx="12"/>
          </p:nvPr>
        </p:nvSpPr>
        <p:spPr/>
        <p:txBody>
          <a:bodyPr/>
          <a:lstStyle/>
          <a:p>
            <a:pPr>
              <a:defRPr/>
            </a:pPr>
            <a:fld id="{98816739-A603-4C75-86C3-8FC817EC7A90}" type="slidenum">
              <a:rPr lang="el-GR"/>
              <a:pPr>
                <a:defRPr/>
              </a:pPr>
              <a:t>457</a:t>
            </a:fld>
            <a:endParaRPr lang="el-GR" dirty="0"/>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188913"/>
            <a:ext cx="8785225" cy="576262"/>
          </a:xfrm>
        </p:spPr>
        <p:txBody>
          <a:bodyPr rtlCol="0">
            <a:normAutofit fontScale="90000"/>
          </a:bodyPr>
          <a:lstStyle/>
          <a:p>
            <a:pPr eaLnBrk="1" fontAlgn="auto" hangingPunct="1">
              <a:spcAft>
                <a:spcPts val="0"/>
              </a:spcAft>
              <a:defRPr/>
            </a:pPr>
            <a:r>
              <a:rPr lang="el-GR" sz="4000" b="1" dirty="0" smtClean="0">
                <a:latin typeface="+mn-lt"/>
              </a:rPr>
              <a:t>4. Αν</a:t>
            </a:r>
            <a:r>
              <a:rPr lang="en-US" sz="4000" b="1" dirty="0" smtClean="0">
                <a:latin typeface="+mn-lt"/>
              </a:rPr>
              <a:t>A</a:t>
            </a:r>
            <a:r>
              <a:rPr lang="el-GR" sz="4000" b="1" dirty="0" smtClean="0">
                <a:latin typeface="+mn-lt"/>
              </a:rPr>
              <a:t>λυση Σεναρ</a:t>
            </a:r>
            <a:r>
              <a:rPr lang="en-US" sz="4000" b="1" dirty="0" smtClean="0">
                <a:latin typeface="+mn-lt"/>
              </a:rPr>
              <a:t>I</a:t>
            </a:r>
            <a:r>
              <a:rPr lang="el-GR" sz="4000" b="1" dirty="0" smtClean="0">
                <a:latin typeface="+mn-lt"/>
              </a:rPr>
              <a:t>ου</a:t>
            </a:r>
            <a:r>
              <a:rPr lang="el-GR" sz="4000" dirty="0" smtClean="0">
                <a:latin typeface="+mn-lt"/>
              </a:rPr>
              <a:t> </a:t>
            </a:r>
            <a:r>
              <a:rPr lang="el-GR" sz="4000" dirty="0" smtClean="0">
                <a:latin typeface="+mn-lt"/>
                <a:cs typeface="Times New Roman" pitchFamily="18" charset="0"/>
              </a:rPr>
              <a:t>- </a:t>
            </a:r>
            <a:r>
              <a:rPr lang="el-GR" sz="4000" b="1" dirty="0" smtClean="0">
                <a:latin typeface="+mn-lt"/>
                <a:cs typeface="Times New Roman" pitchFamily="18" charset="0"/>
              </a:rPr>
              <a:t>Άσκηση</a:t>
            </a:r>
            <a:endParaRPr lang="el-GR" sz="4000" b="1" dirty="0" smtClean="0">
              <a:latin typeface="+mn-lt"/>
            </a:endParaRPr>
          </a:p>
        </p:txBody>
      </p:sp>
      <p:sp>
        <p:nvSpPr>
          <p:cNvPr id="3" name="2 - Θέση περιεχομένου"/>
          <p:cNvSpPr>
            <a:spLocks noGrp="1"/>
          </p:cNvSpPr>
          <p:nvPr>
            <p:ph idx="1"/>
          </p:nvPr>
        </p:nvSpPr>
        <p:spPr>
          <a:xfrm>
            <a:off x="107950" y="908050"/>
            <a:ext cx="8928100" cy="5834063"/>
          </a:xfrm>
        </p:spPr>
        <p:txBody>
          <a:bodyPr rtlCol="0">
            <a:normAutofit fontScale="92500" lnSpcReduction="20000"/>
          </a:bodyPr>
          <a:lstStyle/>
          <a:p>
            <a:pPr eaLnBrk="1" fontAlgn="auto" hangingPunct="1">
              <a:spcAft>
                <a:spcPts val="0"/>
              </a:spcAft>
              <a:buFont typeface="Arial" pitchFamily="34" charset="0"/>
              <a:buChar char="•"/>
              <a:defRPr/>
            </a:pPr>
            <a:r>
              <a:rPr lang="el-GR" dirty="0" smtClean="0">
                <a:solidFill>
                  <a:schemeClr val="tx1"/>
                </a:solidFill>
                <a:cs typeface="Times New Roman" pitchFamily="18" charset="0"/>
              </a:rPr>
              <a:t>Η επιχείρηση ΩΜΕΓΑ Α.Ε. έχει εφαρμόσει 3 σενάρια (απαισιόδοξο, μέσο και αισιόδοξο) όσον αφορά τις πρόσθετες ταμειακές ροές μετά από φόρους που θα προέλθουν από την αποδοχή του προγράμματος. Τα 3 αυτά σενάρια έχουν καταλήξει στον υπολογισμό 3 ΚΠΑ που είναι 10.000 €, 20.000 € και 30.000 € αντίστοιχα. Υποθέτουμε ότι υπάρχει 25% πιθανότητα να συμβεί το απαισιόδοξο σενάριο, 25% το αισιόδοξο και 50% το μέσο. Να υπολογιστούν η αναμενόμενη ΚΠΑ, η τυπική απόκλιση της ΚΠΑ, και τον </a:t>
            </a:r>
            <a:r>
              <a:rPr lang="en-US" dirty="0" smtClean="0">
                <a:solidFill>
                  <a:schemeClr val="tx1"/>
                </a:solidFill>
                <a:cs typeface="Times New Roman" pitchFamily="18" charset="0"/>
              </a:rPr>
              <a:t>CV </a:t>
            </a:r>
            <a:r>
              <a:rPr lang="el-GR" dirty="0" smtClean="0">
                <a:solidFill>
                  <a:schemeClr val="tx1"/>
                </a:solidFill>
                <a:cs typeface="Times New Roman" pitchFamily="18" charset="0"/>
              </a:rPr>
              <a:t>της ΚΠΑ του επενδυτικού προγράμματος. Εάν ο </a:t>
            </a:r>
            <a:r>
              <a:rPr lang="en-US" dirty="0" smtClean="0">
                <a:solidFill>
                  <a:schemeClr val="tx1"/>
                </a:solidFill>
                <a:cs typeface="Times New Roman" pitchFamily="18" charset="0"/>
              </a:rPr>
              <a:t>CV </a:t>
            </a:r>
            <a:r>
              <a:rPr lang="el-GR" dirty="0" smtClean="0">
                <a:solidFill>
                  <a:schemeClr val="tx1"/>
                </a:solidFill>
                <a:cs typeface="Times New Roman" pitchFamily="18" charset="0"/>
              </a:rPr>
              <a:t>όλου του υπάρχοντος ενεργητικού της επιχείρησης είναι 1,00 θα προτείνατε την αποδοχή του προγράμματος</a:t>
            </a:r>
            <a:r>
              <a:rPr lang="en-US" dirty="0" smtClean="0">
                <a:solidFill>
                  <a:schemeClr val="tx1"/>
                </a:solidFill>
                <a:cs typeface="Times New Roman" pitchFamily="18" charset="0"/>
              </a:rPr>
              <a:t>; </a:t>
            </a:r>
            <a:endParaRPr lang="el-GR"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946815B8-8AC3-414C-9143-47E74C15BF8C}" type="slidenum">
              <a:rPr lang="el-GR"/>
              <a:pPr>
                <a:defRPr/>
              </a:pPr>
              <a:t>458</a:t>
            </a:fld>
            <a:endParaRPr lang="el-GR" dirty="0"/>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 Τίτλος"/>
          <p:cNvSpPr>
            <a:spLocks noGrp="1"/>
          </p:cNvSpPr>
          <p:nvPr>
            <p:ph type="title"/>
          </p:nvPr>
        </p:nvSpPr>
        <p:spPr>
          <a:xfrm>
            <a:off x="457200" y="0"/>
            <a:ext cx="8229600" cy="908720"/>
          </a:xfrm>
        </p:spPr>
        <p:txBody>
          <a:bodyPr>
            <a:normAutofit/>
          </a:bodyPr>
          <a:lstStyle/>
          <a:p>
            <a:pPr eaLnBrk="1" hangingPunct="1"/>
            <a:r>
              <a:rPr lang="el-GR" sz="3600" b="1" dirty="0" smtClean="0">
                <a:latin typeface="+mn-lt"/>
              </a:rPr>
              <a:t>4. Αν</a:t>
            </a:r>
            <a:r>
              <a:rPr lang="en-US" sz="3600" b="1" dirty="0" smtClean="0">
                <a:latin typeface="+mn-lt"/>
              </a:rPr>
              <a:t>A</a:t>
            </a:r>
            <a:r>
              <a:rPr lang="el-GR" sz="3600" b="1" dirty="0" smtClean="0">
                <a:latin typeface="+mn-lt"/>
              </a:rPr>
              <a:t>λυση Σεναρ</a:t>
            </a:r>
            <a:r>
              <a:rPr lang="en-US" sz="3600" b="1" dirty="0" smtClean="0">
                <a:latin typeface="+mn-lt"/>
              </a:rPr>
              <a:t>I</a:t>
            </a:r>
            <a:r>
              <a:rPr lang="el-GR" sz="3600" b="1" dirty="0" smtClean="0">
                <a:latin typeface="+mn-lt"/>
              </a:rPr>
              <a:t>ου</a:t>
            </a:r>
            <a:r>
              <a:rPr lang="el-GR" sz="3600" dirty="0" smtClean="0">
                <a:latin typeface="+mn-lt"/>
              </a:rPr>
              <a:t> </a:t>
            </a:r>
            <a:r>
              <a:rPr lang="el-GR" sz="3600" dirty="0" smtClean="0">
                <a:latin typeface="+mn-lt"/>
                <a:cs typeface="Times New Roman" pitchFamily="18" charset="0"/>
              </a:rPr>
              <a:t>- </a:t>
            </a:r>
            <a:r>
              <a:rPr lang="el-GR" sz="3600" b="1" dirty="0" smtClean="0">
                <a:latin typeface="+mn-lt"/>
                <a:cs typeface="Times New Roman" pitchFamily="18" charset="0"/>
              </a:rPr>
              <a:t>Απ</a:t>
            </a:r>
            <a:r>
              <a:rPr lang="en-US" sz="3600" b="1" dirty="0" smtClean="0">
                <a:latin typeface="+mn-lt"/>
                <a:cs typeface="Times New Roman" pitchFamily="18" charset="0"/>
              </a:rPr>
              <a:t>A</a:t>
            </a:r>
            <a:r>
              <a:rPr lang="el-GR" sz="3600" b="1" dirty="0" smtClean="0">
                <a:latin typeface="+mn-lt"/>
                <a:cs typeface="Times New Roman" pitchFamily="18" charset="0"/>
              </a:rPr>
              <a:t>ντηση</a:t>
            </a:r>
            <a:endParaRPr lang="el-GR" sz="3600" dirty="0" smtClean="0">
              <a:latin typeface="+mn-lt"/>
            </a:endParaRPr>
          </a:p>
        </p:txBody>
      </p:sp>
      <p:sp>
        <p:nvSpPr>
          <p:cNvPr id="3" name="2 - Θέση περιεχομένου"/>
          <p:cNvSpPr>
            <a:spLocks noGrp="1"/>
          </p:cNvSpPr>
          <p:nvPr>
            <p:ph idx="1"/>
          </p:nvPr>
        </p:nvSpPr>
        <p:spPr>
          <a:xfrm>
            <a:off x="0" y="908720"/>
            <a:ext cx="9144000" cy="5949280"/>
          </a:xfrm>
        </p:spPr>
        <p:txBody>
          <a:bodyPr rtlCol="0">
            <a:normAutofit fontScale="92500" lnSpcReduction="20000"/>
          </a:bodyPr>
          <a:lstStyle/>
          <a:p>
            <a:pPr eaLnBrk="1" fontAlgn="auto" hangingPunct="1">
              <a:spcAft>
                <a:spcPts val="0"/>
              </a:spcAft>
              <a:buNone/>
              <a:defRPr/>
            </a:pPr>
            <a:r>
              <a:rPr lang="el-GR" b="1" u="sng" dirty="0" smtClean="0">
                <a:solidFill>
                  <a:schemeClr val="tx1"/>
                </a:solidFill>
                <a:cs typeface="Times New Roman" pitchFamily="18" charset="0"/>
              </a:rPr>
              <a:t>Λύση:</a:t>
            </a:r>
            <a:r>
              <a:rPr lang="el-GR" b="1" dirty="0" smtClean="0">
                <a:solidFill>
                  <a:schemeClr val="tx1"/>
                </a:solidFill>
                <a:cs typeface="Times New Roman" pitchFamily="18" charset="0"/>
              </a:rPr>
              <a:t> </a:t>
            </a:r>
            <a:r>
              <a:rPr lang="el-GR" dirty="0" smtClean="0">
                <a:cs typeface="Times New Roman" pitchFamily="18" charset="0"/>
              </a:rPr>
              <a:t>Η </a:t>
            </a:r>
            <a:r>
              <a:rPr lang="el-GR" b="1" dirty="0" smtClean="0">
                <a:solidFill>
                  <a:srgbClr val="7030A0"/>
                </a:solidFill>
                <a:cs typeface="Times New Roman" pitchFamily="18" charset="0"/>
              </a:rPr>
              <a:t>αναμενόμενη ΚΠΑ </a:t>
            </a:r>
            <a:r>
              <a:rPr lang="el-GR" dirty="0" smtClean="0">
                <a:solidFill>
                  <a:schemeClr val="tx1"/>
                </a:solidFill>
                <a:cs typeface="Times New Roman" pitchFamily="18" charset="0"/>
              </a:rPr>
              <a:t>του επενδυτικού προγράμματος είναι ίση με:</a:t>
            </a:r>
          </a:p>
          <a:p>
            <a:pPr eaLnBrk="1" fontAlgn="auto" hangingPunct="1">
              <a:spcAft>
                <a:spcPts val="0"/>
              </a:spcAft>
              <a:buFont typeface="Arial" pitchFamily="34" charset="0"/>
              <a:buNone/>
              <a:defRPr/>
            </a:pPr>
            <a:r>
              <a:rPr lang="el-GR" sz="2900" b="1" dirty="0" smtClean="0">
                <a:solidFill>
                  <a:schemeClr val="tx1"/>
                </a:solidFill>
                <a:cs typeface="Times New Roman" pitchFamily="18" charset="0"/>
              </a:rPr>
              <a:t>Ε(</a:t>
            </a:r>
            <a:r>
              <a:rPr lang="en-US" sz="2900" b="1" dirty="0" smtClean="0">
                <a:solidFill>
                  <a:schemeClr val="tx1"/>
                </a:solidFill>
                <a:cs typeface="Times New Roman" pitchFamily="18" charset="0"/>
              </a:rPr>
              <a:t>NPV) </a:t>
            </a:r>
            <a:r>
              <a:rPr lang="en-US" sz="2900" dirty="0" smtClean="0">
                <a:solidFill>
                  <a:schemeClr val="tx1"/>
                </a:solidFill>
                <a:cs typeface="Times New Roman" pitchFamily="18" charset="0"/>
              </a:rPr>
              <a:t>=</a:t>
            </a:r>
            <a:r>
              <a:rPr lang="el-GR" sz="2900" dirty="0" smtClean="0">
                <a:solidFill>
                  <a:schemeClr val="tx1"/>
                </a:solidFill>
                <a:cs typeface="Times New Roman" pitchFamily="18" charset="0"/>
              </a:rPr>
              <a:t> (0,25*10.000) + (0,50*20.000) + (0,25*30.000) </a:t>
            </a:r>
          </a:p>
          <a:p>
            <a:pPr eaLnBrk="1" fontAlgn="auto" hangingPunct="1">
              <a:spcAft>
                <a:spcPts val="0"/>
              </a:spcAft>
              <a:buFont typeface="Arial" pitchFamily="34" charset="0"/>
              <a:buNone/>
              <a:defRPr/>
            </a:pPr>
            <a:r>
              <a:rPr lang="el-GR" sz="2900" b="1" dirty="0" smtClean="0">
                <a:solidFill>
                  <a:schemeClr val="tx1"/>
                </a:solidFill>
                <a:cs typeface="Times New Roman" pitchFamily="18" charset="0"/>
              </a:rPr>
              <a:t>Ε(</a:t>
            </a:r>
            <a:r>
              <a:rPr lang="en-US" sz="2900" b="1" dirty="0" smtClean="0">
                <a:solidFill>
                  <a:schemeClr val="tx1"/>
                </a:solidFill>
                <a:cs typeface="Times New Roman" pitchFamily="18" charset="0"/>
              </a:rPr>
              <a:t>NPV)</a:t>
            </a:r>
            <a:r>
              <a:rPr lang="el-GR" sz="2900" b="1" dirty="0" smtClean="0">
                <a:solidFill>
                  <a:schemeClr val="tx1"/>
                </a:solidFill>
                <a:cs typeface="Times New Roman" pitchFamily="18" charset="0"/>
              </a:rPr>
              <a:t> = 20.000</a:t>
            </a:r>
          </a:p>
          <a:p>
            <a:pPr eaLnBrk="1" fontAlgn="auto" hangingPunct="1">
              <a:spcAft>
                <a:spcPts val="0"/>
              </a:spcAft>
              <a:buFont typeface="Arial" pitchFamily="34" charset="0"/>
              <a:buNone/>
              <a:defRPr/>
            </a:pPr>
            <a:r>
              <a:rPr lang="el-GR" sz="2900" dirty="0" smtClean="0">
                <a:solidFill>
                  <a:schemeClr val="tx1"/>
                </a:solidFill>
                <a:cs typeface="Times New Roman" pitchFamily="18" charset="0"/>
              </a:rPr>
              <a:t>Η</a:t>
            </a:r>
            <a:r>
              <a:rPr lang="el-GR" sz="2900" dirty="0" smtClean="0">
                <a:cs typeface="Times New Roman" pitchFamily="18" charset="0"/>
              </a:rPr>
              <a:t> </a:t>
            </a:r>
            <a:r>
              <a:rPr lang="el-GR" sz="2900" b="1" dirty="0" smtClean="0">
                <a:solidFill>
                  <a:srgbClr val="0000CC"/>
                </a:solidFill>
                <a:cs typeface="Times New Roman" pitchFamily="18" charset="0"/>
              </a:rPr>
              <a:t>τυπική απόκλιση </a:t>
            </a:r>
            <a:r>
              <a:rPr lang="el-GR" sz="2900" dirty="0" smtClean="0">
                <a:solidFill>
                  <a:schemeClr val="tx1"/>
                </a:solidFill>
                <a:cs typeface="Times New Roman" pitchFamily="18" charset="0"/>
              </a:rPr>
              <a:t>της ΚΠΑ </a:t>
            </a:r>
            <a:r>
              <a:rPr lang="el-GR" sz="2800" dirty="0" smtClean="0">
                <a:solidFill>
                  <a:schemeClr val="tx1"/>
                </a:solidFill>
                <a:cs typeface="Times New Roman" pitchFamily="18" charset="0"/>
              </a:rPr>
              <a:t>του επενδυτικού προγράμματος</a:t>
            </a:r>
          </a:p>
          <a:p>
            <a:pPr eaLnBrk="1" fontAlgn="auto" hangingPunct="1">
              <a:spcAft>
                <a:spcPts val="0"/>
              </a:spcAft>
              <a:buFont typeface="Arial" pitchFamily="34" charset="0"/>
              <a:buNone/>
              <a:defRPr/>
            </a:pPr>
            <a:r>
              <a:rPr lang="el-GR" sz="2800" dirty="0" smtClean="0">
                <a:solidFill>
                  <a:schemeClr val="tx1"/>
                </a:solidFill>
                <a:cs typeface="Times New Roman" pitchFamily="18" charset="0"/>
              </a:rPr>
              <a:t>είναι </a:t>
            </a:r>
            <a:r>
              <a:rPr lang="el-GR" sz="2900" dirty="0" smtClean="0">
                <a:solidFill>
                  <a:schemeClr val="tx1"/>
                </a:solidFill>
                <a:cs typeface="Times New Roman" pitchFamily="18" charset="0"/>
              </a:rPr>
              <a:t>ίση με:</a:t>
            </a:r>
          </a:p>
          <a:p>
            <a:pPr eaLnBrk="1" fontAlgn="auto" hangingPunct="1">
              <a:spcAft>
                <a:spcPts val="0"/>
              </a:spcAft>
              <a:buFont typeface="Arial" pitchFamily="34" charset="0"/>
              <a:buNone/>
              <a:defRPr/>
            </a:pPr>
            <a:r>
              <a:rPr lang="el-GR" sz="2900" b="1" dirty="0" smtClean="0">
                <a:solidFill>
                  <a:srgbClr val="0000CC"/>
                </a:solidFill>
                <a:cs typeface="Times New Roman" pitchFamily="18" charset="0"/>
              </a:rPr>
              <a:t>σ</a:t>
            </a:r>
            <a:r>
              <a:rPr lang="el-GR" sz="2900" b="1" dirty="0" smtClean="0">
                <a:cs typeface="Times New Roman" pitchFamily="18" charset="0"/>
              </a:rPr>
              <a:t> </a:t>
            </a:r>
            <a:r>
              <a:rPr lang="el-GR" sz="2900" b="1" dirty="0" smtClean="0">
                <a:solidFill>
                  <a:schemeClr val="tx1"/>
                </a:solidFill>
                <a:cs typeface="Times New Roman" pitchFamily="18" charset="0"/>
              </a:rPr>
              <a:t>=</a:t>
            </a:r>
            <a:r>
              <a:rPr lang="el-GR" sz="2900" dirty="0" smtClean="0">
                <a:solidFill>
                  <a:schemeClr val="tx1"/>
                </a:solidFill>
                <a:cs typeface="Times New Roman" pitchFamily="18" charset="0"/>
              </a:rPr>
              <a:t> [ (0,25)*(10.000-20.000)</a:t>
            </a:r>
            <a:r>
              <a:rPr lang="el-GR" sz="2900" baseline="30000" dirty="0" smtClean="0">
                <a:solidFill>
                  <a:schemeClr val="tx1"/>
                </a:solidFill>
                <a:cs typeface="Times New Roman" pitchFamily="18" charset="0"/>
              </a:rPr>
              <a:t>2</a:t>
            </a:r>
            <a:r>
              <a:rPr lang="el-GR" sz="2900" dirty="0" smtClean="0">
                <a:solidFill>
                  <a:schemeClr val="tx1"/>
                </a:solidFill>
                <a:cs typeface="Times New Roman" pitchFamily="18" charset="0"/>
              </a:rPr>
              <a:t> + (0,50)*(20.000-20.000)</a:t>
            </a:r>
            <a:r>
              <a:rPr lang="el-GR" sz="2900" baseline="30000" dirty="0" smtClean="0">
                <a:solidFill>
                  <a:schemeClr val="tx1"/>
                </a:solidFill>
                <a:cs typeface="Times New Roman" pitchFamily="18" charset="0"/>
              </a:rPr>
              <a:t>2</a:t>
            </a:r>
            <a:r>
              <a:rPr lang="el-GR" sz="2900" dirty="0" smtClean="0">
                <a:solidFill>
                  <a:schemeClr val="tx1"/>
                </a:solidFill>
                <a:cs typeface="Times New Roman" pitchFamily="18" charset="0"/>
              </a:rPr>
              <a:t> + (0,25)*(30.000-20.000)</a:t>
            </a:r>
            <a:r>
              <a:rPr lang="el-GR" sz="2900" baseline="30000" dirty="0" smtClean="0">
                <a:solidFill>
                  <a:schemeClr val="tx1"/>
                </a:solidFill>
                <a:cs typeface="Times New Roman" pitchFamily="18" charset="0"/>
              </a:rPr>
              <a:t>2</a:t>
            </a:r>
            <a:r>
              <a:rPr lang="el-GR" sz="2900" dirty="0" smtClean="0">
                <a:solidFill>
                  <a:schemeClr val="tx1"/>
                </a:solidFill>
                <a:cs typeface="Times New Roman" pitchFamily="18" charset="0"/>
              </a:rPr>
              <a:t>]</a:t>
            </a:r>
            <a:r>
              <a:rPr lang="el-GR" sz="2900" b="1" baseline="30000" dirty="0" smtClean="0">
                <a:solidFill>
                  <a:schemeClr val="tx1"/>
                </a:solidFill>
                <a:cs typeface="Times New Roman" pitchFamily="18" charset="0"/>
              </a:rPr>
              <a:t>1/2 </a:t>
            </a:r>
            <a:r>
              <a:rPr lang="el-GR" sz="2900" b="1" dirty="0" smtClean="0">
                <a:solidFill>
                  <a:schemeClr val="tx1"/>
                </a:solidFill>
                <a:cs typeface="Times New Roman" pitchFamily="18" charset="0"/>
              </a:rPr>
              <a:t> </a:t>
            </a:r>
            <a:r>
              <a:rPr lang="el-GR" sz="2900" dirty="0" smtClean="0">
                <a:solidFill>
                  <a:schemeClr val="tx1"/>
                </a:solidFill>
                <a:cs typeface="Times New Roman" pitchFamily="18" charset="0"/>
              </a:rPr>
              <a:t>=&gt; </a:t>
            </a:r>
            <a:r>
              <a:rPr lang="el-GR" sz="2900" b="1" dirty="0" smtClean="0">
                <a:solidFill>
                  <a:schemeClr val="tx1"/>
                </a:solidFill>
                <a:cs typeface="Times New Roman" pitchFamily="18" charset="0"/>
              </a:rPr>
              <a:t>σ = 7.071,068 </a:t>
            </a:r>
          </a:p>
          <a:p>
            <a:pPr eaLnBrk="1" fontAlgn="auto" hangingPunct="1">
              <a:spcAft>
                <a:spcPts val="0"/>
              </a:spcAft>
              <a:buFont typeface="Arial" pitchFamily="34" charset="0"/>
              <a:buNone/>
              <a:defRPr/>
            </a:pPr>
            <a:r>
              <a:rPr lang="el-GR" sz="2900" dirty="0" smtClean="0">
                <a:cs typeface="Times New Roman" pitchFamily="18" charset="0"/>
              </a:rPr>
              <a:t>Ο </a:t>
            </a:r>
            <a:r>
              <a:rPr lang="el-GR" sz="2900" b="1" dirty="0" smtClean="0">
                <a:solidFill>
                  <a:srgbClr val="FF0000"/>
                </a:solidFill>
                <a:cs typeface="Times New Roman" pitchFamily="18" charset="0"/>
              </a:rPr>
              <a:t>συντελεστής μεταβλητότητας </a:t>
            </a:r>
            <a:r>
              <a:rPr lang="el-GR" sz="2900" dirty="0" smtClean="0">
                <a:solidFill>
                  <a:schemeClr val="tx1"/>
                </a:solidFill>
                <a:cs typeface="Times New Roman" pitchFamily="18" charset="0"/>
              </a:rPr>
              <a:t>της ΚΠΑ </a:t>
            </a:r>
            <a:r>
              <a:rPr lang="el-GR" sz="2800" dirty="0" smtClean="0">
                <a:solidFill>
                  <a:schemeClr val="tx1"/>
                </a:solidFill>
                <a:cs typeface="Times New Roman" pitchFamily="18" charset="0"/>
              </a:rPr>
              <a:t>του επενδυτικού προγράμματος </a:t>
            </a:r>
            <a:r>
              <a:rPr lang="el-GR" sz="2900" dirty="0" smtClean="0">
                <a:solidFill>
                  <a:schemeClr val="tx1"/>
                </a:solidFill>
                <a:cs typeface="Times New Roman" pitchFamily="18" charset="0"/>
              </a:rPr>
              <a:t>είναι</a:t>
            </a:r>
            <a:r>
              <a:rPr lang="el-GR" sz="2900" dirty="0" smtClean="0">
                <a:cs typeface="Times New Roman" pitchFamily="18" charset="0"/>
              </a:rPr>
              <a:t> </a:t>
            </a:r>
            <a:r>
              <a:rPr lang="en-US" sz="2900" b="1" dirty="0" smtClean="0">
                <a:solidFill>
                  <a:srgbClr val="FF0000"/>
                </a:solidFill>
                <a:cs typeface="Times New Roman" pitchFamily="18" charset="0"/>
              </a:rPr>
              <a:t>CV</a:t>
            </a:r>
            <a:r>
              <a:rPr lang="en-US" sz="2900" dirty="0" smtClean="0">
                <a:cs typeface="Times New Roman" pitchFamily="18" charset="0"/>
              </a:rPr>
              <a:t> </a:t>
            </a:r>
            <a:r>
              <a:rPr lang="en-US" sz="2900" dirty="0" smtClean="0">
                <a:solidFill>
                  <a:schemeClr val="tx1"/>
                </a:solidFill>
                <a:cs typeface="Times New Roman" pitchFamily="18" charset="0"/>
              </a:rPr>
              <a:t>= [</a:t>
            </a:r>
            <a:r>
              <a:rPr lang="el-GR" sz="2900" dirty="0" smtClean="0">
                <a:solidFill>
                  <a:schemeClr val="tx1"/>
                </a:solidFill>
                <a:cs typeface="Times New Roman" pitchFamily="18" charset="0"/>
              </a:rPr>
              <a:t>σ/Ε(</a:t>
            </a:r>
            <a:r>
              <a:rPr lang="en-US" sz="2900" dirty="0" smtClean="0">
                <a:solidFill>
                  <a:schemeClr val="tx1"/>
                </a:solidFill>
                <a:cs typeface="Times New Roman" pitchFamily="18" charset="0"/>
              </a:rPr>
              <a:t>NPV)</a:t>
            </a:r>
            <a:r>
              <a:rPr lang="el-GR" sz="2900" dirty="0" smtClean="0">
                <a:solidFill>
                  <a:schemeClr val="tx1"/>
                </a:solidFill>
                <a:cs typeface="Times New Roman" pitchFamily="18" charset="0"/>
              </a:rPr>
              <a:t>] = (7.071,068/20.000) =&gt;</a:t>
            </a:r>
            <a:r>
              <a:rPr lang="el-GR" sz="2900" dirty="0" smtClean="0">
                <a:cs typeface="Times New Roman" pitchFamily="18" charset="0"/>
              </a:rPr>
              <a:t> </a:t>
            </a:r>
            <a:r>
              <a:rPr lang="en-US" sz="2900" b="1" dirty="0" smtClean="0">
                <a:solidFill>
                  <a:srgbClr val="FF0000"/>
                </a:solidFill>
                <a:cs typeface="Times New Roman" pitchFamily="18" charset="0"/>
              </a:rPr>
              <a:t>CV = </a:t>
            </a:r>
            <a:r>
              <a:rPr lang="el-GR" sz="2900" b="1" dirty="0" smtClean="0">
                <a:solidFill>
                  <a:srgbClr val="FF0000"/>
                </a:solidFill>
                <a:cs typeface="Times New Roman" pitchFamily="18" charset="0"/>
              </a:rPr>
              <a:t>0,35 </a:t>
            </a:r>
            <a:r>
              <a:rPr lang="el-GR" sz="2900" dirty="0" smtClean="0">
                <a:solidFill>
                  <a:schemeClr val="tx1"/>
                </a:solidFill>
                <a:cs typeface="Times New Roman" pitchFamily="18" charset="0"/>
              </a:rPr>
              <a:t>Εφόσον 1&gt;0,35 το παρόν πρόγραμμα έχει μικρότερο κίνδυνο από το μέσο πρόγραμμα της επιχείρησης και επομένως προτείνουμε την αποδοχή του. </a:t>
            </a:r>
            <a:r>
              <a:rPr lang="en-US" sz="2900" dirty="0" smtClean="0">
                <a:solidFill>
                  <a:schemeClr val="tx1"/>
                </a:solidFill>
                <a:cs typeface="Times New Roman" pitchFamily="18" charset="0"/>
              </a:rPr>
              <a:t> </a:t>
            </a:r>
            <a:endParaRPr lang="el-GR" sz="2900" dirty="0" smtClean="0">
              <a:solidFill>
                <a:schemeClr val="tx1"/>
              </a:solidFill>
              <a:cs typeface="Times New Roman" pitchFamily="18" charset="0"/>
            </a:endParaRPr>
          </a:p>
        </p:txBody>
      </p:sp>
      <p:sp>
        <p:nvSpPr>
          <p:cNvPr id="4" name="3 - Θέση αριθμού διαφάνειας"/>
          <p:cNvSpPr>
            <a:spLocks noGrp="1"/>
          </p:cNvSpPr>
          <p:nvPr>
            <p:ph type="sldNum" sz="quarter" idx="12"/>
          </p:nvPr>
        </p:nvSpPr>
        <p:spPr/>
        <p:txBody>
          <a:bodyPr/>
          <a:lstStyle/>
          <a:p>
            <a:pPr>
              <a:defRPr/>
            </a:pPr>
            <a:fld id="{6FB03CAC-5912-4890-BB77-E43ED34962C6}" type="slidenum">
              <a:rPr lang="el-GR"/>
              <a:pPr>
                <a:defRPr/>
              </a:pPr>
              <a:t>459</a:t>
            </a:fld>
            <a:endParaRPr lang="el-G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04800" y="1554162"/>
            <a:ext cx="8686800" cy="4971182"/>
          </a:xfrm>
        </p:spPr>
        <p:txBody>
          <a:bodyPr>
            <a:normAutofit fontScale="77500" lnSpcReduction="20000"/>
          </a:bodyPr>
          <a:lstStyle/>
          <a:p>
            <a:pPr>
              <a:buNone/>
            </a:pPr>
            <a:r>
              <a:rPr lang="el-GR" dirty="0" smtClean="0"/>
              <a:t/>
            </a:r>
            <a:br>
              <a:rPr lang="el-GR" dirty="0" smtClean="0"/>
            </a:br>
            <a:r>
              <a:rPr lang="el-GR" dirty="0" smtClean="0">
                <a:solidFill>
                  <a:schemeClr val="tx1"/>
                </a:solidFill>
              </a:rPr>
              <a:t>Εφόσον κρίνεται απαραίτητη η παραγωγή ή η διάθεση νέων προϊόντων ή υπηρεσιών, πρέπει να ληφθούν αποφάσεις για:</a:t>
            </a:r>
            <a:br>
              <a:rPr lang="el-GR" dirty="0" smtClean="0">
                <a:solidFill>
                  <a:schemeClr val="tx1"/>
                </a:solidFill>
              </a:rPr>
            </a:br>
            <a:r>
              <a:rPr lang="el-GR" dirty="0" smtClean="0">
                <a:solidFill>
                  <a:schemeClr val="tx1"/>
                </a:solidFill>
              </a:rPr>
              <a:t>• το χρονοδιάγραμμα ανάπτυξης των νέων προϊόντων από την σύλληψη της ιδέας ως την πώληση</a:t>
            </a:r>
            <a:br>
              <a:rPr lang="el-GR" dirty="0" smtClean="0">
                <a:solidFill>
                  <a:schemeClr val="tx1"/>
                </a:solidFill>
              </a:rPr>
            </a:br>
            <a:r>
              <a:rPr lang="el-GR" dirty="0" smtClean="0">
                <a:solidFill>
                  <a:schemeClr val="tx1"/>
                </a:solidFill>
              </a:rPr>
              <a:t>• την επιλογή του τόπου εγκατάστασης για την παραγωγή και αποθήκευση των προϊόντων ή την παροχή των υπηρεσιών</a:t>
            </a:r>
            <a:br>
              <a:rPr lang="el-GR" dirty="0" smtClean="0">
                <a:solidFill>
                  <a:schemeClr val="tx1"/>
                </a:solidFill>
              </a:rPr>
            </a:br>
            <a:r>
              <a:rPr lang="el-GR" dirty="0" smtClean="0">
                <a:solidFill>
                  <a:schemeClr val="tx1"/>
                </a:solidFill>
              </a:rPr>
              <a:t>• την επιλογή των προμηθευτών με βάση τις τιμές και την ποιότητα</a:t>
            </a:r>
            <a:br>
              <a:rPr lang="el-GR" dirty="0" smtClean="0">
                <a:solidFill>
                  <a:schemeClr val="tx1"/>
                </a:solidFill>
              </a:rPr>
            </a:br>
            <a:r>
              <a:rPr lang="el-GR" dirty="0" smtClean="0">
                <a:solidFill>
                  <a:schemeClr val="tx1"/>
                </a:solidFill>
              </a:rPr>
              <a:t>• τις ανάγκες σε κεφάλαια και το κόστος των νέων προϊόντων, σε συνάρτηση με τις προβλεπόμενες πωλήσεις</a:t>
            </a:r>
          </a:p>
          <a:p>
            <a:endParaRPr lang="el-GR" dirty="0"/>
          </a:p>
        </p:txBody>
      </p:sp>
      <p:sp>
        <p:nvSpPr>
          <p:cNvPr id="4" name="Rectangle 2"/>
          <p:cNvSpPr>
            <a:spLocks noGrp="1" noChangeArrowheads="1"/>
          </p:cNvSpPr>
          <p:nvPr>
            <p:ph type="title"/>
          </p:nvPr>
        </p:nvSpPr>
        <p:spPr/>
        <p:txBody>
          <a:bodyPr>
            <a:noAutofit/>
          </a:bodyPr>
          <a:lstStyle/>
          <a:p>
            <a:r>
              <a:rPr lang="el-GR" sz="4000" b="1" dirty="0" smtClean="0"/>
              <a:t>ΑνΑπτυξη ΠροϊΟντων</a:t>
            </a:r>
            <a:r>
              <a:rPr lang="el-GR" sz="4000" dirty="0" smtClean="0"/>
              <a:t> </a:t>
            </a:r>
            <a:endParaRPr lang="el-GR" sz="4000" dirty="0"/>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1219200"/>
          </a:xfrm>
          <a:solidFill>
            <a:srgbClr val="FFFFCC"/>
          </a:solidFill>
          <a:ln w="57150">
            <a:solidFill>
              <a:schemeClr val="tx1"/>
            </a:solidFill>
          </a:ln>
        </p:spPr>
        <p:txBody>
          <a:bodyPr>
            <a:normAutofit/>
          </a:bodyPr>
          <a:lstStyle/>
          <a:p>
            <a:pPr algn="ctr" eaLnBrk="1" hangingPunct="1">
              <a:lnSpc>
                <a:spcPct val="95000"/>
              </a:lnSpc>
            </a:pPr>
            <a:r>
              <a:rPr lang="el-GR" b="1" dirty="0" smtClean="0"/>
              <a:t>Αν</a:t>
            </a:r>
            <a:r>
              <a:rPr lang="en-US" b="1" dirty="0" smtClean="0"/>
              <a:t>A</a:t>
            </a:r>
            <a:r>
              <a:rPr lang="el-GR" b="1" dirty="0" smtClean="0"/>
              <a:t>λυση Κινδ</a:t>
            </a:r>
            <a:r>
              <a:rPr lang="en-US" b="1" dirty="0" smtClean="0"/>
              <a:t>Y</a:t>
            </a:r>
            <a:r>
              <a:rPr lang="el-GR" b="1" dirty="0" smtClean="0"/>
              <a:t>νου με τη Χρησιμοπο</a:t>
            </a:r>
            <a:r>
              <a:rPr lang="en-US" b="1" dirty="0" smtClean="0"/>
              <a:t>I</a:t>
            </a:r>
            <a:r>
              <a:rPr lang="el-GR" b="1" dirty="0" smtClean="0"/>
              <a:t>ηση Σεναρ</a:t>
            </a:r>
            <a:r>
              <a:rPr lang="en-US" b="1" dirty="0" smtClean="0"/>
              <a:t>I</a:t>
            </a:r>
            <a:r>
              <a:rPr lang="el-GR" b="1" dirty="0" smtClean="0"/>
              <a:t>ων</a:t>
            </a:r>
          </a:p>
        </p:txBody>
      </p:sp>
      <p:sp>
        <p:nvSpPr>
          <p:cNvPr id="79875" name="Rectangle 3"/>
          <p:cNvSpPr>
            <a:spLocks noGrp="1" noChangeArrowheads="1"/>
          </p:cNvSpPr>
          <p:nvPr>
            <p:ph idx="1"/>
          </p:nvPr>
        </p:nvSpPr>
        <p:spPr>
          <a:xfrm>
            <a:off x="0" y="1371600"/>
            <a:ext cx="9144000" cy="5486400"/>
          </a:xfrm>
        </p:spPr>
        <p:txBody>
          <a:bodyPr>
            <a:normAutofit fontScale="92500"/>
          </a:bodyPr>
          <a:lstStyle/>
          <a:p>
            <a:pPr algn="just" eaLnBrk="1" hangingPunct="1">
              <a:lnSpc>
                <a:spcPct val="95000"/>
              </a:lnSpc>
              <a:spcBef>
                <a:spcPct val="10000"/>
              </a:spcBef>
            </a:pPr>
            <a:r>
              <a:rPr lang="el-GR" dirty="0" smtClean="0">
                <a:solidFill>
                  <a:schemeClr val="tx1"/>
                </a:solidFill>
              </a:rPr>
              <a:t>Μια</a:t>
            </a:r>
            <a:r>
              <a:rPr lang="el-GR" dirty="0" smtClean="0">
                <a:solidFill>
                  <a:schemeClr val="tx1"/>
                </a:solidFill>
                <a:cs typeface="Times New Roman" pitchFamily="18" charset="0"/>
              </a:rPr>
              <a:t> επιχείρηση σκοπεύει να κατασκευάσει ένα εργοστάσιο παραγωγής ηλεκτρισμού,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το οποίο θα χρησιμοποιεί ως καύσιμο τον άνθρακα και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θα πουλάει την ηλεκτρική ενέργεια στη ΔΕΗ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Η νομοθεσία που ισχύει σήμερα επιτρέπει την παραγωγή ηλεκτρισμού από ιδιωτικές επιχειρήσεις. </a:t>
            </a:r>
            <a:endParaRPr lang="el-GR" dirty="0" smtClean="0">
              <a:solidFill>
                <a:schemeClr val="tx1"/>
              </a:solidFill>
            </a:endParaRPr>
          </a:p>
          <a:p>
            <a:pPr algn="just" eaLnBrk="1" hangingPunct="1">
              <a:lnSpc>
                <a:spcPct val="95000"/>
              </a:lnSpc>
              <a:spcBef>
                <a:spcPct val="10000"/>
              </a:spcBef>
            </a:pPr>
            <a:r>
              <a:rPr lang="el-GR" dirty="0" smtClean="0">
                <a:solidFill>
                  <a:schemeClr val="tx1"/>
                </a:solidFill>
                <a:cs typeface="Times New Roman" pitchFamily="18" charset="0"/>
              </a:rPr>
              <a:t>Υποθέτουμε ότι η (ΚΠΑ) της επενδυτικής αυτής προτάσεως είναι πολύ ευαίσθητη στις μεταβολές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της τιμής προμήθειας του άνθρακα,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της ποσότητας ηλεκτρικής ενέργειας που θα αγοράσει η ΔΕΗ και </a:t>
            </a:r>
            <a:endParaRPr lang="el-GR" dirty="0" smtClean="0">
              <a:solidFill>
                <a:schemeClr val="tx1"/>
              </a:solidFill>
            </a:endParaRPr>
          </a:p>
          <a:p>
            <a:pPr lvl="1" algn="just" eaLnBrk="1" hangingPunct="1">
              <a:lnSpc>
                <a:spcPct val="95000"/>
              </a:lnSpc>
              <a:spcBef>
                <a:spcPct val="10000"/>
              </a:spcBef>
            </a:pPr>
            <a:r>
              <a:rPr lang="el-GR" dirty="0" smtClean="0">
                <a:solidFill>
                  <a:schemeClr val="tx1"/>
                </a:solidFill>
                <a:cs typeface="Times New Roman" pitchFamily="18" charset="0"/>
              </a:rPr>
              <a:t>στη τιμή πωλήσεως της ποσότητας αυτής</a:t>
            </a:r>
            <a:endParaRPr lang="el-GR" dirty="0" smtClean="0">
              <a:solidFill>
                <a:schemeClr val="tx1"/>
              </a:solidFill>
            </a:endParaRP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0" y="0"/>
            <a:ext cx="9144000" cy="6858000"/>
          </a:xfrm>
        </p:spPr>
        <p:txBody>
          <a:bodyPr>
            <a:normAutofit lnSpcReduction="10000"/>
          </a:bodyPr>
          <a:lstStyle/>
          <a:p>
            <a:pPr algn="just" eaLnBrk="1" hangingPunct="1">
              <a:lnSpc>
                <a:spcPct val="90000"/>
              </a:lnSpc>
              <a:spcBef>
                <a:spcPct val="10000"/>
              </a:spcBef>
            </a:pPr>
            <a:r>
              <a:rPr lang="el-GR" dirty="0" smtClean="0">
                <a:solidFill>
                  <a:schemeClr val="tx1"/>
                </a:solidFill>
                <a:cs typeface="Times New Roman" pitchFamily="18" charset="0"/>
              </a:rPr>
              <a:t>Όμως η επιχείρηση έχει εξασφαλίσει μια μακροπρόθεσμη συμφωνία με τη ΔΕΗ </a:t>
            </a:r>
            <a:endParaRPr lang="el-GR" dirty="0" smtClean="0">
              <a:solidFill>
                <a:schemeClr val="tx1"/>
              </a:solidFill>
            </a:endParaRPr>
          </a:p>
          <a:p>
            <a:pPr lvl="1" algn="just" eaLnBrk="1" hangingPunct="1">
              <a:lnSpc>
                <a:spcPct val="90000"/>
              </a:lnSpc>
              <a:spcBef>
                <a:spcPct val="10000"/>
              </a:spcBef>
            </a:pPr>
            <a:r>
              <a:rPr lang="el-GR" b="1" dirty="0" smtClean="0">
                <a:solidFill>
                  <a:schemeClr val="tx1"/>
                </a:solidFill>
                <a:cs typeface="Times New Roman" pitchFamily="18" charset="0"/>
              </a:rPr>
              <a:t>για τη διάθεση μιας συγκεκριμένης ποσότητας ηλεκτρικής ενέργειας ετησίως </a:t>
            </a:r>
            <a:endParaRPr lang="el-GR" b="1" dirty="0" smtClean="0">
              <a:solidFill>
                <a:schemeClr val="tx1"/>
              </a:solidFill>
            </a:endParaRPr>
          </a:p>
          <a:p>
            <a:pPr lvl="1" algn="just" eaLnBrk="1" hangingPunct="1">
              <a:lnSpc>
                <a:spcPct val="90000"/>
              </a:lnSpc>
              <a:spcBef>
                <a:spcPct val="10000"/>
              </a:spcBef>
            </a:pPr>
            <a:r>
              <a:rPr lang="el-GR" b="1" dirty="0" smtClean="0">
                <a:solidFill>
                  <a:schemeClr val="tx1"/>
                </a:solidFill>
                <a:cs typeface="Times New Roman" pitchFamily="18" charset="0"/>
              </a:rPr>
              <a:t>σε μια συγκεκριμένη τιμή, </a:t>
            </a:r>
            <a:endParaRPr lang="el-GR" b="1" dirty="0" smtClean="0">
              <a:solidFill>
                <a:schemeClr val="tx1"/>
              </a:solidFill>
            </a:endParaRPr>
          </a:p>
          <a:p>
            <a:pPr lvl="1" algn="just" eaLnBrk="1" hangingPunct="1">
              <a:lnSpc>
                <a:spcPct val="90000"/>
              </a:lnSpc>
              <a:spcBef>
                <a:spcPct val="10000"/>
              </a:spcBef>
            </a:pPr>
            <a:r>
              <a:rPr lang="el-GR" b="1" dirty="0" smtClean="0">
                <a:solidFill>
                  <a:schemeClr val="tx1"/>
                </a:solidFill>
                <a:cs typeface="Times New Roman" pitchFamily="18" charset="0"/>
              </a:rPr>
              <a:t>η οποία θα αναπροσαρμόζεται με δεδομένο τύπο αναπροσαρμογής και </a:t>
            </a:r>
            <a:endParaRPr lang="el-GR" b="1" dirty="0" smtClean="0">
              <a:solidFill>
                <a:schemeClr val="tx1"/>
              </a:solidFill>
            </a:endParaRPr>
          </a:p>
          <a:p>
            <a:pPr lvl="1" algn="just" eaLnBrk="1" hangingPunct="1">
              <a:lnSpc>
                <a:spcPct val="90000"/>
              </a:lnSpc>
              <a:spcBef>
                <a:spcPct val="10000"/>
              </a:spcBef>
            </a:pPr>
            <a:r>
              <a:rPr lang="el-GR" b="1" dirty="0" smtClean="0">
                <a:solidFill>
                  <a:schemeClr val="accent2"/>
                </a:solidFill>
                <a:cs typeface="Times New Roman" pitchFamily="18" charset="0"/>
              </a:rPr>
              <a:t>εάν επίσης συνάψει μια αντίστοιχη συμφωνία με έναν προμηθευτή άνθρακα στην οποία </a:t>
            </a:r>
            <a:r>
              <a:rPr lang="el-GR" b="1" dirty="0" smtClean="0">
                <a:solidFill>
                  <a:schemeClr val="accent2"/>
                </a:solidFill>
              </a:rPr>
              <a:t>να </a:t>
            </a:r>
            <a:r>
              <a:rPr lang="el-GR" b="1" dirty="0" smtClean="0">
                <a:solidFill>
                  <a:schemeClr val="accent2"/>
                </a:solidFill>
                <a:cs typeface="Times New Roman" pitchFamily="18" charset="0"/>
              </a:rPr>
              <a:t>καθορίζονται</a:t>
            </a:r>
            <a:r>
              <a:rPr lang="el-GR" dirty="0" smtClean="0">
                <a:cs typeface="Times New Roman" pitchFamily="18" charset="0"/>
              </a:rPr>
              <a:t> </a:t>
            </a:r>
            <a:endParaRPr lang="el-GR" dirty="0" smtClean="0"/>
          </a:p>
          <a:p>
            <a:pPr lvl="2" algn="just" eaLnBrk="1" hangingPunct="1">
              <a:lnSpc>
                <a:spcPct val="90000"/>
              </a:lnSpc>
              <a:spcBef>
                <a:spcPct val="10000"/>
              </a:spcBef>
            </a:pPr>
            <a:r>
              <a:rPr lang="el-GR" sz="2800" b="1" dirty="0" smtClean="0">
                <a:solidFill>
                  <a:schemeClr val="accent2"/>
                </a:solidFill>
                <a:cs typeface="Times New Roman" pitchFamily="18" charset="0"/>
              </a:rPr>
              <a:t>οι ετήσιες ποσότητες προμήθειας άνθρακα, </a:t>
            </a:r>
            <a:endParaRPr lang="el-GR" sz="2800" b="1" dirty="0" smtClean="0">
              <a:solidFill>
                <a:schemeClr val="accent2"/>
              </a:solidFill>
            </a:endParaRPr>
          </a:p>
          <a:p>
            <a:pPr lvl="2" algn="just" eaLnBrk="1" hangingPunct="1">
              <a:lnSpc>
                <a:spcPct val="90000"/>
              </a:lnSpc>
              <a:spcBef>
                <a:spcPct val="10000"/>
              </a:spcBef>
            </a:pPr>
            <a:r>
              <a:rPr lang="el-GR" sz="2800" b="1" dirty="0" smtClean="0">
                <a:solidFill>
                  <a:schemeClr val="accent2"/>
                </a:solidFill>
                <a:cs typeface="Times New Roman" pitchFamily="18" charset="0"/>
              </a:rPr>
              <a:t>η αντίστοιχη τιμή του και </a:t>
            </a:r>
            <a:endParaRPr lang="el-GR" sz="2800" b="1" dirty="0" smtClean="0">
              <a:solidFill>
                <a:schemeClr val="accent2"/>
              </a:solidFill>
            </a:endParaRPr>
          </a:p>
          <a:p>
            <a:pPr lvl="2" algn="just" eaLnBrk="1" hangingPunct="1">
              <a:lnSpc>
                <a:spcPct val="90000"/>
              </a:lnSpc>
              <a:spcBef>
                <a:spcPct val="10000"/>
              </a:spcBef>
            </a:pPr>
            <a:r>
              <a:rPr lang="el-GR" sz="2800" b="1" dirty="0" smtClean="0">
                <a:solidFill>
                  <a:schemeClr val="accent2"/>
                </a:solidFill>
                <a:cs typeface="Times New Roman" pitchFamily="18" charset="0"/>
              </a:rPr>
              <a:t>οι ετήσιες αναπροσαρμογές της τιμής αυτής λόγω πληθωρισμού</a:t>
            </a:r>
            <a:r>
              <a:rPr lang="el-GR" dirty="0" smtClean="0">
                <a:cs typeface="Times New Roman" pitchFamily="18" charset="0"/>
              </a:rPr>
              <a:t>, </a:t>
            </a:r>
            <a:endParaRPr lang="el-GR" dirty="0" smtClean="0"/>
          </a:p>
          <a:p>
            <a:pPr lvl="1" algn="just" eaLnBrk="1" hangingPunct="1">
              <a:lnSpc>
                <a:spcPct val="90000"/>
              </a:lnSpc>
              <a:spcBef>
                <a:spcPct val="10000"/>
              </a:spcBef>
            </a:pPr>
            <a:r>
              <a:rPr lang="el-GR" b="1" dirty="0" smtClean="0">
                <a:solidFill>
                  <a:schemeClr val="tx1"/>
                </a:solidFill>
                <a:cs typeface="Times New Roman" pitchFamily="18" charset="0"/>
              </a:rPr>
              <a:t>τότε η αποδοχή της επενδυτικής πρότασης δεν συνεπάγεται κίνδυνο παρά την ευαισθησία της (ΚΠΑ) στις μεταβολές των παραγόντων αυτών.</a:t>
            </a:r>
            <a:r>
              <a:rPr lang="el-GR" dirty="0" smtClean="0">
                <a:solidFill>
                  <a:schemeClr val="tx1"/>
                </a:solidFill>
                <a:cs typeface="Times New Roman" pitchFamily="18" charset="0"/>
              </a:rPr>
              <a:t> </a:t>
            </a:r>
            <a:endParaRPr lang="el-GR" dirty="0" smtClean="0">
              <a:solidFill>
                <a:schemeClr val="tx1"/>
              </a:solidFill>
            </a:endParaRP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idx="1"/>
          </p:nvPr>
        </p:nvSpPr>
        <p:spPr>
          <a:xfrm>
            <a:off x="0" y="0"/>
            <a:ext cx="9144000" cy="6858000"/>
          </a:xfrm>
        </p:spPr>
        <p:txBody>
          <a:bodyPr>
            <a:normAutofit lnSpcReduction="10000"/>
          </a:bodyPr>
          <a:lstStyle/>
          <a:p>
            <a:pPr algn="just" eaLnBrk="1" hangingPunct="1"/>
            <a:r>
              <a:rPr lang="el-GR" dirty="0" smtClean="0">
                <a:solidFill>
                  <a:schemeClr val="tx1"/>
                </a:solidFill>
              </a:rPr>
              <a:t>Ο</a:t>
            </a:r>
            <a:r>
              <a:rPr lang="el-GR" dirty="0" smtClean="0">
                <a:solidFill>
                  <a:schemeClr val="tx1"/>
                </a:solidFill>
                <a:cs typeface="Times New Roman" pitchFamily="18" charset="0"/>
              </a:rPr>
              <a:t> βαθμός κινδύνου μιας επενδύσεως εξαρτάται </a:t>
            </a:r>
            <a:endParaRPr lang="el-GR" dirty="0" smtClean="0">
              <a:solidFill>
                <a:schemeClr val="tx1"/>
              </a:solidFill>
            </a:endParaRPr>
          </a:p>
          <a:p>
            <a:pPr lvl="1" algn="just" eaLnBrk="1" hangingPunct="1"/>
            <a:r>
              <a:rPr lang="el-GR" b="1" dirty="0" smtClean="0">
                <a:solidFill>
                  <a:schemeClr val="accent2"/>
                </a:solidFill>
                <a:cs typeface="Times New Roman" pitchFamily="18" charset="0"/>
              </a:rPr>
              <a:t>πρώτον, από την ευαισθησία της (ΚΠΑ) στις μεταβολές των βασικών παραγόντων αξιολογήσεως της επενδύσεως και</a:t>
            </a:r>
            <a:r>
              <a:rPr lang="el-GR" b="1" dirty="0" smtClean="0">
                <a:cs typeface="Times New Roman" pitchFamily="18" charset="0"/>
              </a:rPr>
              <a:t> </a:t>
            </a:r>
            <a:endParaRPr lang="el-GR" b="1" dirty="0" smtClean="0"/>
          </a:p>
          <a:p>
            <a:pPr lvl="1" algn="just" eaLnBrk="1" hangingPunct="1"/>
            <a:r>
              <a:rPr lang="el-GR" b="1" dirty="0" smtClean="0">
                <a:solidFill>
                  <a:schemeClr val="tx1"/>
                </a:solidFill>
                <a:cs typeface="Times New Roman" pitchFamily="18" charset="0"/>
              </a:rPr>
              <a:t>δεύτερον, από το εύρος των πιθανών τιμών τις οποίες μπορούν να λάβουν οι παράγοντες αυτοί, όπως αντανακλάται στις κατανομές πιθανοτήτων τους. </a:t>
            </a:r>
            <a:endParaRPr lang="el-GR" b="1" dirty="0" smtClean="0">
              <a:solidFill>
                <a:schemeClr val="tx1"/>
              </a:solidFill>
            </a:endParaRPr>
          </a:p>
          <a:p>
            <a:pPr lvl="1" algn="just" eaLnBrk="1" hangingPunct="1"/>
            <a:r>
              <a:rPr lang="el-GR" dirty="0" smtClean="0">
                <a:solidFill>
                  <a:schemeClr val="tx1"/>
                </a:solidFill>
                <a:cs typeface="Times New Roman" pitchFamily="18" charset="0"/>
              </a:rPr>
              <a:t>Η</a:t>
            </a:r>
            <a:r>
              <a:rPr lang="el-GR" dirty="0" smtClean="0">
                <a:cs typeface="Times New Roman" pitchFamily="18" charset="0"/>
              </a:rPr>
              <a:t> </a:t>
            </a:r>
            <a:r>
              <a:rPr lang="el-GR" b="1" dirty="0" smtClean="0">
                <a:solidFill>
                  <a:schemeClr val="accent2"/>
                </a:solidFill>
                <a:cs typeface="Times New Roman" pitchFamily="18" charset="0"/>
              </a:rPr>
              <a:t>ανάλυση ευαισθησίας εξετάζει μόνο το πρώτο σημείο</a:t>
            </a:r>
            <a:r>
              <a:rPr lang="el-GR" dirty="0" smtClean="0">
                <a:cs typeface="Times New Roman" pitchFamily="18" charset="0"/>
              </a:rPr>
              <a:t> </a:t>
            </a:r>
            <a:r>
              <a:rPr lang="el-GR" dirty="0" smtClean="0">
                <a:solidFill>
                  <a:schemeClr val="tx1"/>
                </a:solidFill>
                <a:cs typeface="Times New Roman" pitchFamily="18" charset="0"/>
              </a:rPr>
              <a:t>και αγνοεί το δεύτερο.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Για το λόγο αυτό η σημασία της για την ανάλυση του κινδύνου είναι περιορισμένη.</a:t>
            </a:r>
            <a:endParaRPr lang="el-GR" sz="2800" b="1" dirty="0" smtClean="0">
              <a:solidFill>
                <a:schemeClr val="tx1"/>
              </a:solidFill>
            </a:endParaRPr>
          </a:p>
          <a:p>
            <a:pPr lvl="1" algn="just" eaLnBrk="1" hangingPunct="1"/>
            <a:r>
              <a:rPr lang="el-GR" dirty="0" smtClean="0">
                <a:solidFill>
                  <a:schemeClr val="tx1"/>
                </a:solidFill>
                <a:cs typeface="Times New Roman" pitchFamily="18" charset="0"/>
              </a:rPr>
              <a:t>Μια μέθοδος αναλύσεως κινδύνου που εξετάζει αμφότερα τα παραπάνω σημεία είναι </a:t>
            </a:r>
            <a:r>
              <a:rPr lang="el-GR" b="1" dirty="0" smtClean="0">
                <a:solidFill>
                  <a:schemeClr val="tx1"/>
                </a:solidFill>
                <a:cs typeface="Times New Roman" pitchFamily="18" charset="0"/>
              </a:rPr>
              <a:t>η μέθοδος της αναλύσεως σεναρίων, </a:t>
            </a:r>
            <a:endParaRPr lang="el-GR" b="1" dirty="0" smtClean="0">
              <a:solidFill>
                <a:schemeClr val="tx1"/>
              </a:solidFill>
            </a:endParaR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idx="1"/>
          </p:nvPr>
        </p:nvSpPr>
        <p:spPr>
          <a:xfrm>
            <a:off x="0" y="0"/>
            <a:ext cx="9144000" cy="6858000"/>
          </a:xfrm>
        </p:spPr>
        <p:txBody>
          <a:bodyPr>
            <a:normAutofit fontScale="92500" lnSpcReduction="10000"/>
          </a:bodyPr>
          <a:lstStyle/>
          <a:p>
            <a:pPr algn="just" eaLnBrk="1" hangingPunct="1"/>
            <a:r>
              <a:rPr lang="el-GR" dirty="0" smtClean="0">
                <a:solidFill>
                  <a:schemeClr val="tx1"/>
                </a:solidFill>
              </a:rPr>
              <a:t>Μ</a:t>
            </a:r>
            <a:r>
              <a:rPr lang="el-GR" dirty="0" smtClean="0">
                <a:solidFill>
                  <a:schemeClr val="tx1"/>
                </a:solidFill>
                <a:cs typeface="Times New Roman" pitchFamily="18" charset="0"/>
              </a:rPr>
              <a:t>ια επένδυση περιλαμβάνει</a:t>
            </a:r>
            <a:r>
              <a:rPr lang="el-GR" dirty="0" smtClean="0">
                <a:solidFill>
                  <a:schemeClr val="tx1"/>
                </a:solidFill>
              </a:rPr>
              <a:t> </a:t>
            </a:r>
            <a:r>
              <a:rPr lang="el-GR" dirty="0" smtClean="0">
                <a:solidFill>
                  <a:schemeClr val="tx1"/>
                </a:solidFill>
                <a:cs typeface="Times New Roman" pitchFamily="18" charset="0"/>
              </a:rPr>
              <a:t>στοιχεία κινδύνου </a:t>
            </a:r>
            <a:endParaRPr lang="el-GR" dirty="0" smtClean="0">
              <a:solidFill>
                <a:schemeClr val="tx1"/>
              </a:solidFill>
            </a:endParaRPr>
          </a:p>
          <a:p>
            <a:pPr lvl="1" algn="just" eaLnBrk="1" hangingPunct="1"/>
            <a:r>
              <a:rPr lang="el-GR" b="1" dirty="0" smtClean="0">
                <a:solidFill>
                  <a:schemeClr val="tx1"/>
                </a:solidFill>
                <a:cs typeface="Times New Roman" pitchFamily="18" charset="0"/>
              </a:rPr>
              <a:t>οι προβλέψεις της διαχρονικής εξελίξεως των παραγόντων </a:t>
            </a:r>
            <a:endParaRPr lang="el-GR" b="1" dirty="0" smtClean="0">
              <a:solidFill>
                <a:schemeClr val="tx1"/>
              </a:solidFill>
            </a:endParaRPr>
          </a:p>
          <a:p>
            <a:pPr lvl="2" algn="just" eaLnBrk="1" hangingPunct="1"/>
            <a:r>
              <a:rPr lang="el-GR" sz="2800" b="1" dirty="0" smtClean="0">
                <a:solidFill>
                  <a:schemeClr val="accent2"/>
                </a:solidFill>
                <a:cs typeface="Times New Roman" pitchFamily="18" charset="0"/>
              </a:rPr>
              <a:t>που υπεισέρχονται στην αξιολόγηση και προσδιορίζουν τις ετήσιες καθαρές χρηματορροές</a:t>
            </a:r>
            <a:r>
              <a:rPr lang="el-GR" sz="2800" b="1" dirty="0" smtClean="0">
                <a:cs typeface="Times New Roman" pitchFamily="18" charset="0"/>
              </a:rPr>
              <a:t> </a:t>
            </a:r>
            <a:endParaRPr lang="el-GR" sz="2800" b="1" dirty="0" smtClean="0"/>
          </a:p>
          <a:p>
            <a:pPr lvl="1" algn="just" eaLnBrk="1" hangingPunct="1"/>
            <a:r>
              <a:rPr lang="el-GR" b="1" dirty="0" smtClean="0">
                <a:solidFill>
                  <a:schemeClr val="tx1"/>
                </a:solidFill>
                <a:cs typeface="Times New Roman" pitchFamily="18" charset="0"/>
              </a:rPr>
              <a:t>δεν μπορούν να πραγματοποιηθούν κάτω από συνθήκες βεβαιότητας.</a:t>
            </a:r>
            <a:r>
              <a:rPr lang="el-GR" dirty="0" smtClean="0">
                <a:solidFill>
                  <a:schemeClr val="tx1"/>
                </a:solidFill>
                <a:cs typeface="Times New Roman" pitchFamily="18" charset="0"/>
              </a:rPr>
              <a:t> </a:t>
            </a:r>
            <a:endParaRPr lang="el-GR" dirty="0" smtClean="0">
              <a:solidFill>
                <a:schemeClr val="tx1"/>
              </a:solidFill>
            </a:endParaRPr>
          </a:p>
          <a:p>
            <a:pPr algn="just" eaLnBrk="1" hangingPunct="1"/>
            <a:r>
              <a:rPr lang="el-GR" dirty="0" smtClean="0">
                <a:solidFill>
                  <a:schemeClr val="tx1"/>
                </a:solidFill>
                <a:cs typeface="Times New Roman" pitchFamily="18" charset="0"/>
              </a:rPr>
              <a:t>Ο βαθμός αβεβαιότητας των προβλέψεων μπορεί να μετρηθεί με μια </a:t>
            </a:r>
            <a:r>
              <a:rPr lang="el-GR" b="1" dirty="0" smtClean="0">
                <a:solidFill>
                  <a:srgbClr val="008000"/>
                </a:solidFill>
                <a:cs typeface="Times New Roman" pitchFamily="18" charset="0"/>
              </a:rPr>
              <a:t>κατανομή πιθανοτήτων</a:t>
            </a:r>
            <a:r>
              <a:rPr lang="el-GR" dirty="0" smtClean="0">
                <a:cs typeface="Times New Roman" pitchFamily="18" charset="0"/>
              </a:rPr>
              <a:t>. </a:t>
            </a:r>
            <a:endParaRPr lang="el-GR" dirty="0" smtClean="0"/>
          </a:p>
          <a:p>
            <a:pPr lvl="1" algn="just" eaLnBrk="1" hangingPunct="1"/>
            <a:r>
              <a:rPr lang="el-GR" b="1" dirty="0" smtClean="0">
                <a:solidFill>
                  <a:schemeClr val="tx1"/>
                </a:solidFill>
                <a:cs typeface="Times New Roman" pitchFamily="18" charset="0"/>
              </a:rPr>
              <a:t>ένα</a:t>
            </a:r>
            <a:r>
              <a:rPr lang="el-GR" b="1" dirty="0" smtClean="0">
                <a:solidFill>
                  <a:schemeClr val="tx1"/>
                </a:solidFill>
              </a:rPr>
              <a:t>ς</a:t>
            </a:r>
            <a:r>
              <a:rPr lang="el-GR" b="1" dirty="0" smtClean="0">
                <a:solidFill>
                  <a:schemeClr val="tx1"/>
                </a:solidFill>
                <a:cs typeface="Times New Roman" pitchFamily="18" charset="0"/>
              </a:rPr>
              <a:t> μικρό αριθμό εναλλακτικών εκτιμήσεων των ετήσιων καθαρών χρηματορροών, </a:t>
            </a:r>
            <a:endParaRPr lang="el-GR" b="1" dirty="0" smtClean="0">
              <a:solidFill>
                <a:schemeClr val="tx1"/>
              </a:solidFill>
            </a:endParaRPr>
          </a:p>
          <a:p>
            <a:pPr lvl="2" algn="just" eaLnBrk="1" hangingPunct="1"/>
            <a:r>
              <a:rPr lang="el-GR" sz="2800" b="1" dirty="0" smtClean="0">
                <a:solidFill>
                  <a:schemeClr val="tx1"/>
                </a:solidFill>
                <a:cs typeface="Times New Roman" pitchFamily="18" charset="0"/>
              </a:rPr>
              <a:t>που αντιστοιχούν σε εναλλακτικά σενάρια εξελίξεως </a:t>
            </a:r>
            <a:endParaRPr lang="el-GR" sz="2800" b="1" dirty="0" smtClean="0">
              <a:solidFill>
                <a:schemeClr val="tx1"/>
              </a:solidFill>
            </a:endParaRPr>
          </a:p>
          <a:p>
            <a:pPr lvl="1" algn="just" eaLnBrk="1" hangingPunct="1"/>
            <a:r>
              <a:rPr lang="el-GR" b="1" dirty="0" smtClean="0">
                <a:solidFill>
                  <a:schemeClr val="tx1"/>
                </a:solidFill>
                <a:cs typeface="Times New Roman" pitchFamily="18" charset="0"/>
              </a:rPr>
              <a:t>π.χ. οικονομικ</a:t>
            </a:r>
            <a:r>
              <a:rPr lang="el-GR" b="1" dirty="0" smtClean="0">
                <a:solidFill>
                  <a:schemeClr val="tx1"/>
                </a:solidFill>
              </a:rPr>
              <a:t>ές</a:t>
            </a:r>
            <a:r>
              <a:rPr lang="el-GR" b="1" dirty="0" smtClean="0">
                <a:solidFill>
                  <a:schemeClr val="tx1"/>
                </a:solidFill>
                <a:cs typeface="Times New Roman" pitchFamily="18" charset="0"/>
              </a:rPr>
              <a:t> συνθ</a:t>
            </a:r>
            <a:r>
              <a:rPr lang="el-GR" b="1" dirty="0" smtClean="0">
                <a:solidFill>
                  <a:schemeClr val="tx1"/>
                </a:solidFill>
              </a:rPr>
              <a:t>ήκες</a:t>
            </a:r>
            <a:r>
              <a:rPr lang="el-GR" b="1" dirty="0" smtClean="0">
                <a:solidFill>
                  <a:schemeClr val="tx1"/>
                </a:solidFill>
                <a:cs typeface="Times New Roman" pitchFamily="18" charset="0"/>
              </a:rPr>
              <a:t> με αντίστοιχες πιθανότητες</a:t>
            </a:r>
            <a:r>
              <a:rPr lang="el-GR" dirty="0" smtClean="0">
                <a:solidFill>
                  <a:schemeClr val="tx1"/>
                </a:solidFill>
                <a:cs typeface="Times New Roman" pitchFamily="18" charset="0"/>
              </a:rPr>
              <a:t> </a:t>
            </a:r>
            <a:endParaRPr lang="el-GR" dirty="0" smtClean="0">
              <a:solidFill>
                <a:schemeClr val="tx1"/>
              </a:solidFill>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0" y="0"/>
            <a:ext cx="9144000" cy="6858000"/>
          </a:xfrm>
        </p:spPr>
        <p:txBody>
          <a:bodyPr/>
          <a:lstStyle/>
          <a:p>
            <a:pPr algn="just" eaLnBrk="1" hangingPunct="1"/>
            <a:r>
              <a:rPr lang="el-GR" b="1" dirty="0" smtClean="0">
                <a:solidFill>
                  <a:schemeClr val="tx1"/>
                </a:solidFill>
              </a:rPr>
              <a:t>Π</a:t>
            </a:r>
            <a:r>
              <a:rPr lang="el-GR" b="1" dirty="0" smtClean="0">
                <a:solidFill>
                  <a:schemeClr val="tx1"/>
                </a:solidFill>
                <a:cs typeface="Times New Roman" pitchFamily="18" charset="0"/>
              </a:rPr>
              <a:t>αράδειγμα</a:t>
            </a:r>
            <a:r>
              <a:rPr lang="en-US" b="1" dirty="0" smtClean="0">
                <a:solidFill>
                  <a:schemeClr val="tx1"/>
                </a:solidFill>
                <a:cs typeface="Times New Roman" pitchFamily="18" charset="0"/>
              </a:rPr>
              <a:t>:</a:t>
            </a:r>
            <a:r>
              <a:rPr lang="el-GR" b="1" dirty="0" smtClean="0">
                <a:solidFill>
                  <a:schemeClr val="tx1"/>
                </a:solidFill>
                <a:cs typeface="Times New Roman" pitchFamily="18" charset="0"/>
              </a:rPr>
              <a:t> </a:t>
            </a:r>
            <a:endParaRPr lang="el-GR" b="1" dirty="0" smtClean="0">
              <a:solidFill>
                <a:schemeClr val="tx1"/>
              </a:solidFill>
            </a:endParaRPr>
          </a:p>
          <a:p>
            <a:pPr algn="just" eaLnBrk="1" hangingPunct="1"/>
            <a:r>
              <a:rPr lang="el-GR" dirty="0" smtClean="0">
                <a:solidFill>
                  <a:schemeClr val="tx1"/>
                </a:solidFill>
                <a:cs typeface="Times New Roman" pitchFamily="18" charset="0"/>
              </a:rPr>
              <a:t>Υποθέτουμε ότι η επιχείρ</a:t>
            </a:r>
            <a:r>
              <a:rPr lang="el-GR" dirty="0" smtClean="0">
                <a:solidFill>
                  <a:schemeClr val="tx1"/>
                </a:solidFill>
              </a:rPr>
              <a:t>η</a:t>
            </a:r>
            <a:r>
              <a:rPr lang="el-GR" dirty="0" smtClean="0">
                <a:solidFill>
                  <a:schemeClr val="tx1"/>
                </a:solidFill>
                <a:cs typeface="Times New Roman" pitchFamily="18" charset="0"/>
              </a:rPr>
              <a:t>ση πιστεύει ότι </a:t>
            </a:r>
            <a:endParaRPr lang="el-GR" dirty="0" smtClean="0">
              <a:solidFill>
                <a:schemeClr val="tx1"/>
              </a:solidFill>
            </a:endParaRPr>
          </a:p>
          <a:p>
            <a:pPr lvl="1" algn="just" eaLnBrk="1" hangingPunct="1"/>
            <a:r>
              <a:rPr lang="el-GR" dirty="0" smtClean="0">
                <a:solidFill>
                  <a:schemeClr val="tx1"/>
                </a:solidFill>
                <a:cs typeface="Times New Roman" pitchFamily="18" charset="0"/>
              </a:rPr>
              <a:t>οι εκτιμήσεις όλων των παραγόντων που προσδιορίζουν τις ετήσιες καθαρές χρηματορροές της επενδύσεως είναι ακριβείς </a:t>
            </a:r>
            <a:endParaRPr lang="el-GR" dirty="0" smtClean="0">
              <a:solidFill>
                <a:schemeClr val="tx1"/>
              </a:solidFill>
            </a:endParaRPr>
          </a:p>
          <a:p>
            <a:pPr lvl="1" algn="just" eaLnBrk="1" hangingPunct="1"/>
            <a:r>
              <a:rPr lang="el-GR" b="1" dirty="0" smtClean="0">
                <a:solidFill>
                  <a:srgbClr val="FF0000"/>
                </a:solidFill>
                <a:cs typeface="Times New Roman" pitchFamily="18" charset="0"/>
              </a:rPr>
              <a:t>εκτός από την τιμή πωλήσεως του προϊόντος και του ετήσιου όγκου πωλήσεων</a:t>
            </a:r>
            <a:r>
              <a:rPr lang="el-GR" dirty="0" smtClean="0">
                <a:cs typeface="Times New Roman" pitchFamily="18" charset="0"/>
              </a:rPr>
              <a:t>.</a:t>
            </a:r>
          </a:p>
          <a:p>
            <a:pPr algn="just" eaLnBrk="1" hangingPunct="1"/>
            <a:r>
              <a:rPr lang="el-GR" dirty="0" smtClean="0">
                <a:solidFill>
                  <a:schemeClr val="tx1"/>
                </a:solidFill>
              </a:rPr>
              <a:t>Η</a:t>
            </a:r>
            <a:r>
              <a:rPr lang="el-GR" dirty="0" smtClean="0">
                <a:solidFill>
                  <a:schemeClr val="tx1"/>
                </a:solidFill>
                <a:cs typeface="Times New Roman" pitchFamily="18" charset="0"/>
              </a:rPr>
              <a:t> επιχείρηση πιστεύει ότι </a:t>
            </a:r>
            <a:endParaRPr lang="el-GR" dirty="0" smtClean="0">
              <a:solidFill>
                <a:schemeClr val="tx1"/>
              </a:solidFill>
            </a:endParaRPr>
          </a:p>
          <a:p>
            <a:pPr lvl="1" algn="just" eaLnBrk="1" hangingPunct="1"/>
            <a:r>
              <a:rPr lang="el-GR" dirty="0" smtClean="0">
                <a:solidFill>
                  <a:schemeClr val="tx1"/>
                </a:solidFill>
                <a:cs typeface="Times New Roman" pitchFamily="18" charset="0"/>
              </a:rPr>
              <a:t>κάτω από δυσμενείς οικονομικές συνθήκες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ο ετήσιος όγκος πωλήσεων δεν μπορεί να διαμορφωθεί κάτω από 8.000 μονάδες και </a:t>
            </a:r>
            <a:endParaRPr lang="el-GR" sz="2800" b="1" dirty="0" smtClean="0">
              <a:solidFill>
                <a:schemeClr val="tx1"/>
              </a:solidFill>
            </a:endParaRPr>
          </a:p>
          <a:p>
            <a:pPr lvl="2" algn="just" eaLnBrk="1" hangingPunct="1"/>
            <a:r>
              <a:rPr lang="el-GR" sz="2800" b="1" dirty="0" smtClean="0">
                <a:solidFill>
                  <a:schemeClr val="tx1"/>
                </a:solidFill>
                <a:cs typeface="Times New Roman" pitchFamily="18" charset="0"/>
              </a:rPr>
              <a:t>η τιμή πωλήσεως κάτω από 1.800 Ευρώ</a:t>
            </a:r>
            <a:r>
              <a:rPr lang="el-GR" dirty="0" smtClean="0">
                <a:solidFill>
                  <a:schemeClr val="tx1"/>
                </a:solidFill>
                <a:cs typeface="Times New Roman" pitchFamily="18" charset="0"/>
              </a:rPr>
              <a:t>. </a:t>
            </a:r>
            <a:endParaRPr lang="el-GR" dirty="0" smtClean="0">
              <a:solidFill>
                <a:schemeClr val="tx1"/>
              </a:solidFill>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idx="1"/>
          </p:nvPr>
        </p:nvSpPr>
        <p:spPr>
          <a:xfrm>
            <a:off x="0" y="0"/>
            <a:ext cx="9144000" cy="6858000"/>
          </a:xfrm>
        </p:spPr>
        <p:txBody>
          <a:bodyPr>
            <a:normAutofit fontScale="92500"/>
          </a:bodyPr>
          <a:lstStyle/>
          <a:p>
            <a:pPr lvl="1" algn="just" eaLnBrk="1" hangingPunct="1"/>
            <a:r>
              <a:rPr lang="el-GR" dirty="0" smtClean="0">
                <a:solidFill>
                  <a:schemeClr val="tx1"/>
                </a:solidFill>
                <a:cs typeface="Times New Roman" pitchFamily="18" charset="0"/>
              </a:rPr>
              <a:t>Από την άλλη πλευρά, κάτω από πολύ καλές οικονομικές συνθήκες, η επιχείρηση αναμένει ότι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ο ετήσιος όγκος πωλήσεων θα είναι 13.000 μονάδες </a:t>
            </a:r>
            <a:endParaRPr lang="el-GR" sz="2800" b="1" dirty="0" smtClean="0">
              <a:solidFill>
                <a:schemeClr val="tx1"/>
              </a:solidFill>
            </a:endParaRPr>
          </a:p>
          <a:p>
            <a:pPr lvl="2" algn="just" eaLnBrk="1" hangingPunct="1"/>
            <a:r>
              <a:rPr lang="el-GR" sz="2800" b="1" dirty="0" smtClean="0">
                <a:solidFill>
                  <a:schemeClr val="tx1"/>
                </a:solidFill>
              </a:rPr>
              <a:t>και </a:t>
            </a:r>
            <a:r>
              <a:rPr lang="el-GR" sz="2800" b="1" dirty="0" smtClean="0">
                <a:solidFill>
                  <a:schemeClr val="tx1"/>
                </a:solidFill>
                <a:cs typeface="Times New Roman" pitchFamily="18" charset="0"/>
              </a:rPr>
              <a:t>η τιμή πωλήσεως θα διαμορφωθεί στο επίπεδο των 2.400 ευρώ</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r>
              <a:rPr lang="el-GR" dirty="0" smtClean="0">
                <a:solidFill>
                  <a:schemeClr val="tx1"/>
                </a:solidFill>
              </a:rPr>
              <a:t>Η</a:t>
            </a:r>
            <a:r>
              <a:rPr lang="el-GR" dirty="0" smtClean="0">
                <a:solidFill>
                  <a:schemeClr val="tx1"/>
                </a:solidFill>
                <a:cs typeface="Times New Roman" pitchFamily="18" charset="0"/>
              </a:rPr>
              <a:t> πιο πιθανή πρόβλεψη που αντιστοιχεί στο</a:t>
            </a:r>
            <a:r>
              <a:rPr lang="el-GR" dirty="0" smtClean="0">
                <a:solidFill>
                  <a:schemeClr val="tx1"/>
                </a:solidFill>
              </a:rPr>
              <a:t> βασικό</a:t>
            </a:r>
            <a:r>
              <a:rPr lang="el-GR" dirty="0" smtClean="0">
                <a:solidFill>
                  <a:schemeClr val="tx1"/>
                </a:solidFill>
                <a:cs typeface="Times New Roman" pitchFamily="18" charset="0"/>
              </a:rPr>
              <a:t> σενάριο "κανονικές οικονομικές συνθήκες" είναι </a:t>
            </a:r>
            <a:endParaRPr lang="el-GR" dirty="0" smtClean="0">
              <a:solidFill>
                <a:schemeClr val="tx1"/>
              </a:solidFill>
            </a:endParaRPr>
          </a:p>
          <a:p>
            <a:pPr lvl="2" algn="just" eaLnBrk="1" hangingPunct="1"/>
            <a:r>
              <a:rPr lang="el-GR" sz="2800" b="1" dirty="0" smtClean="0">
                <a:solidFill>
                  <a:schemeClr val="tx1"/>
                </a:solidFill>
                <a:cs typeface="Times New Roman" pitchFamily="18" charset="0"/>
              </a:rPr>
              <a:t>ετήσιος όγκος πωλήσεων 10.000 μονάδες και </a:t>
            </a:r>
            <a:endParaRPr lang="el-GR" sz="2800" b="1" dirty="0" smtClean="0">
              <a:solidFill>
                <a:schemeClr val="tx1"/>
              </a:solidFill>
            </a:endParaRPr>
          </a:p>
          <a:p>
            <a:pPr lvl="2" algn="just" eaLnBrk="1" hangingPunct="1"/>
            <a:r>
              <a:rPr lang="el-GR" sz="2800" b="1" dirty="0" smtClean="0">
                <a:solidFill>
                  <a:schemeClr val="tx1"/>
                </a:solidFill>
                <a:cs typeface="Times New Roman" pitchFamily="18" charset="0"/>
              </a:rPr>
              <a:t>τιμή πωλήσεως 2.000 ευρώ.</a:t>
            </a:r>
            <a:r>
              <a:rPr lang="el-GR" dirty="0" smtClean="0">
                <a:solidFill>
                  <a:schemeClr val="tx1"/>
                </a:solidFill>
                <a:cs typeface="Times New Roman" pitchFamily="18" charset="0"/>
              </a:rPr>
              <a:t> </a:t>
            </a:r>
            <a:endParaRPr lang="el-GR" dirty="0" smtClean="0">
              <a:solidFill>
                <a:schemeClr val="tx1"/>
              </a:solidFill>
            </a:endParaRPr>
          </a:p>
          <a:p>
            <a:pPr lvl="1" algn="just" eaLnBrk="1" hangingPunct="1"/>
            <a:r>
              <a:rPr lang="el-GR" b="1" dirty="0" smtClean="0">
                <a:solidFill>
                  <a:schemeClr val="accent2"/>
                </a:solidFill>
              </a:rPr>
              <a:t>Υ</a:t>
            </a:r>
            <a:r>
              <a:rPr lang="el-GR" b="1" dirty="0" smtClean="0">
                <a:solidFill>
                  <a:schemeClr val="accent2"/>
                </a:solidFill>
                <a:cs typeface="Times New Roman" pitchFamily="18" charset="0"/>
              </a:rPr>
              <a:t>ποθέτουμε ότι η επιχείρηση συνδέει την πραγματοποίηση κάθε σεναρίου με τις πιθανότητες </a:t>
            </a:r>
            <a:endParaRPr lang="el-GR" b="1" dirty="0" smtClean="0">
              <a:solidFill>
                <a:schemeClr val="accent2"/>
              </a:solidFill>
            </a:endParaRPr>
          </a:p>
          <a:p>
            <a:pPr lvl="2" algn="just" eaLnBrk="1" hangingPunct="1"/>
            <a:r>
              <a:rPr lang="el-GR" sz="2800" b="1" dirty="0" smtClean="0">
                <a:solidFill>
                  <a:schemeClr val="accent2"/>
                </a:solidFill>
                <a:cs typeface="Times New Roman" pitchFamily="18" charset="0"/>
              </a:rPr>
              <a:t>0,3 για το αισιόδοξο σενάριο, </a:t>
            </a:r>
            <a:endParaRPr lang="el-GR" sz="2800" b="1" dirty="0" smtClean="0">
              <a:solidFill>
                <a:schemeClr val="accent2"/>
              </a:solidFill>
            </a:endParaRPr>
          </a:p>
          <a:p>
            <a:pPr lvl="2" algn="just" eaLnBrk="1" hangingPunct="1"/>
            <a:r>
              <a:rPr lang="el-GR" sz="2800" b="1" dirty="0" smtClean="0">
                <a:solidFill>
                  <a:schemeClr val="accent2"/>
                </a:solidFill>
                <a:cs typeface="Times New Roman" pitchFamily="18" charset="0"/>
              </a:rPr>
              <a:t>0,2 για το απαισιόδοξο σενάριο και </a:t>
            </a:r>
            <a:endParaRPr lang="el-GR" sz="2800" b="1" dirty="0" smtClean="0">
              <a:solidFill>
                <a:schemeClr val="accent2"/>
              </a:solidFill>
            </a:endParaRPr>
          </a:p>
          <a:p>
            <a:pPr lvl="2" algn="just" eaLnBrk="1" hangingPunct="1"/>
            <a:r>
              <a:rPr lang="el-GR" sz="2800" b="1" dirty="0" smtClean="0">
                <a:solidFill>
                  <a:schemeClr val="accent2"/>
                </a:solidFill>
                <a:cs typeface="Times New Roman" pitchFamily="18" charset="0"/>
              </a:rPr>
              <a:t>0,5 για το βασικό σενάριο</a:t>
            </a:r>
            <a:r>
              <a:rPr lang="el-GR" sz="2800" b="1" dirty="0" smtClean="0">
                <a:cs typeface="Times New Roman" pitchFamily="18" charset="0"/>
              </a:rPr>
              <a:t>.</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p:nvPr>
        </p:nvSpPr>
        <p:spPr>
          <a:xfrm>
            <a:off x="0" y="3581400"/>
            <a:ext cx="9144000" cy="3276600"/>
          </a:xfrm>
        </p:spPr>
        <p:txBody>
          <a:bodyPr>
            <a:normAutofit lnSpcReduction="10000"/>
          </a:bodyPr>
          <a:lstStyle/>
          <a:p>
            <a:pPr algn="just" eaLnBrk="1" hangingPunct="1"/>
            <a:r>
              <a:rPr lang="el-GR" dirty="0" smtClean="0">
                <a:solidFill>
                  <a:schemeClr val="tx1"/>
                </a:solidFill>
                <a:cs typeface="Times New Roman" pitchFamily="18" charset="0"/>
              </a:rPr>
              <a:t>Για τη μέτρηση του κινδύνου χρησιμοποιούνται τα εξής δύο στατιστικά μέτρα. </a:t>
            </a:r>
            <a:endParaRPr lang="el-GR" dirty="0" smtClean="0">
              <a:solidFill>
                <a:schemeClr val="tx1"/>
              </a:solidFill>
            </a:endParaRPr>
          </a:p>
          <a:p>
            <a:pPr lvl="1" algn="just" eaLnBrk="1" hangingPunct="1"/>
            <a:r>
              <a:rPr lang="el-GR" dirty="0" smtClean="0">
                <a:solidFill>
                  <a:schemeClr val="tx1"/>
                </a:solidFill>
                <a:cs typeface="Times New Roman" pitchFamily="18" charset="0"/>
              </a:rPr>
              <a:t>Η μέση αναμενόμενη τιμή της (ΚΠΑ) την οποία συμβολίζουμε με Ε(ΚΠΑ) ή  </a:t>
            </a:r>
            <a:endParaRPr lang="el-GR" dirty="0" smtClean="0">
              <a:solidFill>
                <a:schemeClr val="tx1"/>
              </a:solidFill>
            </a:endParaRPr>
          </a:p>
          <a:p>
            <a:pPr lvl="1" algn="just" eaLnBrk="1" hangingPunct="1"/>
            <a:r>
              <a:rPr lang="el-GR" dirty="0" smtClean="0">
                <a:solidFill>
                  <a:schemeClr val="tx1"/>
                </a:solidFill>
                <a:cs typeface="Times New Roman" pitchFamily="18" charset="0"/>
              </a:rPr>
              <a:t>και η τυπική απόκλιση που δείχνει, ως γνωστό, το βαθμό διασποράς των διαφόρων τιμών (ΚΠΑ) από την μέση αναμενόμενη τιμή</a:t>
            </a:r>
            <a:r>
              <a:rPr lang="el-GR" dirty="0" smtClean="0">
                <a:solidFill>
                  <a:schemeClr val="tx1"/>
                </a:solidFill>
              </a:rPr>
              <a:t>      </a:t>
            </a:r>
            <a:r>
              <a:rPr lang="el-GR" dirty="0" smtClean="0">
                <a:solidFill>
                  <a:schemeClr val="tx1"/>
                </a:solidFill>
                <a:cs typeface="Times New Roman" pitchFamily="18" charset="0"/>
              </a:rPr>
              <a:t> σ</a:t>
            </a:r>
            <a:r>
              <a:rPr lang="el-GR" baseline="-30000" dirty="0" smtClean="0">
                <a:solidFill>
                  <a:schemeClr val="tx1"/>
                </a:solidFill>
                <a:cs typeface="Times New Roman" pitchFamily="18" charset="0"/>
              </a:rPr>
              <a:t>ΚΠΑ</a:t>
            </a:r>
          </a:p>
        </p:txBody>
      </p:sp>
      <p:graphicFrame>
        <p:nvGraphicFramePr>
          <p:cNvPr id="26626" name="Object 4"/>
          <p:cNvGraphicFramePr>
            <a:graphicFrameLocks noChangeAspect="1"/>
          </p:cNvGraphicFramePr>
          <p:nvPr/>
        </p:nvGraphicFramePr>
        <p:xfrm>
          <a:off x="0" y="0"/>
          <a:ext cx="9144000" cy="3429000"/>
        </p:xfrm>
        <a:graphic>
          <a:graphicData uri="http://schemas.openxmlformats.org/presentationml/2006/ole">
            <p:oleObj spid="_x0000_s1337346" name="Φύλλο εργασίας" r:id="rId3" imgW="4233600" imgH="1455840" progId="Excel.Sheet.8">
              <p:embed/>
            </p:oleObj>
          </a:graphicData>
        </a:graphic>
      </p:graphicFrame>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2"/>
          <p:cNvSpPr>
            <a:spLocks noGrp="1" noChangeArrowheads="1"/>
          </p:cNvSpPr>
          <p:nvPr>
            <p:ph/>
          </p:nvPr>
        </p:nvSpPr>
        <p:spPr>
          <a:xfrm>
            <a:off x="0" y="4191000"/>
            <a:ext cx="8915400" cy="462136"/>
          </a:xfrm>
        </p:spPr>
        <p:txBody>
          <a:bodyPr>
            <a:normAutofit fontScale="92500" lnSpcReduction="10000"/>
          </a:bodyPr>
          <a:lstStyle/>
          <a:p>
            <a:pPr algn="just" eaLnBrk="1" hangingPunct="1"/>
            <a:r>
              <a:rPr lang="el-GR" sz="2800" dirty="0" smtClean="0">
                <a:solidFill>
                  <a:schemeClr val="tx1"/>
                </a:solidFill>
                <a:cs typeface="Times New Roman" pitchFamily="18" charset="0"/>
              </a:rPr>
              <a:t>=0,3*(15000)+0,5*(6000)+0,2*(-2000)=7100 </a:t>
            </a:r>
          </a:p>
        </p:txBody>
      </p:sp>
      <p:graphicFrame>
        <p:nvGraphicFramePr>
          <p:cNvPr id="27650" name="Object 4"/>
          <p:cNvGraphicFramePr>
            <a:graphicFrameLocks noChangeAspect="1"/>
          </p:cNvGraphicFramePr>
          <p:nvPr/>
        </p:nvGraphicFramePr>
        <p:xfrm>
          <a:off x="755576" y="3212976"/>
          <a:ext cx="4648200" cy="990600"/>
        </p:xfrm>
        <a:graphic>
          <a:graphicData uri="http://schemas.openxmlformats.org/presentationml/2006/ole">
            <p:oleObj spid="_x0000_s1338370" name="Εξίσωση" r:id="rId3" imgW="1993680" imgH="444240" progId="Equation.3">
              <p:embed/>
            </p:oleObj>
          </a:graphicData>
        </a:graphic>
      </p:graphicFrame>
      <p:graphicFrame>
        <p:nvGraphicFramePr>
          <p:cNvPr id="27651" name="Object 5"/>
          <p:cNvGraphicFramePr>
            <a:graphicFrameLocks noChangeAspect="1"/>
          </p:cNvGraphicFramePr>
          <p:nvPr/>
        </p:nvGraphicFramePr>
        <p:xfrm>
          <a:off x="0" y="0"/>
          <a:ext cx="9144000" cy="3200400"/>
        </p:xfrm>
        <a:graphic>
          <a:graphicData uri="http://schemas.openxmlformats.org/presentationml/2006/ole">
            <p:oleObj spid="_x0000_s1338371" name="Φύλλο εργασίας" r:id="rId4" imgW="4233600" imgH="1455840" progId="Excel.Sheet.8">
              <p:embed/>
            </p:oleObj>
          </a:graphicData>
        </a:graphic>
      </p:graphicFrame>
      <p:sp>
        <p:nvSpPr>
          <p:cNvPr id="27655" name="Rectangle 7"/>
          <p:cNvSpPr>
            <a:spLocks noChangeArrowheads="1"/>
          </p:cNvSpPr>
          <p:nvPr/>
        </p:nvSpPr>
        <p:spPr bwMode="auto">
          <a:xfrm>
            <a:off x="3624263" y="3205163"/>
            <a:ext cx="9144000" cy="0"/>
          </a:xfrm>
          <a:prstGeom prst="rect">
            <a:avLst/>
          </a:prstGeom>
          <a:noFill/>
          <a:ln w="9525">
            <a:noFill/>
            <a:miter lim="800000"/>
            <a:headEnd/>
            <a:tailEnd/>
          </a:ln>
        </p:spPr>
        <p:txBody>
          <a:bodyPr>
            <a:spAutoFit/>
          </a:bodyPr>
          <a:lstStyle/>
          <a:p>
            <a:endParaRPr lang="el-GR" dirty="0"/>
          </a:p>
        </p:txBody>
      </p:sp>
      <p:graphicFrame>
        <p:nvGraphicFramePr>
          <p:cNvPr id="27652" name="Object 6"/>
          <p:cNvGraphicFramePr>
            <a:graphicFrameLocks noChangeAspect="1"/>
          </p:cNvGraphicFramePr>
          <p:nvPr/>
        </p:nvGraphicFramePr>
        <p:xfrm>
          <a:off x="1691680" y="4653136"/>
          <a:ext cx="4038600" cy="914400"/>
        </p:xfrm>
        <a:graphic>
          <a:graphicData uri="http://schemas.openxmlformats.org/presentationml/2006/ole">
            <p:oleObj spid="_x0000_s1338372" r:id="rId5" imgW="1892300" imgH="444500" progId="Equation.3">
              <p:embed/>
            </p:oleObj>
          </a:graphicData>
        </a:graphic>
      </p:graphicFrame>
      <p:sp>
        <p:nvSpPr>
          <p:cNvPr id="27656" name="Rectangle 8"/>
          <p:cNvSpPr>
            <a:spLocks noChangeArrowheads="1"/>
          </p:cNvSpPr>
          <p:nvPr/>
        </p:nvSpPr>
        <p:spPr bwMode="auto">
          <a:xfrm>
            <a:off x="0" y="5589240"/>
            <a:ext cx="9323512" cy="720080"/>
          </a:xfrm>
          <a:prstGeom prst="rect">
            <a:avLst/>
          </a:prstGeom>
          <a:noFill/>
          <a:ln w="9525">
            <a:noFill/>
            <a:miter lim="800000"/>
            <a:headEnd/>
            <a:tailEnd/>
          </a:ln>
        </p:spPr>
        <p:txBody>
          <a:bodyPr/>
          <a:lstStyle/>
          <a:p>
            <a:pPr marL="342900" indent="-342900" algn="just">
              <a:spcBef>
                <a:spcPct val="20000"/>
              </a:spcBef>
            </a:pPr>
            <a:r>
              <a:rPr lang="el-GR" sz="2400" dirty="0">
                <a:cs typeface="Times New Roman" pitchFamily="18" charset="0"/>
              </a:rPr>
              <a:t>=0,3(15000-7100)</a:t>
            </a:r>
            <a:r>
              <a:rPr lang="el-GR" sz="2400" baseline="30000" dirty="0">
                <a:cs typeface="Times New Roman" pitchFamily="18" charset="0"/>
              </a:rPr>
              <a:t>2</a:t>
            </a:r>
            <a:r>
              <a:rPr lang="el-GR" sz="2400" dirty="0">
                <a:cs typeface="Times New Roman" pitchFamily="18" charset="0"/>
              </a:rPr>
              <a:t>+0,5(6000-7100)</a:t>
            </a:r>
            <a:r>
              <a:rPr lang="el-GR" sz="2400" baseline="30000" dirty="0">
                <a:cs typeface="Times New Roman" pitchFamily="18" charset="0"/>
              </a:rPr>
              <a:t>2</a:t>
            </a:r>
            <a:r>
              <a:rPr lang="el-GR" sz="2400" dirty="0">
                <a:cs typeface="Times New Roman" pitchFamily="18" charset="0"/>
              </a:rPr>
              <a:t>+0,2(-2000-7100)</a:t>
            </a:r>
            <a:r>
              <a:rPr lang="el-GR" sz="2400" baseline="30000" dirty="0">
                <a:cs typeface="Times New Roman" pitchFamily="18" charset="0"/>
              </a:rPr>
              <a:t>2</a:t>
            </a:r>
            <a:r>
              <a:rPr lang="el-GR" sz="2400" dirty="0">
                <a:cs typeface="Times New Roman" pitchFamily="18" charset="0"/>
              </a:rPr>
              <a:t> </a:t>
            </a:r>
            <a:r>
              <a:rPr lang="el-GR" sz="2400" dirty="0"/>
              <a:t> </a:t>
            </a:r>
            <a:r>
              <a:rPr lang="el-GR" sz="2400" dirty="0">
                <a:cs typeface="Times New Roman" pitchFamily="18" charset="0"/>
              </a:rPr>
              <a:t>= 35.890.000</a:t>
            </a:r>
          </a:p>
        </p:txBody>
      </p:sp>
      <p:sp>
        <p:nvSpPr>
          <p:cNvPr id="27657" name="Rectangle 10"/>
          <p:cNvSpPr>
            <a:spLocks noChangeArrowheads="1"/>
          </p:cNvSpPr>
          <p:nvPr/>
        </p:nvSpPr>
        <p:spPr bwMode="auto">
          <a:xfrm>
            <a:off x="3424238" y="3295650"/>
            <a:ext cx="9144000" cy="0"/>
          </a:xfrm>
          <a:prstGeom prst="rect">
            <a:avLst/>
          </a:prstGeom>
          <a:noFill/>
          <a:ln w="9525">
            <a:noFill/>
            <a:miter lim="800000"/>
            <a:headEnd/>
            <a:tailEnd/>
          </a:ln>
        </p:spPr>
        <p:txBody>
          <a:bodyPr>
            <a:spAutoFit/>
          </a:bodyPr>
          <a:lstStyle/>
          <a:p>
            <a:endParaRPr lang="el-GR" dirty="0"/>
          </a:p>
        </p:txBody>
      </p:sp>
      <p:graphicFrame>
        <p:nvGraphicFramePr>
          <p:cNvPr id="27653" name="Object 9"/>
          <p:cNvGraphicFramePr>
            <a:graphicFrameLocks noChangeAspect="1"/>
          </p:cNvGraphicFramePr>
          <p:nvPr/>
        </p:nvGraphicFramePr>
        <p:xfrm>
          <a:off x="2627784" y="6248400"/>
          <a:ext cx="5867400" cy="609600"/>
        </p:xfrm>
        <a:graphic>
          <a:graphicData uri="http://schemas.openxmlformats.org/presentationml/2006/ole">
            <p:oleObj spid="_x0000_s1338373" r:id="rId6" imgW="2298700" imgH="266700" progId="Equation.3">
              <p:embed/>
            </p:oleObj>
          </a:graphicData>
        </a:graphic>
      </p:graphicFrame>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p:nvPr>
        </p:nvSpPr>
        <p:spPr>
          <a:xfrm>
            <a:off x="0" y="0"/>
            <a:ext cx="9144000" cy="3581400"/>
          </a:xfrm>
        </p:spPr>
        <p:txBody>
          <a:bodyPr>
            <a:normAutofit fontScale="92500" lnSpcReduction="10000"/>
          </a:bodyPr>
          <a:lstStyle/>
          <a:p>
            <a:pPr algn="just" eaLnBrk="1" hangingPunct="1"/>
            <a:r>
              <a:rPr lang="el-GR" dirty="0" smtClean="0">
                <a:solidFill>
                  <a:schemeClr val="tx1"/>
                </a:solidFill>
                <a:cs typeface="Times New Roman" pitchFamily="18" charset="0"/>
              </a:rPr>
              <a:t>τα παραπάνω στατιστικά μέτρα επιτρέπουν να περιγράψουμε την πλήρη κατανομή πιθανοτήτων. </a:t>
            </a:r>
            <a:endParaRPr lang="el-GR" dirty="0" smtClean="0">
              <a:solidFill>
                <a:schemeClr val="tx1"/>
              </a:solidFill>
            </a:endParaRPr>
          </a:p>
          <a:p>
            <a:pPr lvl="1" algn="just" eaLnBrk="1" hangingPunct="1"/>
            <a:r>
              <a:rPr lang="el-GR" b="1" dirty="0" smtClean="0">
                <a:solidFill>
                  <a:schemeClr val="tx1"/>
                </a:solidFill>
                <a:cs typeface="Times New Roman" pitchFamily="18" charset="0"/>
              </a:rPr>
              <a:t>εάν υποθέσουμε ότι η κατανομή πιθανοτήτων είναι συνεχής, </a:t>
            </a:r>
            <a:endParaRPr lang="el-GR" b="1" dirty="0" smtClean="0">
              <a:solidFill>
                <a:schemeClr val="tx1"/>
              </a:solidFill>
            </a:endParaRPr>
          </a:p>
          <a:p>
            <a:pPr lvl="1" algn="just" eaLnBrk="1" hangingPunct="1"/>
            <a:r>
              <a:rPr lang="el-GR" b="1" dirty="0" smtClean="0">
                <a:solidFill>
                  <a:schemeClr val="tx1"/>
                </a:solidFill>
                <a:cs typeface="Times New Roman" pitchFamily="18" charset="0"/>
              </a:rPr>
              <a:t>δηλαδή αναφέρεται για ένα μεγάλο αριθμό τιμών ΚΠΑ</a:t>
            </a:r>
            <a:r>
              <a:rPr lang="en-US" b="1" baseline="-30000" dirty="0" smtClean="0">
                <a:solidFill>
                  <a:schemeClr val="tx1"/>
                </a:solidFill>
                <a:cs typeface="Times New Roman" pitchFamily="18" charset="0"/>
              </a:rPr>
              <a:t>j</a:t>
            </a:r>
            <a:r>
              <a:rPr lang="el-GR" b="1" dirty="0" smtClean="0">
                <a:solidFill>
                  <a:schemeClr val="tx1"/>
                </a:solidFill>
                <a:cs typeface="Times New Roman" pitchFamily="18" charset="0"/>
              </a:rPr>
              <a:t> και ότι </a:t>
            </a:r>
            <a:endParaRPr lang="el-GR" b="1" dirty="0" smtClean="0">
              <a:solidFill>
                <a:schemeClr val="tx1"/>
              </a:solidFill>
            </a:endParaRPr>
          </a:p>
          <a:p>
            <a:pPr lvl="1" algn="just" eaLnBrk="1" hangingPunct="1"/>
            <a:r>
              <a:rPr lang="el-GR" b="1" dirty="0" smtClean="0">
                <a:solidFill>
                  <a:schemeClr val="tx1"/>
                </a:solidFill>
                <a:cs typeface="Times New Roman" pitchFamily="18" charset="0"/>
              </a:rPr>
              <a:t>ακολουθεί κατά προσέγγιση τον κανονικό νόμο  τότε</a:t>
            </a:r>
          </a:p>
        </p:txBody>
      </p:sp>
      <p:pic>
        <p:nvPicPr>
          <p:cNvPr id="86019" name="Picture 3"/>
          <p:cNvPicPr>
            <a:picLocks noChangeAspect="1" noChangeArrowheads="1"/>
          </p:cNvPicPr>
          <p:nvPr/>
        </p:nvPicPr>
        <p:blipFill>
          <a:blip r:embed="rId2" cstate="print">
            <a:grayscl/>
          </a:blip>
          <a:srcRect/>
          <a:stretch>
            <a:fillRect/>
          </a:stretch>
        </p:blipFill>
        <p:spPr bwMode="auto">
          <a:xfrm>
            <a:off x="0" y="3505200"/>
            <a:ext cx="9144000" cy="3124200"/>
          </a:xfrm>
          <a:prstGeom prst="rect">
            <a:avLst/>
          </a:prstGeom>
          <a:noFill/>
          <a:ln w="9525">
            <a:noFill/>
            <a:miter lim="800000"/>
            <a:headEnd/>
            <a:tailEnd/>
          </a:ln>
        </p:spPr>
      </p:pic>
      <p:sp>
        <p:nvSpPr>
          <p:cNvPr id="86020"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chemeClr val="tx1"/>
                </a:solidFill>
                <a:cs typeface="Times New Roman" pitchFamily="18" charset="0"/>
              </a:rPr>
              <a:t>Η πιθανότητα να έχουμε θετική (ΚΠΑ) είναι η διαγραμμισμένη επιφάνεια της καμπύλης. </a:t>
            </a:r>
            <a:endParaRPr lang="el-GR" b="1" dirty="0" smtClean="0">
              <a:solidFill>
                <a:schemeClr val="tx1"/>
              </a:solidFill>
            </a:endParaRPr>
          </a:p>
          <a:p>
            <a:pPr lvl="1" algn="just" eaLnBrk="1" hangingPunct="1">
              <a:lnSpc>
                <a:spcPct val="95000"/>
              </a:lnSpc>
              <a:spcBef>
                <a:spcPct val="10000"/>
              </a:spcBef>
            </a:pPr>
            <a:r>
              <a:rPr lang="el-GR" b="1" dirty="0" smtClean="0">
                <a:solidFill>
                  <a:schemeClr val="tx1"/>
                </a:solidFill>
              </a:rPr>
              <a:t>Υ</a:t>
            </a:r>
            <a:r>
              <a:rPr lang="el-GR" b="1" dirty="0" smtClean="0">
                <a:solidFill>
                  <a:schemeClr val="tx1"/>
                </a:solidFill>
                <a:cs typeface="Times New Roman" pitchFamily="18" charset="0"/>
              </a:rPr>
              <a:t>πολογί</a:t>
            </a:r>
            <a:r>
              <a:rPr lang="el-GR" b="1" dirty="0" smtClean="0">
                <a:solidFill>
                  <a:schemeClr val="tx1"/>
                </a:solidFill>
              </a:rPr>
              <a:t>ζ</a:t>
            </a:r>
            <a:r>
              <a:rPr lang="el-GR" b="1" dirty="0" smtClean="0">
                <a:solidFill>
                  <a:schemeClr val="tx1"/>
                </a:solidFill>
                <a:cs typeface="Times New Roman" pitchFamily="18" charset="0"/>
              </a:rPr>
              <a:t>ουμε την πιθανότητα </a:t>
            </a:r>
          </a:p>
        </p:txBody>
      </p:sp>
      <p:pic>
        <p:nvPicPr>
          <p:cNvPr id="28677"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28678"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28679"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graphicFrame>
        <p:nvGraphicFramePr>
          <p:cNvPr id="28674" name="Object 6"/>
          <p:cNvGraphicFramePr>
            <a:graphicFrameLocks noChangeAspect="1"/>
          </p:cNvGraphicFramePr>
          <p:nvPr/>
        </p:nvGraphicFramePr>
        <p:xfrm>
          <a:off x="0" y="1600200"/>
          <a:ext cx="6400800" cy="1828800"/>
        </p:xfrm>
        <a:graphic>
          <a:graphicData uri="http://schemas.openxmlformats.org/presentationml/2006/ole">
            <p:oleObj spid="_x0000_s1339394" name="Εξίσωση" r:id="rId4" imgW="3149280" imgH="850680" progId="Equation.3">
              <p:embed/>
            </p:oleObj>
          </a:graphicData>
        </a:graphic>
      </p:graphicFrame>
      <p:graphicFrame>
        <p:nvGraphicFramePr>
          <p:cNvPr id="28675" name="Object 7"/>
          <p:cNvGraphicFramePr>
            <a:graphicFrameLocks noChangeAspect="1"/>
          </p:cNvGraphicFramePr>
          <p:nvPr/>
        </p:nvGraphicFramePr>
        <p:xfrm>
          <a:off x="4953000" y="2895600"/>
          <a:ext cx="3962400" cy="2181225"/>
        </p:xfrm>
        <a:graphic>
          <a:graphicData uri="http://schemas.openxmlformats.org/presentationml/2006/ole">
            <p:oleObj spid="_x0000_s1339395" name="Φύλλο εργασίας" r:id="rId5" imgW="2040840" imgH="808920" progId="Excel.Sheet.8">
              <p:embed/>
            </p:oleObj>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346075"/>
          </a:xfrm>
        </p:spPr>
        <p:txBody>
          <a:bodyPr>
            <a:noAutofit/>
          </a:bodyPr>
          <a:lstStyle/>
          <a:p>
            <a:r>
              <a:rPr lang="el-GR" sz="4000" b="1" dirty="0" smtClean="0"/>
              <a:t>ΠωλΗσειΣ </a:t>
            </a:r>
            <a:r>
              <a:rPr lang="el-GR" sz="4000" b="1" dirty="0"/>
              <a:t>και </a:t>
            </a:r>
            <a:r>
              <a:rPr lang="el-GR" sz="4000" b="1" dirty="0" smtClean="0"/>
              <a:t>Marketing (1)</a:t>
            </a:r>
            <a:r>
              <a:rPr lang="el-GR" sz="4000" dirty="0" smtClean="0"/>
              <a:t> </a:t>
            </a:r>
            <a:endParaRPr lang="el-GR" sz="4000" dirty="0"/>
          </a:p>
        </p:txBody>
      </p:sp>
      <p:sp>
        <p:nvSpPr>
          <p:cNvPr id="27651" name="Rectangle 3"/>
          <p:cNvSpPr>
            <a:spLocks noGrp="1" noChangeArrowheads="1"/>
          </p:cNvSpPr>
          <p:nvPr>
            <p:ph idx="1"/>
          </p:nvPr>
        </p:nvSpPr>
        <p:spPr>
          <a:xfrm>
            <a:off x="179512" y="981075"/>
            <a:ext cx="8784976" cy="5616575"/>
          </a:xfrm>
        </p:spPr>
        <p:txBody>
          <a:bodyPr/>
          <a:lstStyle/>
          <a:p>
            <a:pPr marL="609600" indent="-609600">
              <a:lnSpc>
                <a:spcPct val="90000"/>
              </a:lnSpc>
              <a:buNone/>
            </a:pPr>
            <a:r>
              <a:rPr lang="el-GR" b="1" u="sng" dirty="0" smtClean="0">
                <a:solidFill>
                  <a:schemeClr val="tx1"/>
                </a:solidFill>
              </a:rPr>
              <a:t>1) Προσδιορισμός:</a:t>
            </a:r>
          </a:p>
          <a:p>
            <a:pPr marL="609600" indent="-609600">
              <a:lnSpc>
                <a:spcPct val="90000"/>
              </a:lnSpc>
              <a:buNone/>
            </a:pPr>
            <a:r>
              <a:rPr lang="el-GR" u="sng" dirty="0"/>
              <a:t/>
            </a:r>
            <a:br>
              <a:rPr lang="el-GR" u="sng" dirty="0"/>
            </a:br>
            <a:r>
              <a:rPr lang="el-GR" dirty="0">
                <a:solidFill>
                  <a:schemeClr val="tx1"/>
                </a:solidFill>
              </a:rPr>
              <a:t>• </a:t>
            </a:r>
            <a:r>
              <a:rPr lang="el-GR" b="1" dirty="0" smtClean="0">
                <a:solidFill>
                  <a:schemeClr val="tx1"/>
                </a:solidFill>
              </a:rPr>
              <a:t>των πελατών-στόχων</a:t>
            </a:r>
            <a:r>
              <a:rPr lang="el-GR" dirty="0" smtClean="0">
                <a:solidFill>
                  <a:schemeClr val="tx1"/>
                </a:solidFill>
              </a:rPr>
              <a:t> </a:t>
            </a:r>
            <a:r>
              <a:rPr lang="el-GR" dirty="0">
                <a:solidFill>
                  <a:schemeClr val="tx1"/>
                </a:solidFill>
              </a:rPr>
              <a:t>(ηλικία, φύλο, εισόδημα, τόπος κατοικίας), χρησιμοποιώντας δημογραφικά, κοινωνικά και οικονομικά κριτήρια</a:t>
            </a:r>
            <a:br>
              <a:rPr lang="el-GR" dirty="0">
                <a:solidFill>
                  <a:schemeClr val="tx1"/>
                </a:solidFill>
              </a:rPr>
            </a:br>
            <a:r>
              <a:rPr lang="el-GR" dirty="0">
                <a:solidFill>
                  <a:schemeClr val="tx1"/>
                </a:solidFill>
              </a:rPr>
              <a:t>• </a:t>
            </a:r>
            <a:r>
              <a:rPr lang="el-GR" b="1" dirty="0" smtClean="0">
                <a:solidFill>
                  <a:schemeClr val="tx1"/>
                </a:solidFill>
              </a:rPr>
              <a:t>των χαρακτηριστικών </a:t>
            </a:r>
            <a:r>
              <a:rPr lang="el-GR" b="1" dirty="0">
                <a:solidFill>
                  <a:schemeClr val="tx1"/>
                </a:solidFill>
              </a:rPr>
              <a:t>των προϊόντων</a:t>
            </a:r>
            <a:r>
              <a:rPr lang="el-GR" dirty="0">
                <a:solidFill>
                  <a:schemeClr val="tx1"/>
                </a:solidFill>
              </a:rPr>
              <a:t> που θα προβάλλει (π.χ. τιμή, ποιότητα εξυπηρέτησης, συσκευασία) ώστε να προσεγγίσει νέους πελάτες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rgbClr val="FF0000"/>
                </a:solidFill>
                <a:cs typeface="Times New Roman" pitchFamily="18" charset="0"/>
              </a:rPr>
              <a:t>Επομένως, η πιθανότητα μιας θετικής (ΚΠΑ) είναι ίση με  88,1%.</a:t>
            </a:r>
          </a:p>
          <a:p>
            <a:pPr algn="just" eaLnBrk="1" hangingPunct="1">
              <a:lnSpc>
                <a:spcPct val="95000"/>
              </a:lnSpc>
              <a:spcBef>
                <a:spcPct val="10000"/>
              </a:spcBef>
            </a:pPr>
            <a:endParaRPr lang="el-GR" b="1" dirty="0" smtClean="0">
              <a:solidFill>
                <a:srgbClr val="FF0000"/>
              </a:solidFill>
              <a:cs typeface="Times New Roman" pitchFamily="18" charset="0"/>
            </a:endParaRPr>
          </a:p>
        </p:txBody>
      </p:sp>
      <p:pic>
        <p:nvPicPr>
          <p:cNvPr id="29700"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29701"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29702"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graphicFrame>
        <p:nvGraphicFramePr>
          <p:cNvPr id="29698" name="Object 6"/>
          <p:cNvGraphicFramePr>
            <a:graphicFrameLocks noChangeAspect="1"/>
          </p:cNvGraphicFramePr>
          <p:nvPr/>
        </p:nvGraphicFramePr>
        <p:xfrm>
          <a:off x="0" y="1600200"/>
          <a:ext cx="6400800" cy="1828800"/>
        </p:xfrm>
        <a:graphic>
          <a:graphicData uri="http://schemas.openxmlformats.org/presentationml/2006/ole">
            <p:oleObj spid="_x0000_s1340418" name="Εξίσωση" r:id="rId4" imgW="3149280" imgH="850680" progId="Equation.3">
              <p:embed/>
            </p:oleObj>
          </a:graphicData>
        </a:graphic>
      </p:graphicFrame>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chemeClr val="tx1"/>
                </a:solidFill>
                <a:cs typeface="Times New Roman" pitchFamily="18" charset="0"/>
              </a:rPr>
              <a:t>Με παρόμοιο τρόπο υπολογίζουμε την πιθανότητα να έχουμε (ΚΠΑ) μέσα στο διάστημα 5.000 &lt; (ΚΠΑ)&lt; 10.000. </a:t>
            </a:r>
          </a:p>
          <a:p>
            <a:pPr algn="just" eaLnBrk="1" hangingPunct="1">
              <a:lnSpc>
                <a:spcPct val="95000"/>
              </a:lnSpc>
              <a:spcBef>
                <a:spcPct val="10000"/>
              </a:spcBef>
            </a:pPr>
            <a:endParaRPr lang="el-GR" b="1" dirty="0" smtClean="0">
              <a:solidFill>
                <a:srgbClr val="FF0000"/>
              </a:solidFill>
              <a:cs typeface="Times New Roman" pitchFamily="18" charset="0"/>
            </a:endParaRPr>
          </a:p>
        </p:txBody>
      </p:sp>
      <p:pic>
        <p:nvPicPr>
          <p:cNvPr id="30725"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30726"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30727"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sp>
        <p:nvSpPr>
          <p:cNvPr id="30728" name="Rectangle 8"/>
          <p:cNvSpPr>
            <a:spLocks noChangeArrowheads="1"/>
          </p:cNvSpPr>
          <p:nvPr/>
        </p:nvSpPr>
        <p:spPr bwMode="auto">
          <a:xfrm>
            <a:off x="1638300" y="3024188"/>
            <a:ext cx="9144000" cy="0"/>
          </a:xfrm>
          <a:prstGeom prst="rect">
            <a:avLst/>
          </a:prstGeom>
          <a:noFill/>
          <a:ln w="9525">
            <a:noFill/>
            <a:miter lim="800000"/>
            <a:headEnd/>
            <a:tailEnd/>
          </a:ln>
        </p:spPr>
        <p:txBody>
          <a:bodyPr>
            <a:spAutoFit/>
          </a:bodyPr>
          <a:lstStyle/>
          <a:p>
            <a:endParaRPr lang="el-GR" dirty="0"/>
          </a:p>
        </p:txBody>
      </p:sp>
      <p:graphicFrame>
        <p:nvGraphicFramePr>
          <p:cNvPr id="30722" name="Object 7"/>
          <p:cNvGraphicFramePr>
            <a:graphicFrameLocks noChangeAspect="1"/>
          </p:cNvGraphicFramePr>
          <p:nvPr/>
        </p:nvGraphicFramePr>
        <p:xfrm>
          <a:off x="-11113" y="1524000"/>
          <a:ext cx="9167813" cy="1524000"/>
        </p:xfrm>
        <a:graphic>
          <a:graphicData uri="http://schemas.openxmlformats.org/presentationml/2006/ole">
            <p:oleObj spid="_x0000_s1341442" name="Εξίσωση" r:id="rId4" imgW="5029200" imgH="850680" progId="Equation.3">
              <p:embed/>
            </p:oleObj>
          </a:graphicData>
        </a:graphic>
      </p:graphicFrame>
      <p:graphicFrame>
        <p:nvGraphicFramePr>
          <p:cNvPr id="30723" name="Object 11"/>
          <p:cNvGraphicFramePr>
            <a:graphicFrameLocks noChangeAspect="1"/>
          </p:cNvGraphicFramePr>
          <p:nvPr/>
        </p:nvGraphicFramePr>
        <p:xfrm>
          <a:off x="5334000" y="3124200"/>
          <a:ext cx="3810000" cy="2362200"/>
        </p:xfrm>
        <a:graphic>
          <a:graphicData uri="http://schemas.openxmlformats.org/presentationml/2006/ole">
            <p:oleObj spid="_x0000_s1341443" name="Φύλλο εργασίας" r:id="rId5" imgW="2705400" imgH="1265400" progId="Excel.Sheet.8">
              <p:embed/>
            </p:oleObj>
          </a:graphicData>
        </a:graphic>
      </p:graphicFrame>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p:nvPr>
        </p:nvSpPr>
        <p:spPr>
          <a:xfrm>
            <a:off x="0" y="0"/>
            <a:ext cx="9144000" cy="3581400"/>
          </a:xfrm>
        </p:spPr>
        <p:txBody>
          <a:bodyPr/>
          <a:lstStyle/>
          <a:p>
            <a:pPr algn="just" eaLnBrk="1" hangingPunct="1">
              <a:lnSpc>
                <a:spcPct val="95000"/>
              </a:lnSpc>
              <a:spcBef>
                <a:spcPct val="10000"/>
              </a:spcBef>
            </a:pPr>
            <a:r>
              <a:rPr lang="el-GR" b="1" dirty="0" smtClean="0">
                <a:solidFill>
                  <a:schemeClr val="tx1"/>
                </a:solidFill>
                <a:cs typeface="Times New Roman" pitchFamily="18" charset="0"/>
              </a:rPr>
              <a:t>γ) Η πιθανότητα να έχουμε (ΚΠΑ) &gt; 10.000 ισούται με </a:t>
            </a:r>
          </a:p>
          <a:p>
            <a:pPr algn="just" eaLnBrk="1" hangingPunct="1">
              <a:lnSpc>
                <a:spcPct val="95000"/>
              </a:lnSpc>
              <a:spcBef>
                <a:spcPct val="10000"/>
              </a:spcBef>
            </a:pPr>
            <a:endParaRPr lang="el-GR" b="1" dirty="0" smtClean="0">
              <a:solidFill>
                <a:srgbClr val="FF0000"/>
              </a:solidFill>
              <a:cs typeface="Times New Roman" pitchFamily="18" charset="0"/>
            </a:endParaRPr>
          </a:p>
        </p:txBody>
      </p:sp>
      <p:pic>
        <p:nvPicPr>
          <p:cNvPr id="31749" name="Picture 3"/>
          <p:cNvPicPr>
            <a:picLocks noChangeAspect="1" noChangeArrowheads="1"/>
          </p:cNvPicPr>
          <p:nvPr/>
        </p:nvPicPr>
        <p:blipFill>
          <a:blip r:embed="rId3" cstate="print">
            <a:grayscl/>
          </a:blip>
          <a:srcRect/>
          <a:stretch>
            <a:fillRect/>
          </a:stretch>
        </p:blipFill>
        <p:spPr bwMode="auto">
          <a:xfrm>
            <a:off x="0" y="3505200"/>
            <a:ext cx="9144000" cy="3124200"/>
          </a:xfrm>
          <a:prstGeom prst="rect">
            <a:avLst/>
          </a:prstGeom>
          <a:noFill/>
          <a:ln w="9525">
            <a:noFill/>
            <a:miter lim="800000"/>
            <a:headEnd/>
            <a:tailEnd/>
          </a:ln>
        </p:spPr>
      </p:pic>
      <p:sp>
        <p:nvSpPr>
          <p:cNvPr id="31750" name="Text Box 4"/>
          <p:cNvSpPr txBox="1">
            <a:spLocks noChangeArrowheads="1"/>
          </p:cNvSpPr>
          <p:nvPr/>
        </p:nvSpPr>
        <p:spPr bwMode="auto">
          <a:xfrm>
            <a:off x="3048000" y="6400800"/>
            <a:ext cx="5341938" cy="457200"/>
          </a:xfrm>
          <a:prstGeom prst="rect">
            <a:avLst/>
          </a:prstGeom>
          <a:noFill/>
          <a:ln w="9525">
            <a:noFill/>
            <a:miter lim="800000"/>
            <a:headEnd/>
            <a:tailEnd/>
          </a:ln>
        </p:spPr>
        <p:txBody>
          <a:bodyPr wrap="none">
            <a:spAutoFit/>
          </a:bodyPr>
          <a:lstStyle/>
          <a:p>
            <a:r>
              <a:rPr lang="el-GR" dirty="0"/>
              <a:t>5000  7100  10000                             ΚΠΑ</a:t>
            </a:r>
          </a:p>
        </p:txBody>
      </p:sp>
      <p:sp>
        <p:nvSpPr>
          <p:cNvPr id="31751" name="Rectangle 5"/>
          <p:cNvSpPr>
            <a:spLocks noChangeArrowheads="1"/>
          </p:cNvSpPr>
          <p:nvPr/>
        </p:nvSpPr>
        <p:spPr bwMode="auto">
          <a:xfrm>
            <a:off x="1676400" y="3124200"/>
            <a:ext cx="9144000" cy="0"/>
          </a:xfrm>
          <a:prstGeom prst="rect">
            <a:avLst/>
          </a:prstGeom>
          <a:noFill/>
          <a:ln w="9525">
            <a:noFill/>
            <a:miter lim="800000"/>
            <a:headEnd/>
            <a:tailEnd/>
          </a:ln>
        </p:spPr>
        <p:txBody>
          <a:bodyPr>
            <a:spAutoFit/>
          </a:bodyPr>
          <a:lstStyle/>
          <a:p>
            <a:endParaRPr lang="el-GR" dirty="0"/>
          </a:p>
        </p:txBody>
      </p:sp>
      <p:sp>
        <p:nvSpPr>
          <p:cNvPr id="31752" name="Rectangle 6"/>
          <p:cNvSpPr>
            <a:spLocks noChangeArrowheads="1"/>
          </p:cNvSpPr>
          <p:nvPr/>
        </p:nvSpPr>
        <p:spPr bwMode="auto">
          <a:xfrm>
            <a:off x="1638300" y="3024188"/>
            <a:ext cx="9144000" cy="0"/>
          </a:xfrm>
          <a:prstGeom prst="rect">
            <a:avLst/>
          </a:prstGeom>
          <a:noFill/>
          <a:ln w="9525">
            <a:noFill/>
            <a:miter lim="800000"/>
            <a:headEnd/>
            <a:tailEnd/>
          </a:ln>
        </p:spPr>
        <p:txBody>
          <a:bodyPr>
            <a:spAutoFit/>
          </a:bodyPr>
          <a:lstStyle/>
          <a:p>
            <a:endParaRPr lang="el-GR" dirty="0"/>
          </a:p>
        </p:txBody>
      </p:sp>
      <p:graphicFrame>
        <p:nvGraphicFramePr>
          <p:cNvPr id="31746" name="Object 8"/>
          <p:cNvGraphicFramePr>
            <a:graphicFrameLocks noChangeAspect="1"/>
          </p:cNvGraphicFramePr>
          <p:nvPr/>
        </p:nvGraphicFramePr>
        <p:xfrm>
          <a:off x="5334000" y="3124200"/>
          <a:ext cx="3810000" cy="2362200"/>
        </p:xfrm>
        <a:graphic>
          <a:graphicData uri="http://schemas.openxmlformats.org/presentationml/2006/ole">
            <p:oleObj spid="_x0000_s1342466" name="Φύλλο εργασίας" r:id="rId4" imgW="2705400" imgH="1265400" progId="Excel.Sheet.8">
              <p:embed/>
            </p:oleObj>
          </a:graphicData>
        </a:graphic>
      </p:graphicFrame>
      <p:sp>
        <p:nvSpPr>
          <p:cNvPr id="31753" name="Rectangle 10"/>
          <p:cNvSpPr>
            <a:spLocks noChangeArrowheads="1"/>
          </p:cNvSpPr>
          <p:nvPr/>
        </p:nvSpPr>
        <p:spPr bwMode="auto">
          <a:xfrm>
            <a:off x="2105025" y="3128963"/>
            <a:ext cx="9144000" cy="0"/>
          </a:xfrm>
          <a:prstGeom prst="rect">
            <a:avLst/>
          </a:prstGeom>
          <a:noFill/>
          <a:ln w="9525">
            <a:noFill/>
            <a:miter lim="800000"/>
            <a:headEnd/>
            <a:tailEnd/>
          </a:ln>
        </p:spPr>
        <p:txBody>
          <a:bodyPr>
            <a:spAutoFit/>
          </a:bodyPr>
          <a:lstStyle/>
          <a:p>
            <a:endParaRPr lang="el-GR" dirty="0"/>
          </a:p>
        </p:txBody>
      </p:sp>
      <p:graphicFrame>
        <p:nvGraphicFramePr>
          <p:cNvPr id="31747" name="Object 9"/>
          <p:cNvGraphicFramePr>
            <a:graphicFrameLocks noChangeAspect="1"/>
          </p:cNvGraphicFramePr>
          <p:nvPr/>
        </p:nvGraphicFramePr>
        <p:xfrm>
          <a:off x="0" y="1228725"/>
          <a:ext cx="9144000" cy="1327150"/>
        </p:xfrm>
        <a:graphic>
          <a:graphicData uri="http://schemas.openxmlformats.org/presentationml/2006/ole">
            <p:oleObj spid="_x0000_s1342467" name="Εξίσωση" r:id="rId5" imgW="4140000" imgH="609480" progId="Equation.3">
              <p:embed/>
            </p:oleObj>
          </a:graphicData>
        </a:graphic>
      </p:graphicFrame>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211138"/>
            <a:ext cx="9144000" cy="490537"/>
          </a:xfrm>
        </p:spPr>
        <p:txBody>
          <a:bodyPr rtlCol="0" anchor="t">
            <a:noAutofit/>
          </a:bodyPr>
          <a:lstStyle/>
          <a:p>
            <a:pPr algn="ctr" eaLnBrk="1" fontAlgn="auto" hangingPunct="1">
              <a:spcAft>
                <a:spcPts val="0"/>
              </a:spcAft>
              <a:defRPr/>
            </a:pPr>
            <a:r>
              <a:rPr lang="el-GR" sz="3200" b="1" dirty="0" smtClean="0">
                <a:latin typeface="+mn-lt"/>
              </a:rPr>
              <a:t>5. Προσομοιωση</a:t>
            </a:r>
            <a:r>
              <a:rPr lang="en-US" sz="3200" b="1" dirty="0" smtClean="0">
                <a:latin typeface="+mn-lt"/>
              </a:rPr>
              <a:t> (Monte Carlo Simulation)</a:t>
            </a:r>
            <a:r>
              <a:rPr lang="en-US" sz="3200" dirty="0" smtClean="0">
                <a:latin typeface="+mn-lt"/>
              </a:rPr>
              <a:t> </a:t>
            </a:r>
            <a:endParaRPr lang="el-GR" sz="3200" b="1" dirty="0" smtClean="0">
              <a:latin typeface="+mn-lt"/>
            </a:endParaRPr>
          </a:p>
        </p:txBody>
      </p:sp>
      <p:sp>
        <p:nvSpPr>
          <p:cNvPr id="20483" name="Rectangle 3"/>
          <p:cNvSpPr>
            <a:spLocks noGrp="1" noChangeArrowheads="1"/>
          </p:cNvSpPr>
          <p:nvPr>
            <p:ph idx="1"/>
          </p:nvPr>
        </p:nvSpPr>
        <p:spPr>
          <a:xfrm>
            <a:off x="107950" y="1340767"/>
            <a:ext cx="8928100" cy="5401345"/>
          </a:xfrm>
        </p:spPr>
        <p:txBody>
          <a:bodyPr rtlCol="0">
            <a:normAutofit fontScale="92500" lnSpcReduction="10000"/>
          </a:bodyPr>
          <a:lstStyle/>
          <a:p>
            <a:pPr marL="0" indent="0" algn="just" eaLnBrk="1" fontAlgn="auto" hangingPunct="1">
              <a:spcAft>
                <a:spcPts val="0"/>
              </a:spcAft>
              <a:buFont typeface="Wingdings" pitchFamily="2" charset="2"/>
              <a:buNone/>
              <a:defRPr/>
            </a:pPr>
            <a:r>
              <a:rPr lang="el-GR" sz="2800" b="1" dirty="0" smtClean="0">
                <a:solidFill>
                  <a:schemeClr val="tx1"/>
                </a:solidFill>
              </a:rPr>
              <a:t>Η μέθοδος της προσομοίωσης</a:t>
            </a:r>
            <a:r>
              <a:rPr lang="el-GR" sz="2800" dirty="0" smtClean="0">
                <a:solidFill>
                  <a:schemeClr val="tx1"/>
                </a:solidFill>
              </a:rPr>
              <a:t> βασίζεται στη μίμηση της απόδοσης ενός εξεταζόμενου επενδυτικού προγράμματος, με τη χρήση ηλεκτρονικών υπολογιστών. Η τεχνική αυτή ακολουθεί έξι στάδια:</a:t>
            </a:r>
          </a:p>
          <a:p>
            <a:pPr marL="0" indent="0" algn="just" eaLnBrk="1" fontAlgn="auto" hangingPunct="1">
              <a:spcAft>
                <a:spcPts val="0"/>
              </a:spcAft>
              <a:buFont typeface="Wingdings" pitchFamily="2" charset="2"/>
              <a:buNone/>
              <a:defRPr/>
            </a:pPr>
            <a:r>
              <a:rPr lang="el-GR" sz="2800" b="1" dirty="0" smtClean="0">
                <a:solidFill>
                  <a:schemeClr val="tx1"/>
                </a:solidFill>
              </a:rPr>
              <a:t>1.</a:t>
            </a:r>
            <a:r>
              <a:rPr lang="el-GR" sz="2800" dirty="0" smtClean="0">
                <a:solidFill>
                  <a:schemeClr val="tx1"/>
                </a:solidFill>
              </a:rPr>
              <a:t> Καθορίζουμε τους παράγοντες εκείνους οι οποίοι επηρεάζουν την απόδοση του εξεταζόμενου επενδυτικού προγράμματος</a:t>
            </a:r>
            <a:r>
              <a:rPr lang="en-US" sz="2800" dirty="0" smtClean="0">
                <a:solidFill>
                  <a:schemeClr val="tx1"/>
                </a:solidFill>
              </a:rPr>
              <a:t> (</a:t>
            </a:r>
            <a:r>
              <a:rPr lang="el-GR" sz="2800" dirty="0" smtClean="0">
                <a:solidFill>
                  <a:schemeClr val="tx1"/>
                </a:solidFill>
              </a:rPr>
              <a:t>π.χ. μέγεθος και μερίδιο αγοράς, τιμή πώλησης, ύψος επένδυσης, λειτουργικές δαπάνες, σταθερό κόστος, υπολειμματική αξία, διάρκεια επένδυσης). </a:t>
            </a:r>
          </a:p>
          <a:p>
            <a:pPr marL="0" indent="0" algn="just" eaLnBrk="1" fontAlgn="auto" hangingPunct="1">
              <a:spcAft>
                <a:spcPts val="0"/>
              </a:spcAft>
              <a:buFontTx/>
              <a:buNone/>
              <a:defRPr/>
            </a:pPr>
            <a:r>
              <a:rPr lang="el-GR" sz="2800" b="1" dirty="0" smtClean="0">
                <a:solidFill>
                  <a:schemeClr val="tx1"/>
                </a:solidFill>
              </a:rPr>
              <a:t>2.</a:t>
            </a:r>
            <a:r>
              <a:rPr lang="el-GR" sz="2800" dirty="0" smtClean="0">
                <a:solidFill>
                  <a:schemeClr val="tx1"/>
                </a:solidFill>
              </a:rPr>
              <a:t> Κατασκευάζουμε ένα υπόδειγμα το οποίο υπολογίζει τις πρόσθετες ετήσιες ταμειακές ροές μετά από φόρους. </a:t>
            </a:r>
          </a:p>
          <a:p>
            <a:pPr marL="0" indent="0" algn="just" eaLnBrk="1" fontAlgn="auto" hangingPunct="1">
              <a:spcAft>
                <a:spcPts val="0"/>
              </a:spcAft>
              <a:buFontTx/>
              <a:buNone/>
              <a:defRPr/>
            </a:pPr>
            <a:r>
              <a:rPr lang="el-GR" sz="2800" b="1" dirty="0" smtClean="0">
                <a:solidFill>
                  <a:schemeClr val="tx1"/>
                </a:solidFill>
              </a:rPr>
              <a:t>3.</a:t>
            </a:r>
            <a:r>
              <a:rPr lang="el-GR" sz="2800" dirty="0" smtClean="0">
                <a:solidFill>
                  <a:schemeClr val="tx1"/>
                </a:solidFill>
              </a:rPr>
              <a:t> Καθορίζουμε κατανομές πιθανοτήτων για καθέναν από τους ανωτέρω μεταβλητούς παράγοντες. </a:t>
            </a:r>
          </a:p>
        </p:txBody>
      </p:sp>
      <p:sp>
        <p:nvSpPr>
          <p:cNvPr id="4" name="3 - Θέση αριθμού διαφάνειας"/>
          <p:cNvSpPr>
            <a:spLocks noGrp="1"/>
          </p:cNvSpPr>
          <p:nvPr>
            <p:ph type="sldNum" sz="quarter" idx="12"/>
          </p:nvPr>
        </p:nvSpPr>
        <p:spPr/>
        <p:txBody>
          <a:bodyPr/>
          <a:lstStyle/>
          <a:p>
            <a:pPr>
              <a:defRPr/>
            </a:pPr>
            <a:fld id="{0B0FBB9A-0367-44F5-8AC6-2D77AD31E19C}" type="slidenum">
              <a:rPr lang="el-GR"/>
              <a:pPr>
                <a:defRPr/>
              </a:pPr>
              <a:t>473</a:t>
            </a:fld>
            <a:endParaRPr lang="el-GR" dirty="0"/>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7" name="Rectangle 5"/>
          <p:cNvSpPr>
            <a:spLocks noGrp="1" noChangeArrowheads="1"/>
          </p:cNvSpPr>
          <p:nvPr>
            <p:ph type="title"/>
          </p:nvPr>
        </p:nvSpPr>
        <p:spPr>
          <a:xfrm>
            <a:off x="0" y="211138"/>
            <a:ext cx="9144000" cy="490537"/>
          </a:xfrm>
        </p:spPr>
        <p:txBody>
          <a:bodyPr rtlCol="0" anchor="t">
            <a:noAutofit/>
          </a:bodyPr>
          <a:lstStyle/>
          <a:p>
            <a:pPr algn="ctr" eaLnBrk="1" fontAlgn="auto" hangingPunct="1">
              <a:spcAft>
                <a:spcPts val="0"/>
              </a:spcAft>
              <a:defRPr/>
            </a:pPr>
            <a:r>
              <a:rPr lang="el-GR" sz="3200" b="1" dirty="0" smtClean="0">
                <a:latin typeface="+mn-lt"/>
              </a:rPr>
              <a:t>5. Προσομοιωση</a:t>
            </a:r>
            <a:r>
              <a:rPr lang="en-US" sz="3200" b="1" dirty="0" smtClean="0">
                <a:latin typeface="+mn-lt"/>
              </a:rPr>
              <a:t> </a:t>
            </a:r>
            <a:r>
              <a:rPr lang="en-US" sz="3200" b="1" dirty="0">
                <a:latin typeface="+mn-lt"/>
                <a:cs typeface="Times New Roman" pitchFamily="18" charset="0"/>
              </a:rPr>
              <a:t>(Monte Carlo Simulation)</a:t>
            </a:r>
            <a:r>
              <a:rPr lang="en-US" sz="3200" dirty="0">
                <a:latin typeface="+mn-lt"/>
                <a:cs typeface="Times New Roman" pitchFamily="18" charset="0"/>
              </a:rPr>
              <a:t> </a:t>
            </a:r>
            <a:r>
              <a:rPr lang="en-US" sz="3200" dirty="0" smtClean="0">
                <a:latin typeface="+mn-lt"/>
                <a:cs typeface="Times New Roman" pitchFamily="18" charset="0"/>
              </a:rPr>
              <a:t> </a:t>
            </a:r>
            <a:endParaRPr lang="el-GR" sz="3200" b="1" dirty="0" smtClean="0">
              <a:latin typeface="+mn-lt"/>
              <a:cs typeface="Times New Roman" pitchFamily="18" charset="0"/>
            </a:endParaRPr>
          </a:p>
        </p:txBody>
      </p:sp>
      <p:sp>
        <p:nvSpPr>
          <p:cNvPr id="93187" name="Rectangle 3"/>
          <p:cNvSpPr>
            <a:spLocks noGrp="1" noChangeArrowheads="1"/>
          </p:cNvSpPr>
          <p:nvPr>
            <p:ph idx="1"/>
          </p:nvPr>
        </p:nvSpPr>
        <p:spPr>
          <a:xfrm>
            <a:off x="0" y="1340768"/>
            <a:ext cx="9036050" cy="5328320"/>
          </a:xfrm>
        </p:spPr>
        <p:txBody>
          <a:bodyPr/>
          <a:lstStyle/>
          <a:p>
            <a:pPr marL="0" indent="0" algn="just" eaLnBrk="1" hangingPunct="1">
              <a:lnSpc>
                <a:spcPct val="90000"/>
              </a:lnSpc>
              <a:buFont typeface="Wingdings" pitchFamily="2" charset="2"/>
              <a:buNone/>
            </a:pPr>
            <a:r>
              <a:rPr lang="el-GR" sz="2800" b="1" dirty="0" smtClean="0">
                <a:solidFill>
                  <a:schemeClr val="tx1"/>
                </a:solidFill>
              </a:rPr>
              <a:t>4.</a:t>
            </a:r>
            <a:r>
              <a:rPr lang="el-GR" sz="2800" dirty="0" smtClean="0">
                <a:solidFill>
                  <a:schemeClr val="tx1"/>
                </a:solidFill>
              </a:rPr>
              <a:t> Το λογισμικό προσομοίωσης του υπολογιστή επιλέγει τυχαία μια τιμή από κάθε κατανομή πιθανοτήτων, τη συνδυάζει με άλλες τυχαία επιλεγμένες τιμές από τις άλλες κατανομές και υπολογίζει μια ταμειακή ροή μετά από φόρους για κάθε έτος που διαρκεί το επενδυτικό πρόγραμμα. </a:t>
            </a:r>
          </a:p>
          <a:p>
            <a:pPr marL="0" indent="0" algn="just" eaLnBrk="1" hangingPunct="1">
              <a:lnSpc>
                <a:spcPct val="90000"/>
              </a:lnSpc>
              <a:buFont typeface="Wingdings" pitchFamily="2" charset="2"/>
              <a:buNone/>
            </a:pPr>
            <a:r>
              <a:rPr lang="el-GR" sz="2800" b="1" dirty="0" smtClean="0">
                <a:solidFill>
                  <a:schemeClr val="tx1"/>
                </a:solidFill>
              </a:rPr>
              <a:t>5.</a:t>
            </a:r>
            <a:r>
              <a:rPr lang="el-GR" sz="2800" dirty="0" smtClean="0">
                <a:solidFill>
                  <a:schemeClr val="tx1"/>
                </a:solidFill>
              </a:rPr>
              <a:t> Η προηγούμενη διαδικασία της προσομοίωσης επαναλαμβάνεται πολλές φορές και έχει ως αποτέλεσμα την παραγωγή π.χ. 1.000 ταμειακών ροών για κάθε έτος που διαρκεί το πρόγραμμα. </a:t>
            </a:r>
          </a:p>
          <a:p>
            <a:pPr marL="0" indent="0" algn="just" eaLnBrk="1" hangingPunct="1">
              <a:lnSpc>
                <a:spcPct val="90000"/>
              </a:lnSpc>
              <a:buFont typeface="Wingdings" pitchFamily="2" charset="2"/>
              <a:buNone/>
            </a:pPr>
            <a:r>
              <a:rPr lang="el-GR" sz="2800" b="1" dirty="0" smtClean="0">
                <a:solidFill>
                  <a:schemeClr val="tx1"/>
                </a:solidFill>
              </a:rPr>
              <a:t>6.</a:t>
            </a:r>
            <a:r>
              <a:rPr lang="el-GR" sz="2800" dirty="0" smtClean="0">
                <a:solidFill>
                  <a:schemeClr val="tx1"/>
                </a:solidFill>
              </a:rPr>
              <a:t> Υπολογίζουμε την καθαρή παρούσα αξία του προγράμματος με ένα επιτόκιο που αντιστοιχεί στον κίνδυνο του προγράμματος.</a:t>
            </a:r>
          </a:p>
        </p:txBody>
      </p:sp>
      <p:sp>
        <p:nvSpPr>
          <p:cNvPr id="4" name="3 - Θέση αριθμού διαφάνειας"/>
          <p:cNvSpPr>
            <a:spLocks noGrp="1"/>
          </p:cNvSpPr>
          <p:nvPr>
            <p:ph type="sldNum" sz="quarter" idx="12"/>
          </p:nvPr>
        </p:nvSpPr>
        <p:spPr/>
        <p:txBody>
          <a:bodyPr/>
          <a:lstStyle/>
          <a:p>
            <a:pPr>
              <a:defRPr/>
            </a:pPr>
            <a:fld id="{0AEEA726-5E60-4D83-9EF3-3954EF5E1BC5}" type="slidenum">
              <a:rPr lang="el-GR"/>
              <a:pPr>
                <a:defRPr/>
              </a:pPr>
              <a:t>474</a:t>
            </a:fld>
            <a:endParaRPr lang="el-GR" dirty="0"/>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274638"/>
            <a:ext cx="8785225" cy="633412"/>
          </a:xfrm>
        </p:spPr>
        <p:txBody>
          <a:bodyPr rtlCol="0">
            <a:noAutofit/>
          </a:bodyPr>
          <a:lstStyle/>
          <a:p>
            <a:pPr algn="ctr" eaLnBrk="1" fontAlgn="auto" hangingPunct="1">
              <a:spcAft>
                <a:spcPts val="0"/>
              </a:spcAft>
              <a:defRPr/>
            </a:pPr>
            <a:r>
              <a:rPr lang="el-GR" sz="3200" b="1" dirty="0" smtClean="0">
                <a:solidFill>
                  <a:schemeClr val="tx1"/>
                </a:solidFill>
                <a:latin typeface="+mn-lt"/>
                <a:cs typeface="Times New Roman" pitchFamily="18" charset="0"/>
              </a:rPr>
              <a:t>5. Προσομοιωση</a:t>
            </a:r>
            <a:r>
              <a:rPr lang="en-US" sz="3200" b="1" dirty="0" smtClean="0">
                <a:solidFill>
                  <a:schemeClr val="tx1"/>
                </a:solidFill>
                <a:latin typeface="+mn-lt"/>
                <a:cs typeface="Times New Roman" pitchFamily="18" charset="0"/>
              </a:rPr>
              <a:t> (Monte Carlo Simulation) </a:t>
            </a:r>
            <a:endParaRPr lang="el-GR" sz="3200" b="1" dirty="0" smtClean="0">
              <a:solidFill>
                <a:schemeClr val="tx1"/>
              </a:solidFill>
              <a:latin typeface="+mn-lt"/>
              <a:cs typeface="Times New Roman" pitchFamily="18" charset="0"/>
            </a:endParaRPr>
          </a:p>
        </p:txBody>
      </p:sp>
      <p:sp>
        <p:nvSpPr>
          <p:cNvPr id="94211" name="2 - Θέση περιεχομένου"/>
          <p:cNvSpPr>
            <a:spLocks noGrp="1"/>
          </p:cNvSpPr>
          <p:nvPr>
            <p:ph idx="1"/>
          </p:nvPr>
        </p:nvSpPr>
        <p:spPr>
          <a:xfrm>
            <a:off x="107950" y="1268759"/>
            <a:ext cx="8928100" cy="5473353"/>
          </a:xfrm>
        </p:spPr>
        <p:txBody>
          <a:bodyPr>
            <a:normAutofit/>
          </a:bodyPr>
          <a:lstStyle/>
          <a:p>
            <a:pPr eaLnBrk="1" hangingPunct="1"/>
            <a:r>
              <a:rPr lang="el-GR" dirty="0" smtClean="0">
                <a:solidFill>
                  <a:schemeClr val="tx1"/>
                </a:solidFill>
                <a:cs typeface="Times New Roman" pitchFamily="18" charset="0"/>
              </a:rPr>
              <a:t>Η μέθοδος της προσομοίωσης δεν είναι τόσο διαδεδομένη στον επιχειρηματικό κόσμο και οφείλεται σε τρεις λόγους:</a:t>
            </a:r>
          </a:p>
          <a:p>
            <a:pPr eaLnBrk="1" hangingPunct="1"/>
            <a:r>
              <a:rPr lang="el-GR" b="1" dirty="0" smtClean="0">
                <a:solidFill>
                  <a:schemeClr val="tx1"/>
                </a:solidFill>
                <a:cs typeface="Times New Roman" pitchFamily="18" charset="0"/>
              </a:rPr>
              <a:t>Α) </a:t>
            </a:r>
            <a:r>
              <a:rPr lang="el-GR" dirty="0" smtClean="0">
                <a:solidFill>
                  <a:schemeClr val="tx1"/>
                </a:solidFill>
                <a:cs typeface="Times New Roman" pitchFamily="18" charset="0"/>
              </a:rPr>
              <a:t>Ο καθορισμός κατανομών πιθανοτήτων για καθέναν από τους μεταβλητούς παράγοντες που επηρεάζουν την απόδοση του εξεταζόμενου επενδυτικού προγράμματος, καθώς επίσης και ο καθορισμός της συσχέτισης των κατανομών αυτών, είναι ιδιαίτερα δύσκολος στην πράξη. </a:t>
            </a:r>
          </a:p>
        </p:txBody>
      </p:sp>
      <p:sp>
        <p:nvSpPr>
          <p:cNvPr id="4" name="3 - Θέση αριθμού διαφάνειας"/>
          <p:cNvSpPr>
            <a:spLocks noGrp="1"/>
          </p:cNvSpPr>
          <p:nvPr>
            <p:ph type="sldNum" sz="quarter" idx="12"/>
          </p:nvPr>
        </p:nvSpPr>
        <p:spPr/>
        <p:txBody>
          <a:bodyPr/>
          <a:lstStyle/>
          <a:p>
            <a:pPr>
              <a:defRPr/>
            </a:pPr>
            <a:fld id="{F419F884-6481-40DD-8748-7B474BACDCB1}" type="slidenum">
              <a:rPr lang="el-GR"/>
              <a:pPr>
                <a:defRPr/>
              </a:pPr>
              <a:t>475</a:t>
            </a:fld>
            <a:endParaRPr lang="el-GR" dirty="0"/>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274638"/>
            <a:ext cx="8785225" cy="850106"/>
          </a:xfrm>
        </p:spPr>
        <p:txBody>
          <a:bodyPr rtlCol="0">
            <a:normAutofit fontScale="90000"/>
          </a:bodyPr>
          <a:lstStyle/>
          <a:p>
            <a:pPr algn="ctr" eaLnBrk="1" fontAlgn="auto" hangingPunct="1">
              <a:spcAft>
                <a:spcPts val="0"/>
              </a:spcAft>
              <a:defRPr/>
            </a:pPr>
            <a:r>
              <a:rPr lang="el-GR" sz="3600" b="1" dirty="0" smtClean="0">
                <a:solidFill>
                  <a:schemeClr val="tx1"/>
                </a:solidFill>
                <a:latin typeface="+mn-lt"/>
                <a:cs typeface="Times New Roman" pitchFamily="18" charset="0"/>
              </a:rPr>
              <a:t>5. Προσομοιωση</a:t>
            </a:r>
            <a:r>
              <a:rPr lang="en-US" sz="3600" b="1" dirty="0" smtClean="0">
                <a:solidFill>
                  <a:schemeClr val="tx1"/>
                </a:solidFill>
                <a:latin typeface="+mn-lt"/>
                <a:cs typeface="Times New Roman" pitchFamily="18" charset="0"/>
              </a:rPr>
              <a:t> (Monte Carlo Simulation</a:t>
            </a:r>
            <a:r>
              <a:rPr lang="en-US" sz="3600" b="1" dirty="0" smtClean="0">
                <a:latin typeface="+mn-lt"/>
                <a:cs typeface="Times New Roman" pitchFamily="18" charset="0"/>
              </a:rPr>
              <a:t>)</a:t>
            </a:r>
            <a:r>
              <a:rPr lang="en-US" sz="3600" dirty="0" smtClean="0">
                <a:latin typeface="+mn-lt"/>
                <a:cs typeface="Times New Roman" pitchFamily="18" charset="0"/>
              </a:rPr>
              <a:t> </a:t>
            </a:r>
            <a:endParaRPr lang="el-GR" sz="3600" dirty="0" smtClean="0">
              <a:latin typeface="+mn-lt"/>
            </a:endParaRPr>
          </a:p>
        </p:txBody>
      </p:sp>
      <p:sp>
        <p:nvSpPr>
          <p:cNvPr id="95235" name="2 - Θέση περιεχομένου"/>
          <p:cNvSpPr>
            <a:spLocks noGrp="1"/>
          </p:cNvSpPr>
          <p:nvPr>
            <p:ph idx="1"/>
          </p:nvPr>
        </p:nvSpPr>
        <p:spPr>
          <a:xfrm>
            <a:off x="179388" y="1268759"/>
            <a:ext cx="8713092" cy="5473353"/>
          </a:xfrm>
        </p:spPr>
        <p:txBody>
          <a:bodyPr>
            <a:normAutofit lnSpcReduction="10000"/>
          </a:bodyPr>
          <a:lstStyle/>
          <a:p>
            <a:pPr algn="just" eaLnBrk="1" hangingPunct="1"/>
            <a:r>
              <a:rPr lang="el-GR" dirty="0" smtClean="0">
                <a:solidFill>
                  <a:schemeClr val="tx1"/>
                </a:solidFill>
                <a:cs typeface="Times New Roman" pitchFamily="18" charset="0"/>
              </a:rPr>
              <a:t>Β) Η μέθοδος αυτή δεν περιλαμβάνει ένα ξεκάθαρο κριτήριο αποδοχής ή απόρριψης του επενδυτικού προγράμματος.</a:t>
            </a:r>
          </a:p>
          <a:p>
            <a:pPr algn="just" eaLnBrk="1" hangingPunct="1"/>
            <a:r>
              <a:rPr lang="el-GR" dirty="0" smtClean="0">
                <a:solidFill>
                  <a:schemeClr val="tx1"/>
                </a:solidFill>
                <a:cs typeface="Times New Roman" pitchFamily="18" charset="0"/>
              </a:rPr>
              <a:t>Γ) Υπάρχει δυσκολία στην οικονομική ερμηνεία της κατανομής των πιθανοτήτων των ΚΠΑ επειδή το επιτόκιο χωρίς κίνδυνο που χρησιμοποιείται για τον καθορισμό των ΚΠΑ δεν είναι το κόστος ευκαιρίας του κεφαλαίου της επιχείρησης. Επιπλέον, η αναμενόμενη ΚΠΑ ενός επενδυτικού προγράμματος δεν περιλαμβάνει την έννοια του κινδύνου.</a:t>
            </a:r>
          </a:p>
        </p:txBody>
      </p:sp>
      <p:sp>
        <p:nvSpPr>
          <p:cNvPr id="4" name="3 - Θέση αριθμού διαφάνειας"/>
          <p:cNvSpPr>
            <a:spLocks noGrp="1"/>
          </p:cNvSpPr>
          <p:nvPr>
            <p:ph type="sldNum" sz="quarter" idx="12"/>
          </p:nvPr>
        </p:nvSpPr>
        <p:spPr/>
        <p:txBody>
          <a:bodyPr/>
          <a:lstStyle/>
          <a:p>
            <a:pPr>
              <a:defRPr/>
            </a:pPr>
            <a:fld id="{71B0582F-D75A-4AE4-B79E-B3D14837D466}" type="slidenum">
              <a:rPr lang="el-GR"/>
              <a:pPr>
                <a:defRPr/>
              </a:pPr>
              <a:t>476</a:t>
            </a:fld>
            <a:endParaRPr lang="el-GR"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6. ΔΕΝΔΡΑ  ΑΠΟΦΑΣΕΩΝ</a:t>
            </a:r>
            <a:endParaRPr lang="el-GR" b="1" dirty="0"/>
          </a:p>
        </p:txBody>
      </p:sp>
      <p:sp>
        <p:nvSpPr>
          <p:cNvPr id="3" name="2 - Θέση περιεχομένου"/>
          <p:cNvSpPr>
            <a:spLocks noGrp="1"/>
          </p:cNvSpPr>
          <p:nvPr>
            <p:ph idx="1"/>
          </p:nvPr>
        </p:nvSpPr>
        <p:spPr/>
        <p:txBody>
          <a:bodyPr>
            <a:normAutofit lnSpcReduction="10000"/>
          </a:bodyPr>
          <a:lstStyle/>
          <a:p>
            <a:pPr algn="just"/>
            <a:r>
              <a:rPr lang="el-GR" dirty="0" smtClean="0">
                <a:solidFill>
                  <a:schemeClr val="tx1"/>
                </a:solidFill>
              </a:rPr>
              <a:t>Η επιλογή μεταξύ δύο αμοιβαίως αποκλειόμενων έργων X και Ψ μπορεί να γίνει με την ανάλυση ενός δένδρου αποφάσεων. Ένα δένδρο αποφάσεων είναι μια διαγραμματική παρουσίαση των διαθέσιμων εναλλακτικών επενδυτικών αποφάσεων σε διάφορα χρονικά σημεία τα οποία ακολουθούνται από τυχαία γεγονότα, επέλευση των οποίων συνδέεται με κάποιες πιθανότητες. </a:t>
            </a:r>
            <a:endParaRPr lang="el-GR" dirty="0">
              <a:solidFill>
                <a:schemeClr val="tx1"/>
              </a:solidFill>
            </a:endParaRP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188640"/>
            <a:ext cx="8686800" cy="720080"/>
          </a:xfrm>
        </p:spPr>
        <p:txBody>
          <a:bodyPr>
            <a:normAutofit/>
          </a:bodyPr>
          <a:lstStyle/>
          <a:p>
            <a:r>
              <a:rPr lang="el-GR" dirty="0" smtClean="0">
                <a:solidFill>
                  <a:schemeClr val="tx1"/>
                </a:solidFill>
              </a:rPr>
              <a:t>6. ΔΕΝΔΡΑ ΑΠΟΦΑΣΕΩΝ ΠΑΡΑΔΕΙΓΜΑ</a:t>
            </a:r>
            <a:endParaRPr lang="el-GR" dirty="0">
              <a:solidFill>
                <a:schemeClr val="tx1"/>
              </a:solidFill>
            </a:endParaRPr>
          </a:p>
        </p:txBody>
      </p:sp>
      <p:pic>
        <p:nvPicPr>
          <p:cNvPr id="1453058" name="Picture 2"/>
          <p:cNvPicPr>
            <a:picLocks noGrp="1" noChangeAspect="1" noChangeArrowheads="1"/>
          </p:cNvPicPr>
          <p:nvPr>
            <p:ph idx="1"/>
          </p:nvPr>
        </p:nvPicPr>
        <p:blipFill>
          <a:blip r:embed="rId2" cstate="print"/>
          <a:srcRect/>
          <a:stretch>
            <a:fillRect/>
          </a:stretch>
        </p:blipFill>
        <p:spPr bwMode="auto">
          <a:xfrm>
            <a:off x="0" y="1052736"/>
            <a:ext cx="9144000" cy="5805264"/>
          </a:xfrm>
          <a:prstGeom prst="rect">
            <a:avLst/>
          </a:prstGeom>
          <a:noFill/>
          <a:ln w="9525">
            <a:noFill/>
            <a:miter lim="800000"/>
            <a:headEnd/>
            <a:tailEnd/>
          </a:ln>
        </p:spPr>
      </p:pic>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144000" cy="649287"/>
          </a:xfrm>
        </p:spPr>
        <p:txBody>
          <a:bodyPr rtlCol="0">
            <a:normAutofit fontScale="90000"/>
          </a:bodyPr>
          <a:lstStyle/>
          <a:p>
            <a:pPr algn="ctr" eaLnBrk="1" fontAlgn="auto" hangingPunct="1">
              <a:spcAft>
                <a:spcPts val="0"/>
              </a:spcAft>
              <a:defRPr/>
            </a:pPr>
            <a:r>
              <a:rPr lang="el-GR" b="1" dirty="0" smtClean="0">
                <a:solidFill>
                  <a:schemeClr val="tx1"/>
                </a:solidFill>
                <a:latin typeface="+mn-lt"/>
                <a:cs typeface="Times New Roman" pitchFamily="18" charset="0"/>
              </a:rPr>
              <a:t>6. Δενδρα αποφασεων </a:t>
            </a:r>
            <a:r>
              <a:rPr lang="en-US" b="1" dirty="0" smtClean="0">
                <a:solidFill>
                  <a:schemeClr val="tx1"/>
                </a:solidFill>
                <a:latin typeface="+mn-lt"/>
                <a:cs typeface="Times New Roman" pitchFamily="18" charset="0"/>
              </a:rPr>
              <a:t>Decision Tree</a:t>
            </a:r>
            <a:endParaRPr lang="el-GR" b="1" dirty="0" smtClean="0">
              <a:solidFill>
                <a:schemeClr val="tx1"/>
              </a:solidFill>
              <a:latin typeface="+mn-lt"/>
              <a:cs typeface="Times New Roman" pitchFamily="18" charset="0"/>
            </a:endParaRPr>
          </a:p>
        </p:txBody>
      </p:sp>
      <p:sp>
        <p:nvSpPr>
          <p:cNvPr id="3" name="2 - Θέση περιεχομένου"/>
          <p:cNvSpPr>
            <a:spLocks noGrp="1"/>
          </p:cNvSpPr>
          <p:nvPr>
            <p:ph idx="1"/>
          </p:nvPr>
        </p:nvSpPr>
        <p:spPr>
          <a:xfrm>
            <a:off x="323528" y="908051"/>
            <a:ext cx="8424936" cy="5617294"/>
          </a:xfrm>
        </p:spPr>
        <p:txBody>
          <a:bodyPr rtlCol="0">
            <a:normAutofit lnSpcReduction="10000"/>
          </a:bodyPr>
          <a:lstStyle/>
          <a:p>
            <a:pPr algn="just" eaLnBrk="1" fontAlgn="auto" hangingPunct="1">
              <a:spcAft>
                <a:spcPts val="0"/>
              </a:spcAft>
              <a:buFont typeface="Arial" pitchFamily="34" charset="0"/>
              <a:buChar char="•"/>
              <a:defRPr/>
            </a:pPr>
            <a:r>
              <a:rPr lang="el-GR" sz="2800" dirty="0" smtClean="0">
                <a:solidFill>
                  <a:schemeClr val="tx1"/>
                </a:solidFill>
                <a:cs typeface="Times New Roman" pitchFamily="18" charset="0"/>
              </a:rPr>
              <a:t>Τις περισσότερες φορές οι ταμειακές ροές που θα προκύψουν από την αποδοχή ενός επενδυτικού προγράμματος δεν είναι ούτε ανεξάρτητες ούτε μεταξύ τους (ρ=0) ούτε πλήρως θετικά εξαρτημένες (ρ=1). Στις περιπτώσεις αυτές υπάρχει μια μερική συνήθως θετική συσχέτιση (ρ=0,3) των ταμειακών ροών διαχρονικά δηλαδή η πιθανότητα να προκύψει μια συγκεκριμένη ταμειακή ροή μια περίοδο εξαρτάται εν μέρει από τις τιμές των ταμειακών ροών που έχουν προκύψει τις προηγούμενες περιόδους. Όλα τα παραπάνω λαμβάνονται υπόψη στη μέθοδο του </a:t>
            </a:r>
            <a:r>
              <a:rPr lang="el-GR" sz="2800" b="1" dirty="0" smtClean="0">
                <a:solidFill>
                  <a:schemeClr val="tx1"/>
                </a:solidFill>
                <a:cs typeface="Times New Roman" pitchFamily="18" charset="0"/>
              </a:rPr>
              <a:t>Δένδρου Αποφάσεων. </a:t>
            </a:r>
          </a:p>
        </p:txBody>
      </p:sp>
      <p:sp>
        <p:nvSpPr>
          <p:cNvPr id="4" name="3 - Θέση αριθμού διαφάνειας"/>
          <p:cNvSpPr>
            <a:spLocks noGrp="1"/>
          </p:cNvSpPr>
          <p:nvPr>
            <p:ph type="sldNum" sz="quarter" idx="12"/>
          </p:nvPr>
        </p:nvSpPr>
        <p:spPr/>
        <p:txBody>
          <a:bodyPr/>
          <a:lstStyle/>
          <a:p>
            <a:pPr>
              <a:defRPr/>
            </a:pPr>
            <a:fld id="{BA9466B3-3ED4-41C5-B3CA-50A5EFA0B3CC}" type="slidenum">
              <a:rPr lang="el-GR"/>
              <a:pPr>
                <a:defRPr/>
              </a:pPr>
              <a:t>479</a:t>
            </a:fld>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490537"/>
          </a:xfrm>
        </p:spPr>
        <p:txBody>
          <a:bodyPr>
            <a:noAutofit/>
          </a:bodyPr>
          <a:lstStyle/>
          <a:p>
            <a:r>
              <a:rPr lang="el-GR" sz="4000" b="1" dirty="0" smtClean="0"/>
              <a:t>ΠωλΗσειΣ </a:t>
            </a:r>
            <a:r>
              <a:rPr lang="el-GR" sz="4000" b="1" dirty="0"/>
              <a:t>και </a:t>
            </a:r>
            <a:r>
              <a:rPr lang="el-GR" sz="4000" b="1" dirty="0" smtClean="0"/>
              <a:t>Marketing (2)</a:t>
            </a:r>
            <a:endParaRPr lang="el-GR" sz="4000" b="1" dirty="0"/>
          </a:p>
        </p:txBody>
      </p:sp>
      <p:sp>
        <p:nvSpPr>
          <p:cNvPr id="28675" name="Rectangle 3"/>
          <p:cNvSpPr>
            <a:spLocks noGrp="1" noChangeArrowheads="1"/>
          </p:cNvSpPr>
          <p:nvPr>
            <p:ph idx="1"/>
          </p:nvPr>
        </p:nvSpPr>
        <p:spPr>
          <a:xfrm>
            <a:off x="395536" y="908721"/>
            <a:ext cx="8424936" cy="5688631"/>
          </a:xfrm>
        </p:spPr>
        <p:txBody>
          <a:bodyPr>
            <a:normAutofit fontScale="85000" lnSpcReduction="20000"/>
          </a:bodyPr>
          <a:lstStyle/>
          <a:p>
            <a:pPr>
              <a:lnSpc>
                <a:spcPct val="80000"/>
              </a:lnSpc>
              <a:buFontTx/>
              <a:buNone/>
            </a:pPr>
            <a:endParaRPr lang="el-GR" sz="2600" u="sng" dirty="0" smtClean="0"/>
          </a:p>
          <a:p>
            <a:pPr>
              <a:lnSpc>
                <a:spcPct val="80000"/>
              </a:lnSpc>
              <a:buFontTx/>
              <a:buNone/>
            </a:pPr>
            <a:r>
              <a:rPr lang="el-GR" sz="3300" b="1" u="sng" dirty="0" smtClean="0">
                <a:solidFill>
                  <a:schemeClr val="tx1"/>
                </a:solidFill>
              </a:rPr>
              <a:t>2) Σχεδιασμός:</a:t>
            </a:r>
            <a:r>
              <a:rPr lang="el-GR" sz="2600" u="sng" dirty="0">
                <a:solidFill>
                  <a:schemeClr val="tx1"/>
                </a:solidFill>
              </a:rPr>
              <a:t/>
            </a:r>
            <a:br>
              <a:rPr lang="el-GR" sz="2600" u="sng" dirty="0">
                <a:solidFill>
                  <a:schemeClr val="tx1"/>
                </a:solidFill>
              </a:rPr>
            </a:br>
            <a:endParaRPr lang="el-GR" sz="2600" u="sng" dirty="0" smtClean="0">
              <a:solidFill>
                <a:schemeClr val="tx1"/>
              </a:solidFill>
            </a:endParaRPr>
          </a:p>
          <a:p>
            <a:pPr>
              <a:lnSpc>
                <a:spcPct val="150000"/>
              </a:lnSpc>
              <a:spcBef>
                <a:spcPts val="768"/>
              </a:spcBef>
              <a:buNone/>
            </a:pPr>
            <a:r>
              <a:rPr lang="el-GR" sz="2600" dirty="0" smtClean="0">
                <a:solidFill>
                  <a:schemeClr val="tx1"/>
                </a:solidFill>
              </a:rPr>
              <a:t>• </a:t>
            </a:r>
            <a:r>
              <a:rPr lang="el-GR" sz="2800" b="1" dirty="0" smtClean="0">
                <a:solidFill>
                  <a:schemeClr val="tx1"/>
                </a:solidFill>
              </a:rPr>
              <a:t>Της τιμολογιακής πολιτικής</a:t>
            </a:r>
            <a:r>
              <a:rPr lang="el-GR" sz="2800" dirty="0" smtClean="0">
                <a:solidFill>
                  <a:schemeClr val="tx1"/>
                </a:solidFill>
              </a:rPr>
              <a:t>, </a:t>
            </a:r>
            <a:r>
              <a:rPr lang="el-GR" sz="2800" dirty="0">
                <a:solidFill>
                  <a:schemeClr val="tx1"/>
                </a:solidFill>
              </a:rPr>
              <a:t>λαμβάνοντας υπόψη το κόστος των αγαθών, τις τιμές των ανταγωνιστικών ή συμπληρωματικών προϊόντων, τους όγκους των πωλήσεων και το επιθυμητό περιθώριο κέρδους. Αξίζει να αναφερθεί, το πώς ένα προϊόν με ιδιαίτερα χαμηλή τιμή, θα εξακολουθήσει να είναι κερδοφόρο (π.χ. θα έχει χαμηλό κόστος), ή το πώς ένα προϊόν με υψηλότερη τιμή από τα ανταγωνιστικά, θα προτιμηθεί από τους καταναλωτές (π.χ. λόγω ποιότητας εξυπηρέτησης).</a:t>
            </a:r>
            <a:r>
              <a:rPr lang="el-GR" sz="2600" dirty="0"/>
              <a:t/>
            </a:r>
            <a:br>
              <a:rPr lang="el-GR" sz="2600" dirty="0"/>
            </a:br>
            <a:endParaRPr lang="el-GR" sz="2600" dirty="0"/>
          </a:p>
          <a:p>
            <a:pPr>
              <a:lnSpc>
                <a:spcPct val="80000"/>
              </a:lnSpc>
              <a:buFontTx/>
              <a:buNone/>
            </a:pPr>
            <a:endParaRPr lang="el-GR" sz="2400" dirty="0"/>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388" y="274638"/>
            <a:ext cx="8785225" cy="561975"/>
          </a:xfrm>
        </p:spPr>
        <p:txBody>
          <a:bodyPr rtlCol="0">
            <a:normAutofit fontScale="90000"/>
          </a:bodyPr>
          <a:lstStyle/>
          <a:p>
            <a:pPr algn="ctr" eaLnBrk="1" fontAlgn="auto" hangingPunct="1">
              <a:spcAft>
                <a:spcPts val="0"/>
              </a:spcAft>
              <a:defRPr/>
            </a:pPr>
            <a:r>
              <a:rPr lang="el-GR" b="1" dirty="0" smtClean="0">
                <a:solidFill>
                  <a:schemeClr val="tx1"/>
                </a:solidFill>
                <a:latin typeface="+mn-lt"/>
                <a:cs typeface="Times New Roman" pitchFamily="18" charset="0"/>
              </a:rPr>
              <a:t>6. Δενδρα αποφασεων </a:t>
            </a:r>
            <a:r>
              <a:rPr lang="en-US" b="1" dirty="0" smtClean="0">
                <a:solidFill>
                  <a:schemeClr val="tx1"/>
                </a:solidFill>
                <a:latin typeface="+mn-lt"/>
                <a:cs typeface="Times New Roman" pitchFamily="18" charset="0"/>
              </a:rPr>
              <a:t>Decision Tree</a:t>
            </a:r>
            <a:endParaRPr lang="el-GR" dirty="0" smtClean="0">
              <a:solidFill>
                <a:schemeClr val="tx1"/>
              </a:solidFill>
              <a:latin typeface="+mn-lt"/>
            </a:endParaRPr>
          </a:p>
        </p:txBody>
      </p:sp>
      <p:sp>
        <p:nvSpPr>
          <p:cNvPr id="3" name="2 - Θέση περιεχομένου"/>
          <p:cNvSpPr>
            <a:spLocks noGrp="1"/>
          </p:cNvSpPr>
          <p:nvPr>
            <p:ph idx="1"/>
          </p:nvPr>
        </p:nvSpPr>
        <p:spPr>
          <a:xfrm>
            <a:off x="179388" y="1052513"/>
            <a:ext cx="8785225" cy="5616575"/>
          </a:xfrm>
        </p:spPr>
        <p:txBody>
          <a:bodyPr rtlCol="0">
            <a:normAutofit fontScale="92500" lnSpcReduction="20000"/>
          </a:bodyPr>
          <a:lstStyle/>
          <a:p>
            <a:pPr algn="just" eaLnBrk="1" fontAlgn="auto" hangingPunct="1">
              <a:spcAft>
                <a:spcPts val="0"/>
              </a:spcAft>
              <a:buFont typeface="Arial" pitchFamily="34" charset="0"/>
              <a:buChar char="•"/>
              <a:defRPr/>
            </a:pPr>
            <a:r>
              <a:rPr lang="el-GR" dirty="0" smtClean="0">
                <a:solidFill>
                  <a:schemeClr val="tx1"/>
                </a:solidFill>
                <a:cs typeface="Times New Roman" pitchFamily="18" charset="0"/>
              </a:rPr>
              <a:t>Στην περίπτωση αυτή ο υπολογισμός της αναμενόμενης ΚΠΑ μπορεί να γίνει ως εξής:</a:t>
            </a:r>
          </a:p>
          <a:p>
            <a:pPr marL="514350" indent="-514350" algn="just" eaLnBrk="1" fontAlgn="auto" hangingPunct="1">
              <a:spcAft>
                <a:spcPts val="0"/>
              </a:spcAft>
              <a:buFont typeface="Arial" pitchFamily="34" charset="0"/>
              <a:buAutoNum type="arabicParenR"/>
              <a:defRPr/>
            </a:pPr>
            <a:r>
              <a:rPr lang="el-GR" dirty="0" smtClean="0">
                <a:solidFill>
                  <a:schemeClr val="tx1"/>
                </a:solidFill>
                <a:cs typeface="Times New Roman" pitchFamily="18" charset="0"/>
              </a:rPr>
              <a:t>Υπολογίζουμε την ΚΠΑ του κάθε κλάδου ή διακλάδωσης, χρησιμοποιώντας ως προεξοφλητικό επιτόκιο το επιτόκιο χωρίς κίνδυνο.</a:t>
            </a:r>
          </a:p>
          <a:p>
            <a:pPr marL="514350" indent="-514350" algn="just" eaLnBrk="1" fontAlgn="auto" hangingPunct="1">
              <a:spcAft>
                <a:spcPts val="0"/>
              </a:spcAft>
              <a:buFont typeface="Arial" pitchFamily="34" charset="0"/>
              <a:buAutoNum type="arabicParenR"/>
              <a:defRPr/>
            </a:pPr>
            <a:r>
              <a:rPr lang="el-GR" dirty="0" smtClean="0">
                <a:solidFill>
                  <a:schemeClr val="tx1"/>
                </a:solidFill>
                <a:cs typeface="Times New Roman" pitchFamily="18" charset="0"/>
              </a:rPr>
              <a:t>Υπολογίζουμε τη σύνθετη πιθανότητα να παρουσιαστεί το κάθε δυνητικό αποτέλεσμα (δηλαδή η ακολουθία των ταμειακών ροών που παρουσιάζεται από τον κάθε κλάδο) πολλαπλασιάζοντας την αρχική πιθανότητα με τις πιθανότητες με τις πιθανότητες υπό συνθήκη. </a:t>
            </a:r>
          </a:p>
        </p:txBody>
      </p:sp>
      <p:sp>
        <p:nvSpPr>
          <p:cNvPr id="4" name="3 - Θέση αριθμού διαφάνειας"/>
          <p:cNvSpPr>
            <a:spLocks noGrp="1"/>
          </p:cNvSpPr>
          <p:nvPr>
            <p:ph type="sldNum" sz="quarter" idx="12"/>
          </p:nvPr>
        </p:nvSpPr>
        <p:spPr/>
        <p:txBody>
          <a:bodyPr/>
          <a:lstStyle/>
          <a:p>
            <a:pPr>
              <a:defRPr/>
            </a:pPr>
            <a:fld id="{CBD9D1F0-236B-4155-B38D-6FB53EC8EBFB}" type="slidenum">
              <a:rPr lang="el-GR"/>
              <a:pPr>
                <a:defRPr/>
              </a:pPr>
              <a:t>480</a:t>
            </a:fld>
            <a:endParaRPr lang="el-GR" dirty="0"/>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75"/>
          </a:xfrm>
        </p:spPr>
        <p:txBody>
          <a:bodyPr rtlCol="0">
            <a:normAutofit fontScale="90000"/>
          </a:bodyPr>
          <a:lstStyle/>
          <a:p>
            <a:pPr algn="ctr" eaLnBrk="1" fontAlgn="auto" hangingPunct="1">
              <a:spcAft>
                <a:spcPts val="0"/>
              </a:spcAft>
              <a:defRPr/>
            </a:pPr>
            <a:r>
              <a:rPr lang="el-GR" b="1" dirty="0" smtClean="0">
                <a:latin typeface="+mn-lt"/>
                <a:cs typeface="Times New Roman" pitchFamily="18" charset="0"/>
              </a:rPr>
              <a:t>6. Δενδρα αποφασεων </a:t>
            </a:r>
            <a:r>
              <a:rPr lang="en-US" b="1" dirty="0" smtClean="0">
                <a:latin typeface="+mn-lt"/>
                <a:cs typeface="Times New Roman" pitchFamily="18" charset="0"/>
              </a:rPr>
              <a:t>Decision Tree</a:t>
            </a:r>
            <a:endParaRPr lang="el-GR" dirty="0" smtClean="0">
              <a:latin typeface="+mn-lt"/>
            </a:endParaRPr>
          </a:p>
        </p:txBody>
      </p:sp>
      <p:sp>
        <p:nvSpPr>
          <p:cNvPr id="98307" name="2 - Θέση περιεχομένου"/>
          <p:cNvSpPr>
            <a:spLocks noGrp="1"/>
          </p:cNvSpPr>
          <p:nvPr>
            <p:ph idx="1"/>
          </p:nvPr>
        </p:nvSpPr>
        <p:spPr>
          <a:xfrm>
            <a:off x="179388" y="908050"/>
            <a:ext cx="8785225" cy="5689600"/>
          </a:xfrm>
        </p:spPr>
        <p:txBody>
          <a:bodyPr/>
          <a:lstStyle/>
          <a:p>
            <a:pPr algn="just" eaLnBrk="1" hangingPunct="1"/>
            <a:r>
              <a:rPr lang="el-GR" dirty="0" smtClean="0">
                <a:solidFill>
                  <a:schemeClr val="tx1"/>
                </a:solidFill>
                <a:cs typeface="Times New Roman" pitchFamily="18" charset="0"/>
              </a:rPr>
              <a:t>3) Υπολογίζουμε την αναμενόμενη ΚΠΑ πολλαπλασιάζοντας την ΚΠΑ του κάθε κλάδου με την αντίστοιχη σύνθετη πιθανότητά της και αθροίζοντας όλα τα δυνητικά αποτελέσματα. </a:t>
            </a:r>
          </a:p>
          <a:p>
            <a:pPr algn="just" eaLnBrk="1" hangingPunct="1"/>
            <a:r>
              <a:rPr lang="el-GR" dirty="0" smtClean="0">
                <a:solidFill>
                  <a:schemeClr val="tx1"/>
                </a:solidFill>
                <a:cs typeface="Times New Roman" pitchFamily="18" charset="0"/>
              </a:rPr>
              <a:t>4) Υπολογίζουμε την τυπική απόκλιση της κατανομής των πιθανοτήτων των δυνητικών ΚΠΑ.</a:t>
            </a:r>
          </a:p>
        </p:txBody>
      </p:sp>
      <p:sp>
        <p:nvSpPr>
          <p:cNvPr id="4" name="3 - Θέση αριθμού διαφάνειας"/>
          <p:cNvSpPr>
            <a:spLocks noGrp="1"/>
          </p:cNvSpPr>
          <p:nvPr>
            <p:ph type="sldNum" sz="quarter" idx="12"/>
          </p:nvPr>
        </p:nvSpPr>
        <p:spPr/>
        <p:txBody>
          <a:bodyPr/>
          <a:lstStyle/>
          <a:p>
            <a:pPr>
              <a:defRPr/>
            </a:pPr>
            <a:fld id="{2A15828A-BFC3-4B54-964C-BB507E986B93}" type="slidenum">
              <a:rPr lang="el-GR"/>
              <a:pPr>
                <a:defRPr/>
              </a:pPr>
              <a:t>481</a:t>
            </a:fld>
            <a:endParaRPr lang="el-GR" dirty="0"/>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 Θέση αριθμού διαφάνειας"/>
          <p:cNvSpPr>
            <a:spLocks noGrp="1"/>
          </p:cNvSpPr>
          <p:nvPr>
            <p:ph type="sldNum" sz="quarter" idx="12"/>
          </p:nvPr>
        </p:nvSpPr>
        <p:spPr>
          <a:noFill/>
        </p:spPr>
        <p:txBody>
          <a:bodyPr/>
          <a:lstStyle/>
          <a:p>
            <a:fld id="{D3C0FCD4-354D-4E2A-BBDA-DB0715B72016}" type="slidenum">
              <a:rPr lang="en-US">
                <a:latin typeface="Times New Roman" pitchFamily="18" charset="0"/>
              </a:rPr>
              <a:pPr/>
              <a:t>482</a:t>
            </a:fld>
            <a:endParaRPr lang="en-US" dirty="0">
              <a:latin typeface="Times New Roman" pitchFamily="18" charset="0"/>
            </a:endParaRPr>
          </a:p>
        </p:txBody>
      </p:sp>
      <p:sp>
        <p:nvSpPr>
          <p:cNvPr id="25603" name="Rectangle 2"/>
          <p:cNvSpPr>
            <a:spLocks noGrp="1" noChangeArrowheads="1"/>
          </p:cNvSpPr>
          <p:nvPr>
            <p:ph type="title"/>
          </p:nvPr>
        </p:nvSpPr>
        <p:spPr>
          <a:xfrm>
            <a:off x="0" y="457200"/>
            <a:ext cx="8988552" cy="841248"/>
          </a:xfrm>
        </p:spPr>
        <p:txBody>
          <a:bodyPr>
            <a:normAutofit fontScale="90000"/>
          </a:bodyPr>
          <a:lstStyle/>
          <a:p>
            <a:pPr algn="ctr"/>
            <a:r>
              <a:rPr lang="el-GR" sz="3200" b="1" dirty="0" smtClean="0"/>
              <a:t>Δενδρα αποφασεων για τα δυο επενδυτικα σχηματα</a:t>
            </a:r>
            <a:endParaRPr lang="en-GB" sz="3200" b="1" dirty="0" smtClean="0"/>
          </a:p>
        </p:txBody>
      </p:sp>
      <p:pic>
        <p:nvPicPr>
          <p:cNvPr id="25604" name="Picture 3" descr="TT_7"/>
          <p:cNvPicPr>
            <a:picLocks noChangeAspect="1" noChangeArrowheads="1"/>
          </p:cNvPicPr>
          <p:nvPr/>
        </p:nvPicPr>
        <p:blipFill>
          <a:blip r:embed="rId2" cstate="print"/>
          <a:srcRect/>
          <a:stretch>
            <a:fillRect/>
          </a:stretch>
        </p:blipFill>
        <p:spPr bwMode="auto">
          <a:xfrm>
            <a:off x="323528" y="1484784"/>
            <a:ext cx="7560840" cy="5040560"/>
          </a:xfrm>
          <a:prstGeom prst="rect">
            <a:avLst/>
          </a:prstGeom>
          <a:noFill/>
          <a:ln w="9525">
            <a:noFill/>
            <a:miter lim="800000"/>
            <a:headEnd/>
            <a:tailEnd/>
          </a:ln>
        </p:spPr>
      </p:pic>
      <p:sp>
        <p:nvSpPr>
          <p:cNvPr id="25605" name="Rectangle 4"/>
          <p:cNvSpPr>
            <a:spLocks noChangeArrowheads="1"/>
          </p:cNvSpPr>
          <p:nvPr/>
        </p:nvSpPr>
        <p:spPr bwMode="auto">
          <a:xfrm>
            <a:off x="7010400" y="2286000"/>
            <a:ext cx="381000" cy="3276600"/>
          </a:xfrm>
          <a:prstGeom prst="rect">
            <a:avLst/>
          </a:prstGeom>
          <a:solidFill>
            <a:srgbClr val="FFFFFF"/>
          </a:solidFill>
          <a:ln w="9525">
            <a:solidFill>
              <a:srgbClr val="FFFFFF"/>
            </a:solidFill>
            <a:miter lim="800000"/>
            <a:headEnd/>
            <a:tailEnd/>
          </a:ln>
        </p:spPr>
        <p:txBody>
          <a:bodyPr wrap="none" anchor="ctr"/>
          <a:lstStyle/>
          <a:p>
            <a:endParaRPr lang="el-GR" dirty="0"/>
          </a:p>
        </p:txBody>
      </p:sp>
    </p:spTree>
  </p:cSld>
  <p:clrMapOvr>
    <a:masterClrMapping/>
  </p:clrMapOvr>
  <p:transition/>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Θέση αριθμού διαφάνειας"/>
          <p:cNvSpPr>
            <a:spLocks noGrp="1"/>
          </p:cNvSpPr>
          <p:nvPr>
            <p:ph type="sldNum" sz="quarter" idx="12"/>
          </p:nvPr>
        </p:nvSpPr>
        <p:spPr>
          <a:noFill/>
        </p:spPr>
        <p:txBody>
          <a:bodyPr/>
          <a:lstStyle/>
          <a:p>
            <a:fld id="{4B9A3D0A-6EAA-417F-98E0-E6B66FE9257B}" type="slidenum">
              <a:rPr lang="en-US">
                <a:latin typeface="Times New Roman" pitchFamily="18" charset="0"/>
              </a:rPr>
              <a:pPr/>
              <a:t>483</a:t>
            </a:fld>
            <a:endParaRPr lang="en-US" dirty="0">
              <a:latin typeface="Times New Roman" pitchFamily="18" charset="0"/>
            </a:endParaRPr>
          </a:p>
        </p:txBody>
      </p:sp>
      <p:sp>
        <p:nvSpPr>
          <p:cNvPr id="35843" name="Rectangle 2"/>
          <p:cNvSpPr>
            <a:spLocks noGrp="1" noChangeArrowheads="1"/>
          </p:cNvSpPr>
          <p:nvPr>
            <p:ph type="title"/>
          </p:nvPr>
        </p:nvSpPr>
        <p:spPr/>
        <p:txBody>
          <a:bodyPr>
            <a:normAutofit fontScale="90000"/>
          </a:bodyPr>
          <a:lstStyle/>
          <a:p>
            <a:pPr algn="ctr"/>
            <a:r>
              <a:rPr lang="el-GR" sz="3200" b="1" dirty="0" smtClean="0">
                <a:solidFill>
                  <a:schemeClr val="tx1"/>
                </a:solidFill>
              </a:rPr>
              <a:t>Εκτιμηση ολων των πιθανων σεναριων αναφορικα με το κοστοσ</a:t>
            </a:r>
            <a:endParaRPr lang="en-GB" sz="3200" b="1" dirty="0" smtClean="0">
              <a:solidFill>
                <a:schemeClr val="tx1"/>
              </a:solidFill>
            </a:endParaRPr>
          </a:p>
        </p:txBody>
      </p:sp>
      <p:pic>
        <p:nvPicPr>
          <p:cNvPr id="35844" name="Picture 3" descr="TT_10"/>
          <p:cNvPicPr>
            <a:picLocks noChangeAspect="1" noChangeArrowheads="1"/>
          </p:cNvPicPr>
          <p:nvPr/>
        </p:nvPicPr>
        <p:blipFill>
          <a:blip r:embed="rId2" cstate="print"/>
          <a:srcRect/>
          <a:stretch>
            <a:fillRect/>
          </a:stretch>
        </p:blipFill>
        <p:spPr bwMode="auto">
          <a:xfrm>
            <a:off x="395536" y="1628800"/>
            <a:ext cx="8215064" cy="4824536"/>
          </a:xfrm>
          <a:prstGeom prst="rect">
            <a:avLst/>
          </a:prstGeom>
          <a:noFill/>
          <a:ln w="9525">
            <a:noFill/>
            <a:miter lim="800000"/>
            <a:headEnd/>
            <a:tailEnd/>
          </a:ln>
        </p:spPr>
      </p:pic>
    </p:spTree>
  </p:cSld>
  <p:clrMapOvr>
    <a:masterClrMapping/>
  </p:clrMapOvr>
  <p:transition/>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 Θέση αριθμού διαφάνειας"/>
          <p:cNvSpPr>
            <a:spLocks noGrp="1"/>
          </p:cNvSpPr>
          <p:nvPr>
            <p:ph type="sldNum" sz="quarter" idx="12"/>
          </p:nvPr>
        </p:nvSpPr>
        <p:spPr>
          <a:noFill/>
        </p:spPr>
        <p:txBody>
          <a:bodyPr/>
          <a:lstStyle/>
          <a:p>
            <a:fld id="{7A267B13-B1EC-40A0-A223-392F3148201D}" type="slidenum">
              <a:rPr lang="en-US">
                <a:latin typeface="Times New Roman" pitchFamily="18" charset="0"/>
              </a:rPr>
              <a:pPr/>
              <a:t>484</a:t>
            </a:fld>
            <a:endParaRPr lang="en-US" dirty="0">
              <a:latin typeface="Times New Roman" pitchFamily="18" charset="0"/>
            </a:endParaRPr>
          </a:p>
        </p:txBody>
      </p:sp>
      <p:sp>
        <p:nvSpPr>
          <p:cNvPr id="40963" name="Rectangle 2"/>
          <p:cNvSpPr>
            <a:spLocks noGrp="1" noChangeArrowheads="1"/>
          </p:cNvSpPr>
          <p:nvPr>
            <p:ph type="title"/>
          </p:nvPr>
        </p:nvSpPr>
        <p:spPr>
          <a:xfrm>
            <a:off x="0" y="457200"/>
            <a:ext cx="9144000" cy="841248"/>
          </a:xfrm>
        </p:spPr>
        <p:txBody>
          <a:bodyPr>
            <a:normAutofit fontScale="90000"/>
          </a:bodyPr>
          <a:lstStyle/>
          <a:p>
            <a:pPr algn="ctr"/>
            <a:r>
              <a:rPr lang="el-GR" sz="2800" b="1" dirty="0" smtClean="0">
                <a:solidFill>
                  <a:schemeClr val="tx1"/>
                </a:solidFill>
              </a:rPr>
              <a:t>Μετρηση συνεπειων</a:t>
            </a:r>
            <a:r>
              <a:rPr lang="en-GB" sz="2800" b="1" dirty="0" smtClean="0">
                <a:solidFill>
                  <a:schemeClr val="tx1"/>
                </a:solidFill>
              </a:rPr>
              <a:t>: </a:t>
            </a:r>
            <a:r>
              <a:rPr lang="el-GR" sz="2800" b="1" dirty="0" smtClean="0">
                <a:solidFill>
                  <a:schemeClr val="tx1"/>
                </a:solidFill>
              </a:rPr>
              <a:t>μετρο αποτελεσματικοτητασ</a:t>
            </a:r>
            <a:r>
              <a:rPr lang="en-GB" sz="2800" b="1" dirty="0" smtClean="0">
                <a:solidFill>
                  <a:schemeClr val="tx1"/>
                </a:solidFill>
              </a:rPr>
              <a:t> =  </a:t>
            </a:r>
            <a:r>
              <a:rPr lang="el-GR" sz="2800" b="1" dirty="0" smtClean="0">
                <a:solidFill>
                  <a:schemeClr val="tx1"/>
                </a:solidFill>
              </a:rPr>
              <a:t>ημερεσ ανευ συμπτωματων</a:t>
            </a:r>
            <a:r>
              <a:rPr lang="en-GB" sz="2800" b="1" dirty="0" smtClean="0">
                <a:solidFill>
                  <a:schemeClr val="tx1"/>
                </a:solidFill>
              </a:rPr>
              <a:t> (SFD) </a:t>
            </a:r>
            <a:r>
              <a:rPr lang="el-GR" sz="2800" b="1" dirty="0" smtClean="0">
                <a:solidFill>
                  <a:schemeClr val="tx1"/>
                </a:solidFill>
              </a:rPr>
              <a:t>κατα τη διαρκεια τησ θεραπειασ</a:t>
            </a:r>
            <a:endParaRPr lang="en-GB" sz="2800" b="1" dirty="0" smtClean="0">
              <a:solidFill>
                <a:schemeClr val="tx1"/>
              </a:solidFill>
            </a:endParaRPr>
          </a:p>
        </p:txBody>
      </p:sp>
      <p:pic>
        <p:nvPicPr>
          <p:cNvPr id="40964" name="Picture 3" descr="TT_12"/>
          <p:cNvPicPr>
            <a:picLocks noChangeAspect="1" noChangeArrowheads="1"/>
          </p:cNvPicPr>
          <p:nvPr/>
        </p:nvPicPr>
        <p:blipFill>
          <a:blip r:embed="rId2" cstate="print"/>
          <a:srcRect/>
          <a:stretch>
            <a:fillRect/>
          </a:stretch>
        </p:blipFill>
        <p:spPr bwMode="auto">
          <a:xfrm>
            <a:off x="323528" y="1752600"/>
            <a:ext cx="8424936" cy="4772744"/>
          </a:xfrm>
          <a:prstGeom prst="rect">
            <a:avLst/>
          </a:prstGeom>
          <a:noFill/>
          <a:ln w="9525">
            <a:noFill/>
            <a:miter lim="800000"/>
            <a:headEnd/>
            <a:tailEnd/>
          </a:ln>
        </p:spPr>
      </p:pic>
    </p:spTree>
  </p:cSld>
  <p:clrMapOvr>
    <a:masterClrMapping/>
  </p:clrMapOvr>
  <p:transition/>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456130" name="Picture 2"/>
          <p:cNvPicPr>
            <a:picLocks noChangeAspect="1" noChangeArrowheads="1"/>
          </p:cNvPicPr>
          <p:nvPr/>
        </p:nvPicPr>
        <p:blipFill>
          <a:blip r:embed="rId2" cstate="print"/>
          <a:srcRect/>
          <a:stretch>
            <a:fillRect/>
          </a:stretch>
        </p:blipFill>
        <p:spPr bwMode="auto">
          <a:xfrm>
            <a:off x="1176338" y="1366838"/>
            <a:ext cx="6791325" cy="4124325"/>
          </a:xfrm>
          <a:prstGeom prst="rect">
            <a:avLst/>
          </a:prstGeom>
          <a:noFill/>
          <a:ln w="9525">
            <a:noFill/>
            <a:miter lim="800000"/>
            <a:headEnd/>
            <a:tailEnd/>
          </a:ln>
        </p:spPr>
      </p:pic>
      <p:pic>
        <p:nvPicPr>
          <p:cNvPr id="1456131"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60648"/>
            <a:ext cx="8686800" cy="648072"/>
          </a:xfrm>
        </p:spPr>
        <p:txBody>
          <a:bodyPr>
            <a:normAutofit/>
          </a:bodyPr>
          <a:lstStyle/>
          <a:p>
            <a:r>
              <a:rPr lang="el-GR" b="1" dirty="0" smtClean="0"/>
              <a:t>παραδειγμα</a:t>
            </a:r>
            <a:endParaRPr lang="el-GR" b="1" dirty="0"/>
          </a:p>
        </p:txBody>
      </p:sp>
      <p:pic>
        <p:nvPicPr>
          <p:cNvPr id="1457154" name="Picture 2"/>
          <p:cNvPicPr>
            <a:picLocks noChangeAspect="1" noChangeArrowheads="1"/>
          </p:cNvPicPr>
          <p:nvPr/>
        </p:nvPicPr>
        <p:blipFill>
          <a:blip r:embed="rId2" cstate="print"/>
          <a:srcRect/>
          <a:stretch>
            <a:fillRect/>
          </a:stretch>
        </p:blipFill>
        <p:spPr bwMode="auto">
          <a:xfrm>
            <a:off x="0" y="1052736"/>
            <a:ext cx="9144000" cy="5805263"/>
          </a:xfrm>
          <a:prstGeom prst="rect">
            <a:avLst/>
          </a:prstGeom>
          <a:noFill/>
          <a:ln w="9525">
            <a:noFill/>
            <a:miter lim="800000"/>
            <a:headEnd/>
            <a:tailEnd/>
          </a:ln>
        </p:spPr>
      </p:pic>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188640"/>
            <a:ext cx="8686800" cy="720080"/>
          </a:xfrm>
        </p:spPr>
        <p:txBody>
          <a:bodyPr>
            <a:normAutofit/>
          </a:bodyPr>
          <a:lstStyle/>
          <a:p>
            <a:r>
              <a:rPr lang="el-GR" b="1" dirty="0" smtClean="0"/>
              <a:t>Λυση Παραδειγματοσ</a:t>
            </a:r>
            <a:endParaRPr lang="el-GR" b="1" dirty="0"/>
          </a:p>
        </p:txBody>
      </p:sp>
      <p:pic>
        <p:nvPicPr>
          <p:cNvPr id="1458178" name="Picture 2"/>
          <p:cNvPicPr>
            <a:picLocks noChangeAspect="1" noChangeArrowheads="1"/>
          </p:cNvPicPr>
          <p:nvPr/>
        </p:nvPicPr>
        <p:blipFill>
          <a:blip r:embed="rId2" cstate="print"/>
          <a:srcRect/>
          <a:stretch>
            <a:fillRect/>
          </a:stretch>
        </p:blipFill>
        <p:spPr bwMode="auto">
          <a:xfrm>
            <a:off x="0" y="908720"/>
            <a:ext cx="9144000" cy="5949281"/>
          </a:xfrm>
          <a:prstGeom prst="rect">
            <a:avLst/>
          </a:prstGeom>
          <a:noFill/>
          <a:ln w="9525">
            <a:noFill/>
            <a:miter lim="800000"/>
            <a:headEnd/>
            <a:tailEnd/>
          </a:ln>
        </p:spPr>
      </p:pic>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188640"/>
            <a:ext cx="8686800" cy="792088"/>
          </a:xfrm>
        </p:spPr>
        <p:txBody>
          <a:bodyPr/>
          <a:lstStyle/>
          <a:p>
            <a:r>
              <a:rPr lang="el-GR" b="1" dirty="0" smtClean="0"/>
              <a:t>Σχεδιαση λυσησ</a:t>
            </a:r>
            <a:endParaRPr lang="el-GR" b="1" dirty="0"/>
          </a:p>
        </p:txBody>
      </p:sp>
      <p:pic>
        <p:nvPicPr>
          <p:cNvPr id="1459202" name="Picture 2"/>
          <p:cNvPicPr>
            <a:picLocks noChangeAspect="1" noChangeArrowheads="1"/>
          </p:cNvPicPr>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457200"/>
            <a:ext cx="8686800" cy="4699992"/>
          </a:xfrm>
        </p:spPr>
        <p:txBody>
          <a:bodyPr>
            <a:normAutofit/>
          </a:bodyPr>
          <a:lstStyle/>
          <a:p>
            <a:pPr algn="ctr"/>
            <a:r>
              <a:rPr lang="el-GR" dirty="0" smtClean="0"/>
              <a:t></a:t>
            </a:r>
            <a:r>
              <a:rPr lang="el-GR" b="1" dirty="0" smtClean="0">
                <a:solidFill>
                  <a:srgbClr val="002060"/>
                </a:solidFill>
              </a:rPr>
              <a:t>Αφαιρουμε (ή προσθετουμε) τα τυχον κοστη (ή οφελη) κατα μηκοσ ενοσ κλαδιου αποφασησ και επιλεγουμε την αριστη αποφαση για τον συγκεκριμενο κομβο αποφασησ</a:t>
            </a:r>
            <a:endParaRPr lang="el-GR" b="1" dirty="0">
              <a:solidFill>
                <a:srgbClr val="00206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78098"/>
          </a:xfrm>
        </p:spPr>
        <p:txBody>
          <a:bodyPr>
            <a:normAutofit/>
          </a:bodyPr>
          <a:lstStyle/>
          <a:p>
            <a:r>
              <a:rPr lang="el-GR" sz="4000" b="1" dirty="0" smtClean="0"/>
              <a:t>ΠωλΗσειΣ και Marketing (3)</a:t>
            </a:r>
            <a:endParaRPr lang="el-GR" sz="4000" dirty="0"/>
          </a:p>
        </p:txBody>
      </p:sp>
      <p:sp>
        <p:nvSpPr>
          <p:cNvPr id="3" name="2 - Θέση περιεχομένου"/>
          <p:cNvSpPr>
            <a:spLocks noGrp="1"/>
          </p:cNvSpPr>
          <p:nvPr>
            <p:ph idx="1"/>
          </p:nvPr>
        </p:nvSpPr>
        <p:spPr>
          <a:xfrm>
            <a:off x="251520" y="1124744"/>
            <a:ext cx="8640960" cy="5400600"/>
          </a:xfrm>
        </p:spPr>
        <p:txBody>
          <a:bodyPr>
            <a:normAutofit fontScale="92500" lnSpcReduction="10000"/>
          </a:bodyPr>
          <a:lstStyle/>
          <a:p>
            <a:pPr>
              <a:buNone/>
            </a:pPr>
            <a:r>
              <a:rPr lang="el-GR" b="1" u="sng" dirty="0" smtClean="0">
                <a:solidFill>
                  <a:schemeClr val="tx1"/>
                </a:solidFill>
              </a:rPr>
              <a:t>3) Καθορισμός:</a:t>
            </a:r>
          </a:p>
          <a:p>
            <a:pPr>
              <a:buNone/>
            </a:pPr>
            <a:r>
              <a:rPr lang="el-GR" dirty="0" smtClean="0">
                <a:solidFill>
                  <a:schemeClr val="tx1"/>
                </a:solidFill>
              </a:rPr>
              <a:t>• </a:t>
            </a:r>
            <a:r>
              <a:rPr lang="el-GR" b="1" dirty="0" smtClean="0">
                <a:solidFill>
                  <a:schemeClr val="tx1"/>
                </a:solidFill>
              </a:rPr>
              <a:t>των τρόπων προώθησης των προϊόντων</a:t>
            </a:r>
            <a:r>
              <a:rPr lang="el-GR" dirty="0" smtClean="0">
                <a:solidFill>
                  <a:schemeClr val="tx1"/>
                </a:solidFill>
              </a:rPr>
              <a:t> (άμεση πώληση, ταχυδρομικές επιστολές, αντιπρόσωποι, internet).</a:t>
            </a:r>
            <a:br>
              <a:rPr lang="el-GR" dirty="0" smtClean="0">
                <a:solidFill>
                  <a:schemeClr val="tx1"/>
                </a:solidFill>
              </a:rPr>
            </a:br>
            <a:r>
              <a:rPr lang="el-GR" dirty="0" smtClean="0">
                <a:solidFill>
                  <a:schemeClr val="tx1"/>
                </a:solidFill>
              </a:rPr>
              <a:t>• </a:t>
            </a:r>
            <a:r>
              <a:rPr lang="el-GR" b="1" dirty="0" smtClean="0">
                <a:solidFill>
                  <a:schemeClr val="tx1"/>
                </a:solidFill>
              </a:rPr>
              <a:t>της πιστωτικής και εκπτωτικής πολιτική της,</a:t>
            </a:r>
            <a:r>
              <a:rPr lang="el-GR" dirty="0" smtClean="0">
                <a:solidFill>
                  <a:schemeClr val="tx1"/>
                </a:solidFill>
              </a:rPr>
              <a:t> τυχόν εγγυήσεις που θα δώσει στους πελάτες της και γενικότερα την εξυπηρέτηση μετά από την πώληση (after-sales service).</a:t>
            </a:r>
            <a:br>
              <a:rPr lang="el-GR" dirty="0" smtClean="0">
                <a:solidFill>
                  <a:schemeClr val="tx1"/>
                </a:solidFill>
              </a:rPr>
            </a:br>
            <a:r>
              <a:rPr lang="el-GR" dirty="0" smtClean="0">
                <a:solidFill>
                  <a:schemeClr val="tx1"/>
                </a:solidFill>
              </a:rPr>
              <a:t>• </a:t>
            </a:r>
            <a:r>
              <a:rPr lang="el-GR" b="1" dirty="0" smtClean="0">
                <a:solidFill>
                  <a:schemeClr val="tx1"/>
                </a:solidFill>
              </a:rPr>
              <a:t>των διαφημιστικών μέσων</a:t>
            </a:r>
            <a:r>
              <a:rPr lang="el-GR" dirty="0" smtClean="0">
                <a:solidFill>
                  <a:schemeClr val="tx1"/>
                </a:solidFill>
              </a:rPr>
              <a:t> που θα χρησιμοποιήσει (τηλεόραση, ραδιόφωνο, τύπος, έντυπο υλικό) και το κόστος του κάθε μέσου σε συνδυασμό με τα αναμενόμενα οφέλη.</a:t>
            </a:r>
            <a:endParaRPr lang="el-GR" dirty="0">
              <a:solidFill>
                <a:schemeClr val="tx1"/>
              </a:solidFill>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1"/>
            <a:ext cx="9144000" cy="1200329"/>
          </a:xfrm>
          <a:prstGeom prst="rect">
            <a:avLst/>
          </a:prstGeom>
          <a:solidFill>
            <a:srgbClr val="27525B"/>
          </a:solidFill>
        </p:spPr>
        <p:txBody>
          <a:bodyPr wrap="square" rtlCol="0">
            <a:spAutoFit/>
          </a:bodyPr>
          <a:lstStyle/>
          <a:p>
            <a:pPr algn="ctr"/>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Μέθοδος Αναμενόμενης Καθαρής Παρούσας Αξίας (ΑΚΠΑ)</a:t>
            </a:r>
            <a:endParaRPr lang="el-GR" sz="3600" b="1" dirty="0">
              <a:solidFill>
                <a:srgbClr val="FFC000"/>
              </a:solidFill>
              <a:latin typeface="Calibri" pitchFamily="34" charset="0"/>
            </a:endParaRPr>
          </a:p>
        </p:txBody>
      </p:sp>
      <p:sp>
        <p:nvSpPr>
          <p:cNvPr id="4" name="3 - TextBox"/>
          <p:cNvSpPr txBox="1"/>
          <p:nvPr/>
        </p:nvSpPr>
        <p:spPr>
          <a:xfrm>
            <a:off x="251520" y="126876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412776"/>
            <a:ext cx="8352928" cy="10341293"/>
          </a:xfrm>
          <a:prstGeom prst="rect">
            <a:avLst/>
          </a:prstGeom>
          <a:noFill/>
        </p:spPr>
        <p:txBody>
          <a:bodyPr wrap="square" rtlCol="0">
            <a:spAutoFit/>
          </a:bodyPr>
          <a:lstStyle/>
          <a:p>
            <a:pPr algn="just"/>
            <a:r>
              <a:rPr lang="el-GR" sz="2200" dirty="0" smtClean="0"/>
              <a:t>Οι πιθανότητες πραγματοποίησης διαφορετικών Καθαρών Ταμειακών Ροών, προσδιορίζονται ως διαφορετικά σενάρια.</a:t>
            </a:r>
          </a:p>
          <a:p>
            <a:pPr algn="just"/>
            <a:r>
              <a:rPr lang="el-GR" sz="2200" dirty="0" smtClean="0"/>
              <a:t>Υπολογίζουμε την Καθαρή Παρούσα κάθε σεναρίου ξεχωριστά, χρησιμοποιώντας ως επιτόκιο προεξόφλησης </a:t>
            </a:r>
            <a:r>
              <a:rPr lang="el-GR" sz="2200" b="1" dirty="0" smtClean="0"/>
              <a:t>το χωρίς κίνδυνο  επιτόκιο.</a:t>
            </a:r>
            <a:r>
              <a:rPr lang="el-GR" sz="2200" dirty="0" smtClean="0"/>
              <a:t> </a:t>
            </a:r>
            <a:endParaRPr lang="el-GR" sz="2400" dirty="0" smtClean="0"/>
          </a:p>
          <a:p>
            <a:pPr algn="just"/>
            <a:r>
              <a:rPr lang="el-GR" sz="2400" dirty="0" smtClean="0"/>
              <a:t>                          Α.Κ.Π.Α.=     Κ.Π.Α</a:t>
            </a:r>
            <a:r>
              <a:rPr lang="en-US" sz="2400" baseline="-25000" dirty="0" smtClean="0"/>
              <a:t>i</a:t>
            </a:r>
            <a:r>
              <a:rPr lang="el-GR" sz="2400" dirty="0" smtClean="0"/>
              <a:t>*Π</a:t>
            </a:r>
            <a:r>
              <a:rPr lang="en-US" sz="2400" baseline="-25000" dirty="0" smtClean="0"/>
              <a:t>i</a:t>
            </a:r>
            <a:endParaRPr lang="el-GR" sz="2400" baseline="-25000" dirty="0" smtClean="0"/>
          </a:p>
          <a:p>
            <a:pPr algn="just"/>
            <a:endParaRPr lang="el-GR" sz="2400" baseline="-25000" dirty="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dirty="0" smtClean="0"/>
          </a:p>
          <a:p>
            <a:pPr algn="just"/>
            <a:endParaRPr lang="el-GR" sz="2400" b="1" dirty="0" smtClean="0"/>
          </a:p>
          <a:p>
            <a:pPr algn="just"/>
            <a:endParaRPr lang="el-GR" sz="2200" b="1" dirty="0" smtClean="0"/>
          </a:p>
          <a:p>
            <a:pPr algn="just"/>
            <a:endParaRPr lang="el-GR" sz="2200" dirty="0" smtClean="0"/>
          </a:p>
          <a:p>
            <a:pPr algn="just"/>
            <a:endParaRPr lang="el-GR" sz="2200" dirty="0" smtClean="0"/>
          </a:p>
          <a:p>
            <a:pPr algn="just"/>
            <a:endParaRPr lang="el-GR" sz="2200" dirty="0" smtClean="0"/>
          </a:p>
          <a:p>
            <a:pPr algn="just"/>
            <a:r>
              <a:rPr lang="el-GR" sz="2200" dirty="0" smtClean="0"/>
              <a:t>  </a:t>
            </a:r>
          </a:p>
          <a:p>
            <a:pPr algn="just"/>
            <a:endParaRPr lang="el-GR" sz="2200" dirty="0" smtClean="0"/>
          </a:p>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pic>
        <p:nvPicPr>
          <p:cNvPr id="163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067944" y="3068960"/>
            <a:ext cx="333375" cy="495300"/>
          </a:xfrm>
          <a:prstGeom prst="rect">
            <a:avLst/>
          </a:prstGeom>
          <a:noFill/>
        </p:spPr>
      </p:pic>
      <p:sp>
        <p:nvSpPr>
          <p:cNvPr id="11" name="10 - TextBox"/>
          <p:cNvSpPr txBox="1"/>
          <p:nvPr/>
        </p:nvSpPr>
        <p:spPr>
          <a:xfrm>
            <a:off x="0" y="4005064"/>
            <a:ext cx="9144000" cy="2462213"/>
          </a:xfrm>
          <a:prstGeom prst="rect">
            <a:avLst/>
          </a:prstGeom>
          <a:noFill/>
        </p:spPr>
        <p:txBody>
          <a:bodyPr wrap="square" rtlCol="0">
            <a:spAutoFit/>
          </a:bodyPr>
          <a:lstStyle/>
          <a:p>
            <a:pPr algn="just"/>
            <a:r>
              <a:rPr lang="el-GR" sz="2200" dirty="0" smtClean="0"/>
              <a:t>Σύγκριση αμοιβαίως αποκλειόμενων επενδύσεων</a:t>
            </a:r>
          </a:p>
          <a:p>
            <a:pPr algn="just"/>
            <a:r>
              <a:rPr lang="el-GR" sz="2200" dirty="0" smtClean="0"/>
              <a:t>--Αν ο επενδυτής αποστρέφεται τον κίνδυνο (είναι </a:t>
            </a:r>
            <a:r>
              <a:rPr lang="en-US" sz="2200" dirty="0" smtClean="0"/>
              <a:t>risk averted</a:t>
            </a:r>
            <a:r>
              <a:rPr lang="el-GR" sz="2200" dirty="0" smtClean="0"/>
              <a:t>)</a:t>
            </a:r>
            <a:r>
              <a:rPr lang="en-US" sz="2200" dirty="0" smtClean="0"/>
              <a:t> </a:t>
            </a:r>
            <a:r>
              <a:rPr lang="el-GR" sz="2200" dirty="0" smtClean="0"/>
              <a:t>επιλέγει την επένδυση με τον χαμηλότερο κίνδυνο (αν έχουν ίδια Α.Κ.Π.Α.), ή με υψηλότερη Α.Κ.Π.Α. (αν έχουν τον ίδιο κίνδυνο), ή με βάσει τον συντελεστή μεταβλητότητας (αν έχουν άλλο κίνδυνο και άλλη Α.Κ.Π.Α).</a:t>
            </a:r>
          </a:p>
          <a:p>
            <a:pPr algn="just"/>
            <a:r>
              <a:rPr lang="el-GR" sz="2200" dirty="0" smtClean="0"/>
              <a:t>--Αν ο επενδυτής είναι ουδέτερος ως προς τον κίνδυνο, επιλέγει αποκλειστικά βάσει  της Α.Κ.Π.Α.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200329"/>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Μέθοδος Αναμενόμενης Καθαρής Παρούσας Αξίας</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323528" y="1052736"/>
            <a:ext cx="8352928" cy="7909858"/>
          </a:xfrm>
          <a:prstGeom prst="rect">
            <a:avLst/>
          </a:prstGeom>
          <a:noFill/>
        </p:spPr>
        <p:txBody>
          <a:bodyPr wrap="square" rtlCol="0">
            <a:spAutoFit/>
          </a:bodyPr>
          <a:lstStyle/>
          <a:p>
            <a:pPr algn="just"/>
            <a:endParaRPr lang="el-GR" sz="2400" baseline="-25000" dirty="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baseline="-25000" dirty="0" smtClean="0"/>
          </a:p>
          <a:p>
            <a:pPr algn="just"/>
            <a:endParaRPr lang="el-GR" sz="2400" dirty="0" smtClean="0"/>
          </a:p>
          <a:p>
            <a:pPr algn="just"/>
            <a:endParaRPr lang="el-GR" sz="2400" b="1" dirty="0" smtClean="0"/>
          </a:p>
          <a:p>
            <a:pPr algn="just"/>
            <a:endParaRPr lang="el-GR" sz="2200" b="1" dirty="0" smtClean="0"/>
          </a:p>
          <a:p>
            <a:pPr algn="just"/>
            <a:endParaRPr lang="el-GR" sz="2200" dirty="0" smtClean="0"/>
          </a:p>
          <a:p>
            <a:pPr algn="just"/>
            <a:endParaRPr lang="el-GR" sz="2200" dirty="0" smtClean="0"/>
          </a:p>
          <a:p>
            <a:pPr algn="just"/>
            <a:endParaRPr lang="el-GR" sz="2200" dirty="0" smtClean="0"/>
          </a:p>
          <a:p>
            <a:pPr algn="just"/>
            <a:r>
              <a:rPr lang="el-GR" sz="2200" dirty="0" smtClean="0"/>
              <a:t>  </a:t>
            </a:r>
          </a:p>
          <a:p>
            <a:pPr algn="just"/>
            <a:endParaRPr lang="el-GR" sz="2200" dirty="0" smtClean="0"/>
          </a:p>
          <a:p>
            <a:pPr algn="ctr"/>
            <a:endParaRPr lang="el-GR" sz="2400" baseline="-25000" dirty="0" smtClean="0"/>
          </a:p>
          <a:p>
            <a:pPr algn="ctr"/>
            <a:endParaRPr lang="en-US" sz="2400" baseline="-25000" dirty="0" smtClean="0"/>
          </a:p>
          <a:p>
            <a:pPr algn="ctr"/>
            <a:endParaRPr lang="en-US" sz="2400" baseline="-25000" dirty="0" smtClean="0"/>
          </a:p>
          <a:p>
            <a:endParaRPr lang="el-GR" sz="2400" dirty="0" smtClean="0">
              <a:effectLst>
                <a:outerShdw blurRad="38100" dist="38100" dir="2700000" algn="tl">
                  <a:srgbClr val="000000">
                    <a:alpha val="43137"/>
                  </a:srgbClr>
                </a:outerShdw>
              </a:effectLst>
            </a:endParaRPr>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smtClean="0"/>
          </a:p>
          <a:p>
            <a:pPr algn="just"/>
            <a:endParaRPr lang="el-GR" sz="22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1" name="10 - TextBox"/>
          <p:cNvSpPr txBox="1"/>
          <p:nvPr/>
        </p:nvSpPr>
        <p:spPr>
          <a:xfrm>
            <a:off x="467544" y="3861048"/>
            <a:ext cx="8208912" cy="984885"/>
          </a:xfrm>
          <a:prstGeom prst="rect">
            <a:avLst/>
          </a:prstGeom>
          <a:noFill/>
        </p:spPr>
        <p:txBody>
          <a:bodyPr wrap="square" rtlCol="0">
            <a:spAutoFit/>
          </a:bodyPr>
          <a:lstStyle/>
          <a:p>
            <a:pPr algn="just"/>
            <a:endParaRPr lang="el-GR" sz="2200" dirty="0" smtClean="0"/>
          </a:p>
          <a:p>
            <a:pPr algn="just"/>
            <a:endParaRPr lang="el-GR" dirty="0"/>
          </a:p>
          <a:p>
            <a:pPr algn="just"/>
            <a:endParaRPr lang="el-GR" dirty="0"/>
          </a:p>
        </p:txBody>
      </p:sp>
      <p:pic>
        <p:nvPicPr>
          <p:cNvPr id="12" name="Εικόνα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39752" y="2348880"/>
            <a:ext cx="3456384" cy="1296144"/>
          </a:xfrm>
          <a:prstGeom prst="rect">
            <a:avLst/>
          </a:prstGeom>
        </p:spPr>
      </p:pic>
      <p:sp>
        <p:nvSpPr>
          <p:cNvPr id="13" name="12 - TextBox"/>
          <p:cNvSpPr txBox="1"/>
          <p:nvPr/>
        </p:nvSpPr>
        <p:spPr>
          <a:xfrm>
            <a:off x="827584" y="1268760"/>
            <a:ext cx="6912768" cy="738664"/>
          </a:xfrm>
          <a:prstGeom prst="rect">
            <a:avLst/>
          </a:prstGeom>
          <a:noFill/>
        </p:spPr>
        <p:txBody>
          <a:bodyPr wrap="square" rtlCol="0">
            <a:spAutoFit/>
          </a:bodyPr>
          <a:lstStyle/>
          <a:p>
            <a:r>
              <a:rPr lang="el-GR" sz="2400" dirty="0" smtClean="0"/>
              <a:t>Όπου ο κίνδυνος της επένδυσης μετριέται ως εξής</a:t>
            </a:r>
            <a:r>
              <a:rPr lang="en-US" sz="2400" dirty="0" smtClean="0"/>
              <a:t>:</a:t>
            </a:r>
          </a:p>
          <a:p>
            <a:endParaRPr lang="el-GR" dirty="0"/>
          </a:p>
        </p:txBody>
      </p:sp>
      <p:sp>
        <p:nvSpPr>
          <p:cNvPr id="14" name="13 - TextBox"/>
          <p:cNvSpPr txBox="1"/>
          <p:nvPr/>
        </p:nvSpPr>
        <p:spPr>
          <a:xfrm>
            <a:off x="755576" y="4005064"/>
            <a:ext cx="7776864" cy="461665"/>
          </a:xfrm>
          <a:prstGeom prst="rect">
            <a:avLst/>
          </a:prstGeom>
          <a:noFill/>
        </p:spPr>
        <p:txBody>
          <a:bodyPr wrap="square" rtlCol="0">
            <a:spAutoFit/>
          </a:bodyPr>
          <a:lstStyle/>
          <a:p>
            <a:r>
              <a:rPr lang="el-GR" sz="2400" dirty="0" smtClean="0"/>
              <a:t>Και ο συντελεστής μεταβλητότητας ορίζεται ως ακολούθως</a:t>
            </a:r>
            <a:r>
              <a:rPr lang="en-US" sz="2400" dirty="0" smtClean="0"/>
              <a:t>:</a:t>
            </a:r>
            <a:endParaRPr lang="el-GR" sz="2400" dirty="0"/>
          </a:p>
        </p:txBody>
      </p:sp>
      <p:pic>
        <p:nvPicPr>
          <p:cNvPr id="15" name="Εικόνα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71800" y="4725144"/>
            <a:ext cx="2592288" cy="1152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1200329"/>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  Μέθοδος Αναμενόμενης Καθαρής Παρούσας Αξίας</a:t>
            </a:r>
            <a:endParaRPr lang="el-GR" sz="3600" b="1" dirty="0">
              <a:solidFill>
                <a:srgbClr val="FFC000"/>
              </a:solidFill>
              <a:latin typeface="Calibri" pitchFamily="34" charset="0"/>
            </a:endParaRPr>
          </a:p>
        </p:txBody>
      </p:sp>
      <p:sp>
        <p:nvSpPr>
          <p:cNvPr id="4" name="3 - TextBox"/>
          <p:cNvSpPr txBox="1"/>
          <p:nvPr/>
        </p:nvSpPr>
        <p:spPr>
          <a:xfrm>
            <a:off x="251520" y="908720"/>
            <a:ext cx="8496944" cy="1846659"/>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b="1"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
        <p:nvSpPr>
          <p:cNvPr id="5" name="4 - TextBox"/>
          <p:cNvSpPr txBox="1"/>
          <p:nvPr/>
        </p:nvSpPr>
        <p:spPr>
          <a:xfrm>
            <a:off x="0" y="1340768"/>
            <a:ext cx="9144000" cy="6394058"/>
          </a:xfrm>
          <a:prstGeom prst="rect">
            <a:avLst/>
          </a:prstGeom>
          <a:noFill/>
        </p:spPr>
        <p:txBody>
          <a:bodyPr wrap="square" rtlCol="0">
            <a:spAutoFit/>
          </a:bodyPr>
          <a:lstStyle/>
          <a:p>
            <a:pPr algn="just"/>
            <a:r>
              <a:rPr lang="el-GR" sz="2000" dirty="0" smtClean="0"/>
              <a:t>Έστω η επιχείρηση ΧΧ εξετάζει επένδυση και σχηματίζει 3 σενάρια πρόσθετων ροών (όπως ακολουθούν) βάσει της κατάστασης της οικονομίας. Βάσει των δεδομένων να βρεθεί η Α.Κ.Π.Α και να αξιολογηθεί η επένδυση</a:t>
            </a:r>
            <a:r>
              <a:rPr lang="en-US" sz="2000" dirty="0" smtClean="0"/>
              <a:t> </a:t>
            </a:r>
            <a:r>
              <a:rPr lang="el-GR" sz="2000" dirty="0" smtClean="0"/>
              <a:t>αν το επιτόκιο προεξόφλησης είναι 11% και το κόστος της επένδυσης είναι € 10.000.</a:t>
            </a:r>
          </a:p>
          <a:p>
            <a:pPr algn="just"/>
            <a:endParaRPr lang="el-GR" sz="14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l-GR" sz="2000" dirty="0" smtClean="0"/>
          </a:p>
          <a:p>
            <a:pPr algn="just"/>
            <a:endParaRPr lang="en-US" dirty="0" smtClean="0"/>
          </a:p>
          <a:p>
            <a:pPr algn="just"/>
            <a:r>
              <a:rPr lang="el-GR" sz="2000" dirty="0" smtClean="0"/>
              <a:t>ΚΠΑ (</a:t>
            </a:r>
            <a:r>
              <a:rPr lang="en-US" sz="2000" dirty="0" smtClean="0"/>
              <a:t>Boom)</a:t>
            </a:r>
            <a:r>
              <a:rPr lang="el-GR" sz="2000" dirty="0" smtClean="0"/>
              <a:t> </a:t>
            </a:r>
            <a:r>
              <a:rPr lang="en-US" sz="2000" dirty="0" smtClean="0"/>
              <a:t>=</a:t>
            </a:r>
            <a:r>
              <a:rPr lang="el-GR" sz="2000" dirty="0" smtClean="0"/>
              <a:t> </a:t>
            </a:r>
            <a:r>
              <a:rPr lang="en-US" sz="2000" dirty="0" smtClean="0"/>
              <a:t>-</a:t>
            </a:r>
            <a:r>
              <a:rPr lang="el-GR" sz="2000" dirty="0" smtClean="0"/>
              <a:t>10.000 + 5.000 / (1+11%) + 6.000  / (1+11%)</a:t>
            </a:r>
            <a:r>
              <a:rPr lang="el-GR" sz="2000" baseline="30000" dirty="0" smtClean="0"/>
              <a:t>2 </a:t>
            </a:r>
            <a:r>
              <a:rPr lang="el-GR" sz="2000" dirty="0" smtClean="0"/>
              <a:t>+ 7.000 / (1.11%)</a:t>
            </a:r>
            <a:r>
              <a:rPr lang="el-GR" sz="2000" baseline="30000" dirty="0" smtClean="0"/>
              <a:t>3 </a:t>
            </a:r>
            <a:r>
              <a:rPr lang="el-GR" sz="2000" dirty="0" smtClean="0"/>
              <a:t>= 4.492,58</a:t>
            </a:r>
          </a:p>
          <a:p>
            <a:pPr algn="just"/>
            <a:r>
              <a:rPr lang="el-GR" sz="2000" dirty="0" smtClean="0"/>
              <a:t>ΚΠΑ (</a:t>
            </a:r>
            <a:r>
              <a:rPr lang="en-US" sz="2000" dirty="0" smtClean="0"/>
              <a:t>Normal)</a:t>
            </a:r>
            <a:r>
              <a:rPr lang="el-GR" sz="2000" dirty="0" smtClean="0"/>
              <a:t> </a:t>
            </a:r>
            <a:r>
              <a:rPr lang="en-US" sz="2000" dirty="0" smtClean="0"/>
              <a:t>=</a:t>
            </a:r>
            <a:r>
              <a:rPr lang="el-GR" sz="2000" dirty="0" smtClean="0"/>
              <a:t> -10.000 + </a:t>
            </a:r>
            <a:r>
              <a:rPr lang="en-US" sz="2000" dirty="0" smtClean="0"/>
              <a:t>4</a:t>
            </a:r>
            <a:r>
              <a:rPr lang="el-GR" sz="2000" dirty="0" smtClean="0"/>
              <a:t>.</a:t>
            </a:r>
            <a:r>
              <a:rPr lang="en-US" sz="2000" dirty="0" smtClean="0"/>
              <a:t>2</a:t>
            </a:r>
            <a:r>
              <a:rPr lang="el-GR" sz="2000" dirty="0" smtClean="0"/>
              <a:t>00 / (1+11%) + </a:t>
            </a:r>
            <a:r>
              <a:rPr lang="en-US" sz="2000" dirty="0" smtClean="0"/>
              <a:t>5</a:t>
            </a:r>
            <a:r>
              <a:rPr lang="el-GR" sz="2000" dirty="0" smtClean="0"/>
              <a:t>.000 / (1+11%)</a:t>
            </a:r>
            <a:r>
              <a:rPr lang="el-GR" sz="2000" baseline="30000" dirty="0" smtClean="0"/>
              <a:t>2 </a:t>
            </a:r>
            <a:r>
              <a:rPr lang="el-GR" sz="2000" dirty="0" smtClean="0"/>
              <a:t>+ </a:t>
            </a:r>
            <a:r>
              <a:rPr lang="en-US" sz="2000" dirty="0" smtClean="0"/>
              <a:t>5</a:t>
            </a:r>
            <a:r>
              <a:rPr lang="el-GR" sz="2000" dirty="0" smtClean="0"/>
              <a:t>.</a:t>
            </a:r>
            <a:r>
              <a:rPr lang="en-US" sz="2000" dirty="0" smtClean="0"/>
              <a:t>7</a:t>
            </a:r>
            <a:r>
              <a:rPr lang="el-GR" sz="2000" dirty="0" smtClean="0"/>
              <a:t>00 / (1.11%)</a:t>
            </a:r>
            <a:r>
              <a:rPr lang="el-GR" sz="2000" baseline="30000" dirty="0" smtClean="0"/>
              <a:t>3 </a:t>
            </a:r>
            <a:r>
              <a:rPr lang="el-GR" sz="2000" dirty="0" smtClean="0"/>
              <a:t>= </a:t>
            </a:r>
            <a:r>
              <a:rPr lang="en-US" sz="2000" dirty="0" smtClean="0"/>
              <a:t>2.009,69</a:t>
            </a:r>
            <a:r>
              <a:rPr lang="el-GR" sz="2000" dirty="0" smtClean="0"/>
              <a:t> </a:t>
            </a:r>
            <a:endParaRPr lang="en-US" sz="2000" dirty="0" smtClean="0"/>
          </a:p>
          <a:p>
            <a:pPr algn="just"/>
            <a:r>
              <a:rPr lang="el-GR" sz="2000" dirty="0" smtClean="0"/>
              <a:t>ΚΠΑ (</a:t>
            </a:r>
            <a:r>
              <a:rPr lang="en-US" sz="2000" dirty="0" smtClean="0"/>
              <a:t>Depression)</a:t>
            </a:r>
            <a:r>
              <a:rPr lang="el-GR" sz="2000" dirty="0" smtClean="0"/>
              <a:t> </a:t>
            </a:r>
            <a:r>
              <a:rPr lang="en-US" sz="2000" dirty="0" smtClean="0"/>
              <a:t>=</a:t>
            </a:r>
            <a:r>
              <a:rPr lang="el-GR" sz="2000" dirty="0" smtClean="0"/>
              <a:t> </a:t>
            </a:r>
            <a:r>
              <a:rPr lang="en-US" sz="2000" dirty="0" smtClean="0"/>
              <a:t>-</a:t>
            </a:r>
            <a:r>
              <a:rPr lang="el-GR" sz="2000" dirty="0" smtClean="0"/>
              <a:t>10.000 + </a:t>
            </a:r>
            <a:r>
              <a:rPr lang="en-US" sz="2000" dirty="0" smtClean="0"/>
              <a:t>4</a:t>
            </a:r>
            <a:r>
              <a:rPr lang="el-GR" sz="2000" dirty="0" smtClean="0"/>
              <a:t>.</a:t>
            </a:r>
            <a:r>
              <a:rPr lang="en-US" sz="2000" dirty="0" smtClean="0"/>
              <a:t>0</a:t>
            </a:r>
            <a:r>
              <a:rPr lang="el-GR" sz="2000" dirty="0" smtClean="0"/>
              <a:t>00 / (1+11%) + </a:t>
            </a:r>
            <a:r>
              <a:rPr lang="en-US" sz="2000" dirty="0" smtClean="0"/>
              <a:t>4</a:t>
            </a:r>
            <a:r>
              <a:rPr lang="el-GR" sz="2000" dirty="0" smtClean="0"/>
              <a:t>.</a:t>
            </a:r>
            <a:r>
              <a:rPr lang="en-US" sz="2000" dirty="0" smtClean="0"/>
              <a:t>8</a:t>
            </a:r>
            <a:r>
              <a:rPr lang="el-GR" sz="2000" dirty="0" smtClean="0"/>
              <a:t>00 / (1+11%)</a:t>
            </a:r>
            <a:r>
              <a:rPr lang="el-GR" sz="2000" baseline="30000" dirty="0" smtClean="0"/>
              <a:t>2 </a:t>
            </a:r>
            <a:r>
              <a:rPr lang="el-GR" sz="2000" dirty="0" smtClean="0"/>
              <a:t>+ </a:t>
            </a:r>
            <a:r>
              <a:rPr lang="en-US" sz="2000" dirty="0" smtClean="0"/>
              <a:t>5</a:t>
            </a:r>
            <a:r>
              <a:rPr lang="el-GR" sz="2000" dirty="0" smtClean="0"/>
              <a:t>.</a:t>
            </a:r>
            <a:r>
              <a:rPr lang="en-US" sz="2000" dirty="0" smtClean="0"/>
              <a:t>4</a:t>
            </a:r>
            <a:r>
              <a:rPr lang="el-GR" sz="2000" dirty="0" smtClean="0"/>
              <a:t>00 / (1.11%)</a:t>
            </a:r>
            <a:r>
              <a:rPr lang="el-GR" sz="2000" baseline="30000" dirty="0" smtClean="0"/>
              <a:t>3 </a:t>
            </a:r>
            <a:r>
              <a:rPr lang="el-GR" sz="2000" dirty="0" smtClean="0"/>
              <a:t>= </a:t>
            </a:r>
            <a:r>
              <a:rPr lang="en-US" sz="2000" dirty="0" smtClean="0"/>
              <a:t>1.447,82</a:t>
            </a:r>
          </a:p>
          <a:p>
            <a:pPr algn="just"/>
            <a:endParaRPr lang="en-US" sz="1750" dirty="0" smtClean="0"/>
          </a:p>
          <a:p>
            <a:pPr algn="just"/>
            <a:r>
              <a:rPr lang="en-US" sz="2000" dirty="0" smtClean="0"/>
              <a:t>A.K.</a:t>
            </a:r>
            <a:r>
              <a:rPr lang="el-GR" sz="2000" dirty="0" smtClean="0"/>
              <a:t>Π.Α = 4.492,58*0,10+2.009,69*0,40+1.447,82*0,50=1.977,04 &gt; 0 </a:t>
            </a:r>
          </a:p>
          <a:p>
            <a:pPr algn="just"/>
            <a:r>
              <a:rPr lang="el-GR" sz="2000" dirty="0" smtClean="0"/>
              <a:t>Η επένδυση γίνεται αποδεκτή.</a:t>
            </a:r>
            <a:endParaRPr lang="el-GR" sz="20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0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63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dirty="0"/>
          </a:p>
        </p:txBody>
      </p:sp>
      <p:sp>
        <p:nvSpPr>
          <p:cNvPr id="11" name="10 - TextBox"/>
          <p:cNvSpPr txBox="1"/>
          <p:nvPr/>
        </p:nvSpPr>
        <p:spPr>
          <a:xfrm>
            <a:off x="467544" y="3861048"/>
            <a:ext cx="8208912" cy="984885"/>
          </a:xfrm>
          <a:prstGeom prst="rect">
            <a:avLst/>
          </a:prstGeom>
          <a:noFill/>
        </p:spPr>
        <p:txBody>
          <a:bodyPr wrap="square" rtlCol="0">
            <a:spAutoFit/>
          </a:bodyPr>
          <a:lstStyle/>
          <a:p>
            <a:pPr algn="just"/>
            <a:endParaRPr lang="el-GR" sz="2200" dirty="0" smtClean="0"/>
          </a:p>
          <a:p>
            <a:pPr algn="just"/>
            <a:endParaRPr lang="el-GR" dirty="0"/>
          </a:p>
          <a:p>
            <a:pPr algn="just"/>
            <a:endParaRPr lang="el-GR" dirty="0"/>
          </a:p>
        </p:txBody>
      </p:sp>
      <p:graphicFrame>
        <p:nvGraphicFramePr>
          <p:cNvPr id="12" name="11 - Πίνακας"/>
          <p:cNvGraphicFramePr>
            <a:graphicFrameLocks noGrp="1"/>
          </p:cNvGraphicFramePr>
          <p:nvPr/>
        </p:nvGraphicFramePr>
        <p:xfrm>
          <a:off x="683568" y="2780928"/>
          <a:ext cx="7920880" cy="1872209"/>
        </p:xfrm>
        <a:graphic>
          <a:graphicData uri="http://schemas.openxmlformats.org/drawingml/2006/table">
            <a:tbl>
              <a:tblPr/>
              <a:tblGrid>
                <a:gridCol w="1134187"/>
                <a:gridCol w="1366218"/>
                <a:gridCol w="3101841"/>
                <a:gridCol w="1159317"/>
                <a:gridCol w="1159317"/>
              </a:tblGrid>
              <a:tr h="624069">
                <a:tc>
                  <a:txBody>
                    <a:bodyPr/>
                    <a:lstStyle/>
                    <a:p>
                      <a:pPr algn="ctr">
                        <a:lnSpc>
                          <a:spcPct val="115000"/>
                        </a:lnSpc>
                        <a:spcAft>
                          <a:spcPts val="0"/>
                        </a:spcAft>
                      </a:pPr>
                      <a:r>
                        <a:rPr lang="el-GR" sz="1600" b="1" dirty="0">
                          <a:latin typeface="Calibri"/>
                          <a:ea typeface="Calibri"/>
                          <a:cs typeface="Times New Roman"/>
                        </a:rPr>
                        <a:t>Κατάσταση Οικονομίας</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Πιθανότητα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l-GR" sz="1600" b="1" dirty="0">
                          <a:latin typeface="Calibri"/>
                          <a:ea typeface="Calibri"/>
                          <a:cs typeface="Times New Roman"/>
                        </a:rPr>
                        <a:t>Πρόσθετες ταμειακές ροές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312035">
                <a:tc>
                  <a:txBody>
                    <a:bodyPr/>
                    <a:lstStyle/>
                    <a:p>
                      <a:pPr algn="ctr">
                        <a:lnSpc>
                          <a:spcPct val="115000"/>
                        </a:lnSpc>
                        <a:spcAft>
                          <a:spcPts val="0"/>
                        </a:spcAft>
                      </a:pP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US"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1</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2</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3</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15000"/>
                        </a:lnSpc>
                        <a:spcAft>
                          <a:spcPts val="0"/>
                        </a:spcAft>
                      </a:pPr>
                      <a:r>
                        <a:rPr lang="en-US" sz="1600" b="1" dirty="0">
                          <a:latin typeface="Calibri"/>
                          <a:ea typeface="Calibri"/>
                          <a:cs typeface="Times New Roman"/>
                        </a:rPr>
                        <a:t>Boom</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6.000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7.000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15000"/>
                        </a:lnSpc>
                        <a:spcAft>
                          <a:spcPts val="0"/>
                        </a:spcAft>
                      </a:pPr>
                      <a:r>
                        <a:rPr lang="en-US" sz="1600" b="1" dirty="0">
                          <a:latin typeface="Calibri"/>
                          <a:ea typeface="Calibri"/>
                          <a:cs typeface="Times New Roman"/>
                        </a:rPr>
                        <a:t>Normal</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4.200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5.700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035">
                <a:tc>
                  <a:txBody>
                    <a:bodyPr/>
                    <a:lstStyle/>
                    <a:p>
                      <a:pPr algn="ctr">
                        <a:lnSpc>
                          <a:spcPct val="115000"/>
                        </a:lnSpc>
                        <a:spcAft>
                          <a:spcPts val="0"/>
                        </a:spcAft>
                      </a:pPr>
                      <a:r>
                        <a:rPr lang="en-US" sz="1600" b="1" dirty="0">
                          <a:latin typeface="Calibri"/>
                          <a:ea typeface="Calibri"/>
                          <a:cs typeface="Times New Roman"/>
                        </a:rPr>
                        <a:t>Depression</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1600" b="1" dirty="0">
                          <a:latin typeface="Calibri"/>
                          <a:ea typeface="Calibri"/>
                          <a:cs typeface="Times New Roman"/>
                        </a:rPr>
                        <a:t>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4.000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4.800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latin typeface="Calibri"/>
                          <a:ea typeface="Calibri"/>
                          <a:cs typeface="Times New Roman"/>
                        </a:rPr>
                        <a:t>5.400</a:t>
                      </a:r>
                      <a:endParaRPr lang="el-GR" sz="1600" b="1"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ctrTitle"/>
          </p:nvPr>
        </p:nvSpPr>
        <p:spPr>
          <a:xfrm>
            <a:off x="381000" y="1844825"/>
            <a:ext cx="8458200" cy="4230962"/>
          </a:xfrm>
        </p:spPr>
        <p:txBody>
          <a:bodyPr>
            <a:normAutofit/>
          </a:bodyPr>
          <a:lstStyle/>
          <a:p>
            <a:pPr algn="ctr"/>
            <a:r>
              <a:rPr lang="el-GR" sz="4400" b="1" dirty="0" smtClean="0">
                <a:solidFill>
                  <a:schemeClr val="accent6">
                    <a:lumMod val="50000"/>
                  </a:schemeClr>
                </a:solidFill>
              </a:rPr>
              <a:t>Διαδικασια αξιολογησησ επενδυτικων σχεδιων</a:t>
            </a:r>
            <a:r>
              <a:rPr lang="en-US" sz="4400" b="1" dirty="0" smtClean="0">
                <a:solidFill>
                  <a:schemeClr val="accent6">
                    <a:lumMod val="50000"/>
                  </a:schemeClr>
                </a:solidFill>
              </a:rPr>
              <a:t> </a:t>
            </a:r>
            <a:r>
              <a:rPr lang="el-GR" sz="4400" b="1" dirty="0">
                <a:solidFill>
                  <a:schemeClr val="accent6">
                    <a:lumMod val="50000"/>
                  </a:schemeClr>
                </a:solidFill>
              </a:rPr>
              <a:t>για </a:t>
            </a:r>
            <a:r>
              <a:rPr lang="el-GR" sz="4400" b="1" dirty="0" smtClean="0">
                <a:solidFill>
                  <a:schemeClr val="accent6">
                    <a:lumMod val="50000"/>
                  </a:schemeClr>
                </a:solidFill>
              </a:rPr>
              <a:t>ληψη χρηματοδοτησησ</a:t>
            </a:r>
            <a:r>
              <a:rPr lang="en-US" sz="4400" b="1" dirty="0" smtClean="0">
                <a:solidFill>
                  <a:schemeClr val="accent6">
                    <a:lumMod val="50000"/>
                  </a:schemeClr>
                </a:solidFill>
              </a:rPr>
              <a:t> </a:t>
            </a:r>
            <a:r>
              <a:rPr lang="el-GR" sz="4400" b="1" dirty="0">
                <a:solidFill>
                  <a:schemeClr val="accent6">
                    <a:lumMod val="50000"/>
                  </a:schemeClr>
                </a:solidFill>
              </a:rPr>
              <a:t>.</a:t>
            </a:r>
            <a:r>
              <a:rPr lang="el-GR" b="1" dirty="0">
                <a:solidFill>
                  <a:schemeClr val="accent6">
                    <a:lumMod val="50000"/>
                  </a:schemeClr>
                </a:solidFill>
              </a:rPr>
              <a:t> </a:t>
            </a:r>
          </a:p>
        </p:txBody>
      </p:sp>
    </p:spTree>
  </p:cSld>
  <p:clrMapOvr>
    <a:masterClrMapping/>
  </p:clrMapOvr>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pPr algn="ctr"/>
            <a:r>
              <a:rPr lang="el-GR" sz="3600" b="1" dirty="0" smtClean="0">
                <a:solidFill>
                  <a:schemeClr val="accent6">
                    <a:lumMod val="50000"/>
                  </a:schemeClr>
                </a:solidFill>
              </a:rPr>
              <a:t>Κοινοτικεσ Χρηματοδοτησεισ</a:t>
            </a:r>
            <a:endParaRPr lang="el-GR" sz="3600" b="1" dirty="0">
              <a:solidFill>
                <a:schemeClr val="accent6">
                  <a:lumMod val="50000"/>
                </a:schemeClr>
              </a:solidFill>
            </a:endParaRPr>
          </a:p>
        </p:txBody>
      </p:sp>
      <p:sp>
        <p:nvSpPr>
          <p:cNvPr id="1179651" name="Rectangle 3"/>
          <p:cNvSpPr>
            <a:spLocks noGrp="1" noChangeArrowheads="1"/>
          </p:cNvSpPr>
          <p:nvPr>
            <p:ph idx="1"/>
          </p:nvPr>
        </p:nvSpPr>
        <p:spPr>
          <a:xfrm>
            <a:off x="395288" y="1600200"/>
            <a:ext cx="7993062" cy="4925144"/>
          </a:xfrm>
        </p:spPr>
        <p:txBody>
          <a:bodyPr>
            <a:normAutofit lnSpcReduction="10000"/>
          </a:bodyPr>
          <a:lstStyle/>
          <a:p>
            <a:pPr algn="just">
              <a:buFont typeface="Wingdings" pitchFamily="2" charset="2"/>
              <a:buNone/>
            </a:pPr>
            <a:r>
              <a:rPr lang="el-GR" dirty="0"/>
              <a:t>	</a:t>
            </a:r>
            <a:r>
              <a:rPr lang="el-GR" sz="2400" dirty="0">
                <a:solidFill>
                  <a:schemeClr val="tx1"/>
                </a:solidFill>
              </a:rPr>
              <a:t>Η Ευρωπαϊκή ένωση μπορεί να χρηματοδοτήσει ένα μεγάλο εύρος έργων σε πολλούς και διαφορετικούς τομείς.</a:t>
            </a:r>
          </a:p>
          <a:p>
            <a:pPr algn="just">
              <a:buFont typeface="Wingdings" pitchFamily="2" charset="2"/>
              <a:buNone/>
            </a:pPr>
            <a:endParaRPr lang="el-GR" sz="2400" dirty="0">
              <a:solidFill>
                <a:schemeClr val="tx1"/>
              </a:solidFill>
            </a:endParaRPr>
          </a:p>
          <a:p>
            <a:pPr algn="just">
              <a:buFont typeface="Wingdings" pitchFamily="2" charset="2"/>
              <a:buNone/>
            </a:pPr>
            <a:r>
              <a:rPr lang="en-GB" sz="2400" dirty="0">
                <a:solidFill>
                  <a:schemeClr val="tx1"/>
                </a:solidFill>
              </a:rPr>
              <a:t>	</a:t>
            </a:r>
            <a:r>
              <a:rPr lang="el-GR" sz="2400" dirty="0">
                <a:solidFill>
                  <a:schemeClr val="tx1"/>
                </a:solidFill>
              </a:rPr>
              <a:t>Και ενώ τα προγράμματα </a:t>
            </a:r>
            <a:r>
              <a:rPr lang="el-GR" sz="2400" u="sng" dirty="0">
                <a:solidFill>
                  <a:schemeClr val="tx1"/>
                </a:solidFill>
              </a:rPr>
              <a:t>συνοχής και βοήθειας στις υπό-ένταξη χώρες</a:t>
            </a:r>
            <a:r>
              <a:rPr lang="el-GR" sz="2400" dirty="0">
                <a:solidFill>
                  <a:schemeClr val="tx1"/>
                </a:solidFill>
              </a:rPr>
              <a:t> αφορούν αποκλειστικά τους τομείς του </a:t>
            </a:r>
            <a:r>
              <a:rPr lang="el-GR" sz="2400" b="1" dirty="0">
                <a:solidFill>
                  <a:schemeClr val="tx1"/>
                </a:solidFill>
              </a:rPr>
              <a:t>περιβάλλοντος</a:t>
            </a:r>
            <a:r>
              <a:rPr lang="el-GR" sz="2400" dirty="0">
                <a:solidFill>
                  <a:schemeClr val="tx1"/>
                </a:solidFill>
              </a:rPr>
              <a:t> και των </a:t>
            </a:r>
            <a:r>
              <a:rPr lang="el-GR" sz="2400" b="1" dirty="0">
                <a:solidFill>
                  <a:schemeClr val="tx1"/>
                </a:solidFill>
              </a:rPr>
              <a:t>μεταφορών</a:t>
            </a:r>
            <a:r>
              <a:rPr lang="el-GR" sz="2400" dirty="0">
                <a:solidFill>
                  <a:schemeClr val="tx1"/>
                </a:solidFill>
              </a:rPr>
              <a:t>, οι επιχορηγήσεις για </a:t>
            </a:r>
            <a:r>
              <a:rPr lang="el-GR" sz="2400" u="sng" dirty="0">
                <a:solidFill>
                  <a:schemeClr val="tx1"/>
                </a:solidFill>
              </a:rPr>
              <a:t>δομικά έργα</a:t>
            </a:r>
            <a:r>
              <a:rPr lang="el-GR" sz="2400" dirty="0">
                <a:solidFill>
                  <a:schemeClr val="tx1"/>
                </a:solidFill>
              </a:rPr>
              <a:t> μπορεί να αφορούν και άλλους τομείς όπως η </a:t>
            </a:r>
            <a:r>
              <a:rPr lang="el-GR" sz="2400" b="1" dirty="0">
                <a:solidFill>
                  <a:schemeClr val="tx1"/>
                </a:solidFill>
              </a:rPr>
              <a:t>ενέργεια</a:t>
            </a:r>
            <a:r>
              <a:rPr lang="el-GR" sz="2400" dirty="0">
                <a:solidFill>
                  <a:schemeClr val="tx1"/>
                </a:solidFill>
              </a:rPr>
              <a:t>, η </a:t>
            </a:r>
            <a:r>
              <a:rPr lang="el-GR" sz="2400" b="1" dirty="0">
                <a:solidFill>
                  <a:schemeClr val="tx1"/>
                </a:solidFill>
              </a:rPr>
              <a:t>βιομηχανία</a:t>
            </a:r>
            <a:r>
              <a:rPr lang="el-GR" sz="2400" dirty="0">
                <a:solidFill>
                  <a:schemeClr val="tx1"/>
                </a:solidFill>
              </a:rPr>
              <a:t> και οι </a:t>
            </a:r>
            <a:r>
              <a:rPr lang="el-GR" sz="2400" b="1" dirty="0">
                <a:solidFill>
                  <a:schemeClr val="tx1"/>
                </a:solidFill>
              </a:rPr>
              <a:t>υπηρεσίες</a:t>
            </a:r>
            <a:r>
              <a:rPr lang="el-GR" sz="2400" dirty="0">
                <a:solidFill>
                  <a:schemeClr val="tx1"/>
                </a:solidFill>
              </a:rPr>
              <a:t>.</a:t>
            </a:r>
            <a:endParaRPr lang="en-US" sz="2400" dirty="0">
              <a:solidFill>
                <a:schemeClr val="tx1"/>
              </a:solidFill>
            </a:endParaRPr>
          </a:p>
          <a:p>
            <a:pPr algn="just">
              <a:buFont typeface="Wingdings" pitchFamily="2" charset="2"/>
              <a:buNone/>
            </a:pPr>
            <a:endParaRPr lang="el-GR" sz="2400" dirty="0">
              <a:solidFill>
                <a:schemeClr val="tx1"/>
              </a:solidFill>
            </a:endParaRPr>
          </a:p>
          <a:p>
            <a:pPr algn="just">
              <a:buFont typeface="Wingdings" pitchFamily="2" charset="2"/>
              <a:buNone/>
            </a:pPr>
            <a:r>
              <a:rPr lang="en-GB" sz="2400" dirty="0">
                <a:solidFill>
                  <a:schemeClr val="tx1"/>
                </a:solidFill>
              </a:rPr>
              <a:t>	</a:t>
            </a:r>
            <a:r>
              <a:rPr lang="el-GR" sz="2400" dirty="0">
                <a:solidFill>
                  <a:schemeClr val="tx1"/>
                </a:solidFill>
              </a:rPr>
              <a:t>Τα υπό-αξιολόγηση έργα δεν μπορεί να έχουν προϋπολογισμό κάτω από 50 εκ</a:t>
            </a:r>
            <a:r>
              <a:rPr lang="el-GR" sz="2400" dirty="0" smtClean="0">
                <a:solidFill>
                  <a:schemeClr val="tx1"/>
                </a:solidFill>
              </a:rPr>
              <a:t>. € </a:t>
            </a:r>
            <a:r>
              <a:rPr lang="el-GR" sz="2400" dirty="0">
                <a:solidFill>
                  <a:schemeClr val="tx1"/>
                </a:solidFill>
              </a:rPr>
              <a:t>(</a:t>
            </a:r>
            <a:r>
              <a:rPr lang="en-US" sz="2400" dirty="0">
                <a:solidFill>
                  <a:schemeClr val="tx1"/>
                </a:solidFill>
              </a:rPr>
              <a:t>financial threshold)</a:t>
            </a:r>
            <a:endParaRPr lang="el-GR" sz="2400" dirty="0">
              <a:solidFill>
                <a:schemeClr val="tx1"/>
              </a:solidFill>
            </a:endParaRPr>
          </a:p>
          <a:p>
            <a:pPr>
              <a:buFont typeface="Wingdings" pitchFamily="2" charset="2"/>
              <a:buNone/>
            </a:pPr>
            <a:endParaRPr lang="el-GR" sz="2000" dirty="0"/>
          </a:p>
          <a:p>
            <a:pPr>
              <a:buFont typeface="Wingdings" pitchFamily="2" charset="2"/>
              <a:buNone/>
            </a:pPr>
            <a:endParaRPr lang="el-GR" sz="2000" dirty="0"/>
          </a:p>
        </p:txBody>
      </p:sp>
      <p:sp>
        <p:nvSpPr>
          <p:cNvPr id="6" name="5 - Θέση αριθμού διαφάνειας"/>
          <p:cNvSpPr>
            <a:spLocks noGrp="1"/>
          </p:cNvSpPr>
          <p:nvPr>
            <p:ph type="sldNum" sz="quarter" idx="12"/>
          </p:nvPr>
        </p:nvSpPr>
        <p:spPr/>
        <p:txBody>
          <a:bodyPr/>
          <a:lstStyle/>
          <a:p>
            <a:fld id="{916A8286-71E5-40B8-A74F-64C5DC62C2B7}" type="slidenum">
              <a:rPr lang="el-GR"/>
              <a:pPr/>
              <a:t>494</a:t>
            </a:fld>
            <a:endParaRPr lang="el-GR" dirty="0"/>
          </a:p>
        </p:txBody>
      </p:sp>
    </p:spTree>
  </p:cSld>
  <p:clrMapOvr>
    <a:masterClrMapping/>
  </p:clrMapOvr>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a:xfrm>
            <a:off x="1331913" y="188639"/>
            <a:ext cx="7086600" cy="792089"/>
          </a:xfrm>
        </p:spPr>
        <p:txBody>
          <a:bodyPr>
            <a:normAutofit fontScale="90000"/>
          </a:bodyPr>
          <a:lstStyle/>
          <a:p>
            <a:r>
              <a:rPr lang="el-GR" sz="3600" b="1" dirty="0" smtClean="0">
                <a:solidFill>
                  <a:schemeClr val="accent6">
                    <a:lumMod val="50000"/>
                  </a:schemeClr>
                </a:solidFill>
              </a:rPr>
              <a:t>Απαιτουμενη πληροφορηση</a:t>
            </a:r>
            <a:endParaRPr lang="el-GR" sz="3600" b="1" dirty="0">
              <a:solidFill>
                <a:schemeClr val="accent6">
                  <a:lumMod val="50000"/>
                </a:schemeClr>
              </a:solidFill>
            </a:endParaRPr>
          </a:p>
        </p:txBody>
      </p:sp>
      <p:sp>
        <p:nvSpPr>
          <p:cNvPr id="1180675" name="Rectangle 3"/>
          <p:cNvSpPr>
            <a:spLocks noGrp="1" noChangeArrowheads="1"/>
          </p:cNvSpPr>
          <p:nvPr>
            <p:ph idx="1"/>
          </p:nvPr>
        </p:nvSpPr>
        <p:spPr>
          <a:xfrm>
            <a:off x="0" y="980728"/>
            <a:ext cx="9143999" cy="5877272"/>
          </a:xfrm>
        </p:spPr>
        <p:txBody>
          <a:bodyPr>
            <a:noAutofit/>
          </a:bodyPr>
          <a:lstStyle/>
          <a:p>
            <a:pPr algn="just">
              <a:lnSpc>
                <a:spcPct val="80000"/>
              </a:lnSpc>
            </a:pPr>
            <a:r>
              <a:rPr lang="el-GR" sz="2400" dirty="0">
                <a:solidFill>
                  <a:srgbClr val="C00000"/>
                </a:solidFill>
              </a:rPr>
              <a:t>Προκειμένου να εξεταστεί το αίτημα μίας χώρας για ευρωπαϊκή χρηματοδότηση θα πρέπει να παρέχει όλη την απαραίτητη πληροφόρηση που επιτρέπει στους αξιολογητές να οδηγηθούν σε ασφαλή συμπεράσματα. </a:t>
            </a:r>
          </a:p>
          <a:p>
            <a:pPr>
              <a:lnSpc>
                <a:spcPct val="80000"/>
              </a:lnSpc>
            </a:pPr>
            <a:r>
              <a:rPr lang="el-GR" sz="2400" dirty="0" smtClean="0">
                <a:solidFill>
                  <a:schemeClr val="tx1"/>
                </a:solidFill>
              </a:rPr>
              <a:t>Οι </a:t>
            </a:r>
            <a:r>
              <a:rPr lang="el-GR" sz="2400" dirty="0">
                <a:solidFill>
                  <a:schemeClr val="tx1"/>
                </a:solidFill>
              </a:rPr>
              <a:t>μελέτες που πρέπει να προσκομιστούν είναι οι ακόλουθες:</a:t>
            </a:r>
          </a:p>
          <a:p>
            <a:pPr lvl="1">
              <a:lnSpc>
                <a:spcPct val="80000"/>
              </a:lnSpc>
            </a:pPr>
            <a:r>
              <a:rPr lang="el-GR" sz="2400" dirty="0">
                <a:solidFill>
                  <a:schemeClr val="tx1"/>
                </a:solidFill>
              </a:rPr>
              <a:t>Ανάλυση κόστους-οφέλους</a:t>
            </a:r>
          </a:p>
          <a:p>
            <a:pPr lvl="1">
              <a:lnSpc>
                <a:spcPct val="80000"/>
              </a:lnSpc>
            </a:pPr>
            <a:r>
              <a:rPr lang="el-GR" sz="2400" dirty="0">
                <a:solidFill>
                  <a:schemeClr val="tx1"/>
                </a:solidFill>
              </a:rPr>
              <a:t>Ανάλυση κινδύνου</a:t>
            </a:r>
          </a:p>
          <a:p>
            <a:pPr lvl="1">
              <a:lnSpc>
                <a:spcPct val="80000"/>
              </a:lnSpc>
            </a:pPr>
            <a:r>
              <a:rPr lang="el-GR" sz="2400" dirty="0">
                <a:solidFill>
                  <a:schemeClr val="tx1"/>
                </a:solidFill>
              </a:rPr>
              <a:t>Αποτίμηση περιβαλλοντικών επιπτώσεων (συμπεριλαμβανομένης και της εφαρμογής της αρχής ‘ο ρυπαίνων πληρώνει’)</a:t>
            </a:r>
          </a:p>
          <a:p>
            <a:pPr lvl="1">
              <a:lnSpc>
                <a:spcPct val="80000"/>
              </a:lnSpc>
            </a:pPr>
            <a:r>
              <a:rPr lang="el-GR" sz="2400" dirty="0">
                <a:solidFill>
                  <a:schemeClr val="tx1"/>
                </a:solidFill>
              </a:rPr>
              <a:t>Μελέτη των επιπτώσεων του έργου στην απασχόληση και την κοινωνική ισότητα </a:t>
            </a:r>
          </a:p>
          <a:p>
            <a:pPr lvl="1">
              <a:lnSpc>
                <a:spcPct val="80000"/>
              </a:lnSpc>
            </a:pPr>
            <a:r>
              <a:rPr lang="el-GR" sz="2400" dirty="0">
                <a:solidFill>
                  <a:schemeClr val="tx1"/>
                </a:solidFill>
              </a:rPr>
              <a:t>Αναλυτική περιγραφή των εναλλακτικών που αποκλείστηκαν καθώς και </a:t>
            </a:r>
          </a:p>
          <a:p>
            <a:pPr lvl="1">
              <a:lnSpc>
                <a:spcPct val="80000"/>
              </a:lnSpc>
            </a:pPr>
            <a:r>
              <a:rPr lang="el-GR" sz="2400" dirty="0">
                <a:solidFill>
                  <a:schemeClr val="tx1"/>
                </a:solidFill>
              </a:rPr>
              <a:t>Αναφορά στην συμβολή του συγκεκριμένου έργου σε ευρωπαϊκές πολιτικές.</a:t>
            </a:r>
          </a:p>
        </p:txBody>
      </p:sp>
    </p:spTree>
  </p:cSld>
  <p:clrMapOvr>
    <a:masterClrMapping/>
  </p:clrMapOvr>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1698" name="Rectangle 2"/>
          <p:cNvSpPr>
            <a:spLocks noGrp="1" noChangeArrowheads="1"/>
          </p:cNvSpPr>
          <p:nvPr>
            <p:ph type="title"/>
          </p:nvPr>
        </p:nvSpPr>
        <p:spPr>
          <a:xfrm>
            <a:off x="457200" y="274638"/>
            <a:ext cx="8229600" cy="562074"/>
          </a:xfrm>
        </p:spPr>
        <p:txBody>
          <a:bodyPr>
            <a:noAutofit/>
          </a:bodyPr>
          <a:lstStyle/>
          <a:p>
            <a:r>
              <a:rPr lang="el-GR" sz="3600" b="1" dirty="0" smtClean="0">
                <a:solidFill>
                  <a:schemeClr val="accent6">
                    <a:lumMod val="50000"/>
                  </a:schemeClr>
                </a:solidFill>
              </a:rPr>
              <a:t>Αναλυση Κοστουσ-Οφελουσ</a:t>
            </a:r>
            <a:endParaRPr lang="el-GR" sz="3600" b="1" dirty="0">
              <a:solidFill>
                <a:schemeClr val="accent6">
                  <a:lumMod val="50000"/>
                </a:schemeClr>
              </a:solidFill>
            </a:endParaRPr>
          </a:p>
        </p:txBody>
      </p:sp>
      <p:sp>
        <p:nvSpPr>
          <p:cNvPr id="1181699" name="Rectangle 3"/>
          <p:cNvSpPr>
            <a:spLocks noGrp="1" noChangeArrowheads="1"/>
          </p:cNvSpPr>
          <p:nvPr>
            <p:ph idx="1"/>
          </p:nvPr>
        </p:nvSpPr>
        <p:spPr>
          <a:xfrm>
            <a:off x="179512" y="908720"/>
            <a:ext cx="8784975" cy="5688632"/>
          </a:xfrm>
        </p:spPr>
        <p:txBody>
          <a:bodyPr>
            <a:normAutofit lnSpcReduction="10000"/>
          </a:bodyPr>
          <a:lstStyle/>
          <a:p>
            <a:r>
              <a:rPr lang="el-GR" sz="2400" dirty="0">
                <a:solidFill>
                  <a:schemeClr val="tx1"/>
                </a:solidFill>
              </a:rPr>
              <a:t>Η τελική αξιολόγηση της οικονομικής βιωσιμότητας του έργου θα στηριχθεί στην μελέτη κόστους-ωφέλειας. Η μελέτη θα καταδείξει κατά πόσο οι ταμειακές ροές που το έργο θα προκαλέσει είναι αρκετές για να καλύψουν τις δαπάνες που το έργο απαιτεί μέχρι την υλοποίησή του.</a:t>
            </a:r>
          </a:p>
          <a:p>
            <a:r>
              <a:rPr lang="el-GR" sz="2400" dirty="0">
                <a:solidFill>
                  <a:schemeClr val="tx1"/>
                </a:solidFill>
              </a:rPr>
              <a:t>Απαραίτητα βήματα για την πραγματοποίηση της μελέτης είναι τα ακόλουθα:</a:t>
            </a:r>
          </a:p>
          <a:p>
            <a:pPr lvl="1"/>
            <a:r>
              <a:rPr lang="el-GR" sz="2400" dirty="0">
                <a:solidFill>
                  <a:schemeClr val="tx1"/>
                </a:solidFill>
              </a:rPr>
              <a:t>Καθορισμός των στόχων</a:t>
            </a:r>
          </a:p>
          <a:p>
            <a:pPr lvl="1"/>
            <a:r>
              <a:rPr lang="el-GR" sz="2400" dirty="0">
                <a:solidFill>
                  <a:schemeClr val="tx1"/>
                </a:solidFill>
              </a:rPr>
              <a:t>Ταυτοποίηση του έργου</a:t>
            </a:r>
          </a:p>
          <a:p>
            <a:pPr lvl="1"/>
            <a:r>
              <a:rPr lang="el-GR" sz="2400" dirty="0">
                <a:solidFill>
                  <a:schemeClr val="tx1"/>
                </a:solidFill>
              </a:rPr>
              <a:t>Ανάλυση εφικτότητας του έργου και εναλλακτικών</a:t>
            </a:r>
          </a:p>
          <a:p>
            <a:pPr lvl="1"/>
            <a:r>
              <a:rPr lang="el-GR" sz="2400" dirty="0">
                <a:solidFill>
                  <a:schemeClr val="tx1"/>
                </a:solidFill>
              </a:rPr>
              <a:t>Χρηματοοικονομική ανάλυση </a:t>
            </a:r>
          </a:p>
          <a:p>
            <a:pPr lvl="1"/>
            <a:r>
              <a:rPr lang="el-GR" sz="2400" dirty="0">
                <a:solidFill>
                  <a:schemeClr val="tx1"/>
                </a:solidFill>
              </a:rPr>
              <a:t>Οικονομική ανάλυση</a:t>
            </a:r>
          </a:p>
          <a:p>
            <a:pPr lvl="1"/>
            <a:r>
              <a:rPr lang="el-GR" sz="2400" dirty="0">
                <a:solidFill>
                  <a:schemeClr val="tx1"/>
                </a:solidFill>
              </a:rPr>
              <a:t>Πολύ-κριτηριακή ανάλυση</a:t>
            </a:r>
          </a:p>
          <a:p>
            <a:pPr lvl="1"/>
            <a:r>
              <a:rPr lang="el-GR" sz="2400" dirty="0">
                <a:solidFill>
                  <a:schemeClr val="tx1"/>
                </a:solidFill>
              </a:rPr>
              <a:t>Ανάλυση ευαισθησίας και ρίσκου</a:t>
            </a:r>
          </a:p>
          <a:p>
            <a:pPr lvl="1"/>
            <a:endParaRPr lang="el-GR" sz="1800" dirty="0"/>
          </a:p>
          <a:p>
            <a:pPr lvl="1"/>
            <a:endParaRPr lang="el-GR" sz="1800" dirty="0"/>
          </a:p>
        </p:txBody>
      </p:sp>
    </p:spTree>
  </p:cSld>
  <p:clrMapOvr>
    <a:masterClrMapping/>
  </p:clrMapOvr>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4770" name="Rectangle 2"/>
          <p:cNvSpPr>
            <a:spLocks noGrp="1" noChangeArrowheads="1"/>
          </p:cNvSpPr>
          <p:nvPr>
            <p:ph type="title"/>
          </p:nvPr>
        </p:nvSpPr>
        <p:spPr>
          <a:xfrm>
            <a:off x="0" y="0"/>
            <a:ext cx="9144000" cy="1340768"/>
          </a:xfrm>
        </p:spPr>
        <p:txBody>
          <a:bodyPr>
            <a:noAutofit/>
          </a:bodyPr>
          <a:lstStyle/>
          <a:p>
            <a:pPr algn="ctr"/>
            <a:r>
              <a:rPr lang="el-GR" sz="3000" b="1" dirty="0" smtClean="0">
                <a:solidFill>
                  <a:schemeClr val="accent6">
                    <a:lumMod val="50000"/>
                  </a:schemeClr>
                </a:solidFill>
              </a:rPr>
              <a:t>Αναλυση εφικτοτητασ </a:t>
            </a:r>
            <a:r>
              <a:rPr lang="el-GR" sz="3000" b="1" dirty="0">
                <a:solidFill>
                  <a:schemeClr val="accent6">
                    <a:lumMod val="50000"/>
                  </a:schemeClr>
                </a:solidFill>
              </a:rPr>
              <a:t>και </a:t>
            </a:r>
            <a:r>
              <a:rPr lang="el-GR" sz="3000" b="1" dirty="0" smtClean="0">
                <a:solidFill>
                  <a:schemeClr val="accent6">
                    <a:lumMod val="50000"/>
                  </a:schemeClr>
                </a:solidFill>
              </a:rPr>
              <a:t>εναλλακτικων </a:t>
            </a:r>
            <a:r>
              <a:rPr lang="el-GR" sz="3000" b="1" dirty="0">
                <a:solidFill>
                  <a:schemeClr val="accent6">
                    <a:lumMod val="50000"/>
                  </a:schemeClr>
                </a:solidFill>
              </a:rPr>
              <a:t>(</a:t>
            </a:r>
            <a:r>
              <a:rPr lang="en-US" sz="3000" b="1" dirty="0">
                <a:solidFill>
                  <a:schemeClr val="accent6">
                    <a:lumMod val="50000"/>
                  </a:schemeClr>
                </a:solidFill>
              </a:rPr>
              <a:t>feasibility and options analysis)</a:t>
            </a:r>
            <a:endParaRPr lang="el-GR" sz="3000" b="1" dirty="0">
              <a:solidFill>
                <a:schemeClr val="accent6">
                  <a:lumMod val="50000"/>
                </a:schemeClr>
              </a:solidFill>
            </a:endParaRPr>
          </a:p>
        </p:txBody>
      </p:sp>
      <p:sp>
        <p:nvSpPr>
          <p:cNvPr id="1184771" name="Rectangle 3"/>
          <p:cNvSpPr>
            <a:spLocks noGrp="1" noChangeArrowheads="1"/>
          </p:cNvSpPr>
          <p:nvPr>
            <p:ph idx="1"/>
          </p:nvPr>
        </p:nvSpPr>
        <p:spPr>
          <a:xfrm>
            <a:off x="179512" y="1268760"/>
            <a:ext cx="8784976" cy="5589240"/>
          </a:xfrm>
        </p:spPr>
        <p:txBody>
          <a:bodyPr>
            <a:noAutofit/>
          </a:bodyPr>
          <a:lstStyle/>
          <a:p>
            <a:pPr algn="just">
              <a:lnSpc>
                <a:spcPct val="80000"/>
              </a:lnSpc>
            </a:pPr>
            <a:r>
              <a:rPr lang="el-GR" sz="2200" dirty="0">
                <a:solidFill>
                  <a:schemeClr val="tx1"/>
                </a:solidFill>
              </a:rPr>
              <a:t>Για να χρηματοδοτηθεί το έργο θα πρέπει να είναι η καλύτερη εναλλακτική ανάμεσα στις εφικτές στρατηγικές για την επίτευξη του κοινωνικό-οικονομικού στόχου.</a:t>
            </a:r>
            <a:endParaRPr lang="en-GB" sz="2200" dirty="0">
              <a:solidFill>
                <a:schemeClr val="tx1"/>
              </a:solidFill>
            </a:endParaRPr>
          </a:p>
          <a:p>
            <a:pPr algn="just">
              <a:lnSpc>
                <a:spcPct val="80000"/>
              </a:lnSpc>
            </a:pPr>
            <a:r>
              <a:rPr lang="el-GR" sz="2200" dirty="0" smtClean="0">
                <a:solidFill>
                  <a:schemeClr val="tx1"/>
                </a:solidFill>
              </a:rPr>
              <a:t>Συνεπώς </a:t>
            </a:r>
            <a:r>
              <a:rPr lang="el-GR" sz="2200" dirty="0">
                <a:solidFill>
                  <a:schemeClr val="tx1"/>
                </a:solidFill>
              </a:rPr>
              <a:t>μία ολοκληρωμένη πρόταση θα πρέπει να θεωρεί όλες τις εναλλακτικές ταυτόχρονα με το να αποδεικνύει την εφικτότητα του έργου.</a:t>
            </a:r>
          </a:p>
          <a:p>
            <a:pPr algn="just">
              <a:lnSpc>
                <a:spcPct val="80000"/>
              </a:lnSpc>
            </a:pPr>
            <a:r>
              <a:rPr lang="el-GR" sz="2200" dirty="0" smtClean="0">
                <a:solidFill>
                  <a:schemeClr val="tx1"/>
                </a:solidFill>
              </a:rPr>
              <a:t>Οι </a:t>
            </a:r>
            <a:r>
              <a:rPr lang="el-GR" sz="2200" dirty="0">
                <a:solidFill>
                  <a:schemeClr val="tx1"/>
                </a:solidFill>
              </a:rPr>
              <a:t>αναφορές για την εφικτότητα του έργου θα πρέπει να </a:t>
            </a:r>
            <a:r>
              <a:rPr lang="el-GR" sz="2200" dirty="0" smtClean="0">
                <a:solidFill>
                  <a:schemeClr val="tx1"/>
                </a:solidFill>
              </a:rPr>
              <a:t>περιλαμβάνουν: </a:t>
            </a:r>
            <a:endParaRPr lang="en-GB" sz="2200" dirty="0">
              <a:solidFill>
                <a:schemeClr val="tx1"/>
              </a:solidFill>
            </a:endParaRPr>
          </a:p>
          <a:p>
            <a:pPr algn="just">
              <a:lnSpc>
                <a:spcPct val="80000"/>
              </a:lnSpc>
              <a:buFontTx/>
              <a:buChar char="-"/>
            </a:pPr>
            <a:r>
              <a:rPr lang="el-GR" sz="2200" dirty="0">
                <a:solidFill>
                  <a:schemeClr val="tx1"/>
                </a:solidFill>
              </a:rPr>
              <a:t>ανάλυση του θεσμικού πλαισίου</a:t>
            </a:r>
            <a:endParaRPr lang="en-GB" sz="2200" dirty="0">
              <a:solidFill>
                <a:schemeClr val="tx1"/>
              </a:solidFill>
            </a:endParaRPr>
          </a:p>
          <a:p>
            <a:pPr algn="just">
              <a:lnSpc>
                <a:spcPct val="80000"/>
              </a:lnSpc>
              <a:buFontTx/>
              <a:buChar char="-"/>
            </a:pPr>
            <a:r>
              <a:rPr lang="el-GR" sz="2200" dirty="0">
                <a:solidFill>
                  <a:schemeClr val="tx1"/>
                </a:solidFill>
              </a:rPr>
              <a:t>προβλέψεις της μελλοντικής ζήτησης</a:t>
            </a:r>
            <a:endParaRPr lang="en-GB" sz="2200" dirty="0">
              <a:solidFill>
                <a:schemeClr val="tx1"/>
              </a:solidFill>
            </a:endParaRPr>
          </a:p>
          <a:p>
            <a:pPr algn="just">
              <a:lnSpc>
                <a:spcPct val="80000"/>
              </a:lnSpc>
              <a:buFontTx/>
              <a:buChar char="-"/>
            </a:pPr>
            <a:r>
              <a:rPr lang="el-GR" sz="2200" dirty="0">
                <a:solidFill>
                  <a:schemeClr val="tx1"/>
                </a:solidFill>
              </a:rPr>
              <a:t>περιγραφή της υφιστάμενης τεχνολογίας,</a:t>
            </a:r>
            <a:r>
              <a:rPr lang="en-GB" sz="2200" dirty="0">
                <a:solidFill>
                  <a:schemeClr val="tx1"/>
                </a:solidFill>
              </a:rPr>
              <a:t> </a:t>
            </a:r>
            <a:r>
              <a:rPr lang="el-GR" sz="2200" dirty="0">
                <a:solidFill>
                  <a:schemeClr val="tx1"/>
                </a:solidFill>
              </a:rPr>
              <a:t>της έκτασης και της τοποθεσίας του έργου</a:t>
            </a:r>
            <a:endParaRPr lang="en-GB" sz="2200" dirty="0">
              <a:solidFill>
                <a:schemeClr val="tx1"/>
              </a:solidFill>
            </a:endParaRPr>
          </a:p>
          <a:p>
            <a:pPr algn="just">
              <a:lnSpc>
                <a:spcPct val="80000"/>
              </a:lnSpc>
              <a:buFontTx/>
              <a:buChar char="-"/>
            </a:pPr>
            <a:r>
              <a:rPr lang="el-GR" sz="2200" dirty="0">
                <a:solidFill>
                  <a:schemeClr val="tx1"/>
                </a:solidFill>
              </a:rPr>
              <a:t>περιγραφή του χρονοδιαγράμματος για την εφαρμογή του</a:t>
            </a:r>
            <a:r>
              <a:rPr lang="en-GB" sz="2200" dirty="0">
                <a:solidFill>
                  <a:schemeClr val="tx1"/>
                </a:solidFill>
              </a:rPr>
              <a:t> </a:t>
            </a:r>
            <a:r>
              <a:rPr lang="el-GR" sz="2200" dirty="0">
                <a:solidFill>
                  <a:schemeClr val="tx1"/>
                </a:solidFill>
              </a:rPr>
              <a:t>έργου</a:t>
            </a:r>
            <a:endParaRPr lang="en-GB" sz="2200" dirty="0">
              <a:solidFill>
                <a:schemeClr val="tx1"/>
              </a:solidFill>
            </a:endParaRPr>
          </a:p>
          <a:p>
            <a:pPr algn="just">
              <a:lnSpc>
                <a:spcPct val="80000"/>
              </a:lnSpc>
              <a:buFontTx/>
              <a:buNone/>
            </a:pPr>
            <a:endParaRPr lang="en-GB" sz="2200" dirty="0">
              <a:solidFill>
                <a:schemeClr val="tx1"/>
              </a:solidFill>
            </a:endParaRPr>
          </a:p>
          <a:p>
            <a:pPr algn="just">
              <a:lnSpc>
                <a:spcPct val="80000"/>
              </a:lnSpc>
              <a:buClr>
                <a:schemeClr val="tx1"/>
              </a:buClr>
            </a:pPr>
            <a:r>
              <a:rPr lang="el-GR" sz="2200" dirty="0">
                <a:solidFill>
                  <a:schemeClr val="tx1"/>
                </a:solidFill>
              </a:rPr>
              <a:t>Η απόδειξη της εφικτότητας πολλές φορές επιβάλλει την διενέργεια και κατάθεση βοηθητικών μελετών,</a:t>
            </a:r>
            <a:r>
              <a:rPr lang="en-GB" sz="2200" dirty="0">
                <a:solidFill>
                  <a:schemeClr val="tx1"/>
                </a:solidFill>
              </a:rPr>
              <a:t> </a:t>
            </a:r>
            <a:r>
              <a:rPr lang="el-GR" sz="2200" dirty="0">
                <a:solidFill>
                  <a:schemeClr val="tx1"/>
                </a:solidFill>
              </a:rPr>
              <a:t>μηχανολογικών, οικ</a:t>
            </a:r>
            <a:r>
              <a:rPr lang="en-GB" sz="2200" dirty="0">
                <a:solidFill>
                  <a:schemeClr val="tx1"/>
                </a:solidFill>
              </a:rPr>
              <a:t>o</a:t>
            </a:r>
            <a:r>
              <a:rPr lang="el-GR" sz="2200" dirty="0">
                <a:solidFill>
                  <a:schemeClr val="tx1"/>
                </a:solidFill>
              </a:rPr>
              <a:t>νομοτεχνικών, μάρκετινγκ </a:t>
            </a:r>
            <a:r>
              <a:rPr lang="el-GR" sz="2200" dirty="0" smtClean="0">
                <a:solidFill>
                  <a:schemeClr val="tx1"/>
                </a:solidFill>
              </a:rPr>
              <a:t>, κ.α</a:t>
            </a:r>
            <a:r>
              <a:rPr lang="el-GR" sz="2200" dirty="0">
                <a:solidFill>
                  <a:schemeClr val="tx1"/>
                </a:solidFill>
              </a:rPr>
              <a:t>.</a:t>
            </a:r>
          </a:p>
        </p:txBody>
      </p:sp>
    </p:spTree>
  </p:cSld>
  <p:clrMapOvr>
    <a:masterClrMapping/>
  </p:clrMapOvr>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a:xfrm>
            <a:off x="0" y="274638"/>
            <a:ext cx="9144000" cy="1143000"/>
          </a:xfrm>
        </p:spPr>
        <p:txBody>
          <a:bodyPr>
            <a:noAutofit/>
          </a:bodyPr>
          <a:lstStyle/>
          <a:p>
            <a:pPr algn="ctr"/>
            <a:r>
              <a:rPr lang="el-GR" sz="3200" b="1" dirty="0" smtClean="0">
                <a:solidFill>
                  <a:schemeClr val="accent6">
                    <a:lumMod val="50000"/>
                  </a:schemeClr>
                </a:solidFill>
              </a:rPr>
              <a:t>Παραδειγμα εναλλακτικων (</a:t>
            </a:r>
            <a:r>
              <a:rPr lang="en-US" sz="3200" b="1" dirty="0">
                <a:solidFill>
                  <a:schemeClr val="accent6">
                    <a:lumMod val="50000"/>
                  </a:schemeClr>
                </a:solidFill>
              </a:rPr>
              <a:t>example of options)</a:t>
            </a:r>
            <a:endParaRPr lang="el-GR" sz="3200" b="1" dirty="0">
              <a:solidFill>
                <a:schemeClr val="accent6">
                  <a:lumMod val="50000"/>
                </a:schemeClr>
              </a:solidFill>
            </a:endParaRPr>
          </a:p>
        </p:txBody>
      </p:sp>
      <p:sp>
        <p:nvSpPr>
          <p:cNvPr id="1186819" name="Text Box 3"/>
          <p:cNvSpPr txBox="1">
            <a:spLocks noChangeArrowheads="1"/>
          </p:cNvSpPr>
          <p:nvPr/>
        </p:nvSpPr>
        <p:spPr bwMode="auto">
          <a:xfrm>
            <a:off x="0" y="1484313"/>
            <a:ext cx="8964488" cy="4524315"/>
          </a:xfrm>
          <a:prstGeom prst="rect">
            <a:avLst/>
          </a:prstGeom>
          <a:noFill/>
          <a:ln w="9525">
            <a:noFill/>
            <a:miter lim="800000"/>
            <a:headEnd/>
            <a:tailEnd/>
          </a:ln>
          <a:effectLst/>
        </p:spPr>
        <p:txBody>
          <a:bodyPr wrap="square">
            <a:spAutoFit/>
          </a:bodyPr>
          <a:lstStyle/>
          <a:p>
            <a:pPr algn="l">
              <a:spcBef>
                <a:spcPct val="50000"/>
              </a:spcBef>
            </a:pPr>
            <a:r>
              <a:rPr lang="el-GR" sz="2400" i="0" dirty="0">
                <a:solidFill>
                  <a:schemeClr val="tx1"/>
                </a:solidFill>
                <a:effectLst/>
              </a:rPr>
              <a:t>Για την σύνδεση των πόλεων Α και Β υπάρχουν τρείς εφικτές εναλλακτικές:</a:t>
            </a:r>
          </a:p>
          <a:p>
            <a:pPr algn="l">
              <a:spcBef>
                <a:spcPct val="50000"/>
              </a:spcBef>
            </a:pPr>
            <a:r>
              <a:rPr lang="en-GB" sz="2400" i="0" dirty="0" smtClean="0">
                <a:solidFill>
                  <a:schemeClr val="tx1"/>
                </a:solidFill>
                <a:effectLst/>
              </a:rPr>
              <a:t>1</a:t>
            </a:r>
            <a:r>
              <a:rPr lang="el-GR" sz="2400" i="0" dirty="0">
                <a:solidFill>
                  <a:schemeClr val="tx1"/>
                </a:solidFill>
                <a:effectLst/>
              </a:rPr>
              <a:t>. κατασκευή ενός νέου σιδηροδρομικού</a:t>
            </a:r>
            <a:r>
              <a:rPr lang="en-GB" sz="2400" i="0" dirty="0">
                <a:solidFill>
                  <a:schemeClr val="tx1"/>
                </a:solidFill>
                <a:effectLst/>
              </a:rPr>
              <a:t> </a:t>
            </a:r>
            <a:r>
              <a:rPr lang="el-GR" sz="2400" i="0" dirty="0">
                <a:solidFill>
                  <a:schemeClr val="tx1"/>
                </a:solidFill>
                <a:effectLst/>
              </a:rPr>
              <a:t>δικτύου</a:t>
            </a:r>
          </a:p>
          <a:p>
            <a:pPr algn="l">
              <a:spcBef>
                <a:spcPct val="50000"/>
              </a:spcBef>
            </a:pPr>
            <a:r>
              <a:rPr lang="el-GR" sz="2400" i="0" dirty="0">
                <a:solidFill>
                  <a:schemeClr val="tx1"/>
                </a:solidFill>
                <a:effectLst/>
              </a:rPr>
              <a:t>2. διάνοιξη ενός νέου δρόμου </a:t>
            </a:r>
          </a:p>
          <a:p>
            <a:pPr algn="l">
              <a:spcBef>
                <a:spcPct val="50000"/>
              </a:spcBef>
            </a:pPr>
            <a:r>
              <a:rPr lang="el-GR" sz="2400" i="0" dirty="0">
                <a:solidFill>
                  <a:schemeClr val="tx1"/>
                </a:solidFill>
                <a:effectLst/>
              </a:rPr>
              <a:t>3.επιμήκυνση του υπάρχοντος δρόμου</a:t>
            </a:r>
            <a:endParaRPr lang="en-GB" sz="2400" i="0" dirty="0">
              <a:solidFill>
                <a:schemeClr val="tx1"/>
              </a:solidFill>
              <a:effectLst/>
            </a:endParaRPr>
          </a:p>
          <a:p>
            <a:pPr algn="just">
              <a:spcBef>
                <a:spcPct val="50000"/>
              </a:spcBef>
            </a:pPr>
            <a:r>
              <a:rPr lang="el-GR" sz="2400" i="0" dirty="0" smtClean="0">
                <a:solidFill>
                  <a:schemeClr val="tx1"/>
                </a:solidFill>
                <a:effectLst/>
              </a:rPr>
              <a:t>Αν </a:t>
            </a:r>
            <a:r>
              <a:rPr lang="el-GR" sz="2400" i="0" dirty="0">
                <a:solidFill>
                  <a:schemeClr val="tx1"/>
                </a:solidFill>
                <a:effectLst/>
              </a:rPr>
              <a:t>το προτεινόμενο έργο αφορά την διάνοιξη ενός νέου δρόμου, πρέπει να τεκμηριωθεί ότι είναι ανώτερο από τις εναλλακτικές της κατασκευής νέου σιδηροδρόμου</a:t>
            </a:r>
            <a:r>
              <a:rPr lang="en-GB" sz="2400" i="0" dirty="0">
                <a:solidFill>
                  <a:schemeClr val="tx1"/>
                </a:solidFill>
                <a:effectLst/>
              </a:rPr>
              <a:t> </a:t>
            </a:r>
            <a:r>
              <a:rPr lang="el-GR" sz="2400" i="0" dirty="0">
                <a:solidFill>
                  <a:schemeClr val="tx1"/>
                </a:solidFill>
                <a:effectLst/>
              </a:rPr>
              <a:t>(</a:t>
            </a:r>
            <a:r>
              <a:rPr lang="en-US" sz="2400" i="0" dirty="0">
                <a:solidFill>
                  <a:schemeClr val="tx1"/>
                </a:solidFill>
                <a:effectLst/>
              </a:rPr>
              <a:t>do something alternative)</a:t>
            </a:r>
            <a:r>
              <a:rPr lang="el-GR" sz="2400" i="0" dirty="0">
                <a:solidFill>
                  <a:schemeClr val="tx1"/>
                </a:solidFill>
                <a:effectLst/>
              </a:rPr>
              <a:t> ή της επέκτασης του υπάρχοντος δρόμου</a:t>
            </a:r>
            <a:r>
              <a:rPr lang="en-US" sz="2400" i="0" dirty="0">
                <a:solidFill>
                  <a:schemeClr val="tx1"/>
                </a:solidFill>
                <a:effectLst/>
              </a:rPr>
              <a:t> (do minimum alternative)</a:t>
            </a:r>
            <a:r>
              <a:rPr lang="el-GR" sz="2400" i="0" dirty="0">
                <a:solidFill>
                  <a:schemeClr val="tx1"/>
                </a:solidFill>
                <a:effectLst/>
              </a:rPr>
              <a:t> παρά την εφικτότητά του.</a:t>
            </a:r>
          </a:p>
        </p:txBody>
      </p:sp>
    </p:spTree>
  </p:cSld>
  <p:clrMapOvr>
    <a:masterClrMapping/>
  </p:clrMapOvr>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p:txBody>
          <a:bodyPr>
            <a:normAutofit fontScale="90000"/>
          </a:bodyPr>
          <a:lstStyle/>
          <a:p>
            <a:r>
              <a:rPr lang="el-GR" sz="3600" b="1" dirty="0" smtClean="0">
                <a:solidFill>
                  <a:schemeClr val="accent6">
                    <a:lumMod val="50000"/>
                  </a:schemeClr>
                </a:solidFill>
              </a:rPr>
              <a:t>εσοδα προερχομενα απο </a:t>
            </a:r>
            <a:r>
              <a:rPr lang="el-GR" sz="3600" b="1" dirty="0">
                <a:solidFill>
                  <a:schemeClr val="accent6">
                    <a:lumMod val="50000"/>
                  </a:schemeClr>
                </a:solidFill>
              </a:rPr>
              <a:t>το </a:t>
            </a:r>
            <a:r>
              <a:rPr lang="el-GR" sz="3600" b="1" dirty="0" smtClean="0">
                <a:solidFill>
                  <a:schemeClr val="accent6">
                    <a:lumMod val="50000"/>
                  </a:schemeClr>
                </a:solidFill>
              </a:rPr>
              <a:t>εργο</a:t>
            </a:r>
            <a:endParaRPr lang="el-GR" sz="3600" b="1" dirty="0">
              <a:solidFill>
                <a:schemeClr val="accent6">
                  <a:lumMod val="50000"/>
                </a:schemeClr>
              </a:solidFill>
            </a:endParaRPr>
          </a:p>
        </p:txBody>
      </p:sp>
      <p:sp>
        <p:nvSpPr>
          <p:cNvPr id="1195011" name="Rectangle 3"/>
          <p:cNvSpPr>
            <a:spLocks noGrp="1" noChangeArrowheads="1"/>
          </p:cNvSpPr>
          <p:nvPr>
            <p:ph idx="1"/>
          </p:nvPr>
        </p:nvSpPr>
        <p:spPr>
          <a:xfrm>
            <a:off x="827088" y="1600200"/>
            <a:ext cx="7561262" cy="4637112"/>
          </a:xfrm>
        </p:spPr>
        <p:txBody>
          <a:bodyPr>
            <a:normAutofit/>
          </a:bodyPr>
          <a:lstStyle/>
          <a:p>
            <a:r>
              <a:rPr lang="el-GR" sz="2400" dirty="0">
                <a:solidFill>
                  <a:schemeClr val="tx1"/>
                </a:solidFill>
              </a:rPr>
              <a:t>Τα έσοδα προέρχονται από την πώληση αγαθών ή υπηρεσιών  και υπολογίζονται με βάση τις προβλέψεις για τις ποσότητες που θα παραχθούν και τις τιμές στις οποίες θα διατεθούν.</a:t>
            </a:r>
          </a:p>
          <a:p>
            <a:r>
              <a:rPr lang="el-GR" sz="2400" dirty="0">
                <a:solidFill>
                  <a:schemeClr val="tx1"/>
                </a:solidFill>
              </a:rPr>
              <a:t>Στους υπολογισμούς πρέπει να υπεισέρχονται μόνο καθαρά έσοδα μετά την αφαίρεση φόρων ή επιδοτήσεων.</a:t>
            </a:r>
          </a:p>
          <a:p>
            <a:r>
              <a:rPr lang="el-GR" sz="2400" dirty="0">
                <a:solidFill>
                  <a:schemeClr val="tx1"/>
                </a:solidFill>
              </a:rPr>
              <a:t>Τα έσοδα που λαμβάνονται υπ όψιν για τις αναλύσεις είναι αυτά που συγκεντρώνει ο κάτοχος της επένδυσης (που μπορεί να είναι διαφορετικό πρόσωπο από αυτόν που λειτουργεί την επένδυση).</a:t>
            </a:r>
          </a:p>
          <a:p>
            <a:endParaRPr lang="el-GR" sz="2400" dirty="0"/>
          </a:p>
          <a:p>
            <a:endParaRPr lang="el-GR"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ΙΔΙΩΤΙΚΕΣ ΕΠΕΝΔΥΣΕΙΣ</a:t>
            </a:r>
            <a:endParaRPr lang="el-GR" b="1" dirty="0">
              <a:solidFill>
                <a:schemeClr val="tx1"/>
              </a:solidFill>
            </a:endParaRPr>
          </a:p>
        </p:txBody>
      </p:sp>
      <p:sp>
        <p:nvSpPr>
          <p:cNvPr id="3" name="2 - Θέση περιεχομένου"/>
          <p:cNvSpPr>
            <a:spLocks noGrp="1"/>
          </p:cNvSpPr>
          <p:nvPr>
            <p:ph idx="1"/>
          </p:nvPr>
        </p:nvSpPr>
        <p:spPr>
          <a:xfrm>
            <a:off x="304800" y="1554162"/>
            <a:ext cx="8587680" cy="4755158"/>
          </a:xfrm>
        </p:spPr>
        <p:txBody>
          <a:bodyPr>
            <a:normAutofit fontScale="85000" lnSpcReduction="10000"/>
          </a:bodyPr>
          <a:lstStyle/>
          <a:p>
            <a:pPr algn="just"/>
            <a:r>
              <a:rPr lang="el-GR" dirty="0" smtClean="0">
                <a:solidFill>
                  <a:schemeClr val="tx1"/>
                </a:solidFill>
              </a:rPr>
              <a:t>Οι ιδιωτικές επενδύσεις χρηματοδοτούνται συνήθως με αυτοχρηματοδότηση,</a:t>
            </a:r>
            <a:r>
              <a:rPr lang="el-GR" dirty="0" smtClean="0"/>
              <a:t> </a:t>
            </a:r>
            <a:r>
              <a:rPr lang="el-GR" b="1" dirty="0" smtClean="0">
                <a:hlinkClick r:id="rId2"/>
              </a:rPr>
              <a:t>αύξηση</a:t>
            </a:r>
            <a:r>
              <a:rPr lang="el-GR" dirty="0" smtClean="0"/>
              <a:t> </a:t>
            </a:r>
            <a:r>
              <a:rPr lang="el-GR" b="1" dirty="0" smtClean="0">
                <a:hlinkClick r:id="rId3"/>
              </a:rPr>
              <a:t>μετοχικού κεφαλαίου</a:t>
            </a:r>
            <a:r>
              <a:rPr lang="el-GR" dirty="0" smtClean="0"/>
              <a:t> </a:t>
            </a:r>
            <a:r>
              <a:rPr lang="el-GR" b="1" dirty="0" smtClean="0"/>
              <a:t>ή </a:t>
            </a:r>
            <a:r>
              <a:rPr lang="el-GR" b="1" dirty="0" smtClean="0">
                <a:solidFill>
                  <a:srgbClr val="C00000"/>
                </a:solidFill>
              </a:rPr>
              <a:t>δανεισμό </a:t>
            </a:r>
            <a:r>
              <a:rPr lang="el-GR" dirty="0" smtClean="0">
                <a:solidFill>
                  <a:schemeClr val="tx1"/>
                </a:solidFill>
              </a:rPr>
              <a:t>και περιλαμβάνουν δαπάνες για κατοικίες, πάγιες εγκαταστάσεις των επιχειρήσεων και αύξηση των αποθεμάτων των επιχειρήσεων.</a:t>
            </a:r>
          </a:p>
          <a:p>
            <a:pPr algn="just"/>
            <a:endParaRPr lang="el-GR" dirty="0" smtClean="0">
              <a:solidFill>
                <a:schemeClr val="tx1"/>
              </a:solidFill>
            </a:endParaRPr>
          </a:p>
          <a:p>
            <a:pPr algn="just"/>
            <a:r>
              <a:rPr lang="el-GR" dirty="0" smtClean="0">
                <a:solidFill>
                  <a:schemeClr val="tx1"/>
                </a:solidFill>
              </a:rPr>
              <a:t>Οι ιδιωτικές επενδύσεις παγίων κεφαλαιουχικών αγαθών είναι εκείνες οι οποίες έχουν μεγάλη σημασία για την ανάπτυξη και τη διεύρυνση της παραγωγικής βάσης της οικονομίας.</a:t>
            </a:r>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490537"/>
          </a:xfrm>
        </p:spPr>
        <p:txBody>
          <a:bodyPr>
            <a:normAutofit fontScale="90000"/>
          </a:bodyPr>
          <a:lstStyle/>
          <a:p>
            <a:r>
              <a:rPr lang="el-GR" sz="4000" b="1" dirty="0" smtClean="0"/>
              <a:t>ΑνθρΩπινο ΔυναμικΟ</a:t>
            </a:r>
            <a:r>
              <a:rPr lang="el-GR" sz="4000" dirty="0" smtClean="0"/>
              <a:t> </a:t>
            </a:r>
            <a:endParaRPr lang="el-GR" sz="4000" dirty="0"/>
          </a:p>
        </p:txBody>
      </p:sp>
      <p:sp>
        <p:nvSpPr>
          <p:cNvPr id="29699" name="Rectangle 3"/>
          <p:cNvSpPr>
            <a:spLocks noGrp="1" noChangeArrowheads="1"/>
          </p:cNvSpPr>
          <p:nvPr>
            <p:ph idx="1"/>
          </p:nvPr>
        </p:nvSpPr>
        <p:spPr>
          <a:xfrm>
            <a:off x="0" y="1052513"/>
            <a:ext cx="9144000" cy="5545137"/>
          </a:xfrm>
        </p:spPr>
        <p:txBody>
          <a:bodyPr>
            <a:noAutofit/>
          </a:bodyPr>
          <a:lstStyle/>
          <a:p>
            <a:pPr>
              <a:lnSpc>
                <a:spcPct val="90000"/>
              </a:lnSpc>
            </a:pPr>
            <a:r>
              <a:rPr lang="el-GR" sz="2800" dirty="0">
                <a:solidFill>
                  <a:schemeClr val="tx1"/>
                </a:solidFill>
              </a:rPr>
              <a:t>Το ανθρώπινο δυναμικό είναι ένας από </a:t>
            </a:r>
            <a:r>
              <a:rPr lang="el-GR" sz="2800" dirty="0" smtClean="0">
                <a:solidFill>
                  <a:schemeClr val="tx1"/>
                </a:solidFill>
              </a:rPr>
              <a:t>τους κρισιμότερους </a:t>
            </a:r>
            <a:r>
              <a:rPr lang="el-GR" sz="2800" dirty="0">
                <a:solidFill>
                  <a:schemeClr val="tx1"/>
                </a:solidFill>
              </a:rPr>
              <a:t>παράγοντες επιτυχίας </a:t>
            </a:r>
            <a:r>
              <a:rPr lang="el-GR" sz="2800" dirty="0" smtClean="0">
                <a:solidFill>
                  <a:schemeClr val="tx1"/>
                </a:solidFill>
              </a:rPr>
              <a:t>στην υλοποίηση </a:t>
            </a:r>
            <a:r>
              <a:rPr lang="el-GR" sz="2800" dirty="0">
                <a:solidFill>
                  <a:schemeClr val="tx1"/>
                </a:solidFill>
              </a:rPr>
              <a:t>χωρίς προβλήματα των </a:t>
            </a:r>
            <a:r>
              <a:rPr lang="el-GR" sz="2800" dirty="0" smtClean="0">
                <a:solidFill>
                  <a:schemeClr val="tx1"/>
                </a:solidFill>
              </a:rPr>
              <a:t>Επιχειρηματικών Σχεδίων </a:t>
            </a:r>
            <a:r>
              <a:rPr lang="el-GR" sz="2800" dirty="0">
                <a:solidFill>
                  <a:schemeClr val="tx1"/>
                </a:solidFill>
              </a:rPr>
              <a:t>μιας επιχείρησης.</a:t>
            </a:r>
          </a:p>
          <a:p>
            <a:pPr>
              <a:lnSpc>
                <a:spcPct val="90000"/>
              </a:lnSpc>
            </a:pPr>
            <a:r>
              <a:rPr lang="el-GR" sz="2800" dirty="0">
                <a:solidFill>
                  <a:schemeClr val="tx1"/>
                </a:solidFill>
              </a:rPr>
              <a:t>Συγκεκριμένα, ιδιαίτερη βαρύτητα αποδίδεται:</a:t>
            </a:r>
            <a:br>
              <a:rPr lang="el-GR" sz="2800" dirty="0">
                <a:solidFill>
                  <a:schemeClr val="tx1"/>
                </a:solidFill>
              </a:rPr>
            </a:br>
            <a:r>
              <a:rPr lang="el-GR" sz="2800" dirty="0">
                <a:solidFill>
                  <a:schemeClr val="tx1"/>
                </a:solidFill>
              </a:rPr>
              <a:t>• στις ευθύνες του management και στην αποσαφήνιση των ρόλων εργασίας του προσωπικού με βάση την εξειδίκευση και την εμπειρία </a:t>
            </a:r>
            <a:r>
              <a:rPr lang="el-GR" sz="2800" dirty="0" smtClean="0">
                <a:solidFill>
                  <a:schemeClr val="tx1"/>
                </a:solidFill>
              </a:rPr>
              <a:t>του,</a:t>
            </a:r>
            <a:r>
              <a:rPr lang="el-GR" sz="2800" dirty="0">
                <a:solidFill>
                  <a:schemeClr val="tx1"/>
                </a:solidFill>
              </a:rPr>
              <a:t/>
            </a:r>
            <a:br>
              <a:rPr lang="el-GR" sz="2800" dirty="0">
                <a:solidFill>
                  <a:schemeClr val="tx1"/>
                </a:solidFill>
              </a:rPr>
            </a:br>
            <a:r>
              <a:rPr lang="el-GR" sz="2800" dirty="0">
                <a:solidFill>
                  <a:schemeClr val="tx1"/>
                </a:solidFill>
              </a:rPr>
              <a:t>• στην επάρκεια του προσωπικού και στον προγραμματισμό των προσλήψεων και της εκπαιδευτικής </a:t>
            </a:r>
            <a:r>
              <a:rPr lang="el-GR" sz="2800" dirty="0" smtClean="0">
                <a:solidFill>
                  <a:schemeClr val="tx1"/>
                </a:solidFill>
              </a:rPr>
              <a:t>δραστηριότητας,</a:t>
            </a:r>
            <a:r>
              <a:rPr lang="el-GR" sz="2800" dirty="0">
                <a:solidFill>
                  <a:schemeClr val="tx1"/>
                </a:solidFill>
              </a:rPr>
              <a:t/>
            </a:r>
            <a:br>
              <a:rPr lang="el-GR" sz="2800" dirty="0">
                <a:solidFill>
                  <a:schemeClr val="tx1"/>
                </a:solidFill>
              </a:rPr>
            </a:br>
            <a:r>
              <a:rPr lang="el-GR" sz="2800" dirty="0">
                <a:solidFill>
                  <a:schemeClr val="tx1"/>
                </a:solidFill>
              </a:rPr>
              <a:t>• στις ανάγκες σε νέα συστήματα υποστήριξης τα οποία εξοικονομούν χρόνο και αυξάνουν την αποδοτικότητα του προσωπικού. </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6034" name="Rectangle 2"/>
          <p:cNvSpPr>
            <a:spLocks noGrp="1" noChangeArrowheads="1"/>
          </p:cNvSpPr>
          <p:nvPr>
            <p:ph type="title"/>
          </p:nvPr>
        </p:nvSpPr>
        <p:spPr/>
        <p:txBody>
          <a:bodyPr/>
          <a:lstStyle/>
          <a:p>
            <a:r>
              <a:rPr lang="el-GR" sz="3600" b="1" dirty="0" smtClean="0">
                <a:solidFill>
                  <a:schemeClr val="accent6">
                    <a:lumMod val="50000"/>
                  </a:schemeClr>
                </a:solidFill>
              </a:rPr>
              <a:t>Υπολειμματικη αξια επενδυσησ</a:t>
            </a:r>
            <a:endParaRPr lang="el-GR" sz="3600" b="1" dirty="0">
              <a:solidFill>
                <a:schemeClr val="accent6">
                  <a:lumMod val="50000"/>
                </a:schemeClr>
              </a:solidFill>
            </a:endParaRPr>
          </a:p>
        </p:txBody>
      </p:sp>
      <p:sp>
        <p:nvSpPr>
          <p:cNvPr id="1196035" name="Rectangle 3"/>
          <p:cNvSpPr>
            <a:spLocks noGrp="1" noChangeArrowheads="1"/>
          </p:cNvSpPr>
          <p:nvPr>
            <p:ph idx="1"/>
          </p:nvPr>
        </p:nvSpPr>
        <p:spPr/>
        <p:txBody>
          <a:bodyPr>
            <a:normAutofit/>
          </a:bodyPr>
          <a:lstStyle/>
          <a:p>
            <a:pPr algn="just"/>
            <a:r>
              <a:rPr lang="el-GR" dirty="0">
                <a:solidFill>
                  <a:schemeClr val="tx1"/>
                </a:solidFill>
              </a:rPr>
              <a:t>Η υπολειμματική αξία αναφέρεται στην εκτιμώμενη αξία των περιουσιακών στοιχείων της επένδυσης (κτίρια  μηχανήματα) από την εκποίησή τους μετά το τέλος της οικονομικής ζωής του έργου στην ηλικία και την κατάσταση που αναμένεται να είναι.</a:t>
            </a:r>
          </a:p>
        </p:txBody>
      </p:sp>
    </p:spTree>
  </p:cSld>
  <p:clrMapOvr>
    <a:masterClrMapping/>
  </p:clrMapOvr>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0" y="457200"/>
            <a:ext cx="8991600" cy="838200"/>
          </a:xfrm>
        </p:spPr>
        <p:txBody>
          <a:bodyPr>
            <a:normAutofit fontScale="90000"/>
          </a:bodyPr>
          <a:lstStyle/>
          <a:p>
            <a:r>
              <a:rPr lang="el-GR" sz="3600" b="1" dirty="0" smtClean="0">
                <a:solidFill>
                  <a:schemeClr val="accent6">
                    <a:lumMod val="50000"/>
                  </a:schemeClr>
                </a:solidFill>
              </a:rPr>
              <a:t>Προσαρμογη </a:t>
            </a:r>
            <a:r>
              <a:rPr lang="el-GR" sz="3600" b="1" dirty="0">
                <a:solidFill>
                  <a:schemeClr val="accent6">
                    <a:lumMod val="50000"/>
                  </a:schemeClr>
                </a:solidFill>
              </a:rPr>
              <a:t>με </a:t>
            </a:r>
            <a:r>
              <a:rPr lang="el-GR" sz="3600" b="1" dirty="0" smtClean="0">
                <a:solidFill>
                  <a:schemeClr val="accent6">
                    <a:lumMod val="50000"/>
                  </a:schemeClr>
                </a:solidFill>
              </a:rPr>
              <a:t>βαση </a:t>
            </a:r>
            <a:r>
              <a:rPr lang="el-GR" sz="3600" b="1" dirty="0">
                <a:solidFill>
                  <a:schemeClr val="accent6">
                    <a:lumMod val="50000"/>
                  </a:schemeClr>
                </a:solidFill>
              </a:rPr>
              <a:t>τον </a:t>
            </a:r>
            <a:r>
              <a:rPr lang="el-GR" sz="3600" b="1" dirty="0" smtClean="0">
                <a:solidFill>
                  <a:schemeClr val="accent6">
                    <a:lumMod val="50000"/>
                  </a:schemeClr>
                </a:solidFill>
              </a:rPr>
              <a:t>πληθωρισμο</a:t>
            </a:r>
            <a:endParaRPr lang="el-GR" sz="3600" b="1" dirty="0">
              <a:solidFill>
                <a:schemeClr val="accent6">
                  <a:lumMod val="50000"/>
                </a:schemeClr>
              </a:solidFill>
            </a:endParaRPr>
          </a:p>
        </p:txBody>
      </p:sp>
      <p:sp>
        <p:nvSpPr>
          <p:cNvPr id="1197059" name="Rectangle 3"/>
          <p:cNvSpPr>
            <a:spLocks noGrp="1" noChangeArrowheads="1"/>
          </p:cNvSpPr>
          <p:nvPr>
            <p:ph idx="1"/>
          </p:nvPr>
        </p:nvSpPr>
        <p:spPr/>
        <p:txBody>
          <a:bodyPr>
            <a:normAutofit/>
          </a:bodyPr>
          <a:lstStyle/>
          <a:p>
            <a:r>
              <a:rPr lang="el-GR" sz="2800" dirty="0">
                <a:solidFill>
                  <a:schemeClr val="tx1"/>
                </a:solidFill>
              </a:rPr>
              <a:t>Στην χρηματοοικονομική ανάλυση συνίσταται η χρήση ονομαστικών μεγεθών ώστε να συμπεριλαμβάνεται και η επίδραση του πληθωρισμού.</a:t>
            </a:r>
          </a:p>
          <a:p>
            <a:endParaRPr lang="el-GR" sz="2800" dirty="0">
              <a:solidFill>
                <a:schemeClr val="tx1"/>
              </a:solidFill>
            </a:endParaRPr>
          </a:p>
          <a:p>
            <a:r>
              <a:rPr lang="el-GR" sz="2800" dirty="0">
                <a:solidFill>
                  <a:schemeClr val="tx1"/>
                </a:solidFill>
              </a:rPr>
              <a:t>Η προεξόφληση ονομαστικών ταμειακών ροών πρέπει να γίνεται με τη χρήση ονομαστικών επιτοκίων.</a:t>
            </a:r>
          </a:p>
        </p:txBody>
      </p:sp>
    </p:spTree>
  </p:cSld>
  <p:clrMapOvr>
    <a:masterClrMapping/>
  </p:clrMapOvr>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82" name="Rectangle 2"/>
          <p:cNvSpPr>
            <a:spLocks noGrp="1" noChangeArrowheads="1"/>
          </p:cNvSpPr>
          <p:nvPr>
            <p:ph type="title"/>
          </p:nvPr>
        </p:nvSpPr>
        <p:spPr/>
        <p:txBody>
          <a:bodyPr/>
          <a:lstStyle/>
          <a:p>
            <a:r>
              <a:rPr lang="el-GR" sz="3600" b="1" dirty="0" smtClean="0">
                <a:solidFill>
                  <a:schemeClr val="accent6">
                    <a:lumMod val="50000"/>
                  </a:schemeClr>
                </a:solidFill>
              </a:rPr>
              <a:t>Οικονομικη βιωσιμοτητα</a:t>
            </a:r>
            <a:endParaRPr lang="el-GR" sz="3600" b="1" dirty="0">
              <a:solidFill>
                <a:schemeClr val="accent6">
                  <a:lumMod val="50000"/>
                </a:schemeClr>
              </a:solidFill>
            </a:endParaRPr>
          </a:p>
        </p:txBody>
      </p:sp>
      <p:sp>
        <p:nvSpPr>
          <p:cNvPr id="1198083" name="Rectangle 3"/>
          <p:cNvSpPr>
            <a:spLocks noGrp="1" noChangeArrowheads="1"/>
          </p:cNvSpPr>
          <p:nvPr>
            <p:ph idx="1"/>
          </p:nvPr>
        </p:nvSpPr>
        <p:spPr>
          <a:xfrm>
            <a:off x="611560" y="1600200"/>
            <a:ext cx="7705353" cy="4525963"/>
          </a:xfrm>
        </p:spPr>
        <p:txBody>
          <a:bodyPr/>
          <a:lstStyle/>
          <a:p>
            <a:pPr algn="just"/>
            <a:r>
              <a:rPr lang="el-GR" sz="2400" dirty="0">
                <a:solidFill>
                  <a:schemeClr val="tx1"/>
                </a:solidFill>
              </a:rPr>
              <a:t>Το προτεινόμενο έργο πρέπει να αποδεικνύει ότι δεν διατρέχει τον κίνδυνο χρεοκοπίας.</a:t>
            </a:r>
          </a:p>
          <a:p>
            <a:pPr algn="just"/>
            <a:endParaRPr lang="el-GR" sz="2400" dirty="0">
              <a:solidFill>
                <a:schemeClr val="tx1"/>
              </a:solidFill>
            </a:endParaRPr>
          </a:p>
          <a:p>
            <a:pPr algn="just"/>
            <a:r>
              <a:rPr lang="el-GR" sz="2400" dirty="0">
                <a:solidFill>
                  <a:schemeClr val="tx1"/>
                </a:solidFill>
              </a:rPr>
              <a:t>Οι πηγές χρηματοδότησης στον χρονικό ορίζοντα του έργου πρέπει να επαρκούν για την κάλυψη τόσο τακτικών όσο και έκτακτων αναγκών.</a:t>
            </a:r>
          </a:p>
          <a:p>
            <a:pPr algn="just"/>
            <a:endParaRPr lang="el-GR" sz="2400" dirty="0">
              <a:solidFill>
                <a:schemeClr val="tx1"/>
              </a:solidFill>
            </a:endParaRPr>
          </a:p>
          <a:p>
            <a:pPr algn="just"/>
            <a:r>
              <a:rPr lang="el-GR" sz="2400" dirty="0">
                <a:solidFill>
                  <a:schemeClr val="tx1"/>
                </a:solidFill>
              </a:rPr>
              <a:t>Οι θετικές καθαρές ταμειακές ροές στην διάρκεια της  οικονομικής ζωής του έργου τεκμαίρουν την οικονομική του βιωσιμότητα.</a:t>
            </a:r>
          </a:p>
        </p:txBody>
      </p:sp>
    </p:spTree>
  </p:cSld>
  <p:clrMapOvr>
    <a:masterClrMapping/>
  </p:clrMapOvr>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normAutofit fontScale="90000"/>
          </a:bodyPr>
          <a:lstStyle/>
          <a:p>
            <a:pPr algn="ctr"/>
            <a:r>
              <a:rPr lang="el-GR" sz="3600" b="1" dirty="0" smtClean="0">
                <a:solidFill>
                  <a:schemeClr val="accent6">
                    <a:lumMod val="50000"/>
                  </a:schemeClr>
                </a:solidFill>
              </a:rPr>
              <a:t>Επιλογη καταλληλου προεξοφλητικου επιτοκιου</a:t>
            </a:r>
            <a:endParaRPr lang="el-GR" sz="3600" b="1" dirty="0">
              <a:solidFill>
                <a:schemeClr val="accent6">
                  <a:lumMod val="50000"/>
                </a:schemeClr>
              </a:solidFill>
            </a:endParaRPr>
          </a:p>
        </p:txBody>
      </p:sp>
      <p:sp>
        <p:nvSpPr>
          <p:cNvPr id="1199107" name="Rectangle 3"/>
          <p:cNvSpPr>
            <a:spLocks noGrp="1" noChangeArrowheads="1"/>
          </p:cNvSpPr>
          <p:nvPr>
            <p:ph idx="1"/>
          </p:nvPr>
        </p:nvSpPr>
        <p:spPr>
          <a:xfrm>
            <a:off x="611188" y="1989138"/>
            <a:ext cx="7993062" cy="3744912"/>
          </a:xfrm>
        </p:spPr>
        <p:txBody>
          <a:bodyPr/>
          <a:lstStyle/>
          <a:p>
            <a:pPr algn="just"/>
            <a:r>
              <a:rPr lang="el-GR" sz="2400" dirty="0">
                <a:solidFill>
                  <a:schemeClr val="tx1"/>
                </a:solidFill>
              </a:rPr>
              <a:t>Το επιτόκιο στο οποίο προεξοφλούνται οι ετήσιες ταμειακές ροές για τον προσδιορισμό της καθαρής παρούσας αξίας ουσιαστικά είναι το κόστος ευκαιρίας κεφαλαίου για την συγκεκριμένη επένδυση.</a:t>
            </a:r>
          </a:p>
          <a:p>
            <a:pPr algn="just"/>
            <a:endParaRPr lang="el-GR" sz="2400" dirty="0">
              <a:solidFill>
                <a:schemeClr val="tx1"/>
              </a:solidFill>
            </a:endParaRPr>
          </a:p>
          <a:p>
            <a:pPr algn="just"/>
            <a:r>
              <a:rPr lang="el-GR" sz="2400" dirty="0">
                <a:solidFill>
                  <a:schemeClr val="tx1"/>
                </a:solidFill>
              </a:rPr>
              <a:t>Σύμφωνα με τους οδηγούς της Ε.Ε. για την περίοδο 2000-2006 το μακροχρόνιο κόστος ευκαιρίας κεφαλαίου είναι 6%</a:t>
            </a:r>
          </a:p>
        </p:txBody>
      </p:sp>
    </p:spTree>
  </p:cSld>
  <p:clrMapOvr>
    <a:masterClrMapping/>
  </p:clrMapOvr>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0" name="Rectangle 2"/>
          <p:cNvSpPr>
            <a:spLocks noGrp="1" noChangeArrowheads="1"/>
          </p:cNvSpPr>
          <p:nvPr>
            <p:ph type="title"/>
          </p:nvPr>
        </p:nvSpPr>
        <p:spPr>
          <a:xfrm>
            <a:off x="304800" y="260648"/>
            <a:ext cx="8686800" cy="792088"/>
          </a:xfrm>
        </p:spPr>
        <p:txBody>
          <a:bodyPr>
            <a:normAutofit fontScale="90000"/>
          </a:bodyPr>
          <a:lstStyle/>
          <a:p>
            <a:r>
              <a:rPr lang="el-GR" sz="3600" b="1" dirty="0" smtClean="0">
                <a:solidFill>
                  <a:schemeClr val="accent6">
                    <a:lumMod val="50000"/>
                  </a:schemeClr>
                </a:solidFill>
              </a:rPr>
              <a:t>Υπολογισμοσ </a:t>
            </a:r>
            <a:r>
              <a:rPr lang="el-GR" sz="3600" b="1" dirty="0">
                <a:solidFill>
                  <a:schemeClr val="accent6">
                    <a:lumMod val="50000"/>
                  </a:schemeClr>
                </a:solidFill>
              </a:rPr>
              <a:t>των </a:t>
            </a:r>
            <a:r>
              <a:rPr lang="el-GR" sz="3600" b="1" dirty="0" smtClean="0">
                <a:solidFill>
                  <a:schemeClr val="accent6">
                    <a:lumMod val="50000"/>
                  </a:schemeClr>
                </a:solidFill>
              </a:rPr>
              <a:t>δεικτων επιδοσησ</a:t>
            </a:r>
            <a:r>
              <a:rPr lang="el-GR" sz="3600" b="1" dirty="0"/>
              <a:t/>
            </a:r>
            <a:br>
              <a:rPr lang="el-GR" sz="3600" b="1" dirty="0"/>
            </a:br>
            <a:endParaRPr lang="el-GR" sz="3600" b="1" dirty="0"/>
          </a:p>
        </p:txBody>
      </p:sp>
      <p:sp>
        <p:nvSpPr>
          <p:cNvPr id="1200131" name="Rectangle 3"/>
          <p:cNvSpPr>
            <a:spLocks noGrp="1" noChangeArrowheads="1"/>
          </p:cNvSpPr>
          <p:nvPr>
            <p:ph idx="1"/>
          </p:nvPr>
        </p:nvSpPr>
        <p:spPr>
          <a:xfrm>
            <a:off x="251520" y="1196975"/>
            <a:ext cx="7848871" cy="4608513"/>
          </a:xfrm>
        </p:spPr>
        <p:txBody>
          <a:bodyPr/>
          <a:lstStyle/>
          <a:p>
            <a:r>
              <a:rPr lang="el-GR" sz="2000" b="1" dirty="0">
                <a:solidFill>
                  <a:schemeClr val="tx1"/>
                </a:solidFill>
              </a:rPr>
              <a:t>Οι δείκτες που χρησιμοποιούνται στην χρηματοοικονομική ανάλυση είναι:</a:t>
            </a:r>
          </a:p>
          <a:p>
            <a:pPr lvl="1"/>
            <a:r>
              <a:rPr lang="el-GR" sz="2000" b="1" dirty="0">
                <a:solidFill>
                  <a:schemeClr val="tx1"/>
                </a:solidFill>
              </a:rPr>
              <a:t>Η Καθαρή Παρούσα Αξία (ΚΠΑ)</a:t>
            </a:r>
          </a:p>
          <a:p>
            <a:pPr lvl="1"/>
            <a:r>
              <a:rPr lang="el-GR" sz="2000" b="1" dirty="0">
                <a:solidFill>
                  <a:schemeClr val="tx1"/>
                </a:solidFill>
              </a:rPr>
              <a:t>Ο Εσωτερικός Βαθμός Απόδοσης (ΕΒΑ)</a:t>
            </a:r>
          </a:p>
        </p:txBody>
      </p:sp>
      <p:sp>
        <p:nvSpPr>
          <p:cNvPr id="1200132" name="Text Box 4"/>
          <p:cNvSpPr txBox="1">
            <a:spLocks noChangeArrowheads="1"/>
          </p:cNvSpPr>
          <p:nvPr/>
        </p:nvSpPr>
        <p:spPr bwMode="auto">
          <a:xfrm>
            <a:off x="1619250" y="2997200"/>
            <a:ext cx="2879725" cy="366713"/>
          </a:xfrm>
          <a:prstGeom prst="rect">
            <a:avLst/>
          </a:prstGeom>
          <a:noFill/>
          <a:ln w="9525">
            <a:noFill/>
            <a:miter lim="800000"/>
            <a:headEnd/>
            <a:tailEnd/>
          </a:ln>
          <a:effectLst/>
        </p:spPr>
        <p:txBody>
          <a:bodyPr>
            <a:spAutoFit/>
          </a:bodyPr>
          <a:lstStyle/>
          <a:p>
            <a:pPr algn="l">
              <a:spcBef>
                <a:spcPct val="50000"/>
              </a:spcBef>
            </a:pPr>
            <a:r>
              <a:rPr lang="el-GR" sz="1800" b="1" i="0" dirty="0">
                <a:solidFill>
                  <a:schemeClr val="tx1"/>
                </a:solidFill>
                <a:effectLst/>
              </a:rPr>
              <a:t>Η ΚΠΑ ορίζεται ως:</a:t>
            </a:r>
          </a:p>
        </p:txBody>
      </p:sp>
      <p:pic>
        <p:nvPicPr>
          <p:cNvPr id="1200133" name="Picture 5"/>
          <p:cNvPicPr>
            <a:picLocks noChangeAspect="1" noChangeArrowheads="1"/>
          </p:cNvPicPr>
          <p:nvPr/>
        </p:nvPicPr>
        <p:blipFill>
          <a:blip r:embed="rId2" cstate="print"/>
          <a:srcRect/>
          <a:stretch>
            <a:fillRect/>
          </a:stretch>
        </p:blipFill>
        <p:spPr bwMode="auto">
          <a:xfrm>
            <a:off x="1547813" y="3357563"/>
            <a:ext cx="4259262" cy="1181100"/>
          </a:xfrm>
          <a:prstGeom prst="rect">
            <a:avLst/>
          </a:prstGeom>
          <a:noFill/>
          <a:ln w="9525">
            <a:noFill/>
            <a:miter lim="800000"/>
            <a:headEnd/>
            <a:tailEnd/>
          </a:ln>
          <a:effectLst/>
        </p:spPr>
      </p:pic>
      <p:sp>
        <p:nvSpPr>
          <p:cNvPr id="1200134" name="Rectangle 6"/>
          <p:cNvSpPr>
            <a:spLocks noChangeArrowheads="1"/>
          </p:cNvSpPr>
          <p:nvPr/>
        </p:nvSpPr>
        <p:spPr bwMode="auto">
          <a:xfrm>
            <a:off x="1619250" y="3500438"/>
            <a:ext cx="3743325" cy="792162"/>
          </a:xfrm>
          <a:prstGeom prst="rect">
            <a:avLst/>
          </a:prstGeom>
          <a:noFill/>
          <a:ln w="9525">
            <a:solidFill>
              <a:schemeClr val="tx2"/>
            </a:solidFill>
            <a:miter lim="800000"/>
            <a:headEnd/>
            <a:tailEnd/>
          </a:ln>
          <a:effectLst/>
        </p:spPr>
        <p:txBody>
          <a:bodyPr wrap="none" anchor="ctr"/>
          <a:lstStyle/>
          <a:p>
            <a:endParaRPr lang="el-GR" dirty="0"/>
          </a:p>
        </p:txBody>
      </p:sp>
      <p:sp>
        <p:nvSpPr>
          <p:cNvPr id="1200135" name="Text Box 7"/>
          <p:cNvSpPr txBox="1">
            <a:spLocks noChangeArrowheads="1"/>
          </p:cNvSpPr>
          <p:nvPr/>
        </p:nvSpPr>
        <p:spPr bwMode="auto">
          <a:xfrm>
            <a:off x="179512" y="4653136"/>
            <a:ext cx="6121400" cy="646331"/>
          </a:xfrm>
          <a:prstGeom prst="rect">
            <a:avLst/>
          </a:prstGeom>
          <a:noFill/>
          <a:ln w="9525">
            <a:noFill/>
            <a:miter lim="800000"/>
            <a:headEnd/>
            <a:tailEnd/>
          </a:ln>
          <a:effectLst/>
        </p:spPr>
        <p:txBody>
          <a:bodyPr wrap="square">
            <a:spAutoFit/>
          </a:bodyPr>
          <a:lstStyle/>
          <a:p>
            <a:pPr algn="l">
              <a:spcBef>
                <a:spcPct val="50000"/>
              </a:spcBef>
            </a:pPr>
            <a:r>
              <a:rPr lang="el-GR" sz="1800" b="1" i="0" dirty="0">
                <a:effectLst/>
              </a:rPr>
              <a:t>Ο εσωτερικός βαθμός </a:t>
            </a:r>
            <a:r>
              <a:rPr lang="el-GR" sz="1800" b="1" i="0" dirty="0" smtClean="0">
                <a:effectLst/>
              </a:rPr>
              <a:t>απόδοσης (</a:t>
            </a:r>
            <a:r>
              <a:rPr lang="en-US" sz="1800" b="1" i="0" dirty="0" smtClean="0">
                <a:effectLst/>
              </a:rPr>
              <a:t>FRR)</a:t>
            </a:r>
            <a:r>
              <a:rPr lang="el-GR" sz="1800" b="1" i="0" dirty="0" smtClean="0">
                <a:effectLst/>
              </a:rPr>
              <a:t> ορίζεται </a:t>
            </a:r>
            <a:r>
              <a:rPr lang="el-GR" sz="1800" b="1" i="0" dirty="0">
                <a:effectLst/>
              </a:rPr>
              <a:t>ως το επιτόκιο  που μηδενίζει </a:t>
            </a:r>
            <a:r>
              <a:rPr lang="el-GR" sz="1800" b="1" i="0" dirty="0" smtClean="0">
                <a:effectLst/>
              </a:rPr>
              <a:t>την </a:t>
            </a:r>
            <a:r>
              <a:rPr lang="el-GR" sz="1800" b="1" i="0" dirty="0">
                <a:effectLst/>
              </a:rPr>
              <a:t>ΚΠΑ του έργου</a:t>
            </a:r>
          </a:p>
        </p:txBody>
      </p:sp>
      <p:pic>
        <p:nvPicPr>
          <p:cNvPr id="1200136" name="Picture 8"/>
          <p:cNvPicPr>
            <a:picLocks noChangeAspect="1" noChangeArrowheads="1"/>
          </p:cNvPicPr>
          <p:nvPr/>
        </p:nvPicPr>
        <p:blipFill>
          <a:blip r:embed="rId3" cstate="print"/>
          <a:srcRect/>
          <a:stretch>
            <a:fillRect/>
          </a:stretch>
        </p:blipFill>
        <p:spPr bwMode="auto">
          <a:xfrm>
            <a:off x="1619672" y="5445224"/>
            <a:ext cx="3348038" cy="1008112"/>
          </a:xfrm>
          <a:prstGeom prst="rect">
            <a:avLst/>
          </a:prstGeom>
          <a:noFill/>
          <a:ln w="9525">
            <a:noFill/>
            <a:miter lim="800000"/>
            <a:headEnd/>
            <a:tailEnd/>
          </a:ln>
          <a:effectLst/>
        </p:spPr>
      </p:pic>
      <p:pic>
        <p:nvPicPr>
          <p:cNvPr id="1200138" name="Picture 10"/>
          <p:cNvPicPr>
            <a:picLocks noChangeAspect="1" noChangeArrowheads="1"/>
          </p:cNvPicPr>
          <p:nvPr/>
        </p:nvPicPr>
        <p:blipFill>
          <a:blip r:embed="rId4" cstate="print"/>
          <a:srcRect/>
          <a:stretch>
            <a:fillRect/>
          </a:stretch>
        </p:blipFill>
        <p:spPr bwMode="auto">
          <a:xfrm>
            <a:off x="6410325" y="2996952"/>
            <a:ext cx="2733675" cy="28559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0" y="333375"/>
            <a:ext cx="8604250" cy="575345"/>
          </a:xfrm>
        </p:spPr>
        <p:txBody>
          <a:bodyPr>
            <a:noAutofit/>
          </a:bodyPr>
          <a:lstStyle/>
          <a:p>
            <a:pPr algn="ctr"/>
            <a:r>
              <a:rPr lang="el-GR" sz="3600" b="1" dirty="0" smtClean="0">
                <a:solidFill>
                  <a:schemeClr val="accent6">
                    <a:lumMod val="50000"/>
                  </a:schemeClr>
                </a:solidFill>
              </a:rPr>
              <a:t>Υπολογισμ</a:t>
            </a:r>
            <a:r>
              <a:rPr lang="el-GR" b="1" dirty="0" smtClean="0">
                <a:solidFill>
                  <a:schemeClr val="accent6">
                    <a:lumMod val="50000"/>
                  </a:schemeClr>
                </a:solidFill>
              </a:rPr>
              <a:t>Ο</a:t>
            </a:r>
            <a:r>
              <a:rPr lang="el-GR" sz="3600" b="1" dirty="0" smtClean="0">
                <a:solidFill>
                  <a:schemeClr val="accent6">
                    <a:lumMod val="50000"/>
                  </a:schemeClr>
                </a:solidFill>
              </a:rPr>
              <a:t>Σ </a:t>
            </a:r>
            <a:r>
              <a:rPr lang="el-GR" sz="3600" b="1" dirty="0">
                <a:solidFill>
                  <a:schemeClr val="accent6">
                    <a:lumMod val="50000"/>
                  </a:schemeClr>
                </a:solidFill>
              </a:rPr>
              <a:t>των </a:t>
            </a:r>
            <a:r>
              <a:rPr lang="el-GR" sz="3600" b="1" dirty="0" smtClean="0">
                <a:solidFill>
                  <a:schemeClr val="accent6">
                    <a:lumMod val="50000"/>
                  </a:schemeClr>
                </a:solidFill>
              </a:rPr>
              <a:t>δεικτΩν επΙδοσηΣ</a:t>
            </a:r>
            <a:endParaRPr lang="el-GR" sz="3600" b="1" dirty="0">
              <a:solidFill>
                <a:schemeClr val="accent6">
                  <a:lumMod val="50000"/>
                </a:schemeClr>
              </a:solidFill>
            </a:endParaRPr>
          </a:p>
        </p:txBody>
      </p:sp>
      <p:sp>
        <p:nvSpPr>
          <p:cNvPr id="1201155" name="Rectangle 3"/>
          <p:cNvSpPr>
            <a:spLocks noGrp="1" noChangeArrowheads="1"/>
          </p:cNvSpPr>
          <p:nvPr>
            <p:ph idx="1"/>
          </p:nvPr>
        </p:nvSpPr>
        <p:spPr>
          <a:xfrm>
            <a:off x="0" y="1124745"/>
            <a:ext cx="9143999" cy="1944216"/>
          </a:xfrm>
        </p:spPr>
        <p:txBody>
          <a:bodyPr>
            <a:noAutofit/>
          </a:bodyPr>
          <a:lstStyle/>
          <a:p>
            <a:r>
              <a:rPr lang="el-GR" sz="2400" dirty="0">
                <a:solidFill>
                  <a:schemeClr val="tx1"/>
                </a:solidFill>
              </a:rPr>
              <a:t>Ένα έργο αξιολογείται θετικά αν έχει θετική χρηματοοικονομική ΚΠΑ και ΕΒΑ μεγαλύτερο από 10%. Για έργα υποδομών ο ΕΒΑ μπορεί να είναι και χαμηλότερος. Με βάση τα κριτήρια αυτά αποφασίζεται η χρηματοδότηση του έργου από την Ε.Ε. καθώς και ο βαθμός συγχρηματοδότησης.</a:t>
            </a:r>
          </a:p>
        </p:txBody>
      </p:sp>
      <p:pic>
        <p:nvPicPr>
          <p:cNvPr id="1201156" name="Picture 4"/>
          <p:cNvPicPr>
            <a:picLocks noChangeAspect="1" noChangeArrowheads="1"/>
          </p:cNvPicPr>
          <p:nvPr/>
        </p:nvPicPr>
        <p:blipFill>
          <a:blip r:embed="rId2" cstate="print"/>
          <a:srcRect/>
          <a:stretch>
            <a:fillRect/>
          </a:stretch>
        </p:blipFill>
        <p:spPr bwMode="auto">
          <a:xfrm>
            <a:off x="323528" y="3068638"/>
            <a:ext cx="8568952" cy="36007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p:txBody>
          <a:bodyPr>
            <a:normAutofit fontScale="90000"/>
          </a:bodyPr>
          <a:lstStyle/>
          <a:p>
            <a:r>
              <a:rPr lang="el-GR" sz="3600" b="1" dirty="0" smtClean="0">
                <a:solidFill>
                  <a:schemeClr val="accent6">
                    <a:lumMod val="50000"/>
                  </a:schemeClr>
                </a:solidFill>
              </a:rPr>
              <a:t>ΕπιλογΗ προεξοφλητικοΥ επιτοκΙου</a:t>
            </a:r>
            <a:endParaRPr lang="el-GR" sz="3600" b="1" dirty="0">
              <a:solidFill>
                <a:schemeClr val="accent6">
                  <a:lumMod val="50000"/>
                </a:schemeClr>
              </a:solidFill>
            </a:endParaRPr>
          </a:p>
        </p:txBody>
      </p:sp>
      <p:sp>
        <p:nvSpPr>
          <p:cNvPr id="1214467" name="Rectangle 3"/>
          <p:cNvSpPr>
            <a:spLocks noGrp="1" noChangeArrowheads="1"/>
          </p:cNvSpPr>
          <p:nvPr>
            <p:ph idx="1"/>
          </p:nvPr>
        </p:nvSpPr>
        <p:spPr>
          <a:xfrm>
            <a:off x="0" y="1268761"/>
            <a:ext cx="8820472" cy="5589240"/>
          </a:xfrm>
        </p:spPr>
        <p:txBody>
          <a:bodyPr>
            <a:normAutofit lnSpcReduction="10000"/>
          </a:bodyPr>
          <a:lstStyle/>
          <a:p>
            <a:pPr algn="just">
              <a:lnSpc>
                <a:spcPct val="90000"/>
              </a:lnSpc>
            </a:pPr>
            <a:r>
              <a:rPr lang="el-GR" sz="2400" dirty="0">
                <a:solidFill>
                  <a:schemeClr val="tx1"/>
                </a:solidFill>
              </a:rPr>
              <a:t>Καθώς τα κόστη και τα οφέλη από το έργο πραγματοποιούνται σε διαφορετικές περιόδους πρέπει να προεξοφλούνται. Το προεξοφλητικό επιτόκιο που χρησιμοποιείται στην οικονομική ανάλυση ονομάζεται κοινωνικό προεξοφλητικό επιτόκιο καθώς αντανακλά την κοινωνική προτίμηση για το πώς μελλοντικές ροές πρέπει να αποτιμούνται σε σχέση με τις παρούσες. Δείχνει δηλαδή το σχετικό βάρος που η κοινωνία δίνει στο μέλλον σε σχέση με το παρόν.</a:t>
            </a:r>
          </a:p>
          <a:p>
            <a:pPr algn="just">
              <a:lnSpc>
                <a:spcPct val="90000"/>
              </a:lnSpc>
            </a:pPr>
            <a:r>
              <a:rPr lang="el-GR" sz="2400" dirty="0">
                <a:solidFill>
                  <a:schemeClr val="tx1"/>
                </a:solidFill>
              </a:rPr>
              <a:t>Όταν υπάρχουν ατέλειες στις αγορές κεφαλαίου (κάτι που συμβαίνει πάντα στην πραγματικότητα) το χρηματοοικονομικό επιτόκιο προεξόφλησης δεν ταυτίζεται με το κοινωνικό. </a:t>
            </a:r>
          </a:p>
          <a:p>
            <a:pPr algn="just">
              <a:lnSpc>
                <a:spcPct val="90000"/>
              </a:lnSpc>
            </a:pPr>
            <a:r>
              <a:rPr lang="el-GR" sz="2400" dirty="0">
                <a:solidFill>
                  <a:schemeClr val="tx1"/>
                </a:solidFill>
              </a:rPr>
              <a:t>Η θεωρητική βιβλιογραφία και η διεθνής πρακτική έχει καταλήξει σε ένα μεγάλο φάσμα προσεγγίσεων για τον καθορισμό του κοινωνικού προεξοφλητικού επιτοκίου. Για τα ευρωπαϊκά έργα ορόσημο για την αξιολόγηση ενός έργου θεωρείται το 5%.</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p:txBody>
          <a:bodyPr>
            <a:noAutofit/>
          </a:bodyPr>
          <a:lstStyle/>
          <a:p>
            <a:pPr algn="ctr"/>
            <a:r>
              <a:rPr lang="el-GR" sz="3600" b="1" dirty="0" smtClean="0">
                <a:solidFill>
                  <a:schemeClr val="accent6">
                    <a:lumMod val="50000"/>
                  </a:schemeClr>
                </a:solidFill>
              </a:rPr>
              <a:t>ΥπολογισμΟΣ </a:t>
            </a:r>
            <a:r>
              <a:rPr lang="el-GR" sz="3600" b="1" dirty="0">
                <a:solidFill>
                  <a:schemeClr val="accent6">
                    <a:lumMod val="50000"/>
                  </a:schemeClr>
                </a:solidFill>
              </a:rPr>
              <a:t>των </a:t>
            </a:r>
            <a:r>
              <a:rPr lang="el-GR" sz="3600" b="1" dirty="0" smtClean="0">
                <a:solidFill>
                  <a:schemeClr val="accent6">
                    <a:lumMod val="50000"/>
                  </a:schemeClr>
                </a:solidFill>
              </a:rPr>
              <a:t>δεικτΩν οικονομικΗΣ επΙδοσηΣ</a:t>
            </a:r>
            <a:endParaRPr lang="el-GR" sz="3600" b="1" dirty="0">
              <a:solidFill>
                <a:schemeClr val="accent6">
                  <a:lumMod val="50000"/>
                </a:schemeClr>
              </a:solidFill>
            </a:endParaRPr>
          </a:p>
        </p:txBody>
      </p:sp>
      <p:sp>
        <p:nvSpPr>
          <p:cNvPr id="1215491" name="Rectangle 3"/>
          <p:cNvSpPr>
            <a:spLocks noGrp="1" noChangeArrowheads="1"/>
          </p:cNvSpPr>
          <p:nvPr>
            <p:ph idx="1"/>
          </p:nvPr>
        </p:nvSpPr>
        <p:spPr>
          <a:xfrm>
            <a:off x="179512" y="1628774"/>
            <a:ext cx="8640960" cy="4752553"/>
          </a:xfrm>
        </p:spPr>
        <p:txBody>
          <a:bodyPr>
            <a:normAutofit/>
          </a:bodyPr>
          <a:lstStyle/>
          <a:p>
            <a:pPr>
              <a:lnSpc>
                <a:spcPct val="90000"/>
              </a:lnSpc>
              <a:buFont typeface="Wingdings" pitchFamily="2" charset="2"/>
              <a:buNone/>
            </a:pPr>
            <a:endParaRPr lang="en-US" sz="2000" dirty="0"/>
          </a:p>
          <a:p>
            <a:pPr algn="just">
              <a:lnSpc>
                <a:spcPct val="90000"/>
              </a:lnSpc>
            </a:pPr>
            <a:r>
              <a:rPr lang="el-GR" sz="2400" dirty="0">
                <a:solidFill>
                  <a:schemeClr val="tx1"/>
                </a:solidFill>
              </a:rPr>
              <a:t>Αφού διορθωθούν οι στρεβλώσεις μπορεί να προσδιοριστεί ο οικονομικός εσωτερικός βαθμός απόδοσης του έργου (</a:t>
            </a:r>
            <a:r>
              <a:rPr lang="en-US" sz="2400" dirty="0">
                <a:solidFill>
                  <a:schemeClr val="tx1"/>
                </a:solidFill>
              </a:rPr>
              <a:t>ERR)</a:t>
            </a:r>
            <a:endParaRPr lang="el-GR" sz="2400" dirty="0">
              <a:solidFill>
                <a:schemeClr val="tx1"/>
              </a:solidFill>
            </a:endParaRPr>
          </a:p>
          <a:p>
            <a:pPr algn="just">
              <a:lnSpc>
                <a:spcPct val="90000"/>
              </a:lnSpc>
            </a:pPr>
            <a:endParaRPr lang="en-US" sz="2400" dirty="0">
              <a:solidFill>
                <a:schemeClr val="tx1"/>
              </a:solidFill>
            </a:endParaRPr>
          </a:p>
          <a:p>
            <a:pPr algn="just">
              <a:lnSpc>
                <a:spcPct val="90000"/>
              </a:lnSpc>
            </a:pPr>
            <a:r>
              <a:rPr lang="el-GR" sz="2400" dirty="0">
                <a:solidFill>
                  <a:schemeClr val="tx1"/>
                </a:solidFill>
              </a:rPr>
              <a:t>Στη συνέχεια επιλέγοντας το κατάλληλο κοινωνικό προεξοφλητικό επιτόκιο υπολογίζεται η οικονομική ΚΠΑ.</a:t>
            </a:r>
            <a:endParaRPr lang="en-US" sz="2400" dirty="0">
              <a:solidFill>
                <a:schemeClr val="tx1"/>
              </a:solidFill>
            </a:endParaRPr>
          </a:p>
          <a:p>
            <a:pPr algn="just">
              <a:lnSpc>
                <a:spcPct val="90000"/>
              </a:lnSpc>
            </a:pPr>
            <a:endParaRPr lang="en-US" sz="2400" dirty="0">
              <a:solidFill>
                <a:schemeClr val="tx1"/>
              </a:solidFill>
            </a:endParaRPr>
          </a:p>
          <a:p>
            <a:pPr algn="just">
              <a:lnSpc>
                <a:spcPct val="90000"/>
              </a:lnSpc>
            </a:pPr>
            <a:r>
              <a:rPr lang="el-GR" sz="2400" dirty="0">
                <a:solidFill>
                  <a:schemeClr val="tx1"/>
                </a:solidFill>
              </a:rPr>
              <a:t>Έργα με </a:t>
            </a:r>
            <a:r>
              <a:rPr lang="en-US" sz="2400" dirty="0">
                <a:solidFill>
                  <a:schemeClr val="tx1"/>
                </a:solidFill>
              </a:rPr>
              <a:t>ERR</a:t>
            </a:r>
            <a:r>
              <a:rPr lang="el-GR" sz="2400" dirty="0">
                <a:solidFill>
                  <a:schemeClr val="tx1"/>
                </a:solidFill>
              </a:rPr>
              <a:t> μικρότερο από 5% ή οικονομική ΚΠΑ αρνητική απορρίπτονται. Εξαίρεση μπορεί να  αποτελέσουν έργα με σημαντικά μη –χρηματικά οφέλη που όμως συμβάλλουν στην προώθηση των στόχων της ευρωπαϊκής περιφερειακής πολιτικής.</a:t>
            </a:r>
          </a:p>
          <a:p>
            <a:pPr>
              <a:lnSpc>
                <a:spcPct val="90000"/>
              </a:lnSpc>
            </a:pPr>
            <a:endParaRPr lang="el-GR" sz="2400" dirty="0"/>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000" b="1" dirty="0" smtClean="0">
                <a:solidFill>
                  <a:srgbClr val="C00000"/>
                </a:solidFill>
              </a:rPr>
              <a:t>ΕΠΕΝΔΥΤΙΚΟΙ ΑΡΙΘΜΟΔΕΙΚΤΕΣ</a:t>
            </a:r>
            <a:r>
              <a:rPr lang="el-GR" b="1" dirty="0" smtClean="0">
                <a:solidFill>
                  <a:srgbClr val="C00000"/>
                </a:solidFill>
              </a:rPr>
              <a:t/>
            </a:r>
            <a:br>
              <a:rPr lang="el-GR" b="1" dirty="0" smtClean="0">
                <a:solidFill>
                  <a:srgbClr val="C00000"/>
                </a:solidFill>
              </a:rPr>
            </a:br>
            <a:endParaRPr lang="el-GR" dirty="0"/>
          </a:p>
        </p:txBody>
      </p:sp>
      <p:sp>
        <p:nvSpPr>
          <p:cNvPr id="3" name="2 - Θέση περιεχομένου"/>
          <p:cNvSpPr>
            <a:spLocks noGrp="1"/>
          </p:cNvSpPr>
          <p:nvPr>
            <p:ph idx="1"/>
          </p:nvPr>
        </p:nvSpPr>
        <p:spPr/>
        <p:txBody>
          <a:bodyPr>
            <a:normAutofit/>
          </a:bodyPr>
          <a:lstStyle/>
          <a:p>
            <a:pPr algn="ctr">
              <a:buNone/>
            </a:pPr>
            <a:r>
              <a:rPr lang="el-GR" sz="4000" b="1" dirty="0" smtClean="0">
                <a:solidFill>
                  <a:srgbClr val="C00000"/>
                </a:solidFill>
              </a:rPr>
              <a:t>Στην ενότητα αυτή παρουσιάζονται οι βασικοί χρηματιστηριακοί επενδυτικοί αριθμοδείκτες </a:t>
            </a:r>
            <a:endParaRPr lang="el-GR" sz="4000" b="1" dirty="0">
              <a:solidFill>
                <a:srgbClr val="C00000"/>
              </a:solidFill>
            </a:endParaRP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346050"/>
          </a:xfrm>
        </p:spPr>
        <p:txBody>
          <a:bodyPr>
            <a:normAutofit fontScale="90000"/>
          </a:bodyPr>
          <a:lstStyle/>
          <a:p>
            <a:r>
              <a:rPr lang="el-GR" sz="3600" b="1" dirty="0" smtClean="0"/>
              <a:t>ΧΡΗΣΗ ΕΠΕΝΔΥΤΙΚΩΝ ΔΕΙΚΤΩΝ</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algn="just"/>
            <a:r>
              <a:rPr lang="el-GR" sz="2900" dirty="0" smtClean="0">
                <a:solidFill>
                  <a:schemeClr val="tx1"/>
                </a:solidFill>
              </a:rPr>
              <a:t>Οι δείκτες αυτοί </a:t>
            </a:r>
            <a:r>
              <a:rPr lang="el-GR" sz="2900" b="1" dirty="0" smtClean="0">
                <a:solidFill>
                  <a:schemeClr val="tx1"/>
                </a:solidFill>
              </a:rPr>
              <a:t>χρησιμοποιούντα</a:t>
            </a:r>
            <a:r>
              <a:rPr lang="el-GR" sz="2900" dirty="0" smtClean="0">
                <a:solidFill>
                  <a:schemeClr val="tx1"/>
                </a:solidFill>
              </a:rPr>
              <a:t>ι από τους </a:t>
            </a:r>
            <a:r>
              <a:rPr lang="el-GR" sz="2900" b="1" dirty="0" smtClean="0">
                <a:solidFill>
                  <a:schemeClr val="tx1"/>
                </a:solidFill>
              </a:rPr>
              <a:t>επενδυτές</a:t>
            </a:r>
            <a:r>
              <a:rPr lang="el-GR" sz="2900" dirty="0" smtClean="0">
                <a:solidFill>
                  <a:schemeClr val="tx1"/>
                </a:solidFill>
              </a:rPr>
              <a:t> όταν πρόκειται να αποφασίσουν αν θα πρέπει</a:t>
            </a:r>
            <a:r>
              <a:rPr lang="en-US" sz="2900" dirty="0" smtClean="0">
                <a:solidFill>
                  <a:schemeClr val="tx1"/>
                </a:solidFill>
              </a:rPr>
              <a:t>:</a:t>
            </a:r>
            <a:endParaRPr lang="el-GR" sz="2900" dirty="0" smtClean="0">
              <a:solidFill>
                <a:schemeClr val="tx1"/>
              </a:solidFill>
            </a:endParaRPr>
          </a:p>
          <a:p>
            <a:pPr marL="514350" indent="-514350" algn="just">
              <a:buFont typeface="+mj-lt"/>
              <a:buAutoNum type="arabicPeriod"/>
            </a:pPr>
            <a:r>
              <a:rPr lang="el-GR" sz="2900" b="1" dirty="0" smtClean="0">
                <a:solidFill>
                  <a:srgbClr val="C00000"/>
                </a:solidFill>
              </a:rPr>
              <a:t>Να αγοράσουν. </a:t>
            </a:r>
          </a:p>
          <a:p>
            <a:pPr marL="514350" indent="-514350" algn="just">
              <a:buFont typeface="+mj-lt"/>
              <a:buAutoNum type="arabicPeriod"/>
            </a:pPr>
            <a:r>
              <a:rPr lang="el-GR" sz="2900" b="1" dirty="0" smtClean="0">
                <a:solidFill>
                  <a:srgbClr val="006600"/>
                </a:solidFill>
              </a:rPr>
              <a:t>Να πωλήσουν. </a:t>
            </a:r>
          </a:p>
          <a:p>
            <a:pPr marL="514350" indent="-514350" algn="just">
              <a:buFont typeface="+mj-lt"/>
              <a:buAutoNum type="arabicPeriod"/>
            </a:pPr>
            <a:r>
              <a:rPr lang="el-GR" sz="2900" b="1" dirty="0" smtClean="0">
                <a:solidFill>
                  <a:srgbClr val="7030A0"/>
                </a:solidFill>
              </a:rPr>
              <a:t>Να διατηρήσουν την επένδυσή τους σε μετοχές μιας επιχείρησης.</a:t>
            </a:r>
          </a:p>
          <a:p>
            <a:pPr algn="just"/>
            <a:r>
              <a:rPr lang="el-GR" sz="2900" b="1" dirty="0" smtClean="0">
                <a:solidFill>
                  <a:schemeClr val="tx1"/>
                </a:solidFill>
              </a:rPr>
              <a:t>Παρέχουν</a:t>
            </a:r>
            <a:r>
              <a:rPr lang="el-GR" sz="2900" dirty="0" smtClean="0">
                <a:solidFill>
                  <a:schemeClr val="tx1"/>
                </a:solidFill>
              </a:rPr>
              <a:t> στην διοίκηση της εταιρείας πληροφορίες σχετικά με το τι </a:t>
            </a:r>
            <a:r>
              <a:rPr lang="el-GR" sz="2900" b="1" dirty="0" smtClean="0">
                <a:solidFill>
                  <a:schemeClr val="tx1"/>
                </a:solidFill>
              </a:rPr>
              <a:t>πιστεύουν οι επενδυτές </a:t>
            </a:r>
            <a:r>
              <a:rPr lang="el-GR" sz="2900" dirty="0" smtClean="0">
                <a:solidFill>
                  <a:schemeClr val="tx1"/>
                </a:solidFill>
              </a:rPr>
              <a:t>για την πορεία της επίδοσης της επιχείρησης τόσο στο παρελθόν όσο και στο μέλλον.</a:t>
            </a:r>
            <a:endParaRPr lang="el-GR" sz="2900" b="1" dirty="0" smtClean="0">
              <a:solidFill>
                <a:schemeClr val="tx1"/>
              </a:solidFill>
            </a:endParaRPr>
          </a:p>
          <a:p>
            <a:endParaRPr lang="el-G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74638"/>
            <a:ext cx="9144000" cy="417512"/>
          </a:xfrm>
        </p:spPr>
        <p:txBody>
          <a:bodyPr>
            <a:normAutofit fontScale="90000"/>
          </a:bodyPr>
          <a:lstStyle/>
          <a:p>
            <a:r>
              <a:rPr lang="el-GR" sz="4000" b="1" dirty="0" smtClean="0"/>
              <a:t>ΧρηματοοικονομικΗ ΑνΑλυση (1)</a:t>
            </a:r>
            <a:r>
              <a:rPr lang="el-GR" sz="4000" dirty="0" smtClean="0"/>
              <a:t> </a:t>
            </a:r>
            <a:endParaRPr lang="el-GR" sz="4000" dirty="0"/>
          </a:p>
        </p:txBody>
      </p:sp>
      <p:sp>
        <p:nvSpPr>
          <p:cNvPr id="30723" name="Rectangle 3"/>
          <p:cNvSpPr>
            <a:spLocks noGrp="1" noChangeArrowheads="1"/>
          </p:cNvSpPr>
          <p:nvPr>
            <p:ph idx="1"/>
          </p:nvPr>
        </p:nvSpPr>
        <p:spPr>
          <a:xfrm>
            <a:off x="0" y="908050"/>
            <a:ext cx="9144000" cy="5689600"/>
          </a:xfrm>
        </p:spPr>
        <p:txBody>
          <a:bodyPr>
            <a:normAutofit/>
          </a:bodyPr>
          <a:lstStyle/>
          <a:p>
            <a:pPr algn="just">
              <a:lnSpc>
                <a:spcPct val="90000"/>
              </a:lnSpc>
            </a:pPr>
            <a:r>
              <a:rPr lang="el-GR" sz="2600" dirty="0" smtClean="0">
                <a:solidFill>
                  <a:schemeClr val="tx1"/>
                </a:solidFill>
              </a:rPr>
              <a:t>Τα </a:t>
            </a:r>
            <a:r>
              <a:rPr lang="el-GR" sz="2600" dirty="0">
                <a:solidFill>
                  <a:schemeClr val="tx1"/>
                </a:solidFill>
              </a:rPr>
              <a:t>οικονομικά στοιχεία είναι αναπόσπαστο κομμάτι </a:t>
            </a:r>
            <a:r>
              <a:rPr lang="el-GR" sz="2600" dirty="0" smtClean="0">
                <a:solidFill>
                  <a:schemeClr val="tx1"/>
                </a:solidFill>
              </a:rPr>
              <a:t>του Επιχειρηματικού </a:t>
            </a:r>
            <a:r>
              <a:rPr lang="el-GR" sz="2600" dirty="0">
                <a:solidFill>
                  <a:schemeClr val="tx1"/>
                </a:solidFill>
              </a:rPr>
              <a:t>Σχεδίου, καθώς τεκμηριώνουν</a:t>
            </a:r>
            <a:r>
              <a:rPr lang="el-GR" sz="2600" dirty="0" smtClean="0">
                <a:solidFill>
                  <a:schemeClr val="tx1"/>
                </a:solidFill>
              </a:rPr>
              <a:t>, δικαιολογούν </a:t>
            </a:r>
            <a:r>
              <a:rPr lang="el-GR" sz="2600" dirty="0">
                <a:solidFill>
                  <a:schemeClr val="tx1"/>
                </a:solidFill>
              </a:rPr>
              <a:t>και πείθουν για την ορθότητα όλων </a:t>
            </a:r>
            <a:r>
              <a:rPr lang="el-GR" sz="2600" dirty="0" smtClean="0">
                <a:solidFill>
                  <a:schemeClr val="tx1"/>
                </a:solidFill>
              </a:rPr>
              <a:t>των περιγραφόμενων </a:t>
            </a:r>
            <a:r>
              <a:rPr lang="el-GR" sz="2600" dirty="0">
                <a:solidFill>
                  <a:schemeClr val="tx1"/>
                </a:solidFill>
              </a:rPr>
              <a:t>αναλύσεων</a:t>
            </a:r>
            <a:r>
              <a:rPr lang="el-GR" sz="2600" dirty="0" smtClean="0">
                <a:solidFill>
                  <a:schemeClr val="tx1"/>
                </a:solidFill>
              </a:rPr>
              <a:t>.</a:t>
            </a:r>
          </a:p>
          <a:p>
            <a:pPr>
              <a:lnSpc>
                <a:spcPct val="90000"/>
              </a:lnSpc>
            </a:pPr>
            <a:endParaRPr lang="el-GR" sz="2600" dirty="0">
              <a:solidFill>
                <a:schemeClr val="tx1"/>
              </a:solidFill>
            </a:endParaRPr>
          </a:p>
          <a:p>
            <a:pPr>
              <a:lnSpc>
                <a:spcPct val="90000"/>
              </a:lnSpc>
              <a:buFontTx/>
              <a:buNone/>
            </a:pPr>
            <a:r>
              <a:rPr lang="el-GR" sz="2600" dirty="0">
                <a:solidFill>
                  <a:schemeClr val="tx1"/>
                </a:solidFill>
              </a:rPr>
              <a:t>1</a:t>
            </a:r>
            <a:r>
              <a:rPr lang="el-GR" sz="2600" b="1" u="sng" dirty="0">
                <a:solidFill>
                  <a:schemeClr val="tx1"/>
                </a:solidFill>
              </a:rPr>
              <a:t>) ΚΑΤΑΣΤΑΣΗ ΤΑΜΕΙΑΚΩΝ ΡΟΩΝ (cash-flow statement)</a:t>
            </a:r>
            <a:r>
              <a:rPr lang="el-GR" sz="2600" dirty="0">
                <a:solidFill>
                  <a:schemeClr val="tx1"/>
                </a:solidFill>
              </a:rPr>
              <a:t/>
            </a:r>
            <a:br>
              <a:rPr lang="el-GR" sz="2600" dirty="0">
                <a:solidFill>
                  <a:schemeClr val="tx1"/>
                </a:solidFill>
              </a:rPr>
            </a:br>
            <a:r>
              <a:rPr lang="el-GR" sz="2600" dirty="0">
                <a:solidFill>
                  <a:schemeClr val="tx1"/>
                </a:solidFill>
              </a:rPr>
              <a:t>Η κατάσταση αυτή δείχνει τις πηγές και τις χρήσεις των κεφαλαίων, τις ανάγκες σε νέα κεφάλαια και καταλήγει σε ένα καθαρό ποσό ταμειακού αποθέματος. Για να αντικατοπτρίζει την πραγματικότητα, η κατάρτιση της κατάστασης ταμειακών ροών προϋποθέτει:</a:t>
            </a:r>
            <a:br>
              <a:rPr lang="el-GR" sz="2600" dirty="0">
                <a:solidFill>
                  <a:schemeClr val="tx1"/>
                </a:solidFill>
              </a:rPr>
            </a:br>
            <a:r>
              <a:rPr lang="el-GR" sz="2600" dirty="0">
                <a:solidFill>
                  <a:schemeClr val="tx1"/>
                </a:solidFill>
              </a:rPr>
              <a:t>• ότι έχουν ληφθεί υπόψη εποχιακές διακυμάνσεις στις πωλήσεις</a:t>
            </a:r>
            <a:br>
              <a:rPr lang="el-GR" sz="2600" dirty="0">
                <a:solidFill>
                  <a:schemeClr val="tx1"/>
                </a:solidFill>
              </a:rPr>
            </a:br>
            <a:r>
              <a:rPr lang="el-GR" sz="2600" dirty="0">
                <a:solidFill>
                  <a:schemeClr val="tx1"/>
                </a:solidFill>
              </a:rPr>
              <a:t>• ότι έχουν εκτιμηθεί σωστά οι όγκοι των πωλήσεων και οι ανάγκες σε νέα κεφάλαια </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
            <a:ext cx="8229600" cy="620688"/>
          </a:xfrm>
        </p:spPr>
        <p:txBody>
          <a:bodyPr/>
          <a:lstStyle/>
          <a:p>
            <a:pPr eaLnBrk="1" hangingPunct="1"/>
            <a:r>
              <a:rPr lang="el-GR" sz="3200" b="1" dirty="0" smtClean="0"/>
              <a:t>1. Price per earnings ratio</a:t>
            </a:r>
          </a:p>
        </p:txBody>
      </p:sp>
      <p:sp>
        <p:nvSpPr>
          <p:cNvPr id="75779" name="Rectangle 3"/>
          <p:cNvSpPr>
            <a:spLocks noGrp="1" noChangeArrowheads="1"/>
          </p:cNvSpPr>
          <p:nvPr>
            <p:ph idx="1"/>
          </p:nvPr>
        </p:nvSpPr>
        <p:spPr>
          <a:xfrm>
            <a:off x="0" y="908050"/>
            <a:ext cx="9144000" cy="5949950"/>
          </a:xfrm>
        </p:spPr>
        <p:txBody>
          <a:bodyPr/>
          <a:lstStyle/>
          <a:p>
            <a:pPr eaLnBrk="1" hangingPunct="1">
              <a:buFontTx/>
              <a:buNone/>
            </a:pPr>
            <a:r>
              <a:rPr lang="el-GR" sz="2800" b="1" dirty="0" smtClean="0">
                <a:solidFill>
                  <a:schemeClr val="tx1"/>
                </a:solidFill>
              </a:rPr>
              <a:t>P/E = </a:t>
            </a:r>
            <a:r>
              <a:rPr lang="el-GR" sz="2800" b="1" u="sng" dirty="0" smtClean="0">
                <a:solidFill>
                  <a:schemeClr val="tx1"/>
                </a:solidFill>
              </a:rPr>
              <a:t>Τιμή Μετοχής</a:t>
            </a:r>
            <a:r>
              <a:rPr lang="el-GR" sz="2800" b="1" dirty="0" smtClean="0">
                <a:solidFill>
                  <a:schemeClr val="tx1"/>
                </a:solidFill>
              </a:rPr>
              <a:t>             = </a:t>
            </a:r>
            <a:r>
              <a:rPr lang="el-GR" sz="2800" b="1" u="sng" dirty="0" smtClean="0">
                <a:solidFill>
                  <a:schemeClr val="tx1"/>
                </a:solidFill>
              </a:rPr>
              <a:t>10</a:t>
            </a:r>
            <a:r>
              <a:rPr lang="el-GR" sz="2800" b="1" dirty="0" smtClean="0">
                <a:solidFill>
                  <a:schemeClr val="tx1"/>
                </a:solidFill>
              </a:rPr>
              <a:t> = 5</a:t>
            </a:r>
            <a:endParaRPr lang="el-GR" sz="2800" b="1" u="sng" dirty="0" smtClean="0">
              <a:solidFill>
                <a:schemeClr val="tx1"/>
              </a:solidFill>
            </a:endParaRPr>
          </a:p>
          <a:p>
            <a:pPr eaLnBrk="1" hangingPunct="1">
              <a:buFontTx/>
              <a:buNone/>
            </a:pPr>
            <a:r>
              <a:rPr lang="el-GR" sz="2800" b="1" dirty="0" smtClean="0">
                <a:solidFill>
                  <a:schemeClr val="tx1"/>
                </a:solidFill>
              </a:rPr>
              <a:t>          Κέρδη ανά μετοχή         2</a:t>
            </a:r>
            <a:endParaRPr lang="el-GR" sz="2800" dirty="0" smtClean="0">
              <a:solidFill>
                <a:schemeClr val="tx1"/>
              </a:solidFill>
            </a:endParaRPr>
          </a:p>
          <a:p>
            <a:pPr eaLnBrk="1" hangingPunct="1">
              <a:buFontTx/>
              <a:buNone/>
            </a:pPr>
            <a:endParaRPr lang="en-US" sz="2800" dirty="0" smtClean="0"/>
          </a:p>
          <a:p>
            <a:pPr eaLnBrk="1" hangingPunct="1">
              <a:buFontTx/>
              <a:buNone/>
            </a:pPr>
            <a:r>
              <a:rPr lang="el-GR" sz="2800" dirty="0" smtClean="0">
                <a:solidFill>
                  <a:schemeClr val="tx1"/>
                </a:solidFill>
              </a:rPr>
              <a:t>Κέρδη ανά μετοχή  = </a:t>
            </a:r>
            <a:r>
              <a:rPr lang="el-GR" sz="2800" u="sng" dirty="0" smtClean="0">
                <a:solidFill>
                  <a:schemeClr val="tx1"/>
                </a:solidFill>
              </a:rPr>
              <a:t>Καθαρά Κέρδη μετά από φόρους</a:t>
            </a:r>
          </a:p>
          <a:p>
            <a:pPr eaLnBrk="1" hangingPunct="1">
              <a:buFontTx/>
              <a:buNone/>
            </a:pPr>
            <a:r>
              <a:rPr lang="el-GR" sz="2800" dirty="0" smtClean="0">
                <a:solidFill>
                  <a:schemeClr val="tx1"/>
                </a:solidFill>
              </a:rPr>
              <a:t>                                  Αριθμός Μετοχών σε κυκλοφορία</a:t>
            </a:r>
          </a:p>
          <a:p>
            <a:pPr eaLnBrk="1" hangingPunct="1">
              <a:buFontTx/>
              <a:buNone/>
            </a:pPr>
            <a:endParaRPr lang="en-US" sz="2800" dirty="0" smtClean="0">
              <a:solidFill>
                <a:schemeClr val="tx1"/>
              </a:solidFill>
            </a:endParaRPr>
          </a:p>
          <a:p>
            <a:pPr algn="just" eaLnBrk="1" hangingPunct="1"/>
            <a:r>
              <a:rPr lang="el-GR" sz="2800" dirty="0" smtClean="0">
                <a:solidFill>
                  <a:schemeClr val="tx1"/>
                </a:solidFill>
              </a:rPr>
              <a:t>Ο δείκτης Ρ/Ε συγκρίνει την αγοραία τιμή της</a:t>
            </a:r>
            <a:r>
              <a:rPr lang="en-US" sz="2800" dirty="0" smtClean="0">
                <a:solidFill>
                  <a:schemeClr val="tx1"/>
                </a:solidFill>
              </a:rPr>
              <a:t> </a:t>
            </a:r>
            <a:r>
              <a:rPr lang="el-GR" sz="2800" dirty="0" smtClean="0">
                <a:solidFill>
                  <a:schemeClr val="tx1"/>
                </a:solidFill>
              </a:rPr>
              <a:t>μετοχής με τα κέρδη ανά μετοχή της επιχείρησης.</a:t>
            </a:r>
          </a:p>
          <a:p>
            <a:pPr algn="just" eaLnBrk="1" hangingPunct="1"/>
            <a:r>
              <a:rPr lang="el-GR" sz="2800" dirty="0" smtClean="0">
                <a:solidFill>
                  <a:schemeClr val="tx1"/>
                </a:solidFill>
              </a:rPr>
              <a:t>Ο δείκτης φανερώνει το πόσο θα επιθυμούσαν οι</a:t>
            </a:r>
            <a:r>
              <a:rPr lang="en-US" sz="2800" dirty="0" smtClean="0">
                <a:solidFill>
                  <a:schemeClr val="tx1"/>
                </a:solidFill>
              </a:rPr>
              <a:t> </a:t>
            </a:r>
            <a:r>
              <a:rPr lang="el-GR" sz="2800" dirty="0" smtClean="0">
                <a:solidFill>
                  <a:schemeClr val="tx1"/>
                </a:solidFill>
              </a:rPr>
              <a:t>επενδυτές να πληρώσουν για τα ανά μετοχή</a:t>
            </a:r>
            <a:r>
              <a:rPr lang="en-US" sz="2800" dirty="0" smtClean="0">
                <a:solidFill>
                  <a:schemeClr val="tx1"/>
                </a:solidFill>
              </a:rPr>
              <a:t> </a:t>
            </a:r>
            <a:r>
              <a:rPr lang="el-GR" sz="2800" dirty="0" smtClean="0">
                <a:solidFill>
                  <a:schemeClr val="tx1"/>
                </a:solidFill>
              </a:rPr>
              <a:t>καθαρά κέρδη, δηλαδή πόσα ευρώ είναι διατεθειμένος</a:t>
            </a:r>
            <a:r>
              <a:rPr lang="en-US" sz="2800" dirty="0" smtClean="0">
                <a:solidFill>
                  <a:schemeClr val="tx1"/>
                </a:solidFill>
              </a:rPr>
              <a:t> </a:t>
            </a:r>
            <a:r>
              <a:rPr lang="el-GR" sz="2800" dirty="0" smtClean="0">
                <a:solidFill>
                  <a:schemeClr val="tx1"/>
                </a:solidFill>
              </a:rPr>
              <a:t>να καταβάλλει ένας επενδυτής για κάθε 1 € κέρδους.</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457200" y="1"/>
            <a:ext cx="8229600" cy="476672"/>
          </a:xfrm>
        </p:spPr>
        <p:txBody>
          <a:bodyPr>
            <a:normAutofit fontScale="90000"/>
          </a:bodyPr>
          <a:lstStyle/>
          <a:p>
            <a:pPr eaLnBrk="1" hangingPunct="1"/>
            <a:r>
              <a:rPr lang="el-GR" sz="3200" b="1" dirty="0" smtClean="0"/>
              <a:t>2. Price to book value ratio (1)</a:t>
            </a:r>
          </a:p>
        </p:txBody>
      </p:sp>
      <p:sp>
        <p:nvSpPr>
          <p:cNvPr id="76803" name="Rectangle 3"/>
          <p:cNvSpPr>
            <a:spLocks noGrp="1" noChangeArrowheads="1"/>
          </p:cNvSpPr>
          <p:nvPr>
            <p:ph idx="1"/>
          </p:nvPr>
        </p:nvSpPr>
        <p:spPr>
          <a:xfrm>
            <a:off x="0" y="548680"/>
            <a:ext cx="9144000" cy="6309320"/>
          </a:xfrm>
        </p:spPr>
        <p:txBody>
          <a:bodyPr>
            <a:normAutofit lnSpcReduction="10000"/>
          </a:bodyPr>
          <a:lstStyle/>
          <a:p>
            <a:pPr eaLnBrk="1" hangingPunct="1">
              <a:buFontTx/>
              <a:buNone/>
            </a:pPr>
            <a:r>
              <a:rPr lang="el-GR" sz="2800" b="1" dirty="0" smtClean="0">
                <a:solidFill>
                  <a:schemeClr val="tx1"/>
                </a:solidFill>
              </a:rPr>
              <a:t>P/BV = </a:t>
            </a:r>
            <a:r>
              <a:rPr lang="el-GR" sz="2800" b="1" u="sng" dirty="0" smtClean="0">
                <a:solidFill>
                  <a:schemeClr val="tx1"/>
                </a:solidFill>
              </a:rPr>
              <a:t>Τιμή Μετοχής</a:t>
            </a:r>
          </a:p>
          <a:p>
            <a:pPr eaLnBrk="1" hangingPunct="1">
              <a:buFontTx/>
              <a:buNone/>
            </a:pPr>
            <a:r>
              <a:rPr lang="el-GR" sz="2800" b="1" dirty="0" smtClean="0">
                <a:solidFill>
                  <a:schemeClr val="tx1"/>
                </a:solidFill>
              </a:rPr>
              <a:t>             Λογιστική Αξία </a:t>
            </a:r>
          </a:p>
          <a:p>
            <a:pPr eaLnBrk="1" hangingPunct="1">
              <a:buFontTx/>
              <a:buNone/>
            </a:pPr>
            <a:endParaRPr lang="en-US" sz="2800" dirty="0" smtClean="0"/>
          </a:p>
          <a:p>
            <a:pPr eaLnBrk="1" hangingPunct="1">
              <a:buFontTx/>
              <a:buNone/>
            </a:pPr>
            <a:r>
              <a:rPr lang="el-GR" sz="2800" b="1" dirty="0" smtClean="0">
                <a:solidFill>
                  <a:srgbClr val="002060"/>
                </a:solidFill>
              </a:rPr>
              <a:t>Λογιστική Αξία = </a:t>
            </a:r>
            <a:r>
              <a:rPr lang="el-GR" sz="2800" b="1" u="sng" dirty="0" smtClean="0">
                <a:solidFill>
                  <a:srgbClr val="002060"/>
                </a:solidFill>
              </a:rPr>
              <a:t>Ίδια Κεφάλαια </a:t>
            </a:r>
          </a:p>
          <a:p>
            <a:pPr eaLnBrk="1" hangingPunct="1">
              <a:buFontTx/>
              <a:buNone/>
            </a:pPr>
            <a:r>
              <a:rPr lang="el-GR" sz="2800" b="1" dirty="0" smtClean="0">
                <a:solidFill>
                  <a:srgbClr val="002060"/>
                </a:solidFill>
              </a:rPr>
              <a:t>                             Αριθμός Μετοχών σε Κυκλοφορία</a:t>
            </a:r>
          </a:p>
          <a:p>
            <a:pPr eaLnBrk="1" hangingPunct="1">
              <a:buFontTx/>
              <a:buNone/>
            </a:pPr>
            <a:endParaRPr lang="en-US" sz="2800" dirty="0" smtClean="0"/>
          </a:p>
          <a:p>
            <a:pPr eaLnBrk="1" hangingPunct="1">
              <a:buFontTx/>
              <a:buNone/>
            </a:pPr>
            <a:r>
              <a:rPr lang="el-GR" sz="2800" dirty="0" smtClean="0">
                <a:solidFill>
                  <a:schemeClr val="tx1"/>
                </a:solidFill>
              </a:rPr>
              <a:t>Αν P/BV = 1 Ο δείκτης θεωρείται </a:t>
            </a:r>
            <a:r>
              <a:rPr lang="el-GR" sz="2800" b="1" dirty="0" smtClean="0">
                <a:solidFill>
                  <a:schemeClr val="tx1"/>
                </a:solidFill>
              </a:rPr>
              <a:t>ικανοποιητικός</a:t>
            </a:r>
          </a:p>
          <a:p>
            <a:pPr eaLnBrk="1" hangingPunct="1">
              <a:buFontTx/>
              <a:buNone/>
            </a:pPr>
            <a:r>
              <a:rPr lang="el-GR" sz="2800" dirty="0" smtClean="0">
                <a:solidFill>
                  <a:schemeClr val="tx1"/>
                </a:solidFill>
              </a:rPr>
              <a:t>Αν Ρ/Β</a:t>
            </a:r>
            <a:r>
              <a:rPr lang="en-US" sz="2800" dirty="0" smtClean="0">
                <a:solidFill>
                  <a:schemeClr val="tx1"/>
                </a:solidFill>
              </a:rPr>
              <a:t>V</a:t>
            </a:r>
            <a:r>
              <a:rPr lang="el-GR" sz="2800" dirty="0" smtClean="0">
                <a:solidFill>
                  <a:schemeClr val="tx1"/>
                </a:solidFill>
              </a:rPr>
              <a:t> &gt; 1 Η μετοχή είναι</a:t>
            </a:r>
            <a:r>
              <a:rPr lang="el-GR" sz="2800" b="1" dirty="0" smtClean="0">
                <a:solidFill>
                  <a:schemeClr val="tx1"/>
                </a:solidFill>
                <a:cs typeface="Times New Roman" pitchFamily="18" charset="0"/>
              </a:rPr>
              <a:t> υπερτιμημένη.</a:t>
            </a:r>
            <a:r>
              <a:rPr lang="el-GR" sz="2800" dirty="0" smtClean="0">
                <a:solidFill>
                  <a:schemeClr val="tx1"/>
                </a:solidFill>
                <a:cs typeface="Times New Roman" pitchFamily="18" charset="0"/>
              </a:rPr>
              <a:t> </a:t>
            </a:r>
          </a:p>
          <a:p>
            <a:pPr eaLnBrk="1" hangingPunct="1">
              <a:buFontTx/>
              <a:buNone/>
            </a:pPr>
            <a:r>
              <a:rPr lang="el-GR" sz="2800" dirty="0" smtClean="0">
                <a:solidFill>
                  <a:schemeClr val="tx1"/>
                </a:solidFill>
              </a:rPr>
              <a:t>Αν Ρ/Β</a:t>
            </a:r>
            <a:r>
              <a:rPr lang="en-US" sz="2800" dirty="0" smtClean="0">
                <a:solidFill>
                  <a:schemeClr val="tx1"/>
                </a:solidFill>
              </a:rPr>
              <a:t>V</a:t>
            </a:r>
            <a:r>
              <a:rPr lang="el-GR" sz="2800" dirty="0" smtClean="0">
                <a:solidFill>
                  <a:schemeClr val="tx1"/>
                </a:solidFill>
              </a:rPr>
              <a:t> </a:t>
            </a:r>
            <a:r>
              <a:rPr lang="en-US" sz="2800" dirty="0" smtClean="0">
                <a:solidFill>
                  <a:schemeClr val="tx1"/>
                </a:solidFill>
                <a:cs typeface="Times New Roman" pitchFamily="18" charset="0"/>
              </a:rPr>
              <a:t>&lt; 1 </a:t>
            </a:r>
            <a:r>
              <a:rPr lang="el-GR" sz="2800" dirty="0" smtClean="0">
                <a:solidFill>
                  <a:schemeClr val="tx1"/>
                </a:solidFill>
              </a:rPr>
              <a:t>Η μετοχή είναι</a:t>
            </a:r>
            <a:r>
              <a:rPr lang="el-GR" sz="2800" b="1" dirty="0" smtClean="0">
                <a:solidFill>
                  <a:schemeClr val="tx1"/>
                </a:solidFill>
                <a:cs typeface="Times New Roman" pitchFamily="18" charset="0"/>
              </a:rPr>
              <a:t> υποτιμημένη</a:t>
            </a:r>
            <a:endParaRPr lang="el-GR" sz="2800" dirty="0" smtClean="0">
              <a:solidFill>
                <a:schemeClr val="tx1"/>
              </a:solidFill>
              <a:cs typeface="Times New Roman" pitchFamily="18" charset="0"/>
            </a:endParaRPr>
          </a:p>
          <a:p>
            <a:pPr eaLnBrk="1" hangingPunct="1">
              <a:buFontTx/>
              <a:buNone/>
            </a:pPr>
            <a:endParaRPr lang="el-GR" sz="2800" dirty="0" smtClean="0">
              <a:solidFill>
                <a:schemeClr val="tx1"/>
              </a:solidFill>
            </a:endParaRPr>
          </a:p>
          <a:p>
            <a:pPr algn="just" eaLnBrk="1" hangingPunct="1"/>
            <a:r>
              <a:rPr lang="el-GR" sz="2600" dirty="0" smtClean="0">
                <a:solidFill>
                  <a:schemeClr val="tx1"/>
                </a:solidFill>
                <a:cs typeface="Times New Roman" pitchFamily="18" charset="0"/>
              </a:rPr>
              <a:t>Ο λόγος του δείκτη μας δείχνει πόσες φορές η χρηματιστηριακή τιμή της κοινής μετοχής είναι μεγαλύτερη από την λογιστική αξία. </a:t>
            </a:r>
            <a:endParaRPr lang="en-GB" sz="2600" dirty="0" smtClean="0">
              <a:solidFill>
                <a:schemeClr val="tx1"/>
              </a:solidFill>
              <a:cs typeface="Times New Roman" pitchFamily="18" charset="0"/>
            </a:endParaRP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1 - Τίτλος"/>
          <p:cNvSpPr>
            <a:spLocks noGrp="1"/>
          </p:cNvSpPr>
          <p:nvPr>
            <p:ph type="title"/>
          </p:nvPr>
        </p:nvSpPr>
        <p:spPr>
          <a:xfrm>
            <a:off x="0" y="0"/>
            <a:ext cx="9144000" cy="692696"/>
          </a:xfrm>
        </p:spPr>
        <p:txBody>
          <a:bodyPr/>
          <a:lstStyle/>
          <a:p>
            <a:pPr eaLnBrk="1" hangingPunct="1"/>
            <a:r>
              <a:rPr lang="el-GR" sz="3600" b="1" dirty="0" smtClean="0"/>
              <a:t>3</a:t>
            </a:r>
            <a:r>
              <a:rPr lang="en-US" sz="3600" b="1" dirty="0" smtClean="0"/>
              <a:t>. Price to Βook Value Ratio</a:t>
            </a:r>
            <a:r>
              <a:rPr lang="el-GR" sz="3600" b="1" dirty="0" smtClean="0"/>
              <a:t> (2)</a:t>
            </a:r>
            <a:endParaRPr lang="el-GR" altLang="el-GR" sz="3600" b="1" dirty="0" smtClean="0"/>
          </a:p>
        </p:txBody>
      </p:sp>
      <p:sp>
        <p:nvSpPr>
          <p:cNvPr id="3" name="2 - Υπότιτλος"/>
          <p:cNvSpPr>
            <a:spLocks noGrp="1"/>
          </p:cNvSpPr>
          <p:nvPr>
            <p:ph sz="half" idx="1"/>
          </p:nvPr>
        </p:nvSpPr>
        <p:spPr>
          <a:xfrm>
            <a:off x="0" y="1600200"/>
            <a:ext cx="9144000" cy="5257800"/>
          </a:xfrm>
        </p:spPr>
        <p:txBody>
          <a:bodyPr rtlCol="0">
            <a:normAutofit fontScale="92500"/>
          </a:bodyPr>
          <a:lstStyle/>
          <a:p>
            <a:pPr algn="l" eaLnBrk="1" hangingPunct="1">
              <a:lnSpc>
                <a:spcPct val="90000"/>
              </a:lnSpc>
              <a:buFont typeface="Arial" charset="0"/>
              <a:buNone/>
              <a:defRPr/>
            </a:pPr>
            <a:r>
              <a:rPr lang="el-GR" sz="2600" b="1" dirty="0" smtClean="0">
                <a:solidFill>
                  <a:schemeClr val="tx1"/>
                </a:solidFill>
                <a:cs typeface="Arial" pitchFamily="34" charset="0"/>
              </a:rPr>
              <a:t> </a:t>
            </a:r>
          </a:p>
          <a:p>
            <a:pPr algn="l" eaLnBrk="1" hangingPunct="1">
              <a:lnSpc>
                <a:spcPct val="90000"/>
              </a:lnSpc>
              <a:buFont typeface="Arial" charset="0"/>
              <a:buNone/>
              <a:defRPr/>
            </a:pPr>
            <a:endParaRPr lang="el-GR" sz="2600" b="1" dirty="0">
              <a:cs typeface="Arial" pitchFamily="34" charset="0"/>
            </a:endParaRPr>
          </a:p>
          <a:p>
            <a:pPr eaLnBrk="1" hangingPunct="1">
              <a:lnSpc>
                <a:spcPct val="90000"/>
              </a:lnSpc>
              <a:defRPr/>
            </a:pPr>
            <a:endParaRPr lang="el-GR" sz="2400" dirty="0" smtClean="0">
              <a:solidFill>
                <a:schemeClr val="tx1"/>
              </a:solidFill>
              <a:cs typeface="Arial" pitchFamily="34" charset="0"/>
            </a:endParaRPr>
          </a:p>
          <a:p>
            <a:pPr algn="just" eaLnBrk="1" hangingPunct="1">
              <a:lnSpc>
                <a:spcPct val="90000"/>
              </a:lnSpc>
              <a:defRPr/>
            </a:pPr>
            <a:r>
              <a:rPr lang="el-GR" sz="3000" dirty="0" smtClean="0">
                <a:solidFill>
                  <a:schemeClr val="tx1"/>
                </a:solidFill>
                <a:cs typeface="Arial" pitchFamily="34" charset="0"/>
              </a:rPr>
              <a:t>Όταν ο </a:t>
            </a:r>
            <a:r>
              <a:rPr lang="el-GR" sz="3000" b="1" dirty="0" smtClean="0">
                <a:solidFill>
                  <a:schemeClr val="tx1"/>
                </a:solidFill>
                <a:cs typeface="Arial" pitchFamily="34" charset="0"/>
              </a:rPr>
              <a:t>Δείκτης Αγοραίας Τιμής προς Λογιστική Τιμή Μετοχής &gt; 1 </a:t>
            </a:r>
            <a:r>
              <a:rPr lang="el-GR" sz="3000" dirty="0" smtClean="0">
                <a:solidFill>
                  <a:schemeClr val="tx1"/>
                </a:solidFill>
                <a:cs typeface="Arial" pitchFamily="34" charset="0"/>
              </a:rPr>
              <a:t>τότε οι επιχειρήσεις έχουν υψηλή απόδοση συνολικών Ιδίων Κεφαλαίων (</a:t>
            </a:r>
            <a:r>
              <a:rPr lang="en-US" sz="3000" dirty="0" smtClean="0">
                <a:solidFill>
                  <a:schemeClr val="tx1"/>
                </a:solidFill>
                <a:cs typeface="Arial" pitchFamily="34" charset="0"/>
              </a:rPr>
              <a:t>RO</a:t>
            </a:r>
            <a:r>
              <a:rPr lang="el-GR" sz="3000" dirty="0" smtClean="0">
                <a:solidFill>
                  <a:schemeClr val="tx1"/>
                </a:solidFill>
                <a:cs typeface="Arial" pitchFamily="34" charset="0"/>
              </a:rPr>
              <a:t>Ε), ενώ αν  ο </a:t>
            </a:r>
            <a:r>
              <a:rPr lang="el-GR" sz="3000" b="1" dirty="0" smtClean="0">
                <a:solidFill>
                  <a:schemeClr val="tx1"/>
                </a:solidFill>
                <a:cs typeface="Arial" pitchFamily="34" charset="0"/>
              </a:rPr>
              <a:t>Δ.Α.Τ.π.Λ.Τ.Μ. &lt; 1 </a:t>
            </a:r>
            <a:r>
              <a:rPr lang="el-GR" sz="3000" dirty="0" smtClean="0">
                <a:solidFill>
                  <a:schemeClr val="tx1"/>
                </a:solidFill>
                <a:cs typeface="Arial" pitchFamily="34" charset="0"/>
              </a:rPr>
              <a:t>τότε οι επιχειρήσεις έχουν μικρή απόδοση των συνολικών τους κεφαλαίων.</a:t>
            </a:r>
            <a:endParaRPr lang="en-US" sz="3000" dirty="0" smtClean="0">
              <a:solidFill>
                <a:schemeClr val="tx1"/>
              </a:solidFill>
              <a:cs typeface="Arial" pitchFamily="34" charset="0"/>
            </a:endParaRPr>
          </a:p>
          <a:p>
            <a:pPr algn="just" eaLnBrk="1" hangingPunct="1">
              <a:lnSpc>
                <a:spcPct val="90000"/>
              </a:lnSpc>
              <a:defRPr/>
            </a:pPr>
            <a:r>
              <a:rPr lang="el-GR" sz="3000" dirty="0" smtClean="0">
                <a:solidFill>
                  <a:schemeClr val="tx1"/>
                </a:solidFill>
                <a:cs typeface="Arial" pitchFamily="34" charset="0"/>
              </a:rPr>
              <a:t>Όταν οι επιχειρήσεις έχουν υψηλά ποσοστά απόδοσης ιδίων κεφαλαίων μπορούν να διαθέσουν τις μετοχές τους σε τιμές υψηλότερες ή και πολλαπλάσιες από τη λογιστική αξία των μετοχών τους.</a:t>
            </a:r>
          </a:p>
          <a:p>
            <a:pPr eaLnBrk="1" fontAlgn="auto" hangingPunct="1">
              <a:spcAft>
                <a:spcPts val="0"/>
              </a:spcAft>
              <a:defRPr/>
            </a:pPr>
            <a:endParaRPr lang="el-GR" dirty="0" smtClean="0"/>
          </a:p>
        </p:txBody>
      </p:sp>
      <p:pic>
        <p:nvPicPr>
          <p:cNvPr id="5" name="Content Placeholder 4" descr="τύπος Δ.Α.Τ.π.Λ.Τ.Μ. "/>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251520" y="836712"/>
            <a:ext cx="8640960" cy="1372612"/>
          </a:xfrm>
        </p:spPr>
      </p:pic>
    </p:spTree>
    <p:extLst>
      <p:ext uri="{BB962C8B-B14F-4D97-AF65-F5344CB8AC3E}">
        <p14:creationId xmlns="" xmlns:p14="http://schemas.microsoft.com/office/powerpoint/2010/main" val="720527943"/>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1 - Τίτλος"/>
          <p:cNvSpPr>
            <a:spLocks noGrp="1"/>
          </p:cNvSpPr>
          <p:nvPr>
            <p:ph type="title"/>
          </p:nvPr>
        </p:nvSpPr>
        <p:spPr>
          <a:xfrm>
            <a:off x="0" y="0"/>
            <a:ext cx="9144000" cy="1052736"/>
          </a:xfrm>
        </p:spPr>
        <p:txBody>
          <a:bodyPr/>
          <a:lstStyle/>
          <a:p>
            <a:r>
              <a:rPr lang="el-GR" sz="3600" b="1" dirty="0" smtClean="0"/>
              <a:t>3</a:t>
            </a:r>
            <a:r>
              <a:rPr lang="en-US" sz="3600" b="1" dirty="0" smtClean="0"/>
              <a:t>. Price to Βook Value Ratio</a:t>
            </a:r>
            <a:r>
              <a:rPr lang="el-GR" sz="3600" b="1" dirty="0" smtClean="0"/>
              <a:t> (3)</a:t>
            </a:r>
            <a:endParaRPr lang="el-GR" altLang="el-GR" sz="3600" b="1" dirty="0" smtClean="0"/>
          </a:p>
        </p:txBody>
      </p:sp>
      <p:sp>
        <p:nvSpPr>
          <p:cNvPr id="130052" name="2 - Υπότιτλος"/>
          <p:cNvSpPr>
            <a:spLocks noGrp="1"/>
          </p:cNvSpPr>
          <p:nvPr>
            <p:ph idx="1"/>
          </p:nvPr>
        </p:nvSpPr>
        <p:spPr>
          <a:xfrm>
            <a:off x="0" y="980728"/>
            <a:ext cx="9144000" cy="5877272"/>
          </a:xfrm>
        </p:spPr>
        <p:txBody>
          <a:bodyPr/>
          <a:lstStyle/>
          <a:p>
            <a:pPr algn="just"/>
            <a:r>
              <a:rPr lang="el-GR" altLang="el-GR" b="1" dirty="0" smtClean="0">
                <a:solidFill>
                  <a:schemeClr val="tx1"/>
                </a:solidFill>
              </a:rPr>
              <a:t>Προστιθέμενη Αξία = </a:t>
            </a:r>
          </a:p>
          <a:p>
            <a:pPr algn="just"/>
            <a:r>
              <a:rPr lang="el-GR" altLang="el-GR" b="1" dirty="0" smtClean="0">
                <a:solidFill>
                  <a:srgbClr val="FF0000"/>
                </a:solidFill>
              </a:rPr>
              <a:t>Αγοραία Αξία Μετοχής</a:t>
            </a:r>
            <a:r>
              <a:rPr lang="el-GR" altLang="el-GR" b="1" dirty="0" smtClean="0"/>
              <a:t> </a:t>
            </a:r>
            <a:r>
              <a:rPr lang="el-GR" altLang="el-GR" b="1" dirty="0" smtClean="0">
                <a:solidFill>
                  <a:srgbClr val="006600"/>
                </a:solidFill>
              </a:rPr>
              <a:t>–</a:t>
            </a:r>
            <a:r>
              <a:rPr lang="el-GR" altLang="el-GR" b="1" dirty="0" smtClean="0"/>
              <a:t> </a:t>
            </a:r>
            <a:r>
              <a:rPr lang="el-GR" altLang="el-GR" b="1" dirty="0" smtClean="0">
                <a:solidFill>
                  <a:srgbClr val="7030A0"/>
                </a:solidFill>
              </a:rPr>
              <a:t>Λογιστική Αξία Μετοχής.</a:t>
            </a:r>
          </a:p>
          <a:p>
            <a:pPr algn="just"/>
            <a:r>
              <a:rPr lang="el-GR" altLang="el-GR" dirty="0" smtClean="0">
                <a:solidFill>
                  <a:schemeClr val="tx1"/>
                </a:solidFill>
              </a:rPr>
              <a:t>Όσο πιο επιτυχημένες είναι οι επενδυτικές και χρηματοδοτικές αποφάσεις της διοίκησης μιας εταιρείας τόσο πιο μεγάλη θα είναι και προστιθέμενη αγοραία αξία της μετοχής της και επομένως τόσο μεγαλύτερη τιμή θα λαμβάνει ο Δείκτης Αγοραίας Τιμής προς Λογιστική Τιμή Μετοχής. </a:t>
            </a:r>
          </a:p>
          <a:p>
            <a:pPr>
              <a:buNone/>
            </a:pPr>
            <a:endParaRPr lang="el-GR" altLang="el-GR" sz="2400" dirty="0" smtClean="0"/>
          </a:p>
        </p:txBody>
      </p:sp>
    </p:spTree>
    <p:extLst>
      <p:ext uri="{BB962C8B-B14F-4D97-AF65-F5344CB8AC3E}">
        <p14:creationId xmlns="" xmlns:p14="http://schemas.microsoft.com/office/powerpoint/2010/main" val="961074621"/>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0"/>
            <a:ext cx="9144000" cy="836613"/>
          </a:xfrm>
        </p:spPr>
        <p:txBody>
          <a:bodyPr/>
          <a:lstStyle/>
          <a:p>
            <a:pPr eaLnBrk="1" hangingPunct="1"/>
            <a:r>
              <a:rPr lang="el-GR" sz="3600" b="1" dirty="0" smtClean="0">
                <a:solidFill>
                  <a:srgbClr val="000000"/>
                </a:solidFill>
                <a:cs typeface="Times New Roman" pitchFamily="18" charset="0"/>
              </a:rPr>
              <a:t>ΤαυτΟχρονη ΑνΑλυση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77827" name="Rectangle 3"/>
          <p:cNvSpPr>
            <a:spLocks noGrp="1" noChangeArrowheads="1"/>
          </p:cNvSpPr>
          <p:nvPr>
            <p:ph idx="1"/>
          </p:nvPr>
        </p:nvSpPr>
        <p:spPr>
          <a:xfrm>
            <a:off x="0" y="981075"/>
            <a:ext cx="9144000" cy="5876925"/>
          </a:xfrm>
        </p:spPr>
        <p:txBody>
          <a:bodyPr/>
          <a:lstStyle/>
          <a:p>
            <a:pPr lvl="1" algn="ctr" eaLnBrk="1" hangingPunct="1">
              <a:buFontTx/>
              <a:buNone/>
            </a:pPr>
            <a:r>
              <a:rPr lang="el-GR" sz="3200" b="1" u="sng" dirty="0" smtClean="0">
                <a:solidFill>
                  <a:srgbClr val="000000"/>
                </a:solidFill>
                <a:cs typeface="Times New Roman" pitchFamily="18" charset="0"/>
              </a:rPr>
              <a:t>1</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έχει: </a:t>
            </a:r>
          </a:p>
          <a:p>
            <a:pPr lvl="1" algn="ctr" eaLnBrk="1" hangingPunct="1">
              <a:buFontTx/>
              <a:buNone/>
            </a:pPr>
            <a:endParaRPr lang="el-GR" sz="3200" dirty="0" smtClean="0">
              <a:solidFill>
                <a:srgbClr val="000000"/>
              </a:solidFill>
              <a:cs typeface="Times New Roman" pitchFamily="18" charset="0"/>
            </a:endParaRPr>
          </a:p>
          <a:p>
            <a:pPr marL="0" lvl="1" indent="0" algn="just" eaLnBrk="1" hangingPunct="1">
              <a:spcBef>
                <a:spcPts val="0"/>
              </a:spcBef>
            </a:pPr>
            <a:r>
              <a:rPr lang="el-GR" b="1" dirty="0" smtClean="0">
                <a:solidFill>
                  <a:srgbClr val="FF0000"/>
                </a:solidFill>
                <a:cs typeface="Times New Roman" pitchFamily="18" charset="0"/>
              </a:rPr>
              <a:t>Χαμηλό</a:t>
            </a:r>
            <a:r>
              <a:rPr lang="el-GR" dirty="0" smtClean="0">
                <a:solidFill>
                  <a:srgbClr val="000000"/>
                </a:solidFill>
                <a:cs typeface="Times New Roman" pitchFamily="18" charset="0"/>
              </a:rPr>
              <a:t> </a:t>
            </a:r>
            <a:r>
              <a:rPr lang="el-GR" b="1" dirty="0" smtClean="0">
                <a:solidFill>
                  <a:srgbClr val="000000"/>
                </a:solidFill>
                <a:cs typeface="Times New Roman" pitchFamily="18" charset="0"/>
              </a:rPr>
              <a:t>Ρ/</a:t>
            </a:r>
            <a:r>
              <a:rPr lang="en-US" b="1" dirty="0" smtClean="0">
                <a:solidFill>
                  <a:srgbClr val="000000"/>
                </a:solidFill>
                <a:cs typeface="Times New Roman" pitchFamily="18" charset="0"/>
              </a:rPr>
              <a:t>BV</a:t>
            </a:r>
            <a:r>
              <a:rPr lang="el-GR" b="1" dirty="0" smtClean="0">
                <a:solidFill>
                  <a:srgbClr val="000000"/>
                </a:solidFill>
                <a:cs typeface="Times New Roman" pitchFamily="18" charset="0"/>
              </a:rPr>
              <a:t> </a:t>
            </a:r>
            <a:r>
              <a:rPr lang="el-GR" dirty="0" smtClean="0">
                <a:solidFill>
                  <a:srgbClr val="000000"/>
                </a:solidFill>
                <a:cs typeface="Times New Roman" pitchFamily="18" charset="0"/>
              </a:rPr>
              <a:t>σε σχέση πάντα με</a:t>
            </a:r>
            <a:r>
              <a:rPr lang="en-US" dirty="0" smtClean="0">
                <a:solidFill>
                  <a:srgbClr val="000000"/>
                </a:solidFill>
                <a:cs typeface="Times New Roman" pitchFamily="18" charset="0"/>
              </a:rPr>
              <a:t> </a:t>
            </a:r>
            <a:r>
              <a:rPr lang="el-GR" dirty="0" smtClean="0">
                <a:solidFill>
                  <a:srgbClr val="000000"/>
                </a:solidFill>
                <a:cs typeface="Times New Roman" pitchFamily="18" charset="0"/>
              </a:rPr>
              <a:t>το μέσο όρο του κλάδου στον οποίο ανήκει και</a:t>
            </a:r>
            <a:r>
              <a:rPr lang="en-US" dirty="0" smtClean="0">
                <a:solidFill>
                  <a:srgbClr val="000000"/>
                </a:solidFill>
                <a:cs typeface="Times New Roman" pitchFamily="18" charset="0"/>
              </a:rPr>
              <a:t> </a:t>
            </a:r>
            <a:endParaRPr lang="el-GR" dirty="0" smtClean="0">
              <a:solidFill>
                <a:srgbClr val="000000"/>
              </a:solidFill>
              <a:cs typeface="Times New Roman" pitchFamily="18" charset="0"/>
            </a:endParaRPr>
          </a:p>
          <a:p>
            <a:pPr marL="0" lvl="1" indent="0" algn="just" eaLnBrk="1" hangingPunct="1">
              <a:spcBef>
                <a:spcPts val="0"/>
              </a:spcBef>
            </a:pPr>
            <a:endParaRPr lang="el-GR" b="1" dirty="0" smtClean="0">
              <a:solidFill>
                <a:srgbClr val="C00000"/>
              </a:solidFill>
              <a:cs typeface="Times New Roman" pitchFamily="18" charset="0"/>
            </a:endParaRPr>
          </a:p>
          <a:p>
            <a:pPr marL="0" lvl="1" indent="0" algn="just" eaLnBrk="1" hangingPunct="1">
              <a:spcBef>
                <a:spcPts val="0"/>
              </a:spcBef>
            </a:pPr>
            <a:r>
              <a:rPr lang="el-GR" b="1" dirty="0" smtClean="0">
                <a:solidFill>
                  <a:srgbClr val="C00000"/>
                </a:solidFill>
                <a:cs typeface="Times New Roman" pitchFamily="18" charset="0"/>
              </a:rPr>
              <a:t>Χαμηλό </a:t>
            </a:r>
            <a:r>
              <a:rPr lang="el-GR" b="1" dirty="0" smtClean="0">
                <a:solidFill>
                  <a:srgbClr val="000000"/>
                </a:solidFill>
                <a:cs typeface="Times New Roman" pitchFamily="18" charset="0"/>
              </a:rPr>
              <a:t>Ρ/Ε </a:t>
            </a:r>
            <a:r>
              <a:rPr lang="el-GR" dirty="0" smtClean="0">
                <a:solidFill>
                  <a:srgbClr val="000000"/>
                </a:solidFill>
                <a:cs typeface="Times New Roman" pitchFamily="18" charset="0"/>
              </a:rPr>
              <a:t>έναντι του μέσου όρου του κλάδου της.</a:t>
            </a:r>
          </a:p>
          <a:p>
            <a:pPr marL="0" lvl="1" indent="0" algn="just" eaLnBrk="1" hangingPunct="1">
              <a:spcBef>
                <a:spcPts val="0"/>
              </a:spcBef>
            </a:pPr>
            <a:endParaRPr lang="el-GR" i="1" dirty="0" smtClean="0">
              <a:solidFill>
                <a:srgbClr val="000000"/>
              </a:solidFill>
            </a:endParaRPr>
          </a:p>
          <a:p>
            <a:pPr marL="0" lvl="1" indent="0" algn="just" eaLnBrk="1" hangingPunct="1">
              <a:spcBef>
                <a:spcPts val="0"/>
              </a:spcBef>
            </a:pPr>
            <a:r>
              <a:rPr lang="el-GR" i="1" dirty="0" smtClean="0">
                <a:solidFill>
                  <a:srgbClr val="000000"/>
                </a:solidFill>
              </a:rPr>
              <a:t>Τότε η μετοχή θεωρείται </a:t>
            </a:r>
            <a:r>
              <a:rPr lang="el-GR" b="1" i="1" u="sng" dirty="0" smtClean="0">
                <a:solidFill>
                  <a:srgbClr val="7030A0"/>
                </a:solidFill>
              </a:rPr>
              <a:t>υποτιμημένη</a:t>
            </a:r>
            <a:r>
              <a:rPr lang="el-GR" i="1" dirty="0" smtClean="0">
                <a:solidFill>
                  <a:srgbClr val="000000"/>
                </a:solidFill>
              </a:rPr>
              <a:t> καθώς η τιμή</a:t>
            </a:r>
            <a:r>
              <a:rPr lang="en-US" i="1" dirty="0" smtClean="0">
                <a:solidFill>
                  <a:srgbClr val="000000"/>
                </a:solidFill>
              </a:rPr>
              <a:t> </a:t>
            </a:r>
            <a:r>
              <a:rPr lang="el-GR" i="1" dirty="0" smtClean="0">
                <a:solidFill>
                  <a:srgbClr val="000000"/>
                </a:solidFill>
              </a:rPr>
              <a:t>υπολείπεται των μεγεθών που έχει η εταιρεία και θα πρέπει λογικά να εκφράζει η τιμή της μετοχής.</a:t>
            </a:r>
            <a:endParaRPr lang="en-GB" i="1" dirty="0" smtClean="0">
              <a:solidFill>
                <a:srgbClr val="000000"/>
              </a:solidFill>
            </a:endParaRPr>
          </a:p>
          <a:p>
            <a:pPr eaLnBrk="1" hangingPunct="1">
              <a:buFontTx/>
              <a:buNone/>
            </a:pPr>
            <a:endParaRPr lang="el-GR" i="1" dirty="0" smtClean="0"/>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260350"/>
            <a:ext cx="9144000" cy="504825"/>
          </a:xfrm>
        </p:spPr>
        <p:txBody>
          <a:bodyPr>
            <a:normAutofit fontScale="90000"/>
          </a:bodyPr>
          <a:lstStyle/>
          <a:p>
            <a:pPr eaLnBrk="1" hangingPunct="1"/>
            <a:r>
              <a:rPr lang="el-GR" sz="3600" b="1" dirty="0" smtClean="0">
                <a:solidFill>
                  <a:srgbClr val="000000"/>
                </a:solidFill>
                <a:cs typeface="Times New Roman" pitchFamily="18" charset="0"/>
              </a:rPr>
              <a:t>Ταυτόχρονη Ανάλυση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78851" name="Rectangle 3"/>
          <p:cNvSpPr>
            <a:spLocks noGrp="1" noChangeArrowheads="1"/>
          </p:cNvSpPr>
          <p:nvPr>
            <p:ph idx="1"/>
          </p:nvPr>
        </p:nvSpPr>
        <p:spPr>
          <a:xfrm>
            <a:off x="0" y="1052513"/>
            <a:ext cx="9144000" cy="5805487"/>
          </a:xfrm>
        </p:spPr>
        <p:txBody>
          <a:bodyPr/>
          <a:lstStyle/>
          <a:p>
            <a:pPr lvl="1" algn="ctr" eaLnBrk="1" hangingPunct="1">
              <a:buFontTx/>
              <a:buNone/>
            </a:pPr>
            <a:r>
              <a:rPr lang="el-GR" sz="3200" b="1" u="sng" dirty="0" smtClean="0">
                <a:solidFill>
                  <a:srgbClr val="000000"/>
                </a:solidFill>
                <a:cs typeface="Times New Roman" pitchFamily="18" charset="0"/>
              </a:rPr>
              <a:t>2</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έχει </a:t>
            </a:r>
          </a:p>
          <a:p>
            <a:pPr marL="0" lvl="1" indent="0" algn="just" eaLnBrk="1" hangingPunct="1">
              <a:spcBef>
                <a:spcPts val="0"/>
              </a:spcBef>
              <a:buFontTx/>
              <a:buNone/>
            </a:pPr>
            <a:endParaRPr lang="el-GR" sz="3200" dirty="0" smtClean="0">
              <a:solidFill>
                <a:srgbClr val="000000"/>
              </a:solidFill>
              <a:cs typeface="Times New Roman" pitchFamily="18" charset="0"/>
            </a:endParaRPr>
          </a:p>
          <a:p>
            <a:pPr marL="0" lvl="1" indent="0" algn="just" eaLnBrk="1" hangingPunct="1">
              <a:spcBef>
                <a:spcPts val="0"/>
              </a:spcBef>
            </a:pPr>
            <a:r>
              <a:rPr lang="el-GR" sz="3200" b="1" dirty="0" smtClean="0">
                <a:solidFill>
                  <a:srgbClr val="003366"/>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BV</a:t>
            </a:r>
            <a:r>
              <a:rPr lang="el-GR" sz="3200" b="1" dirty="0" smtClean="0">
                <a:solidFill>
                  <a:srgbClr val="000000"/>
                </a:solidFill>
                <a:cs typeface="Times New Roman" pitchFamily="18" charset="0"/>
              </a:rPr>
              <a:t> </a:t>
            </a:r>
            <a:r>
              <a:rPr lang="el-GR" sz="3200" dirty="0" smtClean="0">
                <a:solidFill>
                  <a:srgbClr val="000000"/>
                </a:solidFill>
                <a:cs typeface="Times New Roman" pitchFamily="18" charset="0"/>
              </a:rPr>
              <a:t>και </a:t>
            </a:r>
          </a:p>
          <a:p>
            <a:pPr marL="0" lvl="1" indent="0" algn="just" eaLnBrk="1" hangingPunct="1">
              <a:spcBef>
                <a:spcPts val="0"/>
              </a:spcBef>
            </a:pPr>
            <a:r>
              <a:rPr lang="el-GR" sz="3200" b="1" dirty="0" smtClean="0">
                <a:solidFill>
                  <a:srgbClr val="003300"/>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E</a:t>
            </a:r>
            <a:r>
              <a:rPr lang="el-GR" sz="3200" b="1" dirty="0" smtClean="0">
                <a:solidFill>
                  <a:srgbClr val="000000"/>
                </a:solidFill>
                <a:cs typeface="Times New Roman" pitchFamily="18" charset="0"/>
              </a:rPr>
              <a:t> </a:t>
            </a:r>
          </a:p>
          <a:p>
            <a:pPr marL="0" lvl="1" indent="0" algn="just" eaLnBrk="1" hangingPunct="1">
              <a:spcBef>
                <a:spcPts val="0"/>
              </a:spcBef>
              <a:buFontTx/>
              <a:buNone/>
            </a:pPr>
            <a:r>
              <a:rPr lang="el-GR" sz="3200" dirty="0" smtClean="0">
                <a:solidFill>
                  <a:srgbClr val="000000"/>
                </a:solidFill>
                <a:cs typeface="Times New Roman" pitchFamily="18" charset="0"/>
              </a:rPr>
              <a:t>σε σχέση με τους μέσους όρους του κλάδου. </a:t>
            </a:r>
            <a:endParaRPr lang="el-GR" sz="3200" dirty="0" smtClean="0">
              <a:solidFill>
                <a:srgbClr val="000000"/>
              </a:solidFill>
            </a:endParaRPr>
          </a:p>
          <a:p>
            <a:pPr marL="0" lvl="1" indent="0" algn="just" eaLnBrk="1" hangingPunct="1">
              <a:spcBef>
                <a:spcPts val="0"/>
              </a:spcBef>
              <a:buFontTx/>
              <a:buNone/>
            </a:pPr>
            <a:endParaRPr lang="el-GR" sz="3200" dirty="0" smtClean="0">
              <a:solidFill>
                <a:srgbClr val="000000"/>
              </a:solidFill>
              <a:cs typeface="Times New Roman" pitchFamily="18" charset="0"/>
            </a:endParaRPr>
          </a:p>
          <a:p>
            <a:pPr marL="0" lvl="1" indent="0" algn="just" eaLnBrk="1" hangingPunct="1">
              <a:spcBef>
                <a:spcPts val="0"/>
              </a:spcBef>
              <a:buFontTx/>
              <a:buNone/>
            </a:pPr>
            <a:r>
              <a:rPr lang="el-GR" sz="3200" i="1" dirty="0" smtClean="0">
                <a:solidFill>
                  <a:srgbClr val="000000"/>
                </a:solidFill>
                <a:cs typeface="Times New Roman" pitchFamily="18" charset="0"/>
              </a:rPr>
              <a:t>Σε αυτή την περίπτωση η μετοχή θεωρείται </a:t>
            </a:r>
            <a:r>
              <a:rPr lang="el-GR" sz="3200" b="1" i="1" dirty="0" smtClean="0">
                <a:solidFill>
                  <a:srgbClr val="C00000"/>
                </a:solidFill>
                <a:cs typeface="Times New Roman" pitchFamily="18" charset="0"/>
              </a:rPr>
              <a:t>υπερτιμημένη</a:t>
            </a:r>
            <a:r>
              <a:rPr lang="el-GR" sz="3200" i="1" dirty="0" smtClean="0">
                <a:solidFill>
                  <a:srgbClr val="C00000"/>
                </a:solidFill>
                <a:cs typeface="Times New Roman" pitchFamily="18" charset="0"/>
              </a:rPr>
              <a:t>, </a:t>
            </a:r>
            <a:r>
              <a:rPr lang="el-GR" sz="3200" i="1" dirty="0" smtClean="0">
                <a:solidFill>
                  <a:srgbClr val="000000"/>
                </a:solidFill>
                <a:cs typeface="Times New Roman" pitchFamily="18" charset="0"/>
              </a:rPr>
              <a:t>καθώς η χρηματιστηριακή αγορά έχει αξιολογήσει </a:t>
            </a:r>
            <a:r>
              <a:rPr lang="el-GR" sz="3200" i="1" dirty="0" smtClean="0">
                <a:solidFill>
                  <a:srgbClr val="000000"/>
                </a:solidFill>
              </a:rPr>
              <a:t>σε μεγαλύτερο ύψος</a:t>
            </a:r>
            <a:r>
              <a:rPr lang="el-GR" sz="3200" i="1" dirty="0" smtClean="0">
                <a:solidFill>
                  <a:srgbClr val="000000"/>
                </a:solidFill>
                <a:cs typeface="Times New Roman" pitchFamily="18" charset="0"/>
              </a:rPr>
              <a:t> τα μεγέθη της εταιρείας από ότι πραγματικά είναι</a:t>
            </a:r>
            <a:r>
              <a:rPr lang="el-GR" sz="2400" i="1" dirty="0" smtClean="0">
                <a:solidFill>
                  <a:srgbClr val="000000"/>
                </a:solidFill>
                <a:cs typeface="Times New Roman" pitchFamily="18" charset="0"/>
              </a:rPr>
              <a:t>.</a:t>
            </a:r>
            <a:endParaRPr lang="en-GB" sz="2400" i="1" dirty="0" smtClean="0">
              <a:solidFill>
                <a:srgbClr val="000000"/>
              </a:solidFill>
              <a:cs typeface="Times New Roman" pitchFamily="18" charset="0"/>
            </a:endParaRPr>
          </a:p>
          <a:p>
            <a:pPr eaLnBrk="1" hangingPunct="1"/>
            <a:endParaRPr lang="el-GR" dirty="0" smtClean="0"/>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0" y="0"/>
            <a:ext cx="9144000" cy="836613"/>
          </a:xfrm>
        </p:spPr>
        <p:txBody>
          <a:bodyPr/>
          <a:lstStyle/>
          <a:p>
            <a:pPr eaLnBrk="1" hangingPunct="1"/>
            <a:r>
              <a:rPr lang="el-GR" sz="3600" b="1" dirty="0" smtClean="0">
                <a:solidFill>
                  <a:srgbClr val="000000"/>
                </a:solidFill>
                <a:cs typeface="Times New Roman" pitchFamily="18" charset="0"/>
              </a:rPr>
              <a:t>ΤαυτΟχρονη ΑνΑλυση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79875" name="Rectangle 3"/>
          <p:cNvSpPr>
            <a:spLocks noGrp="1" noChangeArrowheads="1"/>
          </p:cNvSpPr>
          <p:nvPr>
            <p:ph idx="1"/>
          </p:nvPr>
        </p:nvSpPr>
        <p:spPr>
          <a:xfrm>
            <a:off x="0" y="908050"/>
            <a:ext cx="9144000" cy="5949950"/>
          </a:xfrm>
        </p:spPr>
        <p:txBody>
          <a:bodyPr/>
          <a:lstStyle/>
          <a:p>
            <a:pPr lvl="1" algn="ctr" eaLnBrk="1" hangingPunct="1">
              <a:buFontTx/>
              <a:buNone/>
            </a:pPr>
            <a:r>
              <a:rPr lang="el-GR" sz="3200" b="1" u="sng" dirty="0" smtClean="0">
                <a:solidFill>
                  <a:srgbClr val="000000"/>
                </a:solidFill>
                <a:cs typeface="Times New Roman" pitchFamily="18" charset="0"/>
              </a:rPr>
              <a:t>3</a:t>
            </a:r>
            <a:r>
              <a:rPr lang="el-GR" sz="3200" b="1" u="sng" baseline="30000" dirty="0" smtClean="0">
                <a:solidFill>
                  <a:srgbClr val="000000"/>
                </a:solidFill>
                <a:cs typeface="Times New Roman" pitchFamily="18" charset="0"/>
              </a:rPr>
              <a:t>η</a:t>
            </a:r>
            <a:r>
              <a:rPr lang="el-GR" sz="3200" b="1" u="sng" dirty="0" smtClean="0">
                <a:solidFill>
                  <a:srgbClr val="000000"/>
                </a:solidFill>
                <a:cs typeface="Times New Roman" pitchFamily="18" charset="0"/>
              </a:rPr>
              <a:t> περίπτωση:</a:t>
            </a:r>
            <a:r>
              <a:rPr lang="el-GR" sz="3200" dirty="0" smtClean="0">
                <a:solidFill>
                  <a:srgbClr val="000000"/>
                </a:solidFill>
                <a:cs typeface="Times New Roman" pitchFamily="18" charset="0"/>
              </a:rPr>
              <a:t> Όταν η μετοχή εμφανίζει </a:t>
            </a:r>
          </a:p>
          <a:p>
            <a:pPr marL="0" lvl="1" indent="0" algn="just" eaLnBrk="1" hangingPunct="1">
              <a:spcBef>
                <a:spcPts val="0"/>
              </a:spcBef>
            </a:pPr>
            <a:r>
              <a:rPr lang="el-GR" sz="3200" b="1" dirty="0" smtClean="0">
                <a:solidFill>
                  <a:srgbClr val="002060"/>
                </a:solidFill>
                <a:cs typeface="Times New Roman" pitchFamily="18" charset="0"/>
              </a:rPr>
              <a:t>Υψηλό</a:t>
            </a:r>
            <a:r>
              <a:rPr lang="el-GR" sz="3200" b="1" dirty="0" smtClean="0">
                <a:solidFill>
                  <a:srgbClr val="000000"/>
                </a:solidFill>
                <a:cs typeface="Times New Roman" pitchFamily="18" charset="0"/>
              </a:rPr>
              <a:t> </a:t>
            </a:r>
            <a:r>
              <a:rPr lang="en-US" sz="3200" b="1" dirty="0" smtClean="0">
                <a:solidFill>
                  <a:srgbClr val="000000"/>
                </a:solidFill>
                <a:cs typeface="Times New Roman" pitchFamily="18" charset="0"/>
              </a:rPr>
              <a:t>P</a:t>
            </a:r>
            <a:r>
              <a:rPr lang="el-GR" sz="3200" b="1" dirty="0" smtClean="0">
                <a:solidFill>
                  <a:srgbClr val="000000"/>
                </a:solidFill>
                <a:cs typeface="Times New Roman" pitchFamily="18" charset="0"/>
              </a:rPr>
              <a:t>/</a:t>
            </a:r>
            <a:r>
              <a:rPr lang="en-US" sz="3200" b="1" dirty="0" smtClean="0">
                <a:solidFill>
                  <a:srgbClr val="000000"/>
                </a:solidFill>
                <a:cs typeface="Times New Roman" pitchFamily="18" charset="0"/>
              </a:rPr>
              <a:t>BV</a:t>
            </a:r>
            <a:r>
              <a:rPr lang="el-GR" sz="3200" b="1" dirty="0" smtClean="0">
                <a:solidFill>
                  <a:srgbClr val="000000"/>
                </a:solidFill>
                <a:cs typeface="Times New Roman" pitchFamily="18" charset="0"/>
              </a:rPr>
              <a:t> </a:t>
            </a:r>
            <a:r>
              <a:rPr lang="el-GR" sz="3200" dirty="0" smtClean="0">
                <a:solidFill>
                  <a:srgbClr val="000000"/>
                </a:solidFill>
                <a:cs typeface="Times New Roman" pitchFamily="18" charset="0"/>
              </a:rPr>
              <a:t>και</a:t>
            </a:r>
          </a:p>
          <a:p>
            <a:pPr marL="0" lvl="1" indent="0" algn="just" eaLnBrk="1" hangingPunct="1">
              <a:spcBef>
                <a:spcPts val="0"/>
              </a:spcBef>
            </a:pPr>
            <a:r>
              <a:rPr lang="el-GR" sz="3200" b="1" dirty="0" smtClean="0">
                <a:solidFill>
                  <a:srgbClr val="FF0000"/>
                </a:solidFill>
                <a:cs typeface="Times New Roman" pitchFamily="18" charset="0"/>
              </a:rPr>
              <a:t>Χαμηλό</a:t>
            </a:r>
            <a:r>
              <a:rPr lang="el-GR" sz="3200" b="1" dirty="0" smtClean="0">
                <a:solidFill>
                  <a:srgbClr val="000000"/>
                </a:solidFill>
                <a:cs typeface="Times New Roman" pitchFamily="18" charset="0"/>
              </a:rPr>
              <a:t> Ρ/Ε</a:t>
            </a:r>
            <a:endParaRPr lang="el-GR" sz="3200" b="1" dirty="0" smtClean="0">
              <a:solidFill>
                <a:srgbClr val="000000"/>
              </a:solidFill>
            </a:endParaRPr>
          </a:p>
          <a:p>
            <a:pPr marL="0" lvl="1" indent="0" algn="just" eaLnBrk="1" hangingPunct="1">
              <a:spcBef>
                <a:spcPts val="0"/>
              </a:spcBef>
              <a:buNone/>
            </a:pPr>
            <a:r>
              <a:rPr lang="el-GR" dirty="0" smtClean="0">
                <a:solidFill>
                  <a:srgbClr val="000000"/>
                </a:solidFill>
                <a:cs typeface="Times New Roman" pitchFamily="18" charset="0"/>
              </a:rPr>
              <a:t>σε σχέση με τους μέσους όρους του κλάδου. </a:t>
            </a:r>
            <a:endParaRPr lang="el-GR" dirty="0" smtClean="0">
              <a:solidFill>
                <a:srgbClr val="000000"/>
              </a:solidFill>
            </a:endParaRPr>
          </a:p>
          <a:p>
            <a:pPr marL="0" lvl="1" indent="0" algn="just" eaLnBrk="1" hangingPunct="1">
              <a:spcBef>
                <a:spcPts val="0"/>
              </a:spcBef>
              <a:buNone/>
            </a:pPr>
            <a:endParaRPr lang="el-GR" dirty="0" smtClean="0">
              <a:solidFill>
                <a:srgbClr val="000000"/>
              </a:solidFill>
            </a:endParaRPr>
          </a:p>
          <a:p>
            <a:pPr marL="0" lvl="1" indent="0" algn="just" eaLnBrk="1" hangingPunct="1">
              <a:spcBef>
                <a:spcPts val="0"/>
              </a:spcBef>
            </a:pPr>
            <a:r>
              <a:rPr lang="el-GR" i="1" dirty="0" smtClean="0">
                <a:solidFill>
                  <a:srgbClr val="000000"/>
                </a:solidFill>
              </a:rPr>
              <a:t>Με σχετικά μικρό ύψος ιδίων κεφαλαίων εμφανίζονται μεγάλα κέρδη. </a:t>
            </a:r>
            <a:r>
              <a:rPr lang="el-GR" i="1" dirty="0" smtClean="0">
                <a:solidFill>
                  <a:srgbClr val="000000"/>
                </a:solidFill>
                <a:cs typeface="Times New Roman" pitchFamily="18" charset="0"/>
              </a:rPr>
              <a:t> </a:t>
            </a:r>
            <a:endParaRPr lang="el-GR" i="1" dirty="0" smtClean="0">
              <a:solidFill>
                <a:srgbClr val="000000"/>
              </a:solidFill>
            </a:endParaRPr>
          </a:p>
          <a:p>
            <a:pPr marL="0" lvl="1" indent="0" algn="just" eaLnBrk="1" hangingPunct="1">
              <a:spcBef>
                <a:spcPts val="0"/>
              </a:spcBef>
            </a:pPr>
            <a:r>
              <a:rPr lang="el-GR" i="1" dirty="0" smtClean="0">
                <a:solidFill>
                  <a:srgbClr val="000000"/>
                </a:solidFill>
              </a:rPr>
              <a:t>Η</a:t>
            </a:r>
            <a:r>
              <a:rPr lang="el-GR" i="1" dirty="0" smtClean="0">
                <a:solidFill>
                  <a:srgbClr val="000000"/>
                </a:solidFill>
                <a:cs typeface="Times New Roman" pitchFamily="18" charset="0"/>
              </a:rPr>
              <a:t> μετοχή της εταιρείας φαίνεται να </a:t>
            </a:r>
            <a:r>
              <a:rPr lang="el-GR" b="1" i="1" dirty="0" smtClean="0">
                <a:solidFill>
                  <a:srgbClr val="006600"/>
                </a:solidFill>
                <a:cs typeface="Times New Roman" pitchFamily="18" charset="0"/>
              </a:rPr>
              <a:t>έχει αρκετά περιθώρια να </a:t>
            </a:r>
            <a:r>
              <a:rPr lang="el-GR" b="1" i="1" dirty="0" smtClean="0">
                <a:solidFill>
                  <a:srgbClr val="000000"/>
                </a:solidFill>
                <a:cs typeface="Times New Roman" pitchFamily="18" charset="0"/>
              </a:rPr>
              <a:t>ανατιμηθεί. </a:t>
            </a:r>
            <a:endParaRPr lang="el-GR" b="1" i="1" dirty="0" smtClean="0">
              <a:solidFill>
                <a:srgbClr val="000000"/>
              </a:solidFill>
            </a:endParaRPr>
          </a:p>
          <a:p>
            <a:pPr marL="0" lvl="1" indent="0" algn="just" eaLnBrk="1" hangingPunct="1">
              <a:spcBef>
                <a:spcPts val="0"/>
              </a:spcBef>
            </a:pPr>
            <a:r>
              <a:rPr lang="el-GR" i="1" dirty="0" smtClean="0">
                <a:solidFill>
                  <a:schemeClr val="tx1"/>
                </a:solidFill>
              </a:rPr>
              <a:t>Η επέκταση της εταιρίας μπορεί να προέλθει ακόμη και με τραπεζικό δανεισμό, ενώ η αποδοτικότητα των ιδίων κεφαλαίων (</a:t>
            </a:r>
            <a:r>
              <a:rPr lang="en-US" i="1" dirty="0" smtClean="0">
                <a:solidFill>
                  <a:schemeClr val="tx1"/>
                </a:solidFill>
              </a:rPr>
              <a:t>ROE) </a:t>
            </a:r>
            <a:r>
              <a:rPr lang="el-GR" i="1" dirty="0" smtClean="0">
                <a:solidFill>
                  <a:schemeClr val="tx1"/>
                </a:solidFill>
              </a:rPr>
              <a:t>είναι μεγάλη και η κάλυψη των τόκων δεδομένη.</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0"/>
            <a:ext cx="9144000" cy="692150"/>
          </a:xfrm>
        </p:spPr>
        <p:txBody>
          <a:bodyPr/>
          <a:lstStyle/>
          <a:p>
            <a:pPr eaLnBrk="1" hangingPunct="1"/>
            <a:r>
              <a:rPr lang="el-GR" sz="3600" b="1" dirty="0" smtClean="0">
                <a:solidFill>
                  <a:srgbClr val="000000"/>
                </a:solidFill>
                <a:cs typeface="Times New Roman" pitchFamily="18" charset="0"/>
              </a:rPr>
              <a:t>ΤαυτΟχρονη ΑνΑλυση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E </a:t>
            </a:r>
            <a:r>
              <a:rPr lang="el-GR" sz="3600" b="1" dirty="0" smtClean="0">
                <a:solidFill>
                  <a:srgbClr val="000000"/>
                </a:solidFill>
                <a:cs typeface="Times New Roman" pitchFamily="18" charset="0"/>
              </a:rPr>
              <a:t>και </a:t>
            </a:r>
            <a:r>
              <a:rPr lang="en-US" sz="3600" b="1" dirty="0" smtClean="0">
                <a:solidFill>
                  <a:srgbClr val="000000"/>
                </a:solidFill>
                <a:cs typeface="Times New Roman" pitchFamily="18" charset="0"/>
              </a:rPr>
              <a:t>P</a:t>
            </a:r>
            <a:r>
              <a:rPr lang="el-GR" sz="3600" b="1" dirty="0" smtClean="0">
                <a:solidFill>
                  <a:srgbClr val="000000"/>
                </a:solidFill>
                <a:cs typeface="Times New Roman" pitchFamily="18" charset="0"/>
              </a:rPr>
              <a:t>/</a:t>
            </a:r>
            <a:r>
              <a:rPr lang="en-US" sz="3600" b="1" dirty="0" smtClean="0">
                <a:solidFill>
                  <a:srgbClr val="000000"/>
                </a:solidFill>
                <a:cs typeface="Times New Roman" pitchFamily="18" charset="0"/>
              </a:rPr>
              <a:t>BV</a:t>
            </a:r>
            <a:endParaRPr lang="el-GR" sz="3600" b="1" dirty="0" smtClean="0">
              <a:solidFill>
                <a:srgbClr val="000000"/>
              </a:solidFill>
              <a:cs typeface="Times New Roman" pitchFamily="18" charset="0"/>
            </a:endParaRPr>
          </a:p>
        </p:txBody>
      </p:sp>
      <p:sp>
        <p:nvSpPr>
          <p:cNvPr id="80899" name="Rectangle 3"/>
          <p:cNvSpPr>
            <a:spLocks noGrp="1" noChangeArrowheads="1"/>
          </p:cNvSpPr>
          <p:nvPr>
            <p:ph idx="1"/>
          </p:nvPr>
        </p:nvSpPr>
        <p:spPr>
          <a:xfrm>
            <a:off x="0" y="836613"/>
            <a:ext cx="9144000" cy="6021387"/>
          </a:xfrm>
        </p:spPr>
        <p:txBody>
          <a:bodyPr/>
          <a:lstStyle/>
          <a:p>
            <a:pPr lvl="1" algn="ctr" eaLnBrk="1" hangingPunct="1">
              <a:lnSpc>
                <a:spcPct val="90000"/>
              </a:lnSpc>
              <a:buFontTx/>
              <a:buNone/>
            </a:pPr>
            <a:r>
              <a:rPr lang="el-GR" sz="3200" b="1" u="sng" dirty="0" smtClean="0">
                <a:solidFill>
                  <a:srgbClr val="000000"/>
                </a:solidFill>
                <a:latin typeface="Arial Greek" pitchFamily="34" charset="0"/>
                <a:cs typeface="Times New Roman" pitchFamily="18" charset="0"/>
              </a:rPr>
              <a:t>4</a:t>
            </a:r>
            <a:r>
              <a:rPr lang="el-GR" sz="3200" b="1" u="sng" baseline="30000" dirty="0" smtClean="0">
                <a:solidFill>
                  <a:srgbClr val="000000"/>
                </a:solidFill>
                <a:latin typeface="Arial Greek" pitchFamily="34" charset="0"/>
                <a:cs typeface="Times New Roman" pitchFamily="18" charset="0"/>
              </a:rPr>
              <a:t>η</a:t>
            </a:r>
            <a:r>
              <a:rPr lang="el-GR" sz="3200" b="1" u="sng" dirty="0" smtClean="0">
                <a:solidFill>
                  <a:srgbClr val="000000"/>
                </a:solidFill>
                <a:latin typeface="Arial Greek" pitchFamily="34" charset="0"/>
                <a:cs typeface="Times New Roman" pitchFamily="18" charset="0"/>
              </a:rPr>
              <a:t> περίπτωση.</a:t>
            </a:r>
            <a:r>
              <a:rPr lang="el-GR" sz="3200" dirty="0" smtClean="0">
                <a:solidFill>
                  <a:srgbClr val="000000"/>
                </a:solidFill>
                <a:latin typeface="Arial Greek" pitchFamily="34" charset="0"/>
                <a:cs typeface="Times New Roman" pitchFamily="18" charset="0"/>
              </a:rPr>
              <a:t> Όταν η μετοχή εμφανίζει:</a:t>
            </a:r>
          </a:p>
          <a:p>
            <a:pPr marL="0" lvl="1" indent="0" algn="just" eaLnBrk="1" hangingPunct="1">
              <a:spcBef>
                <a:spcPts val="0"/>
              </a:spcBef>
            </a:pPr>
            <a:r>
              <a:rPr lang="el-GR" b="1" dirty="0" smtClean="0">
                <a:solidFill>
                  <a:srgbClr val="FF0000"/>
                </a:solidFill>
                <a:latin typeface="Arial Greek" pitchFamily="34" charset="0"/>
                <a:cs typeface="Times New Roman" pitchFamily="18" charset="0"/>
              </a:rPr>
              <a:t>Χαμηλό </a:t>
            </a:r>
            <a:r>
              <a:rPr lang="en-US" b="1" dirty="0" smtClean="0">
                <a:solidFill>
                  <a:srgbClr val="000000"/>
                </a:solidFill>
                <a:latin typeface="Arial Greek" pitchFamily="34" charset="0"/>
                <a:cs typeface="Times New Roman" pitchFamily="18" charset="0"/>
              </a:rPr>
              <a:t>P</a:t>
            </a:r>
            <a:r>
              <a:rPr lang="el-GR" b="1" dirty="0" smtClean="0">
                <a:solidFill>
                  <a:srgbClr val="000000"/>
                </a:solidFill>
                <a:latin typeface="Arial Greek" pitchFamily="34" charset="0"/>
                <a:cs typeface="Times New Roman" pitchFamily="18" charset="0"/>
              </a:rPr>
              <a:t>/</a:t>
            </a:r>
            <a:r>
              <a:rPr lang="en-US" b="1" dirty="0" smtClean="0">
                <a:solidFill>
                  <a:srgbClr val="000000"/>
                </a:solidFill>
                <a:latin typeface="Arial Greek" pitchFamily="34" charset="0"/>
                <a:cs typeface="Times New Roman" pitchFamily="18" charset="0"/>
              </a:rPr>
              <a:t>BV</a:t>
            </a:r>
            <a:r>
              <a:rPr lang="el-GR" b="1" dirty="0" smtClean="0">
                <a:solidFill>
                  <a:srgbClr val="000000"/>
                </a:solidFill>
                <a:latin typeface="Arial Greek" pitchFamily="34" charset="0"/>
                <a:cs typeface="Times New Roman" pitchFamily="18" charset="0"/>
              </a:rPr>
              <a:t> </a:t>
            </a:r>
            <a:r>
              <a:rPr lang="el-GR" dirty="0" smtClean="0">
                <a:solidFill>
                  <a:srgbClr val="000000"/>
                </a:solidFill>
                <a:latin typeface="Arial Greek" pitchFamily="34" charset="0"/>
                <a:cs typeface="Times New Roman" pitchFamily="18" charset="0"/>
              </a:rPr>
              <a:t>και </a:t>
            </a:r>
          </a:p>
          <a:p>
            <a:pPr marL="0" lvl="1" indent="0" algn="just" eaLnBrk="1" hangingPunct="1">
              <a:spcBef>
                <a:spcPts val="0"/>
              </a:spcBef>
            </a:pPr>
            <a:r>
              <a:rPr lang="el-GR" b="1" dirty="0" smtClean="0">
                <a:solidFill>
                  <a:srgbClr val="002060"/>
                </a:solidFill>
                <a:latin typeface="Arial Greek" pitchFamily="34" charset="0"/>
                <a:cs typeface="Times New Roman" pitchFamily="18" charset="0"/>
              </a:rPr>
              <a:t>Υψηλό</a:t>
            </a:r>
            <a:r>
              <a:rPr lang="el-GR" b="1" dirty="0" smtClean="0">
                <a:solidFill>
                  <a:srgbClr val="000000"/>
                </a:solidFill>
                <a:latin typeface="Arial Greek" pitchFamily="34" charset="0"/>
                <a:cs typeface="Times New Roman" pitchFamily="18" charset="0"/>
              </a:rPr>
              <a:t> Ρ/Ε</a:t>
            </a:r>
          </a:p>
          <a:p>
            <a:pPr marL="0" lvl="1" indent="0" algn="just" eaLnBrk="1" hangingPunct="1">
              <a:spcBef>
                <a:spcPts val="0"/>
              </a:spcBef>
              <a:buFontTx/>
              <a:buNone/>
            </a:pPr>
            <a:r>
              <a:rPr lang="el-GR" dirty="0" smtClean="0">
                <a:solidFill>
                  <a:srgbClr val="000000"/>
                </a:solidFill>
                <a:latin typeface="Arial Greek" pitchFamily="34" charset="0"/>
                <a:cs typeface="Times New Roman" pitchFamily="18" charset="0"/>
              </a:rPr>
              <a:t>Σε σχέση με τον μέσο όρο του κλάδου</a:t>
            </a:r>
          </a:p>
          <a:p>
            <a:pPr marL="0" lvl="1" indent="0" algn="just" eaLnBrk="1" hangingPunct="1">
              <a:spcBef>
                <a:spcPts val="0"/>
              </a:spcBef>
              <a:buFontTx/>
              <a:buNone/>
            </a:pPr>
            <a:r>
              <a:rPr lang="el-GR" dirty="0" smtClean="0">
                <a:solidFill>
                  <a:srgbClr val="000000"/>
                </a:solidFill>
                <a:latin typeface="Arial Greek" pitchFamily="34" charset="0"/>
                <a:cs typeface="Times New Roman" pitchFamily="18" charset="0"/>
              </a:rPr>
              <a:t> </a:t>
            </a:r>
            <a:endParaRPr lang="el-GR" dirty="0" smtClean="0">
              <a:solidFill>
                <a:srgbClr val="000000"/>
              </a:solidFill>
              <a:latin typeface="Arial Greek" pitchFamily="34" charset="0"/>
            </a:endParaRPr>
          </a:p>
          <a:p>
            <a:pPr marL="0" lvl="1" indent="0" algn="just" eaLnBrk="1" hangingPunct="1">
              <a:spcBef>
                <a:spcPts val="0"/>
              </a:spcBef>
            </a:pPr>
            <a:r>
              <a:rPr lang="el-GR" i="1" dirty="0" smtClean="0">
                <a:solidFill>
                  <a:srgbClr val="000000"/>
                </a:solidFill>
                <a:latin typeface="Arial Greek" pitchFamily="34" charset="0"/>
                <a:cs typeface="Times New Roman" pitchFamily="18" charset="0"/>
              </a:rPr>
              <a:t>Αυτό σημαίνει ότι η μετοχή </a:t>
            </a:r>
            <a:r>
              <a:rPr lang="el-GR" b="1" i="1" dirty="0" smtClean="0">
                <a:solidFill>
                  <a:srgbClr val="C00000"/>
                </a:solidFill>
                <a:latin typeface="Arial Greek" pitchFamily="34" charset="0"/>
                <a:cs typeface="Times New Roman" pitchFamily="18" charset="0"/>
              </a:rPr>
              <a:t>δεν έχει μεγάλα περιθώρια</a:t>
            </a:r>
            <a:r>
              <a:rPr lang="el-GR" b="1" i="1" dirty="0" smtClean="0">
                <a:solidFill>
                  <a:srgbClr val="000000"/>
                </a:solidFill>
                <a:latin typeface="Arial Greek" pitchFamily="34" charset="0"/>
                <a:cs typeface="Times New Roman" pitchFamily="18" charset="0"/>
              </a:rPr>
              <a:t> ανόδου</a:t>
            </a:r>
            <a:r>
              <a:rPr lang="el-GR" i="1" dirty="0" smtClean="0">
                <a:solidFill>
                  <a:srgbClr val="000000"/>
                </a:solidFill>
                <a:latin typeface="Arial Greek" pitchFamily="34" charset="0"/>
                <a:cs typeface="Times New Roman" pitchFamily="18" charset="0"/>
              </a:rPr>
              <a:t>.</a:t>
            </a:r>
            <a:endParaRPr lang="el-GR" i="1" dirty="0" smtClean="0">
              <a:solidFill>
                <a:srgbClr val="000000"/>
              </a:solidFill>
              <a:latin typeface="Arial Greek" pitchFamily="34" charset="0"/>
            </a:endParaRPr>
          </a:p>
          <a:p>
            <a:pPr marL="0" lvl="1" indent="0" algn="just" eaLnBrk="1" hangingPunct="1">
              <a:spcBef>
                <a:spcPts val="0"/>
              </a:spcBef>
            </a:pPr>
            <a:r>
              <a:rPr lang="el-GR" i="1" dirty="0" smtClean="0">
                <a:solidFill>
                  <a:srgbClr val="000000"/>
                </a:solidFill>
                <a:latin typeface="Arial Greek" pitchFamily="34" charset="0"/>
              </a:rPr>
              <a:t>Η</a:t>
            </a:r>
            <a:r>
              <a:rPr lang="el-GR" i="1" dirty="0" smtClean="0">
                <a:solidFill>
                  <a:srgbClr val="000000"/>
                </a:solidFill>
                <a:latin typeface="Arial Greek" pitchFamily="34" charset="0"/>
                <a:cs typeface="Times New Roman" pitchFamily="18" charset="0"/>
              </a:rPr>
              <a:t> εταιρεία διαθέτει αρκετά ίδια κεφάλαια </a:t>
            </a:r>
            <a:r>
              <a:rPr lang="el-GR" i="1" dirty="0" smtClean="0">
                <a:solidFill>
                  <a:srgbClr val="000000"/>
                </a:solidFill>
                <a:latin typeface="Arial Greek" pitchFamily="34" charset="0"/>
              </a:rPr>
              <a:t>και επίτευξη μικρών σχετικά κερδών, αφού </a:t>
            </a:r>
            <a:r>
              <a:rPr lang="el-GR" b="1" i="1" dirty="0" smtClean="0">
                <a:latin typeface="Arial Greek" pitchFamily="34" charset="0"/>
                <a:cs typeface="Times New Roman" pitchFamily="18" charset="0"/>
              </a:rPr>
              <a:t>δεν γίνεται η βέλτιστη χρήση</a:t>
            </a:r>
            <a:r>
              <a:rPr lang="el-GR" b="1" i="1" dirty="0" smtClean="0">
                <a:latin typeface="Arial Greek" pitchFamily="34" charset="0"/>
              </a:rPr>
              <a:t> των ιδίων κεφαλαίων.</a:t>
            </a:r>
          </a:p>
          <a:p>
            <a:pPr marL="0" lvl="1" indent="0" algn="just" eaLnBrk="1" hangingPunct="1">
              <a:spcBef>
                <a:spcPts val="0"/>
              </a:spcBef>
            </a:pPr>
            <a:r>
              <a:rPr lang="el-GR" i="1" dirty="0" smtClean="0">
                <a:solidFill>
                  <a:srgbClr val="000000"/>
                </a:solidFill>
                <a:latin typeface="Arial Greek" pitchFamily="34" charset="0"/>
              </a:rPr>
              <a:t>Υ</a:t>
            </a:r>
            <a:r>
              <a:rPr lang="el-GR" i="1" dirty="0" smtClean="0">
                <a:solidFill>
                  <a:srgbClr val="000000"/>
                </a:solidFill>
                <a:latin typeface="Arial Greek" pitchFamily="34" charset="0"/>
                <a:cs typeface="Times New Roman" pitchFamily="18" charset="0"/>
              </a:rPr>
              <a:t>πάρχει συρρίκνωση των αποτελεσμάτων και φυσικά </a:t>
            </a:r>
            <a:r>
              <a:rPr lang="el-GR" b="1" i="1" dirty="0" smtClean="0">
                <a:latin typeface="Arial Greek" pitchFamily="34" charset="0"/>
                <a:cs typeface="Times New Roman" pitchFamily="18" charset="0"/>
              </a:rPr>
              <a:t>χρηματοοικονομική δυσλειτουργία της εταιρείας.</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0"/>
            <a:ext cx="9144000" cy="1124744"/>
          </a:xfrm>
        </p:spPr>
        <p:txBody>
          <a:bodyPr/>
          <a:lstStyle/>
          <a:p>
            <a:pPr algn="ctr" eaLnBrk="1" hangingPunct="1"/>
            <a:r>
              <a:rPr lang="el-GR" sz="3200" b="1" dirty="0" smtClean="0"/>
              <a:t>4</a:t>
            </a:r>
            <a:r>
              <a:rPr lang="el-GR" sz="3200" b="1" dirty="0" smtClean="0">
                <a:solidFill>
                  <a:schemeClr val="tx1"/>
                </a:solidFill>
              </a:rPr>
              <a:t>. ΔεΙκτηΣ ΜερισματικΗΣ ΑπΟδοσηΣ ΜετοχΗΣ ή ΔεΙκτηΣ ΜερΙσματοΣ (1)</a:t>
            </a:r>
          </a:p>
        </p:txBody>
      </p:sp>
      <p:sp>
        <p:nvSpPr>
          <p:cNvPr id="81923" name="Rectangle 3"/>
          <p:cNvSpPr>
            <a:spLocks noGrp="1" noChangeArrowheads="1"/>
          </p:cNvSpPr>
          <p:nvPr>
            <p:ph idx="1"/>
          </p:nvPr>
        </p:nvSpPr>
        <p:spPr>
          <a:xfrm>
            <a:off x="0" y="1268760"/>
            <a:ext cx="9144000" cy="5589240"/>
          </a:xfrm>
        </p:spPr>
        <p:txBody>
          <a:bodyPr/>
          <a:lstStyle/>
          <a:p>
            <a:pPr algn="ctr" eaLnBrk="1" hangingPunct="1">
              <a:buFontTx/>
              <a:buNone/>
            </a:pPr>
            <a:r>
              <a:rPr lang="el-GR" sz="2400" b="1" dirty="0" smtClean="0">
                <a:solidFill>
                  <a:schemeClr val="tx1"/>
                </a:solidFill>
              </a:rPr>
              <a:t>ΔΜΑ = </a:t>
            </a:r>
            <a:r>
              <a:rPr lang="el-GR" sz="2400" b="1" u="sng" dirty="0" smtClean="0">
                <a:solidFill>
                  <a:schemeClr val="tx1"/>
                </a:solidFill>
              </a:rPr>
              <a:t>Μέρισμα ανά Μετοχή Χ 100</a:t>
            </a:r>
          </a:p>
          <a:p>
            <a:pPr algn="ctr" eaLnBrk="1" hangingPunct="1">
              <a:buFontTx/>
              <a:buNone/>
            </a:pPr>
            <a:r>
              <a:rPr lang="el-GR" sz="2400" b="1" dirty="0" smtClean="0">
                <a:solidFill>
                  <a:schemeClr val="tx1"/>
                </a:solidFill>
              </a:rPr>
              <a:t>           Χρηματιστηριακή Τιμή Μετοχής</a:t>
            </a:r>
          </a:p>
          <a:p>
            <a:pPr algn="just"/>
            <a:r>
              <a:rPr lang="el-GR" sz="2400" b="1" dirty="0" smtClean="0">
                <a:solidFill>
                  <a:srgbClr val="006600"/>
                </a:solidFill>
              </a:rPr>
              <a:t>Όσο μεγαλύτερη είναι η μερισματική απόδοση μιας μετοχής τόσο πιο ελκυστική είναι η μετοχή για τους επενδυτές.</a:t>
            </a:r>
            <a:endParaRPr lang="en-US" sz="2400" b="1" dirty="0" smtClean="0">
              <a:solidFill>
                <a:srgbClr val="006600"/>
              </a:solidFill>
            </a:endParaRPr>
          </a:p>
          <a:p>
            <a:pPr eaLnBrk="1" hangingPunct="1">
              <a:buFontTx/>
              <a:buNone/>
            </a:pPr>
            <a:r>
              <a:rPr lang="el-GR" sz="2400" dirty="0" smtClean="0">
                <a:solidFill>
                  <a:schemeClr val="tx1"/>
                </a:solidFill>
              </a:rPr>
              <a:t>Μέρισμα ανά μετοχή = </a:t>
            </a:r>
            <a:r>
              <a:rPr lang="el-GR" sz="2400" u="sng" dirty="0" smtClean="0">
                <a:solidFill>
                  <a:schemeClr val="tx1"/>
                </a:solidFill>
              </a:rPr>
              <a:t>Σύνολο Μερισμάτων</a:t>
            </a:r>
          </a:p>
          <a:p>
            <a:pPr eaLnBrk="1" hangingPunct="1">
              <a:buFontTx/>
              <a:buNone/>
            </a:pPr>
            <a:r>
              <a:rPr lang="el-GR" sz="2400" dirty="0" smtClean="0">
                <a:solidFill>
                  <a:schemeClr val="tx1"/>
                </a:solidFill>
              </a:rPr>
              <a:t>                                     Αριθμός Μετοχών σε κυκλοφορία</a:t>
            </a:r>
          </a:p>
          <a:p>
            <a:pPr eaLnBrk="1" hangingPunct="1">
              <a:buFontTx/>
              <a:buNone/>
            </a:pPr>
            <a:r>
              <a:rPr lang="el-GR" sz="2400" b="1" u="sng" dirty="0" smtClean="0">
                <a:solidFill>
                  <a:schemeClr val="tx1"/>
                </a:solidFill>
                <a:cs typeface="Arial" charset="0"/>
              </a:rPr>
              <a:t>Πληροφορούμαστε:</a:t>
            </a:r>
          </a:p>
          <a:p>
            <a:pPr marL="514350" indent="-514350" algn="just" eaLnBrk="1" hangingPunct="1">
              <a:buFont typeface="+mj-lt"/>
              <a:buAutoNum type="arabicPeriod"/>
            </a:pPr>
            <a:r>
              <a:rPr lang="el-GR" sz="2400" dirty="0" smtClean="0">
                <a:solidFill>
                  <a:schemeClr val="tx1"/>
                </a:solidFill>
                <a:cs typeface="Arial" charset="0"/>
              </a:rPr>
              <a:t>Το ποσό των κερδών που </a:t>
            </a:r>
            <a:r>
              <a:rPr lang="el-GR" sz="2400" u="sng" dirty="0" smtClean="0">
                <a:solidFill>
                  <a:schemeClr val="tx1"/>
                </a:solidFill>
                <a:cs typeface="Arial" charset="0"/>
              </a:rPr>
              <a:t>μοιράζονται</a:t>
            </a:r>
            <a:r>
              <a:rPr lang="el-GR" sz="2400" dirty="0" smtClean="0">
                <a:solidFill>
                  <a:schemeClr val="tx1"/>
                </a:solidFill>
                <a:cs typeface="Arial" charset="0"/>
              </a:rPr>
              <a:t> στους μετόχους.</a:t>
            </a:r>
          </a:p>
          <a:p>
            <a:pPr marL="514350" indent="-514350" algn="just" eaLnBrk="1" hangingPunct="1">
              <a:buFont typeface="+mj-lt"/>
              <a:buAutoNum type="arabicPeriod"/>
            </a:pPr>
            <a:r>
              <a:rPr lang="el-GR" sz="2400" dirty="0" smtClean="0">
                <a:solidFill>
                  <a:schemeClr val="tx1"/>
                </a:solidFill>
                <a:cs typeface="Arial" charset="0"/>
              </a:rPr>
              <a:t>Το ποσό των κερδών που </a:t>
            </a:r>
            <a:r>
              <a:rPr lang="el-GR" sz="2400" u="sng" dirty="0" smtClean="0">
                <a:solidFill>
                  <a:schemeClr val="tx1"/>
                </a:solidFill>
                <a:cs typeface="Arial" charset="0"/>
              </a:rPr>
              <a:t>παραμένουν</a:t>
            </a:r>
            <a:r>
              <a:rPr lang="el-GR" sz="2400" dirty="0" smtClean="0">
                <a:solidFill>
                  <a:schemeClr val="tx1"/>
                </a:solidFill>
                <a:cs typeface="Arial" charset="0"/>
              </a:rPr>
              <a:t> στην επιχείρηση ως αποθεματικά. </a:t>
            </a:r>
          </a:p>
          <a:p>
            <a:pPr marL="514350" indent="-514350" algn="just" eaLnBrk="1" hangingPunct="1">
              <a:buFont typeface="+mj-lt"/>
              <a:buAutoNum type="arabicPeriod"/>
            </a:pPr>
            <a:r>
              <a:rPr lang="el-GR" sz="2400" dirty="0" smtClean="0">
                <a:solidFill>
                  <a:schemeClr val="tx1"/>
                </a:solidFill>
                <a:cs typeface="Arial" charset="0"/>
              </a:rPr>
              <a:t>Την απόδοση που θα πρέπει να </a:t>
            </a:r>
            <a:r>
              <a:rPr lang="el-GR" sz="2400" u="sng" dirty="0" smtClean="0">
                <a:solidFill>
                  <a:schemeClr val="tx1"/>
                </a:solidFill>
                <a:cs typeface="Arial" charset="0"/>
              </a:rPr>
              <a:t>πάρουν</a:t>
            </a:r>
            <a:r>
              <a:rPr lang="el-GR" sz="2400" dirty="0" smtClean="0">
                <a:solidFill>
                  <a:schemeClr val="tx1"/>
                </a:solidFill>
                <a:cs typeface="Arial" charset="0"/>
              </a:rPr>
              <a:t> οι μέτοχοι για το χρόνο που κρατούν την μετοχή της εταιρίας.</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fontScale="90000"/>
          </a:bodyPr>
          <a:lstStyle/>
          <a:p>
            <a:pPr algn="ctr"/>
            <a:r>
              <a:rPr lang="el-GR" altLang="el-GR" sz="3600" b="1" dirty="0" smtClean="0">
                <a:solidFill>
                  <a:schemeClr val="tx1"/>
                </a:solidFill>
                <a:cs typeface="Arial" panose="020B0604020202020204" pitchFamily="34" charset="0"/>
              </a:rPr>
              <a:t>4. ΔεΙκτηΣ ΜερισματικΗΣ ΑπΟδοσηΣ (2)</a:t>
            </a:r>
            <a:endParaRPr lang="el-GR" sz="3600" b="1" dirty="0">
              <a:solidFill>
                <a:schemeClr val="tx1"/>
              </a:solidFill>
            </a:endParaRPr>
          </a:p>
        </p:txBody>
      </p:sp>
      <p:sp>
        <p:nvSpPr>
          <p:cNvPr id="3" name="2 - Θέση περιεχομένου"/>
          <p:cNvSpPr>
            <a:spLocks noGrp="1"/>
          </p:cNvSpPr>
          <p:nvPr>
            <p:ph idx="1"/>
          </p:nvPr>
        </p:nvSpPr>
        <p:spPr>
          <a:xfrm>
            <a:off x="0" y="836712"/>
            <a:ext cx="9144000" cy="6021288"/>
          </a:xfrm>
        </p:spPr>
        <p:txBody>
          <a:bodyPr/>
          <a:lstStyle/>
          <a:p>
            <a:pPr algn="just"/>
            <a:r>
              <a:rPr lang="el-GR" sz="2800" dirty="0" smtClean="0">
                <a:solidFill>
                  <a:schemeClr val="tx1"/>
                </a:solidFill>
                <a:latin typeface="Arial" pitchFamily="34" charset="0"/>
                <a:cs typeface="Arial" pitchFamily="34" charset="0"/>
              </a:rPr>
              <a:t>Μία από τις σημαντικότερες αποδόσεις που προσέχουν, υπολογίζουν και συγκρίνουν οι επενδυτές είναι η μερισματική απόδοση.</a:t>
            </a:r>
          </a:p>
          <a:p>
            <a:pPr>
              <a:buNone/>
            </a:pPr>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pPr eaLnBrk="1" hangingPunct="1">
              <a:spcBef>
                <a:spcPts val="0"/>
              </a:spcBef>
              <a:defRPr/>
            </a:pPr>
            <a:endParaRPr lang="el-GR" sz="2400" dirty="0" smtClean="0">
              <a:cs typeface="Arial" pitchFamily="34" charset="0"/>
            </a:endParaRPr>
          </a:p>
          <a:p>
            <a:pPr algn="just" eaLnBrk="1" hangingPunct="1">
              <a:spcBef>
                <a:spcPts val="0"/>
              </a:spcBef>
              <a:defRPr/>
            </a:pPr>
            <a:endParaRPr lang="el-GR" sz="2400" dirty="0" smtClean="0">
              <a:cs typeface="Arial" pitchFamily="34" charset="0"/>
            </a:endParaRPr>
          </a:p>
          <a:p>
            <a:pPr algn="just" eaLnBrk="1" hangingPunct="1">
              <a:spcBef>
                <a:spcPts val="0"/>
              </a:spcBef>
              <a:defRPr/>
            </a:pPr>
            <a:r>
              <a:rPr lang="el-GR" sz="2800" dirty="0" smtClean="0">
                <a:solidFill>
                  <a:schemeClr val="tx1"/>
                </a:solidFill>
                <a:cs typeface="Arial" pitchFamily="34" charset="0"/>
              </a:rPr>
              <a:t>Όπου</a:t>
            </a:r>
            <a:r>
              <a:rPr lang="en-US" sz="2800" dirty="0" smtClean="0">
                <a:solidFill>
                  <a:schemeClr val="tx1"/>
                </a:solidFill>
                <a:cs typeface="Arial" pitchFamily="34" charset="0"/>
              </a:rPr>
              <a:t>:</a:t>
            </a:r>
            <a:endParaRPr lang="el-GR" sz="2800" dirty="0" smtClean="0">
              <a:solidFill>
                <a:schemeClr val="tx1"/>
              </a:solidFill>
              <a:cs typeface="Arial" pitchFamily="34" charset="0"/>
            </a:endParaRPr>
          </a:p>
          <a:p>
            <a:pPr algn="just" eaLnBrk="1" hangingPunct="1">
              <a:spcBef>
                <a:spcPts val="0"/>
              </a:spcBef>
              <a:defRPr/>
            </a:pPr>
            <a:r>
              <a:rPr lang="en-US" sz="2800" b="1" dirty="0" smtClean="0">
                <a:solidFill>
                  <a:schemeClr val="tx1"/>
                </a:solidFill>
                <a:cs typeface="Arial" pitchFamily="34" charset="0"/>
              </a:rPr>
              <a:t>K</a:t>
            </a:r>
            <a:r>
              <a:rPr lang="el-GR" sz="2800" b="1" dirty="0" smtClean="0">
                <a:solidFill>
                  <a:schemeClr val="tx1"/>
                </a:solidFill>
                <a:cs typeface="Arial" pitchFamily="34" charset="0"/>
              </a:rPr>
              <a:t> </a:t>
            </a:r>
            <a:r>
              <a:rPr lang="en-US" sz="2800" dirty="0" smtClean="0">
                <a:solidFill>
                  <a:schemeClr val="tx1"/>
                </a:solidFill>
                <a:cs typeface="Arial" pitchFamily="34" charset="0"/>
              </a:rPr>
              <a:t>=</a:t>
            </a:r>
            <a:r>
              <a:rPr lang="el-GR" sz="2800" dirty="0" smtClean="0">
                <a:solidFill>
                  <a:schemeClr val="tx1"/>
                </a:solidFill>
                <a:cs typeface="Arial" pitchFamily="34" charset="0"/>
              </a:rPr>
              <a:t> </a:t>
            </a:r>
            <a:r>
              <a:rPr lang="el-GR" sz="2800" b="1" dirty="0" smtClean="0">
                <a:solidFill>
                  <a:srgbClr val="006600"/>
                </a:solidFill>
                <a:cs typeface="Arial" pitchFamily="34" charset="0"/>
              </a:rPr>
              <a:t>Προεξοφλητικό επιτόκιο της μετοχής </a:t>
            </a:r>
            <a:r>
              <a:rPr lang="el-GR" sz="2800" dirty="0" smtClean="0">
                <a:solidFill>
                  <a:schemeClr val="tx1"/>
                </a:solidFill>
                <a:cs typeface="Arial" pitchFamily="34" charset="0"/>
              </a:rPr>
              <a:t>(ένα μέτρο κινδύνου που προέρχεται από το </a:t>
            </a:r>
            <a:r>
              <a:rPr lang="en-US" sz="2800" dirty="0" smtClean="0">
                <a:solidFill>
                  <a:schemeClr val="tx1"/>
                </a:solidFill>
                <a:cs typeface="Arial" pitchFamily="34" charset="0"/>
              </a:rPr>
              <a:t>CAPM)</a:t>
            </a:r>
            <a:r>
              <a:rPr lang="el-GR" sz="2800" dirty="0" smtClean="0">
                <a:solidFill>
                  <a:schemeClr val="tx1"/>
                </a:solidFill>
                <a:cs typeface="Arial" pitchFamily="34" charset="0"/>
              </a:rPr>
              <a:t>.</a:t>
            </a:r>
            <a:endParaRPr lang="en-US" sz="2800" dirty="0" smtClean="0">
              <a:solidFill>
                <a:schemeClr val="tx1"/>
              </a:solidFill>
              <a:cs typeface="Arial" pitchFamily="34" charset="0"/>
            </a:endParaRPr>
          </a:p>
          <a:p>
            <a:pPr algn="just" eaLnBrk="1" hangingPunct="1">
              <a:spcBef>
                <a:spcPts val="0"/>
              </a:spcBef>
              <a:defRPr/>
            </a:pPr>
            <a:r>
              <a:rPr lang="en-US" sz="2800" b="1" dirty="0" smtClean="0">
                <a:solidFill>
                  <a:schemeClr val="tx1"/>
                </a:solidFill>
                <a:cs typeface="Arial" pitchFamily="34" charset="0"/>
              </a:rPr>
              <a:t>G</a:t>
            </a:r>
            <a:r>
              <a:rPr lang="el-GR" sz="2800" b="1" dirty="0" smtClean="0">
                <a:solidFill>
                  <a:schemeClr val="tx1"/>
                </a:solidFill>
                <a:cs typeface="Arial" pitchFamily="34" charset="0"/>
              </a:rPr>
              <a:t> </a:t>
            </a:r>
            <a:r>
              <a:rPr lang="en-US" sz="2800" dirty="0" smtClean="0">
                <a:solidFill>
                  <a:schemeClr val="tx1"/>
                </a:solidFill>
                <a:cs typeface="Arial" pitchFamily="34" charset="0"/>
              </a:rPr>
              <a:t>=</a:t>
            </a:r>
            <a:r>
              <a:rPr lang="el-GR" sz="2800" dirty="0" smtClean="0">
                <a:solidFill>
                  <a:schemeClr val="tx1"/>
                </a:solidFill>
                <a:cs typeface="Arial" pitchFamily="34" charset="0"/>
              </a:rPr>
              <a:t> </a:t>
            </a:r>
            <a:r>
              <a:rPr lang="el-GR" sz="2800" b="1" dirty="0" smtClean="0">
                <a:solidFill>
                  <a:srgbClr val="C00000"/>
                </a:solidFill>
                <a:cs typeface="Arial" pitchFamily="34" charset="0"/>
              </a:rPr>
              <a:t>Αναμενόμενη αύξηση των κερδών.</a:t>
            </a:r>
          </a:p>
          <a:p>
            <a:endParaRPr lang="el-GR" dirty="0" smtClean="0">
              <a:latin typeface="Arial" pitchFamily="34" charset="0"/>
              <a:cs typeface="Arial" pitchFamily="34" charset="0"/>
            </a:endParaRPr>
          </a:p>
          <a:p>
            <a:endParaRPr lang="el-GR" dirty="0" smtClean="0">
              <a:latin typeface="Arial" pitchFamily="34" charset="0"/>
              <a:cs typeface="Arial" pitchFamily="34" charset="0"/>
            </a:endParaRPr>
          </a:p>
          <a:p>
            <a:endParaRPr lang="el-GR" dirty="0"/>
          </a:p>
        </p:txBody>
      </p:sp>
      <p:pic>
        <p:nvPicPr>
          <p:cNvPr id="5" name="Content Placeholder 8" descr="ΔΕΙΚΤΗΣ P/E"/>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95736" y="2636912"/>
            <a:ext cx="5328592" cy="1152128"/>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74638"/>
            <a:ext cx="9144000" cy="561975"/>
          </a:xfrm>
        </p:spPr>
        <p:txBody>
          <a:bodyPr>
            <a:normAutofit fontScale="90000"/>
          </a:bodyPr>
          <a:lstStyle/>
          <a:p>
            <a:r>
              <a:rPr lang="el-GR" sz="4000" b="1" dirty="0" smtClean="0"/>
              <a:t>ΧρηματοοικονομικΗ ΑνΑλυση (2)</a:t>
            </a:r>
            <a:endParaRPr lang="el-GR" sz="4000" b="1" dirty="0"/>
          </a:p>
        </p:txBody>
      </p:sp>
      <p:sp>
        <p:nvSpPr>
          <p:cNvPr id="31747" name="Rectangle 3"/>
          <p:cNvSpPr>
            <a:spLocks noGrp="1" noChangeArrowheads="1"/>
          </p:cNvSpPr>
          <p:nvPr>
            <p:ph idx="1"/>
          </p:nvPr>
        </p:nvSpPr>
        <p:spPr>
          <a:xfrm>
            <a:off x="251520" y="981075"/>
            <a:ext cx="8712968" cy="5616575"/>
          </a:xfrm>
        </p:spPr>
        <p:txBody>
          <a:bodyPr/>
          <a:lstStyle/>
          <a:p>
            <a:pPr>
              <a:lnSpc>
                <a:spcPct val="90000"/>
              </a:lnSpc>
              <a:buFontTx/>
              <a:buNone/>
            </a:pPr>
            <a:r>
              <a:rPr lang="el-GR" sz="2600" b="1" u="sng" dirty="0">
                <a:solidFill>
                  <a:schemeClr val="tx1"/>
                </a:solidFill>
              </a:rPr>
              <a:t>2) ΙΣΟΛΟΓΙΣΜΟΣ</a:t>
            </a:r>
            <a:r>
              <a:rPr lang="el-GR" sz="2600" dirty="0">
                <a:solidFill>
                  <a:schemeClr val="tx1"/>
                </a:solidFill>
              </a:rPr>
              <a:t/>
            </a:r>
            <a:br>
              <a:rPr lang="el-GR" sz="2600" dirty="0">
                <a:solidFill>
                  <a:schemeClr val="tx1"/>
                </a:solidFill>
              </a:rPr>
            </a:br>
            <a:r>
              <a:rPr lang="el-GR" sz="2600" dirty="0">
                <a:solidFill>
                  <a:schemeClr val="tx1"/>
                </a:solidFill>
              </a:rPr>
              <a:t>Ο Ισολογισμός αποτελεί “φωτογραφία” της χρηματοοικονομικής κατάστασης της επιχείρησης σε μία δεδομένη χρονική στιγμή. Απεικονίζει το ενεργητικό (απαιτήσεις, πάγια, αποθέματα, διαθέσιμα), τις υποχρεώσεις (προμηθευτές, δάνεια σε τράπεζες, λοιπές υποχρεώσεις) και τα ίδια κεφάλαια της επιχείρησης</a:t>
            </a:r>
            <a:r>
              <a:rPr lang="el-GR" sz="2600" dirty="0" smtClean="0">
                <a:solidFill>
                  <a:schemeClr val="tx1"/>
                </a:solidFill>
              </a:rPr>
              <a:t>.</a:t>
            </a:r>
          </a:p>
          <a:p>
            <a:pPr>
              <a:lnSpc>
                <a:spcPct val="90000"/>
              </a:lnSpc>
              <a:buFontTx/>
              <a:buNone/>
            </a:pPr>
            <a:endParaRPr lang="el-GR" sz="2600" dirty="0">
              <a:solidFill>
                <a:schemeClr val="tx1"/>
              </a:solidFill>
            </a:endParaRPr>
          </a:p>
          <a:p>
            <a:pPr>
              <a:lnSpc>
                <a:spcPct val="90000"/>
              </a:lnSpc>
              <a:buFontTx/>
              <a:buNone/>
            </a:pPr>
            <a:r>
              <a:rPr lang="el-GR" sz="2600" b="1" u="sng" dirty="0">
                <a:solidFill>
                  <a:schemeClr val="tx1"/>
                </a:solidFill>
              </a:rPr>
              <a:t>3) </a:t>
            </a:r>
            <a:r>
              <a:rPr lang="el-GR" sz="2600" b="1" u="sng" dirty="0" smtClean="0">
                <a:solidFill>
                  <a:schemeClr val="tx1"/>
                </a:solidFill>
              </a:rPr>
              <a:t>ΑΠΟΤΕΛΕΣΜΑΤΑ ΧΡΗΣΗΣ ΚΑΙ ΔΙΑΘΕΣΗΣ</a:t>
            </a:r>
            <a:r>
              <a:rPr lang="el-GR" sz="2600" dirty="0">
                <a:solidFill>
                  <a:schemeClr val="tx1"/>
                </a:solidFill>
              </a:rPr>
              <a:t/>
            </a:r>
            <a:br>
              <a:rPr lang="el-GR" sz="2600" dirty="0">
                <a:solidFill>
                  <a:schemeClr val="tx1"/>
                </a:solidFill>
              </a:rPr>
            </a:br>
            <a:r>
              <a:rPr lang="el-GR" sz="2600" dirty="0">
                <a:solidFill>
                  <a:schemeClr val="tx1"/>
                </a:solidFill>
              </a:rPr>
              <a:t>Τα αποτελέσματα της επιχείρησης εξαρτώνται από το ύψος των εσόδων και των εξόδων, το κόστος των κεφαλαίων και των αγαθών. Ο συνδυασμός αυτών των στοιχείων δείχνει το κέρδος ή τη ζημιά της επιχείρησης για ένα συγκεκριμένο χρονικό διάστημα.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9144000" cy="980728"/>
          </a:xfrm>
        </p:spPr>
        <p:txBody>
          <a:bodyPr>
            <a:normAutofit fontScale="90000"/>
          </a:bodyPr>
          <a:lstStyle/>
          <a:p>
            <a:pPr algn="ctr" eaLnBrk="1" hangingPunct="1"/>
            <a:r>
              <a:rPr lang="el-GR" sz="3200" b="1" dirty="0" smtClean="0"/>
              <a:t/>
            </a:r>
            <a:br>
              <a:rPr lang="el-GR" sz="3200" b="1" dirty="0" smtClean="0"/>
            </a:br>
            <a:r>
              <a:rPr lang="el-GR" sz="3200" b="1" dirty="0" smtClean="0"/>
              <a:t>5. ΔεΙκτηΣ ΜερισματικΗΣ ΠολιτικΗΣ</a:t>
            </a:r>
            <a:br>
              <a:rPr lang="el-GR" sz="3200" b="1" dirty="0" smtClean="0"/>
            </a:br>
            <a:r>
              <a:rPr lang="el-GR" sz="3200" b="1" dirty="0" smtClean="0"/>
              <a:t>ή </a:t>
            </a:r>
            <a:r>
              <a:rPr lang="el-GR" sz="2800" dirty="0" smtClean="0">
                <a:cs typeface="Arial" pitchFamily="34" charset="0"/>
              </a:rPr>
              <a:t> </a:t>
            </a:r>
            <a:r>
              <a:rPr lang="el-GR" sz="3200" b="1" dirty="0" smtClean="0">
                <a:cs typeface="Arial" pitchFamily="34" charset="0"/>
              </a:rPr>
              <a:t>ΔεΙκτΗΣ ΛΟγου ΔιανομΗΣ ΜερΙσματοΣ </a:t>
            </a:r>
            <a:r>
              <a:rPr lang="el-GR" sz="3200" b="1" dirty="0" smtClean="0"/>
              <a:t/>
            </a:r>
            <a:br>
              <a:rPr lang="el-GR" sz="3200" b="1" dirty="0" smtClean="0"/>
            </a:br>
            <a:endParaRPr lang="el-GR" sz="3200" b="1" dirty="0" smtClean="0"/>
          </a:p>
        </p:txBody>
      </p:sp>
      <p:sp>
        <p:nvSpPr>
          <p:cNvPr id="82947" name="Rectangle 3"/>
          <p:cNvSpPr>
            <a:spLocks noGrp="1" noChangeArrowheads="1"/>
          </p:cNvSpPr>
          <p:nvPr>
            <p:ph idx="1"/>
          </p:nvPr>
        </p:nvSpPr>
        <p:spPr>
          <a:xfrm>
            <a:off x="0" y="1340767"/>
            <a:ext cx="9144000" cy="5517233"/>
          </a:xfrm>
        </p:spPr>
        <p:txBody>
          <a:bodyPr>
            <a:normAutofit lnSpcReduction="10000"/>
          </a:bodyPr>
          <a:lstStyle/>
          <a:p>
            <a:pPr algn="ctr" eaLnBrk="1" hangingPunct="1">
              <a:lnSpc>
                <a:spcPct val="90000"/>
              </a:lnSpc>
              <a:buFontTx/>
              <a:buNone/>
            </a:pPr>
            <a:r>
              <a:rPr lang="el-GR" b="1" dirty="0" smtClean="0">
                <a:solidFill>
                  <a:schemeClr val="tx1"/>
                </a:solidFill>
              </a:rPr>
              <a:t>ΔΜΠ= (P/E) x Δ.Μ.Α. ή</a:t>
            </a:r>
          </a:p>
          <a:p>
            <a:pPr eaLnBrk="1" hangingPunct="1">
              <a:lnSpc>
                <a:spcPct val="90000"/>
              </a:lnSpc>
              <a:buFontTx/>
              <a:buNone/>
            </a:pPr>
            <a:endParaRPr lang="el-GR" b="1" dirty="0" smtClean="0">
              <a:solidFill>
                <a:schemeClr val="tx1"/>
              </a:solidFill>
            </a:endParaRPr>
          </a:p>
          <a:p>
            <a:pPr algn="ctr" eaLnBrk="1" hangingPunct="1">
              <a:lnSpc>
                <a:spcPct val="90000"/>
              </a:lnSpc>
              <a:buFontTx/>
              <a:buNone/>
            </a:pPr>
            <a:r>
              <a:rPr lang="el-GR" b="1" dirty="0" smtClean="0">
                <a:solidFill>
                  <a:schemeClr val="tx1"/>
                </a:solidFill>
              </a:rPr>
              <a:t>ΔΜΠ = </a:t>
            </a:r>
            <a:r>
              <a:rPr lang="el-GR" b="1" u="sng" dirty="0" smtClean="0">
                <a:solidFill>
                  <a:schemeClr val="tx1"/>
                </a:solidFill>
              </a:rPr>
              <a:t>Μέρισμα ανά Μετοχή </a:t>
            </a:r>
          </a:p>
          <a:p>
            <a:pPr algn="ctr" eaLnBrk="1" hangingPunct="1">
              <a:lnSpc>
                <a:spcPct val="90000"/>
              </a:lnSpc>
              <a:buFontTx/>
              <a:buNone/>
            </a:pPr>
            <a:r>
              <a:rPr lang="el-GR" b="1" dirty="0" smtClean="0">
                <a:solidFill>
                  <a:schemeClr val="tx1"/>
                </a:solidFill>
              </a:rPr>
              <a:t>             Κέρδη ανά Μετοχή</a:t>
            </a:r>
          </a:p>
          <a:p>
            <a:pPr algn="just" eaLnBrk="1" hangingPunct="1">
              <a:lnSpc>
                <a:spcPct val="90000"/>
              </a:lnSpc>
            </a:pPr>
            <a:endParaRPr lang="el-GR" b="1" dirty="0" smtClean="0">
              <a:solidFill>
                <a:srgbClr val="C00000"/>
              </a:solidFill>
            </a:endParaRPr>
          </a:p>
          <a:p>
            <a:pPr algn="just" eaLnBrk="1" hangingPunct="1">
              <a:lnSpc>
                <a:spcPct val="90000"/>
              </a:lnSpc>
            </a:pPr>
            <a:r>
              <a:rPr lang="el-GR" sz="2800" b="1" dirty="0" smtClean="0">
                <a:solidFill>
                  <a:srgbClr val="C00000"/>
                </a:solidFill>
              </a:rPr>
              <a:t>Δείχνει</a:t>
            </a:r>
            <a:r>
              <a:rPr lang="el-GR" sz="2800" dirty="0" smtClean="0"/>
              <a:t> </a:t>
            </a:r>
            <a:r>
              <a:rPr lang="el-GR" sz="2800" dirty="0" smtClean="0">
                <a:solidFill>
                  <a:schemeClr val="tx1"/>
                </a:solidFill>
              </a:rPr>
              <a:t>την ακολουθούμενη μερισματική πολιτική της επιχείρησης.</a:t>
            </a:r>
            <a:r>
              <a:rPr lang="el-GR" sz="2800" dirty="0" smtClean="0">
                <a:solidFill>
                  <a:schemeClr val="tx1"/>
                </a:solidFill>
                <a:cs typeface="Arial" pitchFamily="34" charset="0"/>
              </a:rPr>
              <a:t> Είναι σημαντικός δείκτης επειδή συνήθως οι μετοχές που δίνουν μέρισμα ελκύουν  πολλούς επενδυτές.</a:t>
            </a:r>
          </a:p>
          <a:p>
            <a:pPr algn="just" eaLnBrk="1" hangingPunct="1">
              <a:lnSpc>
                <a:spcPct val="90000"/>
              </a:lnSpc>
            </a:pPr>
            <a:r>
              <a:rPr lang="el-GR" sz="2800" dirty="0" smtClean="0">
                <a:solidFill>
                  <a:schemeClr val="tx1"/>
                </a:solidFill>
              </a:rPr>
              <a:t>Υπάρχουν επιχειρήσεις που δανείζονται προκειμένου να μοιράσουν μέρισμα στους μετόχους και να κάνουν έτσι πιο ελκυστική την αγορά της μετοχής τους.</a:t>
            </a:r>
          </a:p>
          <a:p>
            <a:pPr eaLnBrk="1" hangingPunct="1">
              <a:lnSpc>
                <a:spcPct val="90000"/>
              </a:lnSpc>
              <a:buFontTx/>
              <a:buNone/>
            </a:pPr>
            <a:endParaRPr lang="el-GR" dirty="0" smtClean="0"/>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0"/>
            <a:ext cx="9144000" cy="981075"/>
          </a:xfrm>
        </p:spPr>
        <p:txBody>
          <a:bodyPr>
            <a:normAutofit fontScale="90000"/>
          </a:bodyPr>
          <a:lstStyle/>
          <a:p>
            <a:pPr algn="ctr" eaLnBrk="1" hangingPunct="1"/>
            <a:r>
              <a:rPr lang="el-GR" sz="3200" b="1" dirty="0" smtClean="0"/>
              <a:t>6. ΔεΙκτηΣ ΜερισματικΗΣ ΑπΟδοσηΣ ΙδΙων ΚεφαλαΙων</a:t>
            </a:r>
          </a:p>
        </p:txBody>
      </p:sp>
      <p:sp>
        <p:nvSpPr>
          <p:cNvPr id="83971" name="Rectangle 3"/>
          <p:cNvSpPr>
            <a:spLocks noGrp="1" noChangeArrowheads="1"/>
          </p:cNvSpPr>
          <p:nvPr>
            <p:ph idx="1"/>
          </p:nvPr>
        </p:nvSpPr>
        <p:spPr>
          <a:xfrm>
            <a:off x="0" y="1052737"/>
            <a:ext cx="9144000" cy="5805264"/>
          </a:xfrm>
        </p:spPr>
        <p:txBody>
          <a:bodyPr/>
          <a:lstStyle/>
          <a:p>
            <a:pPr eaLnBrk="1" hangingPunct="1">
              <a:buFontTx/>
              <a:buNone/>
            </a:pPr>
            <a:r>
              <a:rPr lang="el-GR" sz="2800" b="1" dirty="0" smtClean="0">
                <a:solidFill>
                  <a:schemeClr val="tx1"/>
                </a:solidFill>
              </a:rPr>
              <a:t>ΔΜΑΙΚ = </a:t>
            </a:r>
            <a:r>
              <a:rPr lang="el-GR" sz="2800" b="1" u="sng" dirty="0" smtClean="0">
                <a:solidFill>
                  <a:schemeClr val="tx1"/>
                </a:solidFill>
              </a:rPr>
              <a:t>Συνολικά Καταβαλλόμενα Μερίσματα Χ 100</a:t>
            </a:r>
          </a:p>
          <a:p>
            <a:pPr eaLnBrk="1" hangingPunct="1">
              <a:buFontTx/>
              <a:buNone/>
            </a:pPr>
            <a:r>
              <a:rPr lang="el-GR" sz="2800" b="1" dirty="0" smtClean="0">
                <a:solidFill>
                  <a:schemeClr val="tx1"/>
                </a:solidFill>
              </a:rPr>
              <a:t>                       Σύνολο Ιδίων Κεφαλαίων</a:t>
            </a:r>
          </a:p>
          <a:p>
            <a:pPr algn="just" eaLnBrk="1" hangingPunct="1"/>
            <a:r>
              <a:rPr lang="el-GR" sz="2800" b="1" dirty="0" smtClean="0">
                <a:solidFill>
                  <a:schemeClr val="tx1"/>
                </a:solidFill>
              </a:rPr>
              <a:t>Χρησιμεύει </a:t>
            </a:r>
            <a:r>
              <a:rPr lang="el-GR" sz="2800" dirty="0" smtClean="0">
                <a:solidFill>
                  <a:schemeClr val="tx1"/>
                </a:solidFill>
              </a:rPr>
              <a:t>σαν ένδειξη της απόδοσης επί της λογιστικής αξίας των μετοχών και όχι της χρηματιστηριακής και η οποία μπορεί να είναι μεγαλύτερη από τη λογιστική και αντανακλά όλη την αξία των ιδίων κεφαλαίων στην αγορά.</a:t>
            </a:r>
            <a:endParaRPr lang="el-GR" sz="2800" b="1" dirty="0" smtClean="0">
              <a:solidFill>
                <a:schemeClr val="tx1"/>
              </a:solidFill>
            </a:endParaRPr>
          </a:p>
          <a:p>
            <a:pPr algn="just" eaLnBrk="1" hangingPunct="1"/>
            <a:r>
              <a:rPr lang="el-GR" sz="2800" b="1" dirty="0" smtClean="0">
                <a:solidFill>
                  <a:schemeClr val="tx1"/>
                </a:solidFill>
              </a:rPr>
              <a:t>Δείχνει </a:t>
            </a:r>
            <a:r>
              <a:rPr lang="el-GR" sz="2800" dirty="0" smtClean="0">
                <a:solidFill>
                  <a:schemeClr val="tx1"/>
                </a:solidFill>
              </a:rPr>
              <a:t>την απόδοση των Ιδίων Κεφαλαίων μιας επιχείρησης με βάση τα καταβαλλόμενα μερίσματα και τη διαφορά της αποτίμησης της μερισματικής απόδοσης μεταξύ του λογιστικού συστήματος και του Χ.Α.Α.</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188640"/>
            <a:ext cx="9144000" cy="417512"/>
          </a:xfrm>
        </p:spPr>
        <p:txBody>
          <a:bodyPr>
            <a:normAutofit fontScale="90000"/>
          </a:bodyPr>
          <a:lstStyle/>
          <a:p>
            <a:pPr algn="ctr" eaLnBrk="1" hangingPunct="1"/>
            <a:r>
              <a:rPr lang="el-GR" sz="3200" b="1" dirty="0" smtClean="0"/>
              <a:t>7</a:t>
            </a:r>
            <a:r>
              <a:rPr lang="en-US" sz="3200" b="1" dirty="0" smtClean="0"/>
              <a:t>. </a:t>
            </a:r>
            <a:r>
              <a:rPr lang="el-GR" sz="3200" b="1" dirty="0" smtClean="0"/>
              <a:t>ΔεΙκτηΣ ΠοσοστοΥ ΔιανεμομΕνων ΚερδΩν</a:t>
            </a:r>
          </a:p>
        </p:txBody>
      </p:sp>
      <p:sp>
        <p:nvSpPr>
          <p:cNvPr id="84995" name="Rectangle 3"/>
          <p:cNvSpPr>
            <a:spLocks noGrp="1" noChangeArrowheads="1"/>
          </p:cNvSpPr>
          <p:nvPr>
            <p:ph idx="1"/>
          </p:nvPr>
        </p:nvSpPr>
        <p:spPr>
          <a:xfrm>
            <a:off x="0" y="836713"/>
            <a:ext cx="9144000" cy="6021288"/>
          </a:xfrm>
        </p:spPr>
        <p:txBody>
          <a:bodyPr/>
          <a:lstStyle/>
          <a:p>
            <a:pPr eaLnBrk="1" hangingPunct="1">
              <a:buFontTx/>
              <a:buNone/>
            </a:pPr>
            <a:r>
              <a:rPr lang="el-GR" b="1" dirty="0" smtClean="0">
                <a:solidFill>
                  <a:schemeClr val="tx1"/>
                </a:solidFill>
              </a:rPr>
              <a:t>ΔΠΔΚ =</a:t>
            </a:r>
            <a:r>
              <a:rPr lang="el-GR" dirty="0" smtClean="0">
                <a:solidFill>
                  <a:schemeClr val="tx1"/>
                </a:solidFill>
              </a:rPr>
              <a:t> </a:t>
            </a:r>
            <a:r>
              <a:rPr lang="el-GR" b="1" u="sng" dirty="0" smtClean="0">
                <a:solidFill>
                  <a:schemeClr val="tx1"/>
                </a:solidFill>
              </a:rPr>
              <a:t>Σύνολο Μερισμάτων Χρήσης Χ 100</a:t>
            </a:r>
          </a:p>
          <a:p>
            <a:pPr eaLnBrk="1" hangingPunct="1">
              <a:buFontTx/>
              <a:buNone/>
            </a:pPr>
            <a:r>
              <a:rPr lang="el-GR" b="1" dirty="0" smtClean="0">
                <a:solidFill>
                  <a:schemeClr val="tx1"/>
                </a:solidFill>
              </a:rPr>
              <a:t>               Σύνολο Καθαρών Κερδών Χρήσης</a:t>
            </a:r>
          </a:p>
          <a:p>
            <a:pPr eaLnBrk="1" hangingPunct="1">
              <a:buFontTx/>
              <a:buNone/>
            </a:pPr>
            <a:endParaRPr lang="el-GR" dirty="0" smtClean="0">
              <a:solidFill>
                <a:schemeClr val="tx1"/>
              </a:solidFill>
            </a:endParaRPr>
          </a:p>
          <a:p>
            <a:pPr algn="just" eaLnBrk="1" hangingPunct="1"/>
            <a:r>
              <a:rPr lang="el-GR" b="1" dirty="0" smtClean="0">
                <a:solidFill>
                  <a:schemeClr val="tx1"/>
                </a:solidFill>
              </a:rPr>
              <a:t>Δείχνει</a:t>
            </a:r>
            <a:r>
              <a:rPr lang="el-GR" dirty="0" smtClean="0">
                <a:solidFill>
                  <a:schemeClr val="tx1"/>
                </a:solidFill>
              </a:rPr>
              <a:t> το ποσοστό των κερδών που διανέμει η επιχείρηση στους μετόχους της.</a:t>
            </a:r>
          </a:p>
          <a:p>
            <a:pPr algn="just" eaLnBrk="1" hangingPunct="1"/>
            <a:r>
              <a:rPr lang="el-GR" dirty="0" smtClean="0">
                <a:solidFill>
                  <a:schemeClr val="tx1"/>
                </a:solidFill>
              </a:rPr>
              <a:t>Όσο πιο </a:t>
            </a:r>
            <a:r>
              <a:rPr lang="el-GR" b="1" dirty="0" smtClean="0">
                <a:solidFill>
                  <a:schemeClr val="tx1"/>
                </a:solidFill>
              </a:rPr>
              <a:t>μικρό</a:t>
            </a:r>
            <a:r>
              <a:rPr lang="el-GR" dirty="0" smtClean="0">
                <a:solidFill>
                  <a:schemeClr val="tx1"/>
                </a:solidFill>
              </a:rPr>
              <a:t> είναι το ποσοστό αυτό τόσο πιο </a:t>
            </a:r>
            <a:r>
              <a:rPr lang="el-GR" b="1" u="sng" dirty="0" smtClean="0">
                <a:solidFill>
                  <a:srgbClr val="C00000"/>
                </a:solidFill>
              </a:rPr>
              <a:t>συντηρητική</a:t>
            </a:r>
            <a:r>
              <a:rPr lang="el-GR" dirty="0" smtClean="0"/>
              <a:t> </a:t>
            </a:r>
            <a:r>
              <a:rPr lang="el-GR" dirty="0" smtClean="0">
                <a:solidFill>
                  <a:schemeClr val="tx1"/>
                </a:solidFill>
              </a:rPr>
              <a:t>θεωρείται η μερισματική πολιτική της επιχείρησης και επομένως τόσο </a:t>
            </a:r>
            <a:r>
              <a:rPr lang="el-GR" b="1" dirty="0" smtClean="0">
                <a:solidFill>
                  <a:schemeClr val="tx1"/>
                </a:solidFill>
              </a:rPr>
              <a:t>μεγαλύτερο</a:t>
            </a:r>
            <a:r>
              <a:rPr lang="el-GR" dirty="0" smtClean="0">
                <a:solidFill>
                  <a:schemeClr val="tx1"/>
                </a:solidFill>
              </a:rPr>
              <a:t> είναι το ποσοστό των παρακρατούμενων κερδών. Ισχύει και το αντίθετο.</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0"/>
            <a:ext cx="9144000" cy="836613"/>
          </a:xfrm>
        </p:spPr>
        <p:txBody>
          <a:bodyPr>
            <a:normAutofit fontScale="90000"/>
          </a:bodyPr>
          <a:lstStyle/>
          <a:p>
            <a:pPr algn="ctr" eaLnBrk="1" hangingPunct="1"/>
            <a:r>
              <a:rPr lang="el-GR" sz="3200" b="1" dirty="0" smtClean="0">
                <a:latin typeface="Arial Greek" pitchFamily="34" charset="0"/>
                <a:ea typeface="Arial Unicode MS" pitchFamily="34" charset="-128"/>
                <a:cs typeface="Arial Unicode MS" pitchFamily="34" charset="-128"/>
              </a:rPr>
              <a:t>8. Ο ΔεΙκτηΣ ΚεφαλαιοποΙησηΣ προΣ ΠωλΗσειΣ</a:t>
            </a:r>
          </a:p>
        </p:txBody>
      </p:sp>
      <p:sp>
        <p:nvSpPr>
          <p:cNvPr id="86019" name="Rectangle 3"/>
          <p:cNvSpPr>
            <a:spLocks noGrp="1" noChangeArrowheads="1"/>
          </p:cNvSpPr>
          <p:nvPr>
            <p:ph idx="1"/>
          </p:nvPr>
        </p:nvSpPr>
        <p:spPr>
          <a:xfrm>
            <a:off x="0" y="1125538"/>
            <a:ext cx="9144000" cy="5732462"/>
          </a:xfrm>
        </p:spPr>
        <p:txBody>
          <a:bodyPr/>
          <a:lstStyle/>
          <a:p>
            <a:pPr algn="ctr" eaLnBrk="1" hangingPunct="1">
              <a:buFontTx/>
              <a:buNone/>
            </a:pPr>
            <a:r>
              <a:rPr lang="el-GR" sz="2800" b="1" dirty="0" smtClean="0">
                <a:solidFill>
                  <a:schemeClr val="tx1"/>
                </a:solidFill>
              </a:rPr>
              <a:t>ΔΚπΠ = </a:t>
            </a:r>
            <a:r>
              <a:rPr lang="el-GR" sz="2800" b="1" u="sng" dirty="0" smtClean="0">
                <a:solidFill>
                  <a:schemeClr val="tx1"/>
                </a:solidFill>
              </a:rPr>
              <a:t>Κεφαλαιοποίηση</a:t>
            </a:r>
          </a:p>
          <a:p>
            <a:pPr algn="ctr" eaLnBrk="1" hangingPunct="1">
              <a:buFontTx/>
              <a:buNone/>
            </a:pPr>
            <a:r>
              <a:rPr lang="el-GR" sz="2800" b="1" dirty="0" smtClean="0">
                <a:solidFill>
                  <a:schemeClr val="tx1"/>
                </a:solidFill>
              </a:rPr>
              <a:t>              Πωλήσεις</a:t>
            </a:r>
          </a:p>
          <a:p>
            <a:pPr algn="just" eaLnBrk="1" hangingPunct="1"/>
            <a:r>
              <a:rPr lang="el-GR" sz="2800" dirty="0" smtClean="0">
                <a:solidFill>
                  <a:schemeClr val="tx1"/>
                </a:solidFill>
                <a:cs typeface="Arial" charset="0"/>
              </a:rPr>
              <a:t>Ο δείκτης αυτός </a:t>
            </a:r>
            <a:r>
              <a:rPr lang="el-GR" sz="2800" b="1" dirty="0" smtClean="0">
                <a:solidFill>
                  <a:schemeClr val="tx1"/>
                </a:solidFill>
                <a:ea typeface="Arial Unicode MS" pitchFamily="34" charset="-128"/>
                <a:cs typeface="Arial" charset="0"/>
              </a:rPr>
              <a:t>υποδηλώνει πόσες φορές </a:t>
            </a:r>
            <a:r>
              <a:rPr lang="el-GR" sz="2800" b="1" dirty="0" smtClean="0">
                <a:solidFill>
                  <a:srgbClr val="002060"/>
                </a:solidFill>
                <a:ea typeface="Arial Unicode MS" pitchFamily="34" charset="-128"/>
                <a:cs typeface="Arial" charset="0"/>
              </a:rPr>
              <a:t>υπερβαίνει</a:t>
            </a:r>
            <a:r>
              <a:rPr lang="el-GR" sz="2800" b="1" dirty="0" smtClean="0">
                <a:ea typeface="Arial Unicode MS" pitchFamily="34" charset="-128"/>
                <a:cs typeface="Arial" charset="0"/>
              </a:rPr>
              <a:t> ή </a:t>
            </a:r>
            <a:r>
              <a:rPr lang="el-GR" sz="2800" b="1" dirty="0" smtClean="0">
                <a:solidFill>
                  <a:srgbClr val="FF0000"/>
                </a:solidFill>
                <a:ea typeface="Arial Unicode MS" pitchFamily="34" charset="-128"/>
                <a:cs typeface="Arial" charset="0"/>
              </a:rPr>
              <a:t>υπολείπεται</a:t>
            </a:r>
            <a:r>
              <a:rPr lang="el-GR" sz="2800" b="1" dirty="0" smtClean="0">
                <a:ea typeface="Arial Unicode MS" pitchFamily="34" charset="-128"/>
                <a:cs typeface="Arial" charset="0"/>
              </a:rPr>
              <a:t> </a:t>
            </a:r>
            <a:r>
              <a:rPr lang="el-GR" sz="2800" b="1" dirty="0" smtClean="0">
                <a:solidFill>
                  <a:srgbClr val="006600"/>
                </a:solidFill>
                <a:ea typeface="Arial Unicode MS" pitchFamily="34" charset="-128"/>
                <a:cs typeface="Arial" charset="0"/>
              </a:rPr>
              <a:t>η χρηματιστηριακή αξία </a:t>
            </a:r>
            <a:r>
              <a:rPr lang="el-GR" sz="2800" b="1" dirty="0" smtClean="0">
                <a:solidFill>
                  <a:srgbClr val="800080"/>
                </a:solidFill>
                <a:ea typeface="Arial Unicode MS" pitchFamily="34" charset="-128"/>
                <a:cs typeface="Arial" charset="0"/>
              </a:rPr>
              <a:t>τις πωλήσεις </a:t>
            </a:r>
            <a:r>
              <a:rPr lang="el-GR" sz="2800" b="1" dirty="0" smtClean="0">
                <a:solidFill>
                  <a:schemeClr val="tx1"/>
                </a:solidFill>
                <a:ea typeface="Arial Unicode MS" pitchFamily="34" charset="-128"/>
                <a:cs typeface="Arial" charset="0"/>
              </a:rPr>
              <a:t>(ή κύκλο εργασιών, ή τζίρος) της κάθε εταιρίας.</a:t>
            </a:r>
            <a:r>
              <a:rPr lang="el-GR" sz="2400" b="1" dirty="0" smtClean="0">
                <a:solidFill>
                  <a:schemeClr val="tx1"/>
                </a:solidFill>
                <a:ea typeface="Arial Unicode MS" pitchFamily="34" charset="-128"/>
                <a:cs typeface="Arial" charset="0"/>
              </a:rPr>
              <a:t> </a:t>
            </a:r>
          </a:p>
          <a:p>
            <a:pPr algn="just" eaLnBrk="1" hangingPunct="1"/>
            <a:r>
              <a:rPr lang="el-GR" sz="2800" b="1" dirty="0" smtClean="0">
                <a:solidFill>
                  <a:srgbClr val="C00000"/>
                </a:solidFill>
                <a:cs typeface="Arial" charset="0"/>
              </a:rPr>
              <a:t>Όσο πιο χαμηλός </a:t>
            </a:r>
            <a:r>
              <a:rPr lang="el-GR" sz="2800" b="1" dirty="0" smtClean="0">
                <a:solidFill>
                  <a:schemeClr val="tx1"/>
                </a:solidFill>
                <a:cs typeface="Arial" charset="0"/>
              </a:rPr>
              <a:t>είναι ο δείκτης τόσο πιο ευνοϊκά είναι τα εξαγόμενα συμπεράσματα για την εταιρία.</a:t>
            </a:r>
            <a:endParaRPr lang="el-GR" sz="2800" dirty="0" smtClean="0">
              <a:solidFill>
                <a:schemeClr val="tx1"/>
              </a:solidFill>
              <a:cs typeface="Arial" charset="0"/>
            </a:endParaRPr>
          </a:p>
          <a:p>
            <a:pPr algn="just" eaLnBrk="1" hangingPunct="1">
              <a:buFontTx/>
              <a:buNone/>
            </a:pPr>
            <a:r>
              <a:rPr lang="el-GR" sz="2800" dirty="0" smtClean="0">
                <a:solidFill>
                  <a:schemeClr val="tx1"/>
                </a:solidFill>
                <a:cs typeface="Arial" charset="0"/>
              </a:rPr>
              <a:t>Κεφαλαιοποίηση ή Χρηματιστηριακή Αξία Εταιρείας </a:t>
            </a:r>
            <a:r>
              <a:rPr lang="el-GR" sz="2800" b="1" dirty="0" smtClean="0">
                <a:solidFill>
                  <a:schemeClr val="tx1"/>
                </a:solidFill>
                <a:cs typeface="Arial" charset="0"/>
              </a:rPr>
              <a:t>=</a:t>
            </a:r>
          </a:p>
          <a:p>
            <a:pPr algn="just" eaLnBrk="1" hangingPunct="1">
              <a:buFontTx/>
              <a:buNone/>
            </a:pPr>
            <a:r>
              <a:rPr lang="el-GR" sz="2800" dirty="0" smtClean="0">
                <a:solidFill>
                  <a:schemeClr val="tx1"/>
                </a:solidFill>
                <a:cs typeface="Arial" charset="0"/>
              </a:rPr>
              <a:t>Συνολικός Αριθμός Μετοχών της Εταιρείας </a:t>
            </a:r>
            <a:r>
              <a:rPr lang="el-GR" sz="2800" b="1" dirty="0" smtClean="0">
                <a:solidFill>
                  <a:schemeClr val="tx1"/>
                </a:solidFill>
                <a:cs typeface="Arial" charset="0"/>
              </a:rPr>
              <a:t>Χ</a:t>
            </a:r>
            <a:r>
              <a:rPr lang="el-GR" sz="2800" dirty="0" smtClean="0">
                <a:solidFill>
                  <a:schemeClr val="tx1"/>
                </a:solidFill>
                <a:cs typeface="Arial" charset="0"/>
              </a:rPr>
              <a:t> Τρέχουσα</a:t>
            </a:r>
          </a:p>
          <a:p>
            <a:pPr algn="just" eaLnBrk="1" hangingPunct="1">
              <a:buFontTx/>
              <a:buNone/>
            </a:pPr>
            <a:r>
              <a:rPr lang="el-GR" sz="2800" dirty="0" smtClean="0">
                <a:solidFill>
                  <a:schemeClr val="tx1"/>
                </a:solidFill>
                <a:cs typeface="Arial" charset="0"/>
              </a:rPr>
              <a:t>Τιμή Μετοχής στο Χ.Α.Α.</a:t>
            </a:r>
          </a:p>
          <a:p>
            <a:pPr eaLnBrk="1" hangingPunct="1">
              <a:buFontTx/>
              <a:buNone/>
            </a:pPr>
            <a:endParaRPr lang="el-GR" sz="2800" dirty="0" smtClean="0"/>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417638"/>
          </a:xfrm>
        </p:spPr>
        <p:txBody>
          <a:bodyPr>
            <a:normAutofit/>
          </a:bodyPr>
          <a:lstStyle/>
          <a:p>
            <a:pPr algn="ctr"/>
            <a:r>
              <a:rPr lang="el-GR" sz="3200" b="1" dirty="0" smtClean="0"/>
              <a:t>9. ΔεΙκτηΣ ΧρηματιστηριακΗΣ ΑξΙαΣ ΜετοχΩν προΣ ΠωλΗσειΣ</a:t>
            </a:r>
            <a:endParaRPr lang="el-GR" sz="3200" b="1" dirty="0"/>
          </a:p>
        </p:txBody>
      </p:sp>
      <p:sp>
        <p:nvSpPr>
          <p:cNvPr id="3" name="2 - Θέση περιεχομένου"/>
          <p:cNvSpPr>
            <a:spLocks noGrp="1"/>
          </p:cNvSpPr>
          <p:nvPr>
            <p:ph idx="1"/>
          </p:nvPr>
        </p:nvSpPr>
        <p:spPr>
          <a:xfrm>
            <a:off x="0" y="1600200"/>
            <a:ext cx="9144000" cy="5257800"/>
          </a:xfrm>
        </p:spPr>
        <p:txBody>
          <a:bodyPr/>
          <a:lstStyle/>
          <a:p>
            <a:r>
              <a:rPr lang="el-GR" b="1" dirty="0" smtClean="0">
                <a:solidFill>
                  <a:schemeClr val="tx1"/>
                </a:solidFill>
              </a:rPr>
              <a:t>ΔΧΑΜπΠ</a:t>
            </a:r>
            <a:r>
              <a:rPr lang="el-GR" dirty="0" smtClean="0">
                <a:solidFill>
                  <a:schemeClr val="tx1"/>
                </a:solidFill>
              </a:rPr>
              <a:t> = </a:t>
            </a:r>
            <a:r>
              <a:rPr lang="el-GR" b="1" u="sng" dirty="0" smtClean="0">
                <a:solidFill>
                  <a:schemeClr val="tx1"/>
                </a:solidFill>
              </a:rPr>
              <a:t>Χρηματιστηριακή Αξία Μετοχών</a:t>
            </a:r>
          </a:p>
          <a:p>
            <a:pPr>
              <a:buNone/>
            </a:pPr>
            <a:r>
              <a:rPr lang="el-GR" b="1" dirty="0" smtClean="0">
                <a:solidFill>
                  <a:schemeClr val="tx1"/>
                </a:solidFill>
              </a:rPr>
              <a:t>					      Πωλήσεις</a:t>
            </a:r>
          </a:p>
          <a:p>
            <a:pPr algn="just"/>
            <a:r>
              <a:rPr lang="el-GR" b="1" dirty="0" smtClean="0">
                <a:solidFill>
                  <a:schemeClr val="tx1"/>
                </a:solidFill>
              </a:rPr>
              <a:t>Δείχνει </a:t>
            </a:r>
            <a:r>
              <a:rPr lang="el-GR" dirty="0" smtClean="0">
                <a:solidFill>
                  <a:schemeClr val="tx1"/>
                </a:solidFill>
              </a:rPr>
              <a:t>την ανακύκλωση της αξίας των μετοχών σε πωλήσεις της εταιρίας.</a:t>
            </a:r>
          </a:p>
          <a:p>
            <a:pPr algn="just"/>
            <a:endParaRPr lang="el-GR" dirty="0" smtClean="0"/>
          </a:p>
          <a:p>
            <a:pPr algn="just"/>
            <a:r>
              <a:rPr lang="el-GR" b="1" dirty="0" smtClean="0">
                <a:solidFill>
                  <a:srgbClr val="002060"/>
                </a:solidFill>
              </a:rPr>
              <a:t>Ένας χαμηλός δείκτης μπορεί να σημαίνει ότι η μετοχή είναι υποτιμημένη</a:t>
            </a:r>
          </a:p>
          <a:p>
            <a:pPr algn="just"/>
            <a:endParaRPr lang="el-GR" b="1" dirty="0" smtClean="0"/>
          </a:p>
          <a:p>
            <a:pPr>
              <a:buNone/>
            </a:pPr>
            <a:r>
              <a:rPr lang="el-GR" b="1" dirty="0" smtClean="0"/>
              <a:t> </a:t>
            </a:r>
            <a:endParaRPr lang="el-GR" b="1" dirty="0"/>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1052736"/>
          </a:xfrm>
        </p:spPr>
        <p:txBody>
          <a:bodyPr>
            <a:normAutofit fontScale="90000"/>
          </a:bodyPr>
          <a:lstStyle/>
          <a:p>
            <a:pPr algn="ctr"/>
            <a:r>
              <a:rPr lang="el-GR" sz="3600" b="1" dirty="0" smtClean="0"/>
              <a:t>10. ΧρηματιστηριακΗ ΑξΙα ΙδΙων ΚεφαλαΙων</a:t>
            </a:r>
            <a:endParaRPr lang="el-GR" sz="3600" b="1" dirty="0"/>
          </a:p>
        </p:txBody>
      </p:sp>
      <p:sp>
        <p:nvSpPr>
          <p:cNvPr id="3" name="2 - Θέση περιεχομένου"/>
          <p:cNvSpPr>
            <a:spLocks noGrp="1"/>
          </p:cNvSpPr>
          <p:nvPr>
            <p:ph idx="1"/>
          </p:nvPr>
        </p:nvSpPr>
        <p:spPr>
          <a:xfrm>
            <a:off x="0" y="1124744"/>
            <a:ext cx="9144000" cy="5733256"/>
          </a:xfrm>
        </p:spPr>
        <p:txBody>
          <a:bodyPr/>
          <a:lstStyle/>
          <a:p>
            <a:endParaRPr lang="el-GR" sz="2800" b="1" dirty="0" smtClean="0"/>
          </a:p>
          <a:p>
            <a:pPr algn="ctr"/>
            <a:r>
              <a:rPr lang="el-GR" b="1" dirty="0" smtClean="0">
                <a:solidFill>
                  <a:schemeClr val="tx1"/>
                </a:solidFill>
              </a:rPr>
              <a:t>Χρηματιστηριακή Αξία Ιδίων Κεφαλαίων = </a:t>
            </a:r>
          </a:p>
          <a:p>
            <a:pPr algn="ctr">
              <a:buNone/>
            </a:pPr>
            <a:r>
              <a:rPr lang="el-GR" b="1" dirty="0" smtClean="0">
                <a:solidFill>
                  <a:schemeClr val="tx1"/>
                </a:solidFill>
              </a:rPr>
              <a:t>Σύνολο Μετοχών * Χρηματιστηριακή Αξία Μετοχής</a:t>
            </a:r>
          </a:p>
          <a:p>
            <a:pPr algn="ctr">
              <a:buNone/>
            </a:pPr>
            <a:endParaRPr lang="el-GR" b="1" dirty="0" smtClean="0">
              <a:solidFill>
                <a:schemeClr val="tx1"/>
              </a:solidFill>
            </a:endParaRPr>
          </a:p>
          <a:p>
            <a:pPr algn="just"/>
            <a:r>
              <a:rPr lang="el-GR" b="1" dirty="0" smtClean="0">
                <a:solidFill>
                  <a:schemeClr val="tx1"/>
                </a:solidFill>
              </a:rPr>
              <a:t>Δείχνει </a:t>
            </a:r>
            <a:r>
              <a:rPr lang="el-GR" dirty="0" smtClean="0">
                <a:solidFill>
                  <a:schemeClr val="tx1"/>
                </a:solidFill>
              </a:rPr>
              <a:t>τη χρηματιστηριακή αξία των ιδίων κεφαλαίων της επιχείρησης </a:t>
            </a:r>
            <a:endParaRPr lang="el-GR" b="1" dirty="0">
              <a:solidFill>
                <a:schemeClr val="tx1"/>
              </a:solidFill>
            </a:endParaRP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rmAutofit fontScale="90000"/>
          </a:bodyPr>
          <a:lstStyle/>
          <a:p>
            <a:pPr algn="ctr"/>
            <a:r>
              <a:rPr lang="el-GR" sz="3600" b="1" dirty="0" smtClean="0"/>
              <a:t>11. ΣχετικΟΣ </a:t>
            </a:r>
            <a:r>
              <a:rPr lang="el-GR" b="1" dirty="0" smtClean="0"/>
              <a:t>Ο</a:t>
            </a:r>
            <a:r>
              <a:rPr lang="el-GR" sz="3600" b="1" dirty="0" smtClean="0"/>
              <a:t>γκοΣ ΜετοχΗΣ</a:t>
            </a:r>
            <a:endParaRPr lang="el-GR" sz="3600" b="1" dirty="0"/>
          </a:p>
        </p:txBody>
      </p:sp>
      <p:sp>
        <p:nvSpPr>
          <p:cNvPr id="3" name="2 - Θέση περιεχομένου"/>
          <p:cNvSpPr>
            <a:spLocks noGrp="1"/>
          </p:cNvSpPr>
          <p:nvPr>
            <p:ph idx="1"/>
          </p:nvPr>
        </p:nvSpPr>
        <p:spPr>
          <a:xfrm>
            <a:off x="0" y="980728"/>
            <a:ext cx="9144000" cy="5877272"/>
          </a:xfrm>
        </p:spPr>
        <p:txBody>
          <a:bodyPr/>
          <a:lstStyle/>
          <a:p>
            <a:pPr algn="ctr">
              <a:buNone/>
            </a:pPr>
            <a:r>
              <a:rPr lang="el-GR" dirty="0" smtClean="0">
                <a:solidFill>
                  <a:schemeClr val="tx1"/>
                </a:solidFill>
              </a:rPr>
              <a:t>Ο σχετικός όγκος της μετοχής βρίσκεται από τον παρακάτω λόγο</a:t>
            </a:r>
          </a:p>
          <a:p>
            <a:pPr algn="just"/>
            <a:r>
              <a:rPr lang="el-GR" b="1" dirty="0" smtClean="0">
                <a:solidFill>
                  <a:schemeClr val="tx1"/>
                </a:solidFill>
              </a:rPr>
              <a:t>(Χρηματιστηριακή Αξία όλων των Μετοχών της εταιρείας στο Χ.Α.Α.) / Αξία όλων των μετοχών του Χ.Α.Α.</a:t>
            </a:r>
          </a:p>
          <a:p>
            <a:pPr algn="just"/>
            <a:endParaRPr lang="el-GR" b="1" dirty="0" smtClean="0">
              <a:solidFill>
                <a:schemeClr val="tx1"/>
              </a:solidFill>
            </a:endParaRPr>
          </a:p>
          <a:p>
            <a:pPr algn="just"/>
            <a:r>
              <a:rPr lang="el-GR" b="1" dirty="0" smtClean="0">
                <a:solidFill>
                  <a:schemeClr val="tx1"/>
                </a:solidFill>
              </a:rPr>
              <a:t>Δείχνει</a:t>
            </a:r>
            <a:r>
              <a:rPr lang="el-GR" dirty="0" smtClean="0">
                <a:solidFill>
                  <a:schemeClr val="tx1"/>
                </a:solidFill>
              </a:rPr>
              <a:t> τον όγκο της μετοχής μιας εταιρείας σε σχέση με τον συνολικό όγκο του Χ.Α.Α.</a:t>
            </a:r>
            <a:endParaRPr lang="el-GR" dirty="0">
              <a:solidFill>
                <a:schemeClr val="tx1"/>
              </a:solidFill>
            </a:endParaRP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764704"/>
          </a:xfrm>
        </p:spPr>
        <p:txBody>
          <a:bodyPr/>
          <a:lstStyle/>
          <a:p>
            <a:r>
              <a:rPr lang="el-GR" sz="3600" b="1" dirty="0" smtClean="0"/>
              <a:t>12. ΠραγματικΗ ΑπΟδοση ΜετοχΗΣ</a:t>
            </a:r>
            <a:endParaRPr lang="el-GR" sz="3600" b="1" dirty="0"/>
          </a:p>
        </p:txBody>
      </p:sp>
      <p:sp>
        <p:nvSpPr>
          <p:cNvPr id="3" name="2 - Θέση περιεχομένου"/>
          <p:cNvSpPr>
            <a:spLocks noGrp="1"/>
          </p:cNvSpPr>
          <p:nvPr>
            <p:ph idx="1"/>
          </p:nvPr>
        </p:nvSpPr>
        <p:spPr>
          <a:xfrm>
            <a:off x="0" y="908720"/>
            <a:ext cx="9144000" cy="5949280"/>
          </a:xfrm>
        </p:spPr>
        <p:txBody>
          <a:bodyPr/>
          <a:lstStyle/>
          <a:p>
            <a:r>
              <a:rPr lang="el-GR" b="1" dirty="0" smtClean="0">
                <a:solidFill>
                  <a:schemeClr val="tx1"/>
                </a:solidFill>
              </a:rPr>
              <a:t>Π.Α.Μ. = </a:t>
            </a:r>
            <a:r>
              <a:rPr lang="el-GR" b="1" u="sng" dirty="0" smtClean="0">
                <a:solidFill>
                  <a:schemeClr val="tx1"/>
                </a:solidFill>
              </a:rPr>
              <a:t>Μέρισμα + Υπεραξία Μετοχής</a:t>
            </a:r>
          </a:p>
          <a:p>
            <a:pPr>
              <a:buNone/>
            </a:pPr>
            <a:r>
              <a:rPr lang="el-GR" b="1" dirty="0" smtClean="0">
                <a:solidFill>
                  <a:schemeClr val="tx1"/>
                </a:solidFill>
              </a:rPr>
              <a:t>			     Τιμή Αγοράς της Μετοχής</a:t>
            </a:r>
          </a:p>
          <a:p>
            <a:pPr>
              <a:buNone/>
            </a:pPr>
            <a:endParaRPr lang="el-GR" b="1" dirty="0" smtClean="0">
              <a:solidFill>
                <a:schemeClr val="tx1"/>
              </a:solidFill>
            </a:endParaRPr>
          </a:p>
          <a:p>
            <a:pPr algn="just"/>
            <a:r>
              <a:rPr lang="el-GR" b="1" dirty="0" smtClean="0">
                <a:solidFill>
                  <a:schemeClr val="tx1"/>
                </a:solidFill>
              </a:rPr>
              <a:t>Δείχνει</a:t>
            </a:r>
            <a:r>
              <a:rPr lang="el-GR" dirty="0" smtClean="0">
                <a:solidFill>
                  <a:schemeClr val="tx1"/>
                </a:solidFill>
              </a:rPr>
              <a:t>  την πραγματική απόδοση μιας μετοχής σε δεδομένη χρονική στιγμή.</a:t>
            </a:r>
          </a:p>
          <a:p>
            <a:pPr algn="just"/>
            <a:r>
              <a:rPr lang="el-GR" dirty="0" smtClean="0">
                <a:solidFill>
                  <a:schemeClr val="tx1"/>
                </a:solidFill>
              </a:rPr>
              <a:t>Στον αριθμητή εκτός από μέρισμα που εισπράττεται από τον επενδυτή προσθέτουμε ή αφαιρούμε την μεταβολή στην τιμή της μετοχής από την αρχή του έτους την συγκεκριμένη χρονική στιγμή της μέτρησης. </a:t>
            </a:r>
            <a:endParaRPr lang="el-GR" dirty="0">
              <a:solidFill>
                <a:schemeClr val="tx1"/>
              </a:solidFill>
            </a:endParaRP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36712"/>
          </a:xfrm>
        </p:spPr>
        <p:txBody>
          <a:bodyPr>
            <a:normAutofit fontScale="90000"/>
          </a:bodyPr>
          <a:lstStyle/>
          <a:p>
            <a:r>
              <a:rPr lang="el-GR" sz="3600" b="1" dirty="0" smtClean="0"/>
              <a:t>13. ΔεΙκτηΣ ΕμπορευσιμΟτηταΣ ΜετοχΗΣ</a:t>
            </a:r>
            <a:endParaRPr lang="el-GR" sz="3600" b="1" dirty="0"/>
          </a:p>
        </p:txBody>
      </p:sp>
      <p:sp>
        <p:nvSpPr>
          <p:cNvPr id="3" name="2 - Θέση περιεχομένου"/>
          <p:cNvSpPr>
            <a:spLocks noGrp="1"/>
          </p:cNvSpPr>
          <p:nvPr>
            <p:ph idx="1"/>
          </p:nvPr>
        </p:nvSpPr>
        <p:spPr>
          <a:xfrm>
            <a:off x="0" y="836712"/>
            <a:ext cx="9144000" cy="6021288"/>
          </a:xfrm>
        </p:spPr>
        <p:txBody>
          <a:bodyPr/>
          <a:lstStyle/>
          <a:p>
            <a:pPr algn="just"/>
            <a:r>
              <a:rPr lang="el-GR" b="1" dirty="0" smtClean="0">
                <a:solidFill>
                  <a:schemeClr val="tx1"/>
                </a:solidFill>
              </a:rPr>
              <a:t>ΔΕΜ = (Αριθμός μετοχών που διακινήθηκαν σε μια περίοδο) / Σύνολο Μετοχών σε Κυκλοφορία. </a:t>
            </a:r>
          </a:p>
          <a:p>
            <a:endParaRPr lang="el-GR" b="1" dirty="0" smtClean="0">
              <a:solidFill>
                <a:schemeClr val="tx1"/>
              </a:solidFill>
            </a:endParaRPr>
          </a:p>
          <a:p>
            <a:pPr algn="just"/>
            <a:r>
              <a:rPr lang="el-GR" b="1" dirty="0" smtClean="0">
                <a:solidFill>
                  <a:schemeClr val="tx1"/>
                </a:solidFill>
              </a:rPr>
              <a:t>Δείχνει </a:t>
            </a:r>
            <a:r>
              <a:rPr lang="el-GR" dirty="0" smtClean="0">
                <a:solidFill>
                  <a:schemeClr val="tx1"/>
                </a:solidFill>
              </a:rPr>
              <a:t>τι ποσοστό μετοχών μια εταιρείας από το σύνολό τους διακινήθηκαν στο Χ.Α.Α.</a:t>
            </a:r>
          </a:p>
          <a:p>
            <a:pPr algn="just"/>
            <a:r>
              <a:rPr lang="el-GR" b="1" dirty="0" smtClean="0">
                <a:solidFill>
                  <a:schemeClr val="tx1"/>
                </a:solidFill>
              </a:rPr>
              <a:t>Εκτιμά</a:t>
            </a:r>
            <a:r>
              <a:rPr lang="el-GR" b="1" dirty="0" smtClean="0"/>
              <a:t> </a:t>
            </a:r>
            <a:r>
              <a:rPr lang="el-GR" b="1" dirty="0" smtClean="0">
                <a:solidFill>
                  <a:srgbClr val="0070C0"/>
                </a:solidFill>
              </a:rPr>
              <a:t>την εμπορευσιμότητα </a:t>
            </a:r>
            <a:r>
              <a:rPr lang="el-GR" dirty="0" smtClean="0">
                <a:solidFill>
                  <a:schemeClr val="tx1"/>
                </a:solidFill>
              </a:rPr>
              <a:t>μιας μετοχής σε σχέση με τον κλάδο στον οποίο ανήκει.</a:t>
            </a:r>
            <a:endParaRPr lang="el-GR" dirty="0">
              <a:solidFill>
                <a:schemeClr val="tx1"/>
              </a:solidFill>
            </a:endParaRP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274638"/>
            <a:ext cx="8229600" cy="561975"/>
          </a:xfrm>
        </p:spPr>
        <p:txBody>
          <a:bodyPr>
            <a:normAutofit fontScale="90000"/>
          </a:bodyPr>
          <a:lstStyle/>
          <a:p>
            <a:pPr algn="ctr"/>
            <a:r>
              <a:rPr lang="el-GR" sz="4000" b="1" dirty="0" smtClean="0"/>
              <a:t>ΒΑΣΙΚΑ ΜΕΙΟΝΕΚΤΗΜΑΤΑ ΑΡΙΘΜΟΔΕΙΚΤΩΝ</a:t>
            </a:r>
          </a:p>
        </p:txBody>
      </p:sp>
      <p:sp>
        <p:nvSpPr>
          <p:cNvPr id="91139" name="Rectangle 3"/>
          <p:cNvSpPr>
            <a:spLocks noGrp="1" noChangeArrowheads="1"/>
          </p:cNvSpPr>
          <p:nvPr>
            <p:ph idx="1"/>
          </p:nvPr>
        </p:nvSpPr>
        <p:spPr>
          <a:xfrm>
            <a:off x="0" y="1268413"/>
            <a:ext cx="9144000" cy="5589587"/>
          </a:xfrm>
        </p:spPr>
        <p:txBody>
          <a:bodyPr>
            <a:normAutofit lnSpcReduction="10000"/>
          </a:bodyPr>
          <a:lstStyle/>
          <a:p>
            <a:pPr>
              <a:buFontTx/>
              <a:buNone/>
            </a:pPr>
            <a:r>
              <a:rPr lang="el-GR" sz="3600" b="1" dirty="0" smtClean="0">
                <a:solidFill>
                  <a:schemeClr val="tx1"/>
                </a:solidFill>
              </a:rPr>
              <a:t>1)</a:t>
            </a:r>
            <a:r>
              <a:rPr lang="el-GR" sz="3600" dirty="0" smtClean="0">
                <a:solidFill>
                  <a:schemeClr val="tx1"/>
                </a:solidFill>
              </a:rPr>
              <a:t> Η ανεπαρκής εκτίμηση του παράγοντα χρόνου. Και αυτό γιατί τα συγκρινόμενα μεγέθη είναι επιδεκτικά συχνών μεταβολών σε μεγάλη αναλογία. </a:t>
            </a:r>
          </a:p>
          <a:p>
            <a:pPr>
              <a:buFontTx/>
              <a:buNone/>
            </a:pPr>
            <a:r>
              <a:rPr lang="el-GR" sz="3600" b="1" dirty="0" smtClean="0">
                <a:solidFill>
                  <a:schemeClr val="tx1"/>
                </a:solidFill>
              </a:rPr>
              <a:t>2)</a:t>
            </a:r>
            <a:r>
              <a:rPr lang="el-GR" sz="3600" dirty="0" smtClean="0">
                <a:solidFill>
                  <a:schemeClr val="tx1"/>
                </a:solidFill>
              </a:rPr>
              <a:t> Οι αριθμοδείκτες αναφέρονται συνηθέστερα σε δεδομένες καταστάσεις, δεν εξηγούν μια εξέλιξη, απλά την επισημαίνουν. </a:t>
            </a:r>
          </a:p>
          <a:p>
            <a:pPr>
              <a:buFontTx/>
              <a:buNone/>
            </a:pPr>
            <a:r>
              <a:rPr lang="el-GR" sz="3600" b="1" dirty="0" smtClean="0">
                <a:solidFill>
                  <a:schemeClr val="tx1"/>
                </a:solidFill>
              </a:rPr>
              <a:t>3)</a:t>
            </a:r>
            <a:r>
              <a:rPr lang="el-GR" sz="3600" dirty="0" smtClean="0">
                <a:solidFill>
                  <a:schemeClr val="tx1"/>
                </a:solidFill>
              </a:rPr>
              <a:t> Δείχνουν την επιχειρηματική εικόνα μιας δεδομένης χρονικής στιγμής.</a:t>
            </a:r>
            <a:endParaRPr lang="en-US" sz="3600" dirty="0" smtClean="0">
              <a:solidFill>
                <a:schemeClr val="tx1"/>
              </a:solidFill>
            </a:endParaRPr>
          </a:p>
        </p:txBody>
      </p:sp>
    </p:spTree>
    <p:extLst>
      <p:ext uri="{BB962C8B-B14F-4D97-AF65-F5344CB8AC3E}">
        <p14:creationId xmlns:p14="http://schemas.microsoft.com/office/powerpoint/2010/main" xmlns="" val="3497210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b="1" dirty="0" smtClean="0"/>
              <a:t>ΧρηματοοικονομικΗ ΑνΑλυση (3)</a:t>
            </a:r>
            <a:endParaRPr lang="el-GR" b="1" dirty="0"/>
          </a:p>
        </p:txBody>
      </p:sp>
      <p:sp>
        <p:nvSpPr>
          <p:cNvPr id="32771" name="Rectangle 3"/>
          <p:cNvSpPr>
            <a:spLocks noGrp="1" noChangeArrowheads="1"/>
          </p:cNvSpPr>
          <p:nvPr>
            <p:ph idx="1"/>
          </p:nvPr>
        </p:nvSpPr>
        <p:spPr>
          <a:xfrm>
            <a:off x="457200" y="1600200"/>
            <a:ext cx="8229600" cy="4925144"/>
          </a:xfrm>
        </p:spPr>
        <p:txBody>
          <a:bodyPr/>
          <a:lstStyle/>
          <a:p>
            <a:pPr>
              <a:buFontTx/>
              <a:buNone/>
            </a:pPr>
            <a:r>
              <a:rPr lang="el-GR" sz="2800" b="1" u="sng" dirty="0">
                <a:solidFill>
                  <a:schemeClr val="tx1"/>
                </a:solidFill>
              </a:rPr>
              <a:t>4) ΑΝΑΛΥΣΗ ΕΥΑΙΣΘΗΣΙΑΣ</a:t>
            </a:r>
            <a:r>
              <a:rPr lang="el-GR" sz="2800" dirty="0">
                <a:solidFill>
                  <a:schemeClr val="tx1"/>
                </a:solidFill>
              </a:rPr>
              <a:t/>
            </a:r>
            <a:br>
              <a:rPr lang="el-GR" sz="2800" dirty="0">
                <a:solidFill>
                  <a:schemeClr val="tx1"/>
                </a:solidFill>
              </a:rPr>
            </a:br>
            <a:r>
              <a:rPr lang="el-GR" sz="2800" dirty="0">
                <a:solidFill>
                  <a:schemeClr val="tx1"/>
                </a:solidFill>
              </a:rPr>
              <a:t>Η κύρια ανάλυση του Επιχειρηματικού Σχεδίου θα αφορά το πιθανό σενάριο, αλλά θα πρέπει να υπάρχει και μικρή αναφορά στο αισιόδοξο και απαισιόδοξο σενάριο, ώστε να γνωρίζει η Διοίκηση το εύρος μέσα στο οποίο θα κυμανθούν τα οικονομικά στοιχεία της επιχείρησης. Με τον τρόπο αυτό, μπορούν να αναδειχθούν οι “κρίσιμοι” παράγοντες επιτυχίας της επιχείρησης.</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600" b="1" dirty="0" smtClean="0">
                <a:solidFill>
                  <a:schemeClr val="tx1"/>
                </a:solidFill>
              </a:rPr>
              <a:t>ΒΙΒΛΙΟΓΡΑΦΙΑ</a:t>
            </a:r>
            <a:endParaRPr lang="el-GR" sz="3600" b="1" dirty="0">
              <a:solidFill>
                <a:schemeClr val="tx1"/>
              </a:solidFill>
            </a:endParaRPr>
          </a:p>
        </p:txBody>
      </p:sp>
      <p:sp>
        <p:nvSpPr>
          <p:cNvPr id="3" name="2 - Θέση περιεχομένου"/>
          <p:cNvSpPr>
            <a:spLocks noGrp="1"/>
          </p:cNvSpPr>
          <p:nvPr>
            <p:ph idx="1"/>
          </p:nvPr>
        </p:nvSpPr>
        <p:spPr>
          <a:xfrm>
            <a:off x="0" y="980728"/>
            <a:ext cx="9144000" cy="5877272"/>
          </a:xfrm>
        </p:spPr>
        <p:txBody>
          <a:bodyPr>
            <a:normAutofit fontScale="92500" lnSpcReduction="10000"/>
          </a:bodyPr>
          <a:lstStyle/>
          <a:p>
            <a:r>
              <a:rPr lang="el-GR" sz="2000" dirty="0" smtClean="0">
                <a:solidFill>
                  <a:schemeClr val="tx1"/>
                </a:solidFill>
              </a:rPr>
              <a:t>Αρσένος, Π. και Καλδής, Π., (2007) «Εφαρμοσμένη Χρηματοοικονομική Διοίκηση Επιχειρήσεων», Αθήνα, Εκδόσεις Πατάκη, ISBN 978-960-16- 3055-7</a:t>
            </a:r>
          </a:p>
          <a:p>
            <a:r>
              <a:rPr lang="el-GR" sz="2000" dirty="0" smtClean="0">
                <a:solidFill>
                  <a:schemeClr val="tx1"/>
                </a:solidFill>
              </a:rPr>
              <a:t>Βασιλείου Δ. και Ηρειώτης Ν. (2008) «Χρηματοοικονομική Διοίκηση-Θεωρία και Πρακτική», Εκδόσεις </a:t>
            </a:r>
            <a:r>
              <a:rPr lang="en-US" sz="2000" dirty="0" smtClean="0">
                <a:solidFill>
                  <a:schemeClr val="tx1"/>
                </a:solidFill>
              </a:rPr>
              <a:t>Rosili,</a:t>
            </a:r>
            <a:r>
              <a:rPr lang="el-GR" sz="2000" dirty="0" smtClean="0">
                <a:solidFill>
                  <a:schemeClr val="tx1"/>
                </a:solidFill>
              </a:rPr>
              <a:t> Αθήνα.</a:t>
            </a:r>
            <a:endParaRPr lang="en-US" sz="2000" dirty="0" smtClean="0">
              <a:solidFill>
                <a:schemeClr val="tx1"/>
              </a:solidFill>
            </a:endParaRPr>
          </a:p>
          <a:p>
            <a:pPr algn="just"/>
            <a:r>
              <a:rPr lang="en-US" sz="2000" dirty="0" smtClean="0">
                <a:solidFill>
                  <a:schemeClr val="tx1"/>
                </a:solidFill>
              </a:rPr>
              <a:t>Brealey R.A., Myers S.C. and Allen F., </a:t>
            </a:r>
            <a:r>
              <a:rPr lang="el-GR" sz="2000" dirty="0" smtClean="0">
                <a:solidFill>
                  <a:schemeClr val="tx1"/>
                </a:solidFill>
              </a:rPr>
              <a:t>«Αρχές Χρηματοοικονομικής των Επιχειρήσεων»</a:t>
            </a:r>
            <a:r>
              <a:rPr lang="en-US" sz="2000" dirty="0" smtClean="0">
                <a:solidFill>
                  <a:schemeClr val="tx1"/>
                </a:solidFill>
              </a:rPr>
              <a:t>, Utopia, 2013</a:t>
            </a:r>
            <a:r>
              <a:rPr lang="el-GR" sz="2000" dirty="0" smtClean="0">
                <a:solidFill>
                  <a:schemeClr val="tx1"/>
                </a:solidFill>
              </a:rPr>
              <a:t>.</a:t>
            </a:r>
          </a:p>
          <a:p>
            <a:r>
              <a:rPr lang="el-GR" sz="2000" dirty="0" smtClean="0">
                <a:solidFill>
                  <a:schemeClr val="tx1"/>
                </a:solidFill>
              </a:rPr>
              <a:t>Δαγούμας Α., (2017). «Βασικές Έννοιες για Αξία Χρήματος &amp; Επενδύσεις» Σημειώσεις Μαθήματος. </a:t>
            </a:r>
          </a:p>
          <a:p>
            <a:r>
              <a:rPr lang="el-GR" altLang="el-GR" sz="2000" dirty="0" smtClean="0">
                <a:solidFill>
                  <a:schemeClr val="tx1"/>
                </a:solidFill>
              </a:rPr>
              <a:t>Δρογκούλας  Δ., (2017). «Σημειώσεις Μαθήματος Χρηματοοικονομικής Διοίκησης». ΤΕΙ Λάρισας.</a:t>
            </a:r>
            <a:endParaRPr lang="en-GB" altLang="el-GR" sz="2800" dirty="0" smtClean="0">
              <a:solidFill>
                <a:schemeClr val="tx1"/>
              </a:solidFill>
            </a:endParaRPr>
          </a:p>
          <a:p>
            <a:r>
              <a:rPr lang="el-GR" sz="2000" dirty="0" smtClean="0">
                <a:solidFill>
                  <a:schemeClr val="tx1"/>
                </a:solidFill>
              </a:rPr>
              <a:t>ΚΕΝΤΡΟ ΣΤΗΡΙΞΗΣ &amp; ΑΝΑΠΤΥΞΗΣ ΕΠΙΧΕΙΡΗΜΑΤΙΚΟΤΗΤΑΣ «ΕΠΙΧΕΙΡΕΙΝ» ΚΔΕΚΠΑΚ - ΔΗΜΟΣ ΚΑΛΑΜΑΡΙΑΣ</a:t>
            </a:r>
          </a:p>
          <a:p>
            <a:r>
              <a:rPr lang="el-GR" sz="2000" dirty="0" smtClean="0">
                <a:solidFill>
                  <a:schemeClr val="tx1"/>
                </a:solidFill>
              </a:rPr>
              <a:t>Μανωλοπούλου Ε., (2010). «Σημειώσεις Μαθήματος Τμήματος Διοίκησης Επιχειρήσεων» Πανεπιστήμιο Πατρών</a:t>
            </a:r>
          </a:p>
          <a:p>
            <a:r>
              <a:rPr lang="el-GR" sz="2000" dirty="0" smtClean="0">
                <a:solidFill>
                  <a:schemeClr val="tx1"/>
                </a:solidFill>
              </a:rPr>
              <a:t>Παπαδομανωλάκης  Δ., (2013). «Σημειώσεις Τ.Ε.Ι. Κρήτης».</a:t>
            </a:r>
          </a:p>
          <a:p>
            <a:r>
              <a:rPr lang="el-GR" sz="2000" dirty="0" smtClean="0">
                <a:solidFill>
                  <a:schemeClr val="tx1"/>
                </a:solidFill>
              </a:rPr>
              <a:t>Τσάντας Ν., (2007). «Σημειώσεις Μαθήματος Ποσοτική Ανάλυση Επιχειρηματικών Αποφάσεων» ΜΒΑ ΠΑΜΑΚ</a:t>
            </a:r>
          </a:p>
          <a:p>
            <a:r>
              <a:rPr lang="en-US" sz="2000" dirty="0" smtClean="0">
                <a:solidFill>
                  <a:schemeClr val="tx1"/>
                </a:solidFill>
                <a:cs typeface="Times New Roman" pitchFamily="18" charset="0"/>
              </a:rPr>
              <a:t>Weston and Brigham</a:t>
            </a:r>
            <a:r>
              <a:rPr lang="el-GR" sz="2000" dirty="0" smtClean="0">
                <a:solidFill>
                  <a:schemeClr val="tx1"/>
                </a:solidFill>
                <a:cs typeface="Times New Roman" pitchFamily="18" charset="0"/>
              </a:rPr>
              <a:t> (1986). «Βασικές Αρχές Χρηματοοικονομικής Διαχείρισης και Πολιτικής» Εκδόσεις  Παπαζήση.</a:t>
            </a:r>
            <a:endParaRPr lang="el-GR" sz="2000" dirty="0" smtClean="0">
              <a:solidFill>
                <a:schemeClr val="tx1"/>
              </a:solidFill>
            </a:endParaRPr>
          </a:p>
          <a:p>
            <a:endParaRPr lang="el-GR" sz="2000" dirty="0"/>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200" b="1" dirty="0" smtClean="0">
                <a:solidFill>
                  <a:schemeClr val="tx1"/>
                </a:solidFill>
              </a:rPr>
              <a:t>Ιστοσελιδεσ</a:t>
            </a:r>
            <a:endParaRPr lang="el-GR" sz="3200" b="1" dirty="0">
              <a:solidFill>
                <a:schemeClr val="tx1"/>
              </a:solidFill>
            </a:endParaRPr>
          </a:p>
        </p:txBody>
      </p:sp>
      <p:sp>
        <p:nvSpPr>
          <p:cNvPr id="3" name="2 - Θέση περιεχομένου"/>
          <p:cNvSpPr>
            <a:spLocks noGrp="1"/>
          </p:cNvSpPr>
          <p:nvPr>
            <p:ph idx="1"/>
          </p:nvPr>
        </p:nvSpPr>
        <p:spPr>
          <a:blipFill>
            <a:blip r:embed="rId2" cstate="print"/>
            <a:tile tx="0" ty="0" sx="100000" sy="100000" flip="none" algn="tl"/>
          </a:blipFill>
        </p:spPr>
        <p:txBody>
          <a:bodyPr/>
          <a:lstStyle/>
          <a:p>
            <a:r>
              <a:rPr lang="en-US" dirty="0" smtClean="0">
                <a:solidFill>
                  <a:srgbClr val="006600"/>
                </a:solidFill>
                <a:hlinkClick r:id="rId3"/>
              </a:rPr>
              <a:t>https://www.euretirio.com</a:t>
            </a:r>
            <a:endParaRPr lang="el-GR" dirty="0" smtClean="0">
              <a:solidFill>
                <a:srgbClr val="006600"/>
              </a:solidFill>
            </a:endParaRPr>
          </a:p>
          <a:p>
            <a:r>
              <a:rPr lang="en-US" dirty="0" smtClean="0">
                <a:solidFill>
                  <a:srgbClr val="006600"/>
                </a:solidFill>
                <a:hlinkClick r:id="rId4"/>
              </a:rPr>
              <a:t>http://www.ependysopedia.gr</a:t>
            </a:r>
            <a:endParaRPr lang="el-GR" dirty="0" smtClean="0">
              <a:solidFill>
                <a:srgbClr val="006600"/>
              </a:solidFill>
            </a:endParaRPr>
          </a:p>
          <a:p>
            <a:endParaRPr lang="el-G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46331"/>
          </a:xfrm>
          <a:prstGeom prst="rect">
            <a:avLst/>
          </a:prstGeom>
          <a:solidFill>
            <a:srgbClr val="27525B"/>
          </a:solidFill>
        </p:spPr>
        <p:txBody>
          <a:bodyPr wrap="square" rtlCol="0">
            <a:spAutoFit/>
          </a:bodyPr>
          <a:lstStyle/>
          <a:p>
            <a:pPr algn="ctr"/>
            <a:r>
              <a:rPr lang="el-GR" sz="2600" b="1" dirty="0" smtClean="0">
                <a:solidFill>
                  <a:srgbClr val="FFC000"/>
                </a:solidFill>
                <a:latin typeface="Calibri" pitchFamily="34" charset="0"/>
              </a:rPr>
              <a:t> </a:t>
            </a:r>
            <a:r>
              <a:rPr lang="el-GR" sz="3600" b="1" dirty="0" smtClean="0">
                <a:solidFill>
                  <a:srgbClr val="FFC000"/>
                </a:solidFill>
                <a:latin typeface="Calibri" pitchFamily="34" charset="0"/>
              </a:rPr>
              <a:t>Ανάλυση Νεκρού Σημείου (1)</a:t>
            </a:r>
            <a:endParaRPr lang="el-GR" sz="3600" b="1" dirty="0">
              <a:solidFill>
                <a:srgbClr val="FFC000"/>
              </a:solidFill>
              <a:latin typeface="Calibri" pitchFamily="34" charset="0"/>
            </a:endParaRPr>
          </a:p>
        </p:txBody>
      </p:sp>
      <p:sp>
        <p:nvSpPr>
          <p:cNvPr id="4" name="3 - TextBox"/>
          <p:cNvSpPr txBox="1"/>
          <p:nvPr/>
        </p:nvSpPr>
        <p:spPr>
          <a:xfrm>
            <a:off x="251520" y="908720"/>
            <a:ext cx="8496944" cy="5940088"/>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r>
              <a:rPr lang="el-GR" sz="2400" b="1" dirty="0" smtClean="0">
                <a:solidFill>
                  <a:srgbClr val="7030A0"/>
                </a:solidFill>
                <a:latin typeface="Calibri" pitchFamily="34" charset="0"/>
              </a:rPr>
              <a:t>Νεκρό σημείο (</a:t>
            </a:r>
            <a:r>
              <a:rPr lang="en-US" sz="2400" b="1" dirty="0" smtClean="0">
                <a:solidFill>
                  <a:srgbClr val="7030A0"/>
                </a:solidFill>
                <a:latin typeface="Calibri" pitchFamily="34" charset="0"/>
              </a:rPr>
              <a:t>breakeven point) </a:t>
            </a:r>
            <a:r>
              <a:rPr lang="el-GR" sz="2400" dirty="0" smtClean="0">
                <a:latin typeface="Calibri" pitchFamily="34" charset="0"/>
              </a:rPr>
              <a:t>ονομάζεται το επίπεδο δραστηριότητας της επιχείρησης, εκφρασμένο είτε σε μονάδες  προϊόντος είτε σε αξία, όπου τα συνολικά έσοδα τις επιχείρησης ισούνται με τα συνολικά έξοδα.</a:t>
            </a:r>
          </a:p>
          <a:p>
            <a:pPr algn="just"/>
            <a:endParaRPr lang="el-GR" sz="2400" dirty="0">
              <a:latin typeface="Calibri" pitchFamily="34" charset="0"/>
            </a:endParaRPr>
          </a:p>
          <a:p>
            <a:pPr algn="just">
              <a:buFont typeface="Wingdings" pitchFamily="2" charset="2"/>
              <a:buChar char="Ø"/>
            </a:pPr>
            <a:r>
              <a:rPr lang="el-GR" sz="2400" dirty="0" smtClean="0">
                <a:latin typeface="Calibri" pitchFamily="34" charset="0"/>
              </a:rPr>
              <a:t> Στο σημείο αυτό η επιχείρηση δεν πραγματοποιεί ούτε κέρδος ούτε ζημία.</a:t>
            </a:r>
          </a:p>
          <a:p>
            <a:pPr algn="just"/>
            <a:endParaRPr lang="el-GR" sz="2400" b="1" dirty="0">
              <a:latin typeface="Calibri" pitchFamily="34" charset="0"/>
            </a:endParaRPr>
          </a:p>
          <a:p>
            <a:pPr algn="just"/>
            <a:r>
              <a:rPr lang="el-GR" sz="2400" dirty="0" smtClean="0">
                <a:latin typeface="Calibri" pitchFamily="34" charset="0"/>
              </a:rPr>
              <a:t>Η ανάλυση νεκρού σημείου επιδρά σε αποφάσεις όπως</a:t>
            </a:r>
            <a:r>
              <a:rPr lang="en-US" sz="2400" dirty="0" smtClean="0">
                <a:latin typeface="Calibri" pitchFamily="34" charset="0"/>
              </a:rPr>
              <a:t>:</a:t>
            </a:r>
          </a:p>
          <a:p>
            <a:pPr algn="just"/>
            <a:r>
              <a:rPr lang="en-US" sz="2400" dirty="0" smtClean="0">
                <a:latin typeface="Calibri" pitchFamily="34" charset="0"/>
              </a:rPr>
              <a:t>--</a:t>
            </a:r>
            <a:r>
              <a:rPr lang="el-GR" sz="2400" dirty="0" smtClean="0">
                <a:latin typeface="Calibri" pitchFamily="34" charset="0"/>
              </a:rPr>
              <a:t>Καθορισμός τιμολογιακής πολιτικής.</a:t>
            </a:r>
          </a:p>
          <a:p>
            <a:pPr algn="just"/>
            <a:r>
              <a:rPr lang="el-GR" sz="2400" dirty="0" smtClean="0">
                <a:latin typeface="Calibri" pitchFamily="34" charset="0"/>
              </a:rPr>
              <a:t>--Διαπραγματεύσεις εργασιακών συμβάσεων.</a:t>
            </a:r>
          </a:p>
          <a:p>
            <a:pPr algn="just"/>
            <a:r>
              <a:rPr lang="el-GR" sz="2400" dirty="0" smtClean="0">
                <a:latin typeface="Calibri" pitchFamily="34" charset="0"/>
              </a:rPr>
              <a:t>--Σύνθεση κόστους (αναλογία σταθερού-μεταβλητού κόστους)</a:t>
            </a:r>
            <a:endParaRPr lang="el-GR" sz="2400" dirty="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2000"/>
                                        <p:tgtEl>
                                          <p:spTgt spid="4">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5" end="5"/>
                                            </p:txEl>
                                          </p:spTgt>
                                        </p:tgtEl>
                                        <p:attrNameLst>
                                          <p:attrName>style.visibility</p:attrName>
                                        </p:attrNameLst>
                                      </p:cBhvr>
                                      <p:to>
                                        <p:strVal val="visible"/>
                                      </p:to>
                                    </p:set>
                                    <p:animEffect transition="in" filter="fade">
                                      <p:cBhvr>
                                        <p:cTn id="16" dur="2000"/>
                                        <p:tgtEl>
                                          <p:spTgt spid="4">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2000"/>
                                        <p:tgtEl>
                                          <p:spTgt spid="4">
                                            <p:txEl>
                                              <p:pRg st="6" end="6"/>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2000"/>
                                        <p:tgtEl>
                                          <p:spTgt spid="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fade">
                                      <p:cBhvr>
                                        <p:cTn id="25"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46331"/>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Ανάλυση Νεκρού Σημείου (2)</a:t>
            </a:r>
            <a:endParaRPr lang="el-GR" sz="3600" b="1" dirty="0">
              <a:solidFill>
                <a:srgbClr val="FFC000"/>
              </a:solidFill>
              <a:latin typeface="Calibri" pitchFamily="34" charset="0"/>
            </a:endParaRPr>
          </a:p>
        </p:txBody>
      </p:sp>
      <p:sp>
        <p:nvSpPr>
          <p:cNvPr id="4" name="3 - TextBox"/>
          <p:cNvSpPr txBox="1"/>
          <p:nvPr/>
        </p:nvSpPr>
        <p:spPr>
          <a:xfrm>
            <a:off x="251520" y="692697"/>
            <a:ext cx="8496944" cy="5878532"/>
          </a:xfrm>
          <a:prstGeom prst="rect">
            <a:avLst/>
          </a:prstGeom>
          <a:noFill/>
        </p:spPr>
        <p:txBody>
          <a:bodyPr wrap="square" rtlCol="0">
            <a:spAutoFit/>
          </a:bodyPr>
          <a:lstStyle/>
          <a:p>
            <a:pPr algn="ctr"/>
            <a:r>
              <a:rPr lang="el-GR" sz="2200" dirty="0">
                <a:latin typeface="Calibri" pitchFamily="34" charset="0"/>
              </a:rPr>
              <a:t> </a:t>
            </a:r>
            <a:r>
              <a:rPr lang="el-GR" sz="2400" b="1" dirty="0" smtClean="0"/>
              <a:t>Έσοδα = Έξοδα</a:t>
            </a:r>
            <a:endParaRPr lang="el-GR" sz="2400" dirty="0" smtClean="0"/>
          </a:p>
          <a:p>
            <a:pPr algn="ctr"/>
            <a:r>
              <a:rPr lang="el-GR" sz="2400" dirty="0" smtClean="0"/>
              <a:t>Τιμή</a:t>
            </a:r>
            <a:r>
              <a:rPr lang="el-GR" sz="2400" baseline="-25000" dirty="0" smtClean="0"/>
              <a:t> ανά</a:t>
            </a:r>
            <a:r>
              <a:rPr lang="el-GR" sz="2400" dirty="0"/>
              <a:t> </a:t>
            </a:r>
            <a:r>
              <a:rPr lang="el-GR" sz="2400" baseline="-25000" dirty="0" smtClean="0"/>
              <a:t>μονάδα</a:t>
            </a:r>
            <a:r>
              <a:rPr lang="el-GR" sz="2400" dirty="0" smtClean="0"/>
              <a:t>* Ποσότητα = </a:t>
            </a:r>
          </a:p>
          <a:p>
            <a:pPr algn="ctr"/>
            <a:r>
              <a:rPr lang="el-GR" sz="2400" dirty="0" smtClean="0"/>
              <a:t>Σταθερό Κόστος + (Μεταβλητό Κόστος</a:t>
            </a:r>
            <a:r>
              <a:rPr lang="el-GR" sz="2400" baseline="-25000" dirty="0"/>
              <a:t> </a:t>
            </a:r>
            <a:r>
              <a:rPr lang="el-GR" sz="2400" baseline="-25000" dirty="0" smtClean="0"/>
              <a:t>ανά μονάδα</a:t>
            </a:r>
            <a:r>
              <a:rPr lang="el-GR" sz="2400" dirty="0" smtClean="0"/>
              <a:t>* Ποσότητα)=&gt;</a:t>
            </a:r>
            <a:endParaRPr lang="el-GR" sz="2400" dirty="0"/>
          </a:p>
          <a:p>
            <a:pPr algn="ctr"/>
            <a:endParaRPr lang="el-GR" sz="2400" dirty="0" smtClean="0"/>
          </a:p>
          <a:p>
            <a:pPr algn="ctr"/>
            <a:r>
              <a:rPr lang="el-GR" sz="2400" dirty="0" smtClean="0"/>
              <a:t>Σταθερό Κόστος= </a:t>
            </a:r>
          </a:p>
          <a:p>
            <a:pPr algn="ctr"/>
            <a:r>
              <a:rPr lang="el-GR" sz="2400" dirty="0" smtClean="0"/>
              <a:t>Ποσότητα *(Τιμή</a:t>
            </a:r>
            <a:r>
              <a:rPr lang="el-GR" sz="2400" baseline="-25000" dirty="0" smtClean="0"/>
              <a:t> ανά</a:t>
            </a:r>
            <a:r>
              <a:rPr lang="el-GR" sz="2400" dirty="0" smtClean="0"/>
              <a:t> </a:t>
            </a:r>
            <a:r>
              <a:rPr lang="el-GR" sz="2400" baseline="-25000" dirty="0" smtClean="0"/>
              <a:t>μονάδα</a:t>
            </a:r>
            <a:r>
              <a:rPr lang="el-GR" sz="2400" dirty="0" smtClean="0"/>
              <a:t> - Μεταβλητό Κόστος</a:t>
            </a:r>
            <a:r>
              <a:rPr lang="el-GR" sz="2400" baseline="-25000" dirty="0" smtClean="0"/>
              <a:t> ανά μονάδα</a:t>
            </a:r>
            <a:r>
              <a:rPr lang="el-GR" sz="2400" dirty="0" smtClean="0"/>
              <a:t>) </a:t>
            </a:r>
          </a:p>
          <a:p>
            <a:pPr algn="ctr"/>
            <a:endParaRPr lang="el-GR" sz="2400" dirty="0" smtClean="0"/>
          </a:p>
          <a:p>
            <a:pPr algn="ctr"/>
            <a:r>
              <a:rPr lang="el-GR" sz="2400" dirty="0" smtClean="0"/>
              <a:t>Επομένως </a:t>
            </a:r>
          </a:p>
          <a:p>
            <a:pPr algn="ctr"/>
            <a:endParaRPr lang="el-GR" sz="2400" b="1" dirty="0" smtClean="0">
              <a:solidFill>
                <a:schemeClr val="accent5">
                  <a:lumMod val="75000"/>
                </a:schemeClr>
              </a:solidFill>
            </a:endParaRPr>
          </a:p>
          <a:p>
            <a:pPr algn="ctr"/>
            <a:r>
              <a:rPr lang="el-GR" sz="2400" b="1" dirty="0" smtClean="0">
                <a:solidFill>
                  <a:srgbClr val="7030A0"/>
                </a:solidFill>
              </a:rPr>
              <a:t>Νεκρό Σημείο</a:t>
            </a:r>
            <a:r>
              <a:rPr lang="el-GR" sz="2400" b="1" baseline="-25000" dirty="0" smtClean="0">
                <a:solidFill>
                  <a:srgbClr val="7030A0"/>
                </a:solidFill>
              </a:rPr>
              <a:t> ποσότητα</a:t>
            </a:r>
            <a:r>
              <a:rPr lang="el-GR" sz="2400" b="1" dirty="0" smtClean="0"/>
              <a:t>=</a:t>
            </a:r>
            <a:r>
              <a:rPr lang="el-GR" sz="2400" b="1" dirty="0" smtClean="0">
                <a:solidFill>
                  <a:schemeClr val="accent5">
                    <a:lumMod val="75000"/>
                  </a:schemeClr>
                </a:solidFill>
              </a:rPr>
              <a:t>  </a:t>
            </a:r>
          </a:p>
          <a:p>
            <a:pPr algn="ctr"/>
            <a:r>
              <a:rPr lang="el-GR" sz="2400" b="1" dirty="0" smtClean="0">
                <a:solidFill>
                  <a:srgbClr val="002060"/>
                </a:solidFill>
              </a:rPr>
              <a:t>Σταθερό Κόστος </a:t>
            </a:r>
            <a:r>
              <a:rPr lang="el-GR" sz="2400" b="1" dirty="0" smtClean="0"/>
              <a:t>/</a:t>
            </a:r>
            <a:r>
              <a:rPr lang="el-GR" sz="2400" b="1" dirty="0" smtClean="0">
                <a:solidFill>
                  <a:schemeClr val="accent5">
                    <a:lumMod val="75000"/>
                  </a:schemeClr>
                </a:solidFill>
              </a:rPr>
              <a:t> </a:t>
            </a:r>
            <a:r>
              <a:rPr lang="el-GR" sz="2400" b="1" dirty="0" smtClean="0"/>
              <a:t>(</a:t>
            </a:r>
            <a:r>
              <a:rPr lang="el-GR" sz="2400" b="1" dirty="0" smtClean="0">
                <a:solidFill>
                  <a:srgbClr val="C00000"/>
                </a:solidFill>
              </a:rPr>
              <a:t>Τιμή</a:t>
            </a:r>
            <a:r>
              <a:rPr lang="el-GR" sz="2400" b="1" baseline="-25000" dirty="0" smtClean="0">
                <a:solidFill>
                  <a:srgbClr val="C00000"/>
                </a:solidFill>
              </a:rPr>
              <a:t> ανά</a:t>
            </a:r>
            <a:r>
              <a:rPr lang="el-GR" sz="2400" b="1" dirty="0" smtClean="0">
                <a:solidFill>
                  <a:srgbClr val="C00000"/>
                </a:solidFill>
              </a:rPr>
              <a:t> </a:t>
            </a:r>
            <a:r>
              <a:rPr lang="el-GR" sz="2400" b="1" baseline="-25000" dirty="0" smtClean="0">
                <a:solidFill>
                  <a:srgbClr val="C00000"/>
                </a:solidFill>
              </a:rPr>
              <a:t>μονάδα</a:t>
            </a:r>
            <a:r>
              <a:rPr lang="el-GR" sz="2400" b="1" dirty="0" smtClean="0">
                <a:solidFill>
                  <a:srgbClr val="C00000"/>
                </a:solidFill>
              </a:rPr>
              <a:t> </a:t>
            </a:r>
            <a:r>
              <a:rPr lang="el-GR" sz="2400" b="1" dirty="0" smtClean="0"/>
              <a:t>- </a:t>
            </a:r>
            <a:r>
              <a:rPr lang="el-GR" sz="2400" b="1" dirty="0" smtClean="0">
                <a:solidFill>
                  <a:srgbClr val="006600"/>
                </a:solidFill>
              </a:rPr>
              <a:t>Μεταβλητό Κόστος</a:t>
            </a:r>
            <a:r>
              <a:rPr lang="el-GR" sz="2400" b="1" baseline="-25000" dirty="0" smtClean="0">
                <a:solidFill>
                  <a:srgbClr val="006600"/>
                </a:solidFill>
              </a:rPr>
              <a:t> ανά μονάδα</a:t>
            </a:r>
            <a:r>
              <a:rPr lang="el-GR" sz="2400" b="1" dirty="0" smtClean="0"/>
              <a:t>)</a:t>
            </a:r>
            <a:endParaRPr lang="el-GR" sz="2400" b="1" baseline="-25000" dirty="0" smtClean="0"/>
          </a:p>
          <a:p>
            <a:pPr algn="ctr"/>
            <a:endParaRPr lang="el-GR" sz="2400" b="1" baseline="-25000" dirty="0" smtClean="0"/>
          </a:p>
          <a:p>
            <a:pPr algn="ctr"/>
            <a:r>
              <a:rPr lang="el-GR" sz="2400" b="1" dirty="0" smtClean="0">
                <a:solidFill>
                  <a:schemeClr val="accent5">
                    <a:lumMod val="75000"/>
                  </a:schemeClr>
                </a:solidFill>
              </a:rPr>
              <a:t>και</a:t>
            </a:r>
          </a:p>
          <a:p>
            <a:r>
              <a:rPr lang="el-GR" sz="2400" b="1" dirty="0" smtClean="0"/>
              <a:t>Νεκρό Σημείο</a:t>
            </a:r>
            <a:r>
              <a:rPr lang="el-GR" sz="2400" b="1" baseline="-25000" dirty="0" smtClean="0"/>
              <a:t> χρηματικές μονάδες</a:t>
            </a:r>
            <a:r>
              <a:rPr lang="el-GR" sz="2400" b="1" dirty="0" smtClean="0"/>
              <a:t> = </a:t>
            </a:r>
            <a:r>
              <a:rPr lang="el-GR" sz="2400" b="1" dirty="0" smtClean="0">
                <a:solidFill>
                  <a:srgbClr val="7030A0"/>
                </a:solidFill>
              </a:rPr>
              <a:t>Νεκρό Σημείο</a:t>
            </a:r>
            <a:r>
              <a:rPr lang="el-GR" sz="2400" b="1" baseline="-25000" dirty="0" smtClean="0">
                <a:solidFill>
                  <a:srgbClr val="7030A0"/>
                </a:solidFill>
              </a:rPr>
              <a:t> ποσότητα</a:t>
            </a:r>
            <a:r>
              <a:rPr lang="el-GR" sz="2400" b="1" baseline="-25000" dirty="0" smtClean="0"/>
              <a:t>*</a:t>
            </a:r>
            <a:r>
              <a:rPr lang="el-GR" sz="2400" b="1" baseline="-25000" dirty="0" smtClean="0">
                <a:solidFill>
                  <a:schemeClr val="accent5">
                    <a:lumMod val="75000"/>
                  </a:schemeClr>
                </a:solidFill>
              </a:rPr>
              <a:t> </a:t>
            </a:r>
            <a:r>
              <a:rPr lang="el-GR" sz="2400" b="1" dirty="0" smtClean="0">
                <a:solidFill>
                  <a:srgbClr val="C00000"/>
                </a:solidFill>
              </a:rPr>
              <a:t>Τιμή</a:t>
            </a:r>
            <a:r>
              <a:rPr lang="el-GR" sz="2400" b="1" baseline="-25000" dirty="0" smtClean="0">
                <a:solidFill>
                  <a:srgbClr val="C00000"/>
                </a:solidFill>
              </a:rPr>
              <a:t> ανά</a:t>
            </a:r>
            <a:r>
              <a:rPr lang="el-GR" sz="2400" b="1" dirty="0" smtClean="0">
                <a:solidFill>
                  <a:srgbClr val="C00000"/>
                </a:solidFill>
              </a:rPr>
              <a:t> </a:t>
            </a:r>
            <a:r>
              <a:rPr lang="el-GR" sz="2400" b="1" baseline="-25000" dirty="0" smtClean="0">
                <a:solidFill>
                  <a:srgbClr val="C00000"/>
                </a:solidFill>
              </a:rPr>
              <a:t>μονάδα</a:t>
            </a:r>
            <a:endParaRPr lang="el-GR" sz="2400"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2000"/>
                                        <p:tgtEl>
                                          <p:spTgt spid="4">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2000"/>
                                        <p:tgtEl>
                                          <p:spTgt spid="4">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fade">
                                      <p:cBhvr>
                                        <p:cTn id="22" dur="2000"/>
                                        <p:tgtEl>
                                          <p:spTgt spid="4">
                                            <p:txEl>
                                              <p:pRg st="7" end="7"/>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Effect transition="in" filter="fade">
                                      <p:cBhvr>
                                        <p:cTn id="25" dur="2000"/>
                                        <p:tgtEl>
                                          <p:spTgt spid="4">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fade">
                                      <p:cBhvr>
                                        <p:cTn id="28" dur="2000"/>
                                        <p:tgtEl>
                                          <p:spTgt spid="4">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fade">
                                      <p:cBhvr>
                                        <p:cTn id="31" dur="2000"/>
                                        <p:tgtEl>
                                          <p:spTgt spid="4">
                                            <p:txEl>
                                              <p:pRg st="12" end="1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13" end="13"/>
                                            </p:txEl>
                                          </p:spTgt>
                                        </p:tgtEl>
                                        <p:attrNameLst>
                                          <p:attrName>style.visibility</p:attrName>
                                        </p:attrNameLst>
                                      </p:cBhvr>
                                      <p:to>
                                        <p:strVal val="visible"/>
                                      </p:to>
                                    </p:set>
                                    <p:animEffect transition="in" filter="fade">
                                      <p:cBhvr>
                                        <p:cTn id="34" dur="20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0" y="0"/>
            <a:ext cx="9144000" cy="646331"/>
          </a:xfrm>
          <a:prstGeom prst="rect">
            <a:avLst/>
          </a:prstGeom>
          <a:solidFill>
            <a:srgbClr val="27525B"/>
          </a:solidFill>
        </p:spPr>
        <p:txBody>
          <a:bodyPr wrap="square" rtlCol="0">
            <a:spAutoFit/>
          </a:bodyPr>
          <a:lstStyle/>
          <a:p>
            <a:pPr algn="ctr"/>
            <a:r>
              <a:rPr lang="el-GR" sz="3600" b="1" dirty="0" smtClean="0">
                <a:solidFill>
                  <a:srgbClr val="FFC000"/>
                </a:solidFill>
                <a:latin typeface="Calibri" pitchFamily="34" charset="0"/>
              </a:rPr>
              <a:t>Ανάλυση Νεκρού Σημείου (3)</a:t>
            </a:r>
            <a:endParaRPr lang="el-GR" sz="3600" b="1" dirty="0">
              <a:solidFill>
                <a:srgbClr val="FFC000"/>
              </a:solidFill>
              <a:latin typeface="Calibri" pitchFamily="34" charset="0"/>
            </a:endParaRPr>
          </a:p>
        </p:txBody>
      </p:sp>
      <p:sp>
        <p:nvSpPr>
          <p:cNvPr id="4" name="3 - TextBox"/>
          <p:cNvSpPr txBox="1"/>
          <p:nvPr/>
        </p:nvSpPr>
        <p:spPr>
          <a:xfrm>
            <a:off x="251520" y="908720"/>
            <a:ext cx="8496944" cy="1508105"/>
          </a:xfrm>
          <a:prstGeom prst="rect">
            <a:avLst/>
          </a:prstGeom>
          <a:noFill/>
        </p:spPr>
        <p:txBody>
          <a:bodyPr wrap="square" rtlCol="0">
            <a:spAutoFit/>
          </a:bodyPr>
          <a:lstStyle/>
          <a:p>
            <a:pPr algn="just"/>
            <a:r>
              <a:rPr lang="el-GR" sz="2200" dirty="0">
                <a:latin typeface="Calibri" pitchFamily="34" charset="0"/>
              </a:rPr>
              <a:t> </a:t>
            </a:r>
            <a:endParaRPr lang="en-US" sz="2200" dirty="0" smtClean="0">
              <a:latin typeface="Calibri" pitchFamily="34" charset="0"/>
            </a:endParaRPr>
          </a:p>
          <a:p>
            <a:pPr algn="just"/>
            <a:endParaRPr lang="el-GR" sz="2200" dirty="0" smtClean="0"/>
          </a:p>
          <a:p>
            <a:pPr algn="just"/>
            <a:endParaRPr lang="el-GR" sz="2400" b="1" dirty="0" smtClean="0">
              <a:latin typeface="Calibri" pitchFamily="34" charset="0"/>
            </a:endParaRPr>
          </a:p>
          <a:p>
            <a:pPr algn="just"/>
            <a:endParaRPr lang="el-GR" sz="2400" b="1" dirty="0">
              <a:latin typeface="Calibri" pitchFamily="34" charset="0"/>
            </a:endParaRPr>
          </a:p>
        </p:txBody>
      </p:sp>
      <p:graphicFrame>
        <p:nvGraphicFramePr>
          <p:cNvPr id="7" name="6 - Πίνακας"/>
          <p:cNvGraphicFramePr>
            <a:graphicFrameLocks noGrp="1"/>
          </p:cNvGraphicFramePr>
          <p:nvPr/>
        </p:nvGraphicFramePr>
        <p:xfrm>
          <a:off x="1835696" y="2204864"/>
          <a:ext cx="5256584" cy="1415408"/>
        </p:xfrm>
        <a:graphic>
          <a:graphicData uri="http://schemas.openxmlformats.org/drawingml/2006/table">
            <a:tbl>
              <a:tblPr/>
              <a:tblGrid>
                <a:gridCol w="3744037"/>
                <a:gridCol w="1512547"/>
              </a:tblGrid>
              <a:tr h="353852">
                <a:tc>
                  <a:txBody>
                    <a:bodyPr/>
                    <a:lstStyle/>
                    <a:p>
                      <a:pPr algn="just">
                        <a:lnSpc>
                          <a:spcPct val="115000"/>
                        </a:lnSpc>
                        <a:spcAft>
                          <a:spcPts val="0"/>
                        </a:spcAft>
                      </a:pPr>
                      <a:endParaRPr lang="el-GR" sz="2000" b="1" dirty="0">
                        <a:solidFill>
                          <a:srgbClr val="000000"/>
                        </a:solidFill>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l-GR" sz="2000" b="1" dirty="0">
                          <a:solidFill>
                            <a:srgbClr val="000000"/>
                          </a:solidFill>
                          <a:latin typeface="Calibri"/>
                          <a:ea typeface="Calibri"/>
                          <a:cs typeface="Times New Roman"/>
                        </a:rPr>
                        <a:t>Α</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353852">
                <a:tc>
                  <a:txBody>
                    <a:bodyPr/>
                    <a:lstStyle/>
                    <a:p>
                      <a:pPr algn="just">
                        <a:lnSpc>
                          <a:spcPct val="115000"/>
                        </a:lnSpc>
                        <a:spcAft>
                          <a:spcPts val="0"/>
                        </a:spcAft>
                      </a:pPr>
                      <a:r>
                        <a:rPr lang="el-GR" sz="2000" b="1" dirty="0">
                          <a:solidFill>
                            <a:srgbClr val="000000"/>
                          </a:solidFill>
                          <a:latin typeface="Calibri"/>
                          <a:ea typeface="Calibri"/>
                          <a:cs typeface="Times New Roman"/>
                        </a:rPr>
                        <a:t>Τιμή (ανά μονάδα)</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2000" b="1" dirty="0">
                          <a:solidFill>
                            <a:srgbClr val="000000"/>
                          </a:solidFill>
                          <a:latin typeface="Calibri"/>
                          <a:ea typeface="Calibri"/>
                          <a:cs typeface="Times New Roman"/>
                        </a:rPr>
                        <a:t>20,00€</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53852">
                <a:tc>
                  <a:txBody>
                    <a:bodyPr/>
                    <a:lstStyle/>
                    <a:p>
                      <a:pPr algn="just">
                        <a:lnSpc>
                          <a:spcPct val="115000"/>
                        </a:lnSpc>
                        <a:spcAft>
                          <a:spcPts val="0"/>
                        </a:spcAft>
                      </a:pPr>
                      <a:r>
                        <a:rPr lang="el-GR" sz="2000" b="1" dirty="0">
                          <a:solidFill>
                            <a:srgbClr val="000000"/>
                          </a:solidFill>
                          <a:latin typeface="Calibri"/>
                          <a:ea typeface="Calibri"/>
                          <a:cs typeface="Times New Roman"/>
                        </a:rPr>
                        <a:t>Μεταβλητό κόστος (ανά μονάδα)</a:t>
                      </a: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lnSpc>
                          <a:spcPct val="115000"/>
                        </a:lnSpc>
                        <a:spcAft>
                          <a:spcPts val="0"/>
                        </a:spcAft>
                      </a:pPr>
                      <a:r>
                        <a:rPr lang="el-GR" sz="2000" b="1" dirty="0" smtClean="0">
                          <a:solidFill>
                            <a:srgbClr val="000000"/>
                          </a:solidFill>
                          <a:latin typeface="Calibri"/>
                          <a:ea typeface="Calibri"/>
                          <a:cs typeface="Times New Roman"/>
                        </a:rPr>
                        <a:t>12,00</a:t>
                      </a:r>
                      <a:r>
                        <a:rPr lang="el-GR" sz="2000" b="1" dirty="0">
                          <a:solidFill>
                            <a:srgbClr val="000000"/>
                          </a:solidFill>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r>
              <a:tr h="353852">
                <a:tc>
                  <a:txBody>
                    <a:bodyPr/>
                    <a:lstStyle/>
                    <a:p>
                      <a:pPr algn="just">
                        <a:lnSpc>
                          <a:spcPct val="115000"/>
                        </a:lnSpc>
                        <a:spcAft>
                          <a:spcPts val="0"/>
                        </a:spcAft>
                      </a:pPr>
                      <a:r>
                        <a:rPr lang="el-GR" sz="2000" b="1" dirty="0">
                          <a:solidFill>
                            <a:srgbClr val="000000"/>
                          </a:solidFill>
                          <a:latin typeface="Calibri"/>
                          <a:ea typeface="Calibri"/>
                          <a:cs typeface="Times New Roman"/>
                        </a:rPr>
                        <a:t>Σταθερό κόστος</a:t>
                      </a: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l-GR" sz="2000" b="1" dirty="0">
                          <a:solidFill>
                            <a:srgbClr val="000000"/>
                          </a:solidFill>
                          <a:latin typeface="Calibri"/>
                          <a:ea typeface="Calibri"/>
                          <a:cs typeface="Times New Roman"/>
                        </a:rPr>
                        <a:t>60.000€</a:t>
                      </a: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8" name="7 - TextBox"/>
          <p:cNvSpPr txBox="1"/>
          <p:nvPr/>
        </p:nvSpPr>
        <p:spPr>
          <a:xfrm>
            <a:off x="0" y="764704"/>
            <a:ext cx="9144000" cy="1200329"/>
          </a:xfrm>
          <a:prstGeom prst="rect">
            <a:avLst/>
          </a:prstGeom>
          <a:noFill/>
        </p:spPr>
        <p:txBody>
          <a:bodyPr wrap="square" rtlCol="0">
            <a:spAutoFit/>
          </a:bodyPr>
          <a:lstStyle/>
          <a:p>
            <a:pPr algn="just"/>
            <a:r>
              <a:rPr lang="el-GR" sz="2400" b="1" u="sng" dirty="0" smtClean="0">
                <a:solidFill>
                  <a:srgbClr val="0070C0"/>
                </a:solidFill>
              </a:rPr>
              <a:t>Παράδειγμα</a:t>
            </a:r>
          </a:p>
          <a:p>
            <a:pPr algn="just"/>
            <a:r>
              <a:rPr lang="el-GR" sz="2400" dirty="0" smtClean="0"/>
              <a:t>Δίνονται τα κάτωθι στοιχεία για την επιχείρηση Α. Να βρεθεί το νεκρό σημείο σε επίπεδο μονάδων και χρηματικών μονάδων.</a:t>
            </a:r>
            <a:endParaRPr lang="el-GR" sz="2400" dirty="0"/>
          </a:p>
        </p:txBody>
      </p:sp>
      <p:sp>
        <p:nvSpPr>
          <p:cNvPr id="11" name="10 - TextBox"/>
          <p:cNvSpPr txBox="1"/>
          <p:nvPr/>
        </p:nvSpPr>
        <p:spPr>
          <a:xfrm>
            <a:off x="0" y="3573016"/>
            <a:ext cx="9144000" cy="2800767"/>
          </a:xfrm>
          <a:prstGeom prst="rect">
            <a:avLst/>
          </a:prstGeom>
          <a:noFill/>
        </p:spPr>
        <p:txBody>
          <a:bodyPr wrap="square" rtlCol="0">
            <a:spAutoFit/>
          </a:bodyPr>
          <a:lstStyle/>
          <a:p>
            <a:endParaRPr lang="el-GR" sz="2000" dirty="0" smtClean="0"/>
          </a:p>
          <a:p>
            <a:r>
              <a:rPr lang="el-GR" sz="2400" dirty="0" smtClean="0"/>
              <a:t>Νεκρό σημείο (ποσότητα) =60.000</a:t>
            </a:r>
            <a:r>
              <a:rPr lang="el-GR" sz="3600" b="1" dirty="0" smtClean="0"/>
              <a:t>/</a:t>
            </a:r>
            <a:r>
              <a:rPr lang="el-GR" sz="2400" dirty="0" smtClean="0"/>
              <a:t>(20-12)=7.500 μονάδες</a:t>
            </a:r>
          </a:p>
          <a:p>
            <a:endParaRPr lang="el-GR" sz="2400" dirty="0" smtClean="0"/>
          </a:p>
          <a:p>
            <a:r>
              <a:rPr lang="el-GR" sz="2400" dirty="0" smtClean="0"/>
              <a:t>Νεκρό σημείο (χρηματικές μονάδες) = 60.000</a:t>
            </a:r>
            <a:r>
              <a:rPr lang="el-GR" sz="3600" b="1" dirty="0" smtClean="0"/>
              <a:t>/</a:t>
            </a:r>
            <a:r>
              <a:rPr lang="el-GR" sz="2400" dirty="0" smtClean="0"/>
              <a:t>(20-12)=7.500</a:t>
            </a:r>
            <a:r>
              <a:rPr lang="el-GR" sz="2400" b="1" dirty="0" smtClean="0"/>
              <a:t>*</a:t>
            </a:r>
            <a:r>
              <a:rPr lang="el-GR" sz="2400" dirty="0" smtClean="0"/>
              <a:t>20 = € 15.000</a:t>
            </a:r>
            <a:endParaRPr lang="el-GR" dirty="0" smtClean="0"/>
          </a:p>
          <a:p>
            <a:endParaRPr lang="el-GR" dirty="0" smtClean="0"/>
          </a:p>
          <a:p>
            <a:r>
              <a:rPr lang="el-GR" dirty="0" smtClean="0"/>
              <a:t>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561975"/>
          </a:xfrm>
        </p:spPr>
        <p:txBody>
          <a:bodyPr>
            <a:normAutofit fontScale="90000"/>
          </a:bodyPr>
          <a:lstStyle/>
          <a:p>
            <a:r>
              <a:rPr lang="el-GR" sz="4000" b="1" dirty="0">
                <a:solidFill>
                  <a:srgbClr val="C00000"/>
                </a:solidFill>
              </a:rPr>
              <a:t>ΚΙΝΔΥΝΟΙ</a:t>
            </a:r>
          </a:p>
        </p:txBody>
      </p:sp>
      <p:sp>
        <p:nvSpPr>
          <p:cNvPr id="33795" name="Rectangle 3"/>
          <p:cNvSpPr>
            <a:spLocks noGrp="1" noChangeArrowheads="1"/>
          </p:cNvSpPr>
          <p:nvPr>
            <p:ph idx="1"/>
          </p:nvPr>
        </p:nvSpPr>
        <p:spPr>
          <a:xfrm>
            <a:off x="0" y="981075"/>
            <a:ext cx="9144000" cy="5544269"/>
          </a:xfrm>
        </p:spPr>
        <p:txBody>
          <a:bodyPr>
            <a:normAutofit fontScale="25000" lnSpcReduction="20000"/>
          </a:bodyPr>
          <a:lstStyle/>
          <a:p>
            <a:pPr>
              <a:lnSpc>
                <a:spcPct val="170000"/>
              </a:lnSpc>
              <a:spcBef>
                <a:spcPts val="768"/>
              </a:spcBef>
            </a:pPr>
            <a:r>
              <a:rPr lang="el-GR" sz="8800" dirty="0" smtClean="0">
                <a:solidFill>
                  <a:schemeClr val="tx1"/>
                </a:solidFill>
              </a:rPr>
              <a:t>Ενδεικτικά ορισμένοι κίνδυνοι που πρέπει να υπολογίζονται από ένα ορθολογικό επιχειρηματικό σχέδιο:</a:t>
            </a:r>
          </a:p>
          <a:p>
            <a:pPr marL="360000" indent="0" algn="just">
              <a:lnSpc>
                <a:spcPct val="170000"/>
              </a:lnSpc>
              <a:spcBef>
                <a:spcPts val="768"/>
              </a:spcBef>
              <a:buNone/>
            </a:pPr>
            <a:r>
              <a:rPr lang="en-US" sz="8800" dirty="0" smtClean="0">
                <a:solidFill>
                  <a:schemeClr val="tx1"/>
                </a:solidFill>
              </a:rPr>
              <a:t>1) </a:t>
            </a:r>
            <a:r>
              <a:rPr lang="el-GR" sz="8800" dirty="0" smtClean="0">
                <a:solidFill>
                  <a:schemeClr val="tx1"/>
                </a:solidFill>
              </a:rPr>
              <a:t>μείωση της ζήτησης για τα συγκεκριμένα προϊόντα</a:t>
            </a:r>
          </a:p>
          <a:p>
            <a:pPr marL="360000" indent="0" algn="just">
              <a:lnSpc>
                <a:spcPct val="170000"/>
              </a:lnSpc>
              <a:spcBef>
                <a:spcPts val="768"/>
              </a:spcBef>
              <a:buNone/>
            </a:pPr>
            <a:r>
              <a:rPr lang="en-US" sz="8800" dirty="0" smtClean="0">
                <a:solidFill>
                  <a:schemeClr val="tx1"/>
                </a:solidFill>
              </a:rPr>
              <a:t>2) </a:t>
            </a:r>
            <a:r>
              <a:rPr lang="el-GR" sz="8800" dirty="0" smtClean="0">
                <a:solidFill>
                  <a:schemeClr val="tx1"/>
                </a:solidFill>
              </a:rPr>
              <a:t>αύξηση του αριθμού των ανταγωνιστών </a:t>
            </a:r>
          </a:p>
          <a:p>
            <a:pPr marL="360000" indent="0" algn="just">
              <a:lnSpc>
                <a:spcPct val="170000"/>
              </a:lnSpc>
              <a:spcBef>
                <a:spcPts val="768"/>
              </a:spcBef>
              <a:buNone/>
            </a:pPr>
            <a:r>
              <a:rPr lang="en-US" sz="8800" dirty="0" smtClean="0">
                <a:solidFill>
                  <a:schemeClr val="tx1"/>
                </a:solidFill>
              </a:rPr>
              <a:t>3) </a:t>
            </a:r>
            <a:r>
              <a:rPr lang="el-GR" sz="8800" dirty="0" smtClean="0">
                <a:solidFill>
                  <a:schemeClr val="tx1"/>
                </a:solidFill>
              </a:rPr>
              <a:t>μείωση των τιμών από τους ανταγωνιστές</a:t>
            </a:r>
          </a:p>
          <a:p>
            <a:pPr marL="360000" indent="0" algn="just">
              <a:lnSpc>
                <a:spcPct val="170000"/>
              </a:lnSpc>
              <a:spcBef>
                <a:spcPts val="768"/>
              </a:spcBef>
              <a:buNone/>
            </a:pPr>
            <a:r>
              <a:rPr lang="en-US" sz="8800" dirty="0" smtClean="0">
                <a:solidFill>
                  <a:schemeClr val="tx1"/>
                </a:solidFill>
              </a:rPr>
              <a:t>4) </a:t>
            </a:r>
            <a:r>
              <a:rPr lang="el-GR" sz="8800" dirty="0" smtClean="0">
                <a:solidFill>
                  <a:schemeClr val="tx1"/>
                </a:solidFill>
              </a:rPr>
              <a:t>ταμειακά προβλήματα της επιχείρησης</a:t>
            </a:r>
          </a:p>
          <a:p>
            <a:pPr marL="360000" indent="0" algn="just">
              <a:lnSpc>
                <a:spcPct val="170000"/>
              </a:lnSpc>
              <a:spcBef>
                <a:spcPts val="768"/>
              </a:spcBef>
              <a:buNone/>
            </a:pPr>
            <a:r>
              <a:rPr lang="en-US" sz="8800" dirty="0" smtClean="0">
                <a:solidFill>
                  <a:schemeClr val="tx1"/>
                </a:solidFill>
              </a:rPr>
              <a:t>5) </a:t>
            </a:r>
            <a:r>
              <a:rPr lang="el-GR" sz="8800" dirty="0" smtClean="0">
                <a:solidFill>
                  <a:schemeClr val="tx1"/>
                </a:solidFill>
              </a:rPr>
              <a:t>διακοπή συνεργασίας με βασικούς πελάτες ή με τους κύριους</a:t>
            </a:r>
            <a:r>
              <a:rPr lang="en-US" sz="8800" dirty="0" smtClean="0">
                <a:solidFill>
                  <a:schemeClr val="tx1"/>
                </a:solidFill>
              </a:rPr>
              <a:t> </a:t>
            </a:r>
            <a:r>
              <a:rPr lang="el-GR" sz="8800" dirty="0" smtClean="0">
                <a:solidFill>
                  <a:schemeClr val="tx1"/>
                </a:solidFill>
              </a:rPr>
              <a:t>προμηθευτές</a:t>
            </a:r>
          </a:p>
          <a:p>
            <a:pPr marL="360000" indent="0" algn="just">
              <a:lnSpc>
                <a:spcPct val="170000"/>
              </a:lnSpc>
              <a:spcBef>
                <a:spcPts val="768"/>
              </a:spcBef>
              <a:buNone/>
            </a:pPr>
            <a:r>
              <a:rPr lang="en-US" sz="8800" dirty="0" smtClean="0">
                <a:solidFill>
                  <a:schemeClr val="tx1"/>
                </a:solidFill>
              </a:rPr>
              <a:t>6) </a:t>
            </a:r>
            <a:r>
              <a:rPr lang="el-GR" sz="8800" dirty="0" smtClean="0">
                <a:solidFill>
                  <a:schemeClr val="tx1"/>
                </a:solidFill>
              </a:rPr>
              <a:t>εμπόδια εισόδου σε νέες αγορές όπως είναι η Φορολογική πολιτική και οι δασμοί. </a:t>
            </a:r>
          </a:p>
          <a:p>
            <a:pPr>
              <a:lnSpc>
                <a:spcPct val="90000"/>
              </a:lnSpc>
              <a:buFontTx/>
              <a:buNone/>
            </a:pPr>
            <a:endParaRPr lang="el-GR" sz="2600" dirty="0" smtClean="0"/>
          </a:p>
          <a:p>
            <a:pPr>
              <a:lnSpc>
                <a:spcPct val="90000"/>
              </a:lnSpc>
              <a:buFontTx/>
              <a:buNone/>
            </a:pPr>
            <a:r>
              <a:rPr lang="el-GR" sz="2600" dirty="0"/>
              <a:t/>
            </a:r>
            <a:br>
              <a:rPr lang="el-GR" sz="2600" dirty="0"/>
            </a:br>
            <a:r>
              <a:rPr lang="el-GR" sz="2400" dirty="0"/>
              <a:t/>
            </a:r>
            <a:br>
              <a:rPr lang="el-GR" sz="2400" dirty="0"/>
            </a:br>
            <a:endParaRPr lang="el-GR" sz="240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274638"/>
            <a:ext cx="9144000" cy="490537"/>
          </a:xfrm>
        </p:spPr>
        <p:txBody>
          <a:bodyPr>
            <a:noAutofit/>
          </a:bodyPr>
          <a:lstStyle/>
          <a:p>
            <a:pPr algn="ctr"/>
            <a:r>
              <a:rPr lang="el-GR" sz="3600" b="1" dirty="0"/>
              <a:t>3 </a:t>
            </a:r>
            <a:r>
              <a:rPr lang="el-GR" sz="3600" b="1" dirty="0" smtClean="0"/>
              <a:t>ΧρΗσειΣ ενΟΣ ΕπιχειρηματικΟΥ ΣχεδΙου</a:t>
            </a:r>
            <a:r>
              <a:rPr lang="el-GR" sz="3600" dirty="0" smtClean="0"/>
              <a:t> </a:t>
            </a:r>
            <a:endParaRPr lang="el-GR" sz="3600" dirty="0"/>
          </a:p>
        </p:txBody>
      </p:sp>
      <p:sp>
        <p:nvSpPr>
          <p:cNvPr id="34819" name="Rectangle 3"/>
          <p:cNvSpPr>
            <a:spLocks noGrp="1" noChangeArrowheads="1"/>
          </p:cNvSpPr>
          <p:nvPr>
            <p:ph idx="1"/>
          </p:nvPr>
        </p:nvSpPr>
        <p:spPr>
          <a:xfrm>
            <a:off x="250825" y="1125538"/>
            <a:ext cx="8642350" cy="5543550"/>
          </a:xfrm>
        </p:spPr>
        <p:txBody>
          <a:bodyPr/>
          <a:lstStyle/>
          <a:p>
            <a:pPr algn="just">
              <a:lnSpc>
                <a:spcPct val="90000"/>
              </a:lnSpc>
            </a:pPr>
            <a:r>
              <a:rPr lang="el-GR" sz="2600" b="1" dirty="0" smtClean="0">
                <a:solidFill>
                  <a:schemeClr val="tx1"/>
                </a:solidFill>
              </a:rPr>
              <a:t>Ως </a:t>
            </a:r>
            <a:r>
              <a:rPr lang="el-GR" sz="2600" b="1" dirty="0">
                <a:solidFill>
                  <a:schemeClr val="tx1"/>
                </a:solidFill>
              </a:rPr>
              <a:t>εργαλείο επικοινωνίας</a:t>
            </a:r>
            <a:r>
              <a:rPr lang="el-GR" sz="2600" dirty="0">
                <a:solidFill>
                  <a:schemeClr val="tx1"/>
                </a:solidFill>
              </a:rPr>
              <a:t>, το σχέδιό σας χρησιμοποιείται για να προσελκύσει κεφάλαιο επενδύσεων, να εξασφαλίσει δάνεια, να πείσει τους εργαζομένους να εργαστούν και να βοηθήσουν στην προσέλκυση στρατηγικών επιχειρηματικών εταίρων. </a:t>
            </a:r>
            <a:endParaRPr lang="el-GR" sz="2600" dirty="0" smtClean="0">
              <a:solidFill>
                <a:schemeClr val="tx1"/>
              </a:solidFill>
            </a:endParaRPr>
          </a:p>
          <a:p>
            <a:pPr algn="just">
              <a:lnSpc>
                <a:spcPct val="90000"/>
              </a:lnSpc>
            </a:pPr>
            <a:endParaRPr lang="el-GR" sz="2600" dirty="0">
              <a:solidFill>
                <a:schemeClr val="tx1"/>
              </a:solidFill>
            </a:endParaRPr>
          </a:p>
          <a:p>
            <a:pPr algn="just">
              <a:lnSpc>
                <a:spcPct val="90000"/>
              </a:lnSpc>
            </a:pPr>
            <a:r>
              <a:rPr lang="el-GR" sz="2600" b="1" dirty="0">
                <a:solidFill>
                  <a:schemeClr val="tx1"/>
                </a:solidFill>
              </a:rPr>
              <a:t>Ως εργαλείο διαχείρισης</a:t>
            </a:r>
            <a:r>
              <a:rPr lang="el-GR" sz="2600" dirty="0">
                <a:solidFill>
                  <a:schemeClr val="tx1"/>
                </a:solidFill>
              </a:rPr>
              <a:t>, σας βοηθάει να παρακολουθείτε και να αξιολογείτε την πρόοδό σας</a:t>
            </a:r>
            <a:r>
              <a:rPr lang="el-GR" sz="2600" dirty="0" smtClean="0">
                <a:solidFill>
                  <a:schemeClr val="tx1"/>
                </a:solidFill>
              </a:rPr>
              <a:t>.</a:t>
            </a:r>
          </a:p>
          <a:p>
            <a:pPr algn="just">
              <a:lnSpc>
                <a:spcPct val="90000"/>
              </a:lnSpc>
            </a:pPr>
            <a:r>
              <a:rPr lang="el-GR" sz="2600" dirty="0" smtClean="0">
                <a:solidFill>
                  <a:schemeClr val="tx1"/>
                </a:solidFill>
              </a:rPr>
              <a:t> </a:t>
            </a:r>
            <a:endParaRPr lang="el-GR" sz="2600" dirty="0">
              <a:solidFill>
                <a:schemeClr val="tx1"/>
              </a:solidFill>
            </a:endParaRPr>
          </a:p>
          <a:p>
            <a:pPr algn="just">
              <a:lnSpc>
                <a:spcPct val="90000"/>
              </a:lnSpc>
            </a:pPr>
            <a:r>
              <a:rPr lang="el-GR" sz="2600" b="1" dirty="0">
                <a:solidFill>
                  <a:schemeClr val="tx1"/>
                </a:solidFill>
              </a:rPr>
              <a:t>Ως εργαλείο σχεδιασμού</a:t>
            </a:r>
            <a:r>
              <a:rPr lang="el-GR" sz="2600" dirty="0">
                <a:solidFill>
                  <a:schemeClr val="tx1"/>
                </a:solidFill>
              </a:rPr>
              <a:t>, σας καθοδηγεί στις διάφορες φάσεις της επιχείρησής σας και σας βοηθάει να εντοπίσετε εμπόδια και δυσκολίες για να μπορέσετε να τα αποφύγετε και να βρείτε εναλλακτικές λύσεις.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74638"/>
            <a:ext cx="9144000" cy="417512"/>
          </a:xfrm>
        </p:spPr>
        <p:txBody>
          <a:bodyPr>
            <a:noAutofit/>
          </a:bodyPr>
          <a:lstStyle/>
          <a:p>
            <a:pPr algn="ctr"/>
            <a:r>
              <a:rPr lang="el-GR" b="1" dirty="0"/>
              <a:t>ΚΟΙΝΑ ΣΤΟΙΧΕΙΑ </a:t>
            </a:r>
            <a:r>
              <a:rPr lang="el-GR" b="1" dirty="0" smtClean="0"/>
              <a:t>ΔΙΑΦΟΡΩΝ ΕΠΙΧΕΙΡΗΜΑΤΙΚΩΝ </a:t>
            </a:r>
            <a:r>
              <a:rPr lang="el-GR" b="1" dirty="0"/>
              <a:t>ΣΧΕΔΙΩΝ</a:t>
            </a:r>
          </a:p>
        </p:txBody>
      </p:sp>
      <p:sp>
        <p:nvSpPr>
          <p:cNvPr id="35843" name="Rectangle 3"/>
          <p:cNvSpPr>
            <a:spLocks noGrp="1" noChangeArrowheads="1"/>
          </p:cNvSpPr>
          <p:nvPr>
            <p:ph idx="1"/>
          </p:nvPr>
        </p:nvSpPr>
        <p:spPr>
          <a:xfrm>
            <a:off x="0" y="1340768"/>
            <a:ext cx="8964613" cy="5256882"/>
          </a:xfrm>
        </p:spPr>
        <p:txBody>
          <a:bodyPr>
            <a:normAutofit lnSpcReduction="10000"/>
          </a:bodyPr>
          <a:lstStyle/>
          <a:p>
            <a:pPr marL="457200" indent="-457200">
              <a:lnSpc>
                <a:spcPct val="80000"/>
              </a:lnSpc>
              <a:buFontTx/>
              <a:buNone/>
            </a:pPr>
            <a:r>
              <a:rPr lang="el-GR" sz="2400" b="1" dirty="0"/>
              <a:t>1. </a:t>
            </a:r>
            <a:r>
              <a:rPr lang="el-GR" sz="2400" b="1" dirty="0">
                <a:solidFill>
                  <a:schemeClr val="tx1"/>
                </a:solidFill>
              </a:rPr>
              <a:t>Περίληψη μελέτης: </a:t>
            </a:r>
            <a:r>
              <a:rPr lang="el-GR" sz="2400" dirty="0">
                <a:solidFill>
                  <a:schemeClr val="tx1"/>
                </a:solidFill>
              </a:rPr>
              <a:t>Γράψτε αυτό το κομμάτι τελευταίο. Πρόκειται απλώς για μία ή δύο σελίδες με τα βασικότερα σημεία. </a:t>
            </a:r>
          </a:p>
          <a:p>
            <a:pPr marL="457200" indent="-457200">
              <a:lnSpc>
                <a:spcPct val="80000"/>
              </a:lnSpc>
              <a:buFontTx/>
              <a:buNone/>
            </a:pPr>
            <a:r>
              <a:rPr lang="el-GR" sz="2400" b="1" dirty="0">
                <a:solidFill>
                  <a:schemeClr val="tx1"/>
                </a:solidFill>
              </a:rPr>
              <a:t>2. Περιγραφή εταιρείας: </a:t>
            </a:r>
            <a:r>
              <a:rPr lang="el-GR" sz="2400" dirty="0">
                <a:solidFill>
                  <a:schemeClr val="tx1"/>
                </a:solidFill>
              </a:rPr>
              <a:t>Ίδρυση, ιστορικό, αρχικά σχέδια, κ.λπ. </a:t>
            </a:r>
          </a:p>
          <a:p>
            <a:pPr marL="457200" indent="-457200">
              <a:lnSpc>
                <a:spcPct val="80000"/>
              </a:lnSpc>
              <a:buFontTx/>
              <a:buNone/>
            </a:pPr>
            <a:r>
              <a:rPr lang="el-GR" sz="2400" b="1" dirty="0">
                <a:solidFill>
                  <a:schemeClr val="tx1"/>
                </a:solidFill>
              </a:rPr>
              <a:t>3. Προϊόν ή Υπηρεσία: </a:t>
            </a:r>
            <a:r>
              <a:rPr lang="el-GR" sz="2400" dirty="0">
                <a:solidFill>
                  <a:schemeClr val="tx1"/>
                </a:solidFill>
              </a:rPr>
              <a:t>Περιγράψτε τι πουλάτε. Εστιάστε στα πλεονεκτήματα που αποκομίζουν οι πελάτες. </a:t>
            </a:r>
          </a:p>
          <a:p>
            <a:pPr marL="457200" indent="-457200">
              <a:lnSpc>
                <a:spcPct val="80000"/>
              </a:lnSpc>
              <a:buFontTx/>
              <a:buNone/>
            </a:pPr>
            <a:r>
              <a:rPr lang="el-GR" sz="2400" b="1" dirty="0">
                <a:solidFill>
                  <a:schemeClr val="tx1"/>
                </a:solidFill>
              </a:rPr>
              <a:t>4. Ανάλυση της αγοράς: </a:t>
            </a:r>
            <a:r>
              <a:rPr lang="el-GR" sz="2400" dirty="0">
                <a:solidFill>
                  <a:schemeClr val="tx1"/>
                </a:solidFill>
              </a:rPr>
              <a:t>Θα πρέπει να γνωρίζετε την αγορά στην οποία δραστηριοποιείστε, τις ανάγκες των πελατών, πού βρίσκονται και πώς να έρθετε σε επαφή μαζί τους. </a:t>
            </a:r>
          </a:p>
          <a:p>
            <a:pPr marL="457200" indent="-457200">
              <a:lnSpc>
                <a:spcPct val="80000"/>
              </a:lnSpc>
              <a:buFontTx/>
              <a:buNone/>
            </a:pPr>
            <a:r>
              <a:rPr lang="el-GR" sz="2400" b="1" dirty="0">
                <a:solidFill>
                  <a:schemeClr val="tx1"/>
                </a:solidFill>
              </a:rPr>
              <a:t>5. Στρατηγική και υλοποίηση: </a:t>
            </a:r>
            <a:r>
              <a:rPr lang="el-GR" sz="2400" dirty="0">
                <a:solidFill>
                  <a:schemeClr val="tx1"/>
                </a:solidFill>
              </a:rPr>
              <a:t>Να είστε συγκεκριμένοι. Συμπεριλάβετε αρμοδιότητες διαχείρισης με ημερομηνίες και προϋπολογισμό δαπανών. </a:t>
            </a:r>
          </a:p>
          <a:p>
            <a:pPr marL="457200" indent="-457200">
              <a:lnSpc>
                <a:spcPct val="80000"/>
              </a:lnSpc>
              <a:buFontTx/>
              <a:buNone/>
            </a:pPr>
            <a:r>
              <a:rPr lang="el-GR" sz="2400" b="1" dirty="0">
                <a:solidFill>
                  <a:schemeClr val="tx1"/>
                </a:solidFill>
              </a:rPr>
              <a:t>6. Ομάδα μάνατζμεντ: </a:t>
            </a:r>
            <a:r>
              <a:rPr lang="el-GR" sz="2400" dirty="0">
                <a:solidFill>
                  <a:schemeClr val="tx1"/>
                </a:solidFill>
              </a:rPr>
              <a:t>Συμπεριλάβετε την εμπειρία των βασικότερων μελών της ομάδας, τη στρατηγική όσον αφορά το προσωπικό και λεπτομέρειες. </a:t>
            </a:r>
          </a:p>
          <a:p>
            <a:pPr marL="457200" indent="-457200">
              <a:lnSpc>
                <a:spcPct val="80000"/>
              </a:lnSpc>
              <a:buFontTx/>
              <a:buNone/>
            </a:pPr>
            <a:r>
              <a:rPr lang="el-GR" sz="2400" b="1" dirty="0">
                <a:solidFill>
                  <a:schemeClr val="tx1"/>
                </a:solidFill>
              </a:rPr>
              <a:t>7. Οικονομικό σχέδιο: </a:t>
            </a:r>
            <a:r>
              <a:rPr lang="el-GR" sz="2400" dirty="0">
                <a:solidFill>
                  <a:schemeClr val="tx1"/>
                </a:solidFill>
              </a:rPr>
              <a:t>Συμπεριλάβετε μια αναφορά για κέρδη και ζημίες, ταμειακή ροή, ισολογισμό, προσδιορισμό νεκρού σημείου, πιθανά σενάρια, επιχειρηματικές αναλογίες.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chemeClr val="tx1"/>
                </a:solidFill>
              </a:rPr>
              <a:t>Δημοσιεσ επενδυσεισ</a:t>
            </a:r>
            <a:endParaRPr lang="el-GR" b="1" dirty="0">
              <a:solidFill>
                <a:schemeClr val="tx1"/>
              </a:solidFill>
            </a:endParaRPr>
          </a:p>
        </p:txBody>
      </p:sp>
      <p:sp>
        <p:nvSpPr>
          <p:cNvPr id="3" name="2 - Θέση περιεχομένου"/>
          <p:cNvSpPr>
            <a:spLocks noGrp="1"/>
          </p:cNvSpPr>
          <p:nvPr>
            <p:ph idx="1"/>
          </p:nvPr>
        </p:nvSpPr>
        <p:spPr>
          <a:xfrm>
            <a:off x="304800" y="1554162"/>
            <a:ext cx="8515672" cy="4525963"/>
          </a:xfrm>
        </p:spPr>
        <p:txBody>
          <a:bodyPr>
            <a:normAutofit fontScale="92500" lnSpcReduction="10000"/>
          </a:bodyPr>
          <a:lstStyle/>
          <a:p>
            <a:pPr algn="just"/>
            <a:r>
              <a:rPr lang="el-GR" dirty="0" smtClean="0">
                <a:solidFill>
                  <a:schemeClr val="tx1"/>
                </a:solidFill>
              </a:rPr>
              <a:t>Οι δημόσιες επενδύσεις (δρόμοι, σχολεία, νοσοκομεία, έργα υποδομής κλπ) χρηματοδοτούνται με εσωτερικό ή εξωτερικό δανεισμό,</a:t>
            </a:r>
            <a:r>
              <a:rPr lang="el-GR" dirty="0" smtClean="0"/>
              <a:t> </a:t>
            </a:r>
            <a:r>
              <a:rPr lang="el-GR" b="1" u="sng" dirty="0" smtClean="0">
                <a:hlinkClick r:id="rId2"/>
              </a:rPr>
              <a:t>φορολογίες</a:t>
            </a:r>
            <a:r>
              <a:rPr lang="el-GR" dirty="0" smtClean="0"/>
              <a:t> </a:t>
            </a:r>
            <a:r>
              <a:rPr lang="el-GR" dirty="0" smtClean="0">
                <a:solidFill>
                  <a:schemeClr val="tx1"/>
                </a:solidFill>
              </a:rPr>
              <a:t>και αυτοχρηματοδότηση (από τις κατασκευαστικές εταιρείες οι οποίες εισπράττουν τέλη από τους χρήστες των έργων υποδομής, π.χ. αεροδρόμια, μετρό, εθνικούς δρόμους, για συγκεκριμένο χρονικό διάστημα που καθορίζεται από τη σύμβαση με το δημόσιο).</a:t>
            </a:r>
          </a:p>
          <a:p>
            <a:endParaRPr lang="el-G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9"/>
            <a:ext cx="9144000" cy="418058"/>
          </a:xfrm>
        </p:spPr>
        <p:txBody>
          <a:bodyPr>
            <a:noAutofit/>
          </a:bodyPr>
          <a:lstStyle/>
          <a:p>
            <a:pPr algn="ctr"/>
            <a:r>
              <a:rPr lang="el-GR" sz="3600" b="1" dirty="0" smtClean="0"/>
              <a:t>ΠλεονεκτΗματα ΕπιχειρηματικοΥ ΣχεδΙου</a:t>
            </a:r>
            <a:endParaRPr lang="el-GR" sz="3600" b="1" dirty="0"/>
          </a:p>
        </p:txBody>
      </p:sp>
      <p:sp>
        <p:nvSpPr>
          <p:cNvPr id="43011" name="Rectangle 3"/>
          <p:cNvSpPr>
            <a:spLocks noGrp="1" noChangeArrowheads="1"/>
          </p:cNvSpPr>
          <p:nvPr>
            <p:ph idx="1"/>
          </p:nvPr>
        </p:nvSpPr>
        <p:spPr>
          <a:xfrm>
            <a:off x="0" y="1124744"/>
            <a:ext cx="9144000" cy="5733256"/>
          </a:xfrm>
        </p:spPr>
        <p:txBody>
          <a:bodyPr/>
          <a:lstStyle/>
          <a:p>
            <a:pPr marL="533400" indent="-533400" algn="just">
              <a:lnSpc>
                <a:spcPct val="90000"/>
              </a:lnSpc>
              <a:buFontTx/>
              <a:buAutoNum type="arabicPeriod"/>
            </a:pPr>
            <a:r>
              <a:rPr lang="el-GR" sz="2800" dirty="0" smtClean="0">
                <a:solidFill>
                  <a:schemeClr val="tx1"/>
                </a:solidFill>
              </a:rPr>
              <a:t>Παρέχει </a:t>
            </a:r>
            <a:r>
              <a:rPr lang="el-GR" sz="2800" dirty="0">
                <a:solidFill>
                  <a:schemeClr val="tx1"/>
                </a:solidFill>
              </a:rPr>
              <a:t>τη δυνατότητα αξιολόγησης μιας ενδεχόμενης επιχειρηματικής ιδέας, </a:t>
            </a:r>
          </a:p>
          <a:p>
            <a:pPr marL="533400" indent="-533400" algn="just">
              <a:lnSpc>
                <a:spcPct val="90000"/>
              </a:lnSpc>
              <a:buFontTx/>
              <a:buAutoNum type="arabicPeriod"/>
            </a:pPr>
            <a:r>
              <a:rPr lang="el-GR" sz="2800" dirty="0" smtClean="0">
                <a:solidFill>
                  <a:schemeClr val="tx1"/>
                </a:solidFill>
              </a:rPr>
              <a:t>Παρέχει </a:t>
            </a:r>
            <a:r>
              <a:rPr lang="el-GR" sz="2800" dirty="0">
                <a:solidFill>
                  <a:schemeClr val="tx1"/>
                </a:solidFill>
              </a:rPr>
              <a:t>τη δυνατότητα αξιολόγησης της επιχειρηματικής ομάδας, </a:t>
            </a:r>
          </a:p>
          <a:p>
            <a:pPr marL="533400" indent="-533400" algn="just">
              <a:lnSpc>
                <a:spcPct val="90000"/>
              </a:lnSpc>
              <a:buFontTx/>
              <a:buAutoNum type="arabicPeriod"/>
            </a:pPr>
            <a:r>
              <a:rPr lang="el-GR" sz="2800" dirty="0" smtClean="0">
                <a:solidFill>
                  <a:schemeClr val="tx1"/>
                </a:solidFill>
              </a:rPr>
              <a:t>Παρέχει </a:t>
            </a:r>
            <a:r>
              <a:rPr lang="el-GR" sz="2800" dirty="0">
                <a:solidFill>
                  <a:schemeClr val="tx1"/>
                </a:solidFill>
              </a:rPr>
              <a:t>τη δυνατότητα αξιολόγησης της εν δυνάμει αγοράς και των δυνατοτήτων υλοποίησης της προτεινόμενης επιχειρηματικής δραστηριότητας πολύ πριν πραγματοποιηθεί η επένδυση</a:t>
            </a:r>
          </a:p>
          <a:p>
            <a:pPr marL="533400" indent="-533400" algn="just">
              <a:lnSpc>
                <a:spcPct val="90000"/>
              </a:lnSpc>
              <a:buFontTx/>
              <a:buAutoNum type="arabicPeriod"/>
            </a:pPr>
            <a:r>
              <a:rPr lang="el-GR" sz="2800" dirty="0" smtClean="0">
                <a:solidFill>
                  <a:schemeClr val="tx1"/>
                </a:solidFill>
              </a:rPr>
              <a:t>Δίνει </a:t>
            </a:r>
            <a:r>
              <a:rPr lang="el-GR" sz="2800" dirty="0">
                <a:solidFill>
                  <a:schemeClr val="tx1"/>
                </a:solidFill>
              </a:rPr>
              <a:t>τη δυνατότητα σύγκρισης πολλών επιχειρηματικών προτάσεων σε μικρό χρονικό διάστημα και έτσι ο επενδυτής είναι σε θέση να παρακολουθεί και να ελέγχει την εξέλιξη και την πορεία της επένδυσης.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417512"/>
          </a:xfrm>
        </p:spPr>
        <p:txBody>
          <a:bodyPr>
            <a:noAutofit/>
          </a:bodyPr>
          <a:lstStyle/>
          <a:p>
            <a:pPr algn="ctr"/>
            <a:r>
              <a:rPr lang="el-GR" b="1" dirty="0"/>
              <a:t>ΔΙΑΦΟΡΑ ΕΠΙΧΕΙΡΗΜΑΤΙΚΟΥ ΚΑΙ ΣΤΡΑΤΗΓΙΚΟΥ ΣΧΕΔΙΟΥ</a:t>
            </a:r>
          </a:p>
        </p:txBody>
      </p:sp>
      <p:sp>
        <p:nvSpPr>
          <p:cNvPr id="41987" name="Rectangle 3"/>
          <p:cNvSpPr>
            <a:spLocks noGrp="1" noChangeArrowheads="1"/>
          </p:cNvSpPr>
          <p:nvPr>
            <p:ph idx="1"/>
          </p:nvPr>
        </p:nvSpPr>
        <p:spPr>
          <a:xfrm>
            <a:off x="0" y="1268760"/>
            <a:ext cx="9144000" cy="5328890"/>
          </a:xfrm>
        </p:spPr>
        <p:txBody>
          <a:bodyPr/>
          <a:lstStyle/>
          <a:p>
            <a:pPr>
              <a:lnSpc>
                <a:spcPct val="90000"/>
              </a:lnSpc>
              <a:buFontTx/>
              <a:buNone/>
            </a:pPr>
            <a:r>
              <a:rPr lang="el-GR" sz="2600" dirty="0">
                <a:solidFill>
                  <a:schemeClr val="tx1"/>
                </a:solidFill>
              </a:rPr>
              <a:t>Ένα στρατηγικό σχέδιο είναι ένα σύντομο έγγραφο</a:t>
            </a:r>
          </a:p>
          <a:p>
            <a:pPr>
              <a:lnSpc>
                <a:spcPct val="90000"/>
              </a:lnSpc>
              <a:buFontTx/>
              <a:buNone/>
            </a:pPr>
            <a:r>
              <a:rPr lang="el-GR" sz="2600" dirty="0">
                <a:solidFill>
                  <a:schemeClr val="tx1"/>
                </a:solidFill>
              </a:rPr>
              <a:t>που υπογραμμίζει:</a:t>
            </a:r>
          </a:p>
          <a:p>
            <a:pPr>
              <a:lnSpc>
                <a:spcPct val="90000"/>
              </a:lnSpc>
              <a:buFontTx/>
              <a:buNone/>
            </a:pPr>
            <a:r>
              <a:rPr lang="el-GR" sz="2600" dirty="0">
                <a:solidFill>
                  <a:schemeClr val="tx1"/>
                </a:solidFill>
              </a:rPr>
              <a:t>Α) τους </a:t>
            </a:r>
            <a:r>
              <a:rPr lang="el-GR" sz="2600" b="1" dirty="0">
                <a:solidFill>
                  <a:schemeClr val="tx1"/>
                </a:solidFill>
              </a:rPr>
              <a:t>σκοπούς</a:t>
            </a:r>
            <a:r>
              <a:rPr lang="el-GR" sz="2600" dirty="0">
                <a:solidFill>
                  <a:schemeClr val="tx1"/>
                </a:solidFill>
              </a:rPr>
              <a:t>, </a:t>
            </a:r>
          </a:p>
          <a:p>
            <a:pPr>
              <a:lnSpc>
                <a:spcPct val="90000"/>
              </a:lnSpc>
              <a:buFontTx/>
              <a:buNone/>
            </a:pPr>
            <a:r>
              <a:rPr lang="el-GR" sz="2600" dirty="0">
                <a:solidFill>
                  <a:schemeClr val="tx1"/>
                </a:solidFill>
              </a:rPr>
              <a:t>Β) τους </a:t>
            </a:r>
            <a:r>
              <a:rPr lang="el-GR" sz="2600" b="1" dirty="0">
                <a:solidFill>
                  <a:schemeClr val="tx1"/>
                </a:solidFill>
              </a:rPr>
              <a:t>στόχους</a:t>
            </a:r>
            <a:r>
              <a:rPr lang="el-GR" sz="2600" dirty="0">
                <a:solidFill>
                  <a:schemeClr val="tx1"/>
                </a:solidFill>
              </a:rPr>
              <a:t>,</a:t>
            </a:r>
          </a:p>
          <a:p>
            <a:pPr>
              <a:lnSpc>
                <a:spcPct val="90000"/>
              </a:lnSpc>
              <a:buFontTx/>
              <a:buNone/>
            </a:pPr>
            <a:r>
              <a:rPr lang="el-GR" sz="2600" dirty="0">
                <a:solidFill>
                  <a:schemeClr val="tx1"/>
                </a:solidFill>
              </a:rPr>
              <a:t>Γ) τις </a:t>
            </a:r>
            <a:r>
              <a:rPr lang="el-GR" sz="2600" b="1" dirty="0">
                <a:solidFill>
                  <a:schemeClr val="tx1"/>
                </a:solidFill>
              </a:rPr>
              <a:t>στρατηγικές</a:t>
            </a:r>
            <a:r>
              <a:rPr lang="el-GR" sz="2600" dirty="0">
                <a:solidFill>
                  <a:schemeClr val="tx1"/>
                </a:solidFill>
              </a:rPr>
              <a:t> </a:t>
            </a:r>
          </a:p>
          <a:p>
            <a:pPr>
              <a:lnSpc>
                <a:spcPct val="90000"/>
              </a:lnSpc>
              <a:buFontTx/>
              <a:buNone/>
            </a:pPr>
            <a:r>
              <a:rPr lang="el-GR" sz="2600" dirty="0">
                <a:solidFill>
                  <a:schemeClr val="tx1"/>
                </a:solidFill>
              </a:rPr>
              <a:t>που οι μάνατζερ θα χρησιμοποιούν για να δημιουργήσουν</a:t>
            </a:r>
          </a:p>
          <a:p>
            <a:pPr>
              <a:lnSpc>
                <a:spcPct val="90000"/>
              </a:lnSpc>
              <a:buFontTx/>
              <a:buNone/>
            </a:pPr>
            <a:r>
              <a:rPr lang="el-GR" sz="2600" dirty="0">
                <a:solidFill>
                  <a:schemeClr val="tx1"/>
                </a:solidFill>
              </a:rPr>
              <a:t>δραστηριότητες που ανταποκρίνονται στους στόχους της</a:t>
            </a:r>
          </a:p>
          <a:p>
            <a:pPr>
              <a:lnSpc>
                <a:spcPct val="90000"/>
              </a:lnSpc>
              <a:buFontTx/>
              <a:buNone/>
            </a:pPr>
            <a:r>
              <a:rPr lang="el-GR" sz="2600" dirty="0">
                <a:solidFill>
                  <a:schemeClr val="tx1"/>
                </a:solidFill>
              </a:rPr>
              <a:t>εταιρείας. </a:t>
            </a:r>
          </a:p>
          <a:p>
            <a:pPr>
              <a:lnSpc>
                <a:spcPct val="90000"/>
              </a:lnSpc>
              <a:buFontTx/>
              <a:buNone/>
            </a:pPr>
            <a:r>
              <a:rPr lang="el-GR" sz="2600" dirty="0">
                <a:solidFill>
                  <a:schemeClr val="tx1"/>
                </a:solidFill>
              </a:rPr>
              <a:t>Παρόλο που ένα πλήρως ανεπτυγμένο επιχειρηματικό</a:t>
            </a:r>
          </a:p>
          <a:p>
            <a:pPr>
              <a:lnSpc>
                <a:spcPct val="90000"/>
              </a:lnSpc>
              <a:buFontTx/>
              <a:buNone/>
            </a:pPr>
            <a:r>
              <a:rPr lang="el-GR" sz="2600" dirty="0">
                <a:solidFill>
                  <a:schemeClr val="tx1"/>
                </a:solidFill>
              </a:rPr>
              <a:t>σχέδιο μπορεί να είναι ένα σεβαστό έγγραφο, που να φτάνει</a:t>
            </a:r>
          </a:p>
          <a:p>
            <a:pPr>
              <a:lnSpc>
                <a:spcPct val="90000"/>
              </a:lnSpc>
              <a:buFontTx/>
              <a:buNone/>
            </a:pPr>
            <a:r>
              <a:rPr lang="el-GR" sz="2600" dirty="0">
                <a:solidFill>
                  <a:schemeClr val="tx1"/>
                </a:solidFill>
              </a:rPr>
              <a:t>τις 50 και πλέον σελίδες, το στρατηγικό σχέδιο μπορεί να</a:t>
            </a:r>
          </a:p>
          <a:p>
            <a:pPr>
              <a:lnSpc>
                <a:spcPct val="90000"/>
              </a:lnSpc>
              <a:buFontTx/>
              <a:buNone/>
            </a:pPr>
            <a:r>
              <a:rPr lang="el-GR" sz="2600" dirty="0">
                <a:solidFill>
                  <a:schemeClr val="tx1"/>
                </a:solidFill>
              </a:rPr>
              <a:t>χωράει σε ένα μόνο φύλλο χαρτί.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561975"/>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(1)</a:t>
            </a:r>
            <a:endParaRPr lang="el-GR" sz="4000" b="1" dirty="0">
              <a:solidFill>
                <a:srgbClr val="C00000"/>
              </a:solidFill>
            </a:endParaRPr>
          </a:p>
        </p:txBody>
      </p:sp>
      <p:sp>
        <p:nvSpPr>
          <p:cNvPr id="44035" name="Rectangle 3"/>
          <p:cNvSpPr>
            <a:spLocks noGrp="1" noChangeArrowheads="1"/>
          </p:cNvSpPr>
          <p:nvPr>
            <p:ph idx="1"/>
          </p:nvPr>
        </p:nvSpPr>
        <p:spPr>
          <a:xfrm>
            <a:off x="457200" y="1052513"/>
            <a:ext cx="8229600" cy="5472112"/>
          </a:xfrm>
        </p:spPr>
        <p:txBody>
          <a:bodyPr/>
          <a:lstStyle/>
          <a:p>
            <a:pPr>
              <a:buFontTx/>
              <a:buNone/>
            </a:pPr>
            <a:r>
              <a:rPr lang="el-GR" dirty="0">
                <a:solidFill>
                  <a:schemeClr val="tx1"/>
                </a:solidFill>
              </a:rPr>
              <a:t>Σε ένα άριστο επιχειρηματικό σχέδιο θα</a:t>
            </a:r>
          </a:p>
          <a:p>
            <a:pPr>
              <a:buFontTx/>
              <a:buNone/>
            </a:pPr>
            <a:r>
              <a:rPr lang="el-GR" dirty="0">
                <a:solidFill>
                  <a:schemeClr val="tx1"/>
                </a:solidFill>
              </a:rPr>
              <a:t>πρέπει να υπάρχει και ένα καλό </a:t>
            </a:r>
            <a:r>
              <a:rPr lang="en-US" dirty="0">
                <a:solidFill>
                  <a:schemeClr val="tx1"/>
                </a:solidFill>
              </a:rPr>
              <a:t>marketing</a:t>
            </a:r>
            <a:endParaRPr lang="el-GR" dirty="0">
              <a:solidFill>
                <a:schemeClr val="tx1"/>
              </a:solidFill>
            </a:endParaRPr>
          </a:p>
          <a:p>
            <a:pPr>
              <a:buFontTx/>
              <a:buNone/>
            </a:pPr>
            <a:r>
              <a:rPr lang="en-US" dirty="0">
                <a:solidFill>
                  <a:schemeClr val="tx1"/>
                </a:solidFill>
              </a:rPr>
              <a:t>plan </a:t>
            </a:r>
            <a:r>
              <a:rPr lang="el-GR" dirty="0">
                <a:solidFill>
                  <a:schemeClr val="tx1"/>
                </a:solidFill>
              </a:rPr>
              <a:t>το οποίο περιλαμβάνει:</a:t>
            </a:r>
          </a:p>
          <a:p>
            <a:pPr>
              <a:buFontTx/>
              <a:buNone/>
            </a:pPr>
            <a:r>
              <a:rPr lang="el-GR" b="1" dirty="0">
                <a:solidFill>
                  <a:schemeClr val="tx1"/>
                </a:solidFill>
              </a:rPr>
              <a:t>1) SWOT Analysis</a:t>
            </a:r>
            <a:r>
              <a:rPr lang="el-GR" dirty="0">
                <a:solidFill>
                  <a:schemeClr val="tx1"/>
                </a:solidFill>
              </a:rPr>
              <a:t> </a:t>
            </a:r>
          </a:p>
          <a:p>
            <a:pPr lvl="1"/>
            <a:r>
              <a:rPr lang="el-GR" dirty="0">
                <a:solidFill>
                  <a:schemeClr val="tx1"/>
                </a:solidFill>
              </a:rPr>
              <a:t>Αναγνωρίστε ευκαιρίες και απειλές </a:t>
            </a:r>
          </a:p>
          <a:p>
            <a:pPr lvl="1"/>
            <a:r>
              <a:rPr lang="el-GR" dirty="0">
                <a:solidFill>
                  <a:schemeClr val="tx1"/>
                </a:solidFill>
              </a:rPr>
              <a:t>Αναγνωρίστε δυνάμεις και αδυναμίες </a:t>
            </a:r>
          </a:p>
          <a:p>
            <a:pPr lvl="1"/>
            <a:r>
              <a:rPr lang="el-GR" dirty="0">
                <a:solidFill>
                  <a:schemeClr val="tx1"/>
                </a:solidFill>
              </a:rPr>
              <a:t>Χρησιμοποιείστε τις δυνάμεις σας για να αποφύγετε τις απειλές</a:t>
            </a:r>
          </a:p>
          <a:p>
            <a:pPr lvl="1"/>
            <a:r>
              <a:rPr lang="el-GR" dirty="0">
                <a:solidFill>
                  <a:schemeClr val="tx1"/>
                </a:solidFill>
              </a:rPr>
              <a:t>Μειώστε τις αδυναμίες σας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490537"/>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(2)</a:t>
            </a:r>
            <a:endParaRPr lang="el-GR" sz="4000" b="1" dirty="0">
              <a:solidFill>
                <a:srgbClr val="C00000"/>
              </a:solidFill>
            </a:endParaRPr>
          </a:p>
        </p:txBody>
      </p:sp>
      <p:sp>
        <p:nvSpPr>
          <p:cNvPr id="45059" name="Rectangle 3"/>
          <p:cNvSpPr>
            <a:spLocks noGrp="1" noChangeArrowheads="1"/>
          </p:cNvSpPr>
          <p:nvPr>
            <p:ph idx="1"/>
          </p:nvPr>
        </p:nvSpPr>
        <p:spPr>
          <a:xfrm>
            <a:off x="457200" y="908050"/>
            <a:ext cx="8229600" cy="5761038"/>
          </a:xfrm>
        </p:spPr>
        <p:txBody>
          <a:bodyPr/>
          <a:lstStyle/>
          <a:p>
            <a:pPr>
              <a:lnSpc>
                <a:spcPct val="90000"/>
              </a:lnSpc>
              <a:buFontTx/>
              <a:buNone/>
            </a:pPr>
            <a:r>
              <a:rPr lang="el-GR" b="1" dirty="0">
                <a:solidFill>
                  <a:schemeClr val="tx1"/>
                </a:solidFill>
              </a:rPr>
              <a:t>2) Οι πελάτες</a:t>
            </a:r>
            <a:r>
              <a:rPr lang="el-GR" dirty="0">
                <a:solidFill>
                  <a:schemeClr val="tx1"/>
                </a:solidFill>
              </a:rPr>
              <a:t> </a:t>
            </a:r>
          </a:p>
          <a:p>
            <a:pPr lvl="1">
              <a:lnSpc>
                <a:spcPct val="90000"/>
              </a:lnSpc>
              <a:buFontTx/>
              <a:buNone/>
            </a:pPr>
            <a:r>
              <a:rPr lang="el-GR" dirty="0">
                <a:solidFill>
                  <a:schemeClr val="tx1"/>
                </a:solidFill>
              </a:rPr>
              <a:t>Ποιοι είναι οι πελάτες σας; </a:t>
            </a:r>
          </a:p>
          <a:p>
            <a:pPr lvl="1">
              <a:lnSpc>
                <a:spcPct val="90000"/>
              </a:lnSpc>
              <a:buFontTx/>
              <a:buNone/>
            </a:pPr>
            <a:r>
              <a:rPr lang="el-GR" dirty="0">
                <a:solidFill>
                  <a:schemeClr val="tx1"/>
                </a:solidFill>
              </a:rPr>
              <a:t>Τι έχετε να τους προσφέρετε περισσότερο από</a:t>
            </a:r>
          </a:p>
          <a:p>
            <a:pPr lvl="1">
              <a:lnSpc>
                <a:spcPct val="90000"/>
              </a:lnSpc>
              <a:buFontTx/>
              <a:buNone/>
            </a:pPr>
            <a:r>
              <a:rPr lang="el-GR" dirty="0">
                <a:solidFill>
                  <a:schemeClr val="tx1"/>
                </a:solidFill>
              </a:rPr>
              <a:t>τους ανταγωνιστές σας; </a:t>
            </a:r>
          </a:p>
          <a:p>
            <a:pPr>
              <a:lnSpc>
                <a:spcPct val="90000"/>
              </a:lnSpc>
              <a:buFontTx/>
              <a:buNone/>
            </a:pPr>
            <a:r>
              <a:rPr lang="el-GR" b="1" dirty="0">
                <a:solidFill>
                  <a:schemeClr val="tx1"/>
                </a:solidFill>
              </a:rPr>
              <a:t>3) Τμηματοποίηση της Αγοράς.</a:t>
            </a:r>
            <a:r>
              <a:rPr lang="el-GR" dirty="0">
                <a:solidFill>
                  <a:schemeClr val="tx1"/>
                </a:solidFill>
              </a:rPr>
              <a:t> </a:t>
            </a:r>
          </a:p>
          <a:p>
            <a:pPr lvl="1">
              <a:lnSpc>
                <a:spcPct val="90000"/>
              </a:lnSpc>
            </a:pPr>
            <a:r>
              <a:rPr lang="el-GR" dirty="0">
                <a:solidFill>
                  <a:schemeClr val="tx1"/>
                </a:solidFill>
              </a:rPr>
              <a:t>Η αγορά - στόχος </a:t>
            </a:r>
          </a:p>
          <a:p>
            <a:pPr lvl="1">
              <a:lnSpc>
                <a:spcPct val="90000"/>
              </a:lnSpc>
            </a:pPr>
            <a:r>
              <a:rPr lang="el-GR" dirty="0">
                <a:solidFill>
                  <a:schemeClr val="tx1"/>
                </a:solidFill>
              </a:rPr>
              <a:t>Ποιο το μέγεθος της αγοράς και το στάδιο ανάπτυξης της; </a:t>
            </a:r>
          </a:p>
          <a:p>
            <a:pPr lvl="1">
              <a:lnSpc>
                <a:spcPct val="90000"/>
              </a:lnSpc>
            </a:pPr>
            <a:r>
              <a:rPr lang="el-GR" dirty="0">
                <a:solidFill>
                  <a:schemeClr val="tx1"/>
                </a:solidFill>
              </a:rPr>
              <a:t>Ποιο το επίπεδο αποδοτικότητας της αγοράς; </a:t>
            </a:r>
          </a:p>
          <a:p>
            <a:pPr lvl="1">
              <a:lnSpc>
                <a:spcPct val="90000"/>
              </a:lnSpc>
            </a:pPr>
            <a:r>
              <a:rPr lang="el-GR" dirty="0">
                <a:solidFill>
                  <a:schemeClr val="tx1"/>
                </a:solidFill>
              </a:rPr>
              <a:t>Ποια τα τμήματα της αγοράς; </a:t>
            </a:r>
          </a:p>
          <a:p>
            <a:pPr lvl="1">
              <a:lnSpc>
                <a:spcPct val="90000"/>
              </a:lnSpc>
            </a:pPr>
            <a:r>
              <a:rPr lang="el-GR" dirty="0">
                <a:solidFill>
                  <a:schemeClr val="tx1"/>
                </a:solidFill>
              </a:rPr>
              <a:t>Υπάρχει στρατηγική διαφοροποίησης και χωροθέτησης γι' αυτήν την αγορά - στόχο;</a:t>
            </a:r>
            <a:r>
              <a:rPr lang="el-GR" sz="3200" dirty="0">
                <a:solidFill>
                  <a:schemeClr val="tx1"/>
                </a:solidFill>
              </a:rPr>
              <a:t>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561975"/>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(3)</a:t>
            </a:r>
            <a:endParaRPr lang="el-GR" sz="4000" b="1" dirty="0">
              <a:solidFill>
                <a:srgbClr val="C00000"/>
              </a:solidFill>
            </a:endParaRPr>
          </a:p>
        </p:txBody>
      </p:sp>
      <p:sp>
        <p:nvSpPr>
          <p:cNvPr id="46083" name="Rectangle 3"/>
          <p:cNvSpPr>
            <a:spLocks noGrp="1" noChangeArrowheads="1"/>
          </p:cNvSpPr>
          <p:nvPr>
            <p:ph idx="1"/>
          </p:nvPr>
        </p:nvSpPr>
        <p:spPr>
          <a:xfrm>
            <a:off x="179388" y="908050"/>
            <a:ext cx="8713787" cy="5689600"/>
          </a:xfrm>
        </p:spPr>
        <p:txBody>
          <a:bodyPr/>
          <a:lstStyle/>
          <a:p>
            <a:pPr>
              <a:buFontTx/>
              <a:buNone/>
            </a:pPr>
            <a:r>
              <a:rPr lang="el-GR" b="1" dirty="0">
                <a:solidFill>
                  <a:schemeClr val="tx1"/>
                </a:solidFill>
              </a:rPr>
              <a:t>4) Το Προϊόν </a:t>
            </a:r>
          </a:p>
          <a:p>
            <a:pPr lvl="1"/>
            <a:r>
              <a:rPr lang="el-GR" sz="3200" dirty="0">
                <a:solidFill>
                  <a:schemeClr val="tx1"/>
                </a:solidFill>
              </a:rPr>
              <a:t>Περιγράψτε τα προϊόντα / υπηρεσίες </a:t>
            </a:r>
          </a:p>
          <a:p>
            <a:pPr lvl="1"/>
            <a:r>
              <a:rPr lang="el-GR" sz="3200" dirty="0">
                <a:solidFill>
                  <a:schemeClr val="tx1"/>
                </a:solidFill>
              </a:rPr>
              <a:t>Ποια είναι τα χαρακτηριστικά του προϊόντος; </a:t>
            </a:r>
          </a:p>
          <a:p>
            <a:pPr lvl="1"/>
            <a:r>
              <a:rPr lang="el-GR" sz="3200" dirty="0">
                <a:solidFill>
                  <a:schemeClr val="tx1"/>
                </a:solidFill>
              </a:rPr>
              <a:t>Ποια η χρησιμότητα του προϊόντος; </a:t>
            </a:r>
          </a:p>
          <a:p>
            <a:pPr lvl="1"/>
            <a:r>
              <a:rPr lang="el-GR" sz="3200" dirty="0">
                <a:solidFill>
                  <a:schemeClr val="tx1"/>
                </a:solidFill>
              </a:rPr>
              <a:t>Ποιες οι εναλλακτικές λύσεις ή επιλογές που προσφέρει το προϊόν; </a:t>
            </a:r>
          </a:p>
          <a:p>
            <a:pPr lvl="1"/>
            <a:r>
              <a:rPr lang="el-GR" sz="3200" dirty="0">
                <a:solidFill>
                  <a:schemeClr val="tx1"/>
                </a:solidFill>
              </a:rPr>
              <a:t>Ποια είναι η μοναδική πρόταση του προϊόντος (Unique Selling Proposition);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274637"/>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(4)</a:t>
            </a:r>
            <a:endParaRPr lang="el-GR" sz="4000" b="1" dirty="0">
              <a:solidFill>
                <a:srgbClr val="C00000"/>
              </a:solidFill>
            </a:endParaRPr>
          </a:p>
        </p:txBody>
      </p:sp>
      <p:sp>
        <p:nvSpPr>
          <p:cNvPr id="47107" name="Rectangle 3"/>
          <p:cNvSpPr>
            <a:spLocks noGrp="1" noChangeArrowheads="1"/>
          </p:cNvSpPr>
          <p:nvPr>
            <p:ph idx="1"/>
          </p:nvPr>
        </p:nvSpPr>
        <p:spPr>
          <a:xfrm>
            <a:off x="0" y="765175"/>
            <a:ext cx="9144000" cy="5759450"/>
          </a:xfrm>
        </p:spPr>
        <p:txBody>
          <a:bodyPr/>
          <a:lstStyle/>
          <a:p>
            <a:pPr>
              <a:lnSpc>
                <a:spcPct val="90000"/>
              </a:lnSpc>
              <a:buFontTx/>
              <a:buNone/>
            </a:pPr>
            <a:r>
              <a:rPr lang="el-GR" b="1" dirty="0">
                <a:solidFill>
                  <a:schemeClr val="tx1"/>
                </a:solidFill>
              </a:rPr>
              <a:t>5) Στοιχεία διαμόρφωσης των τιμών</a:t>
            </a:r>
            <a:r>
              <a:rPr lang="el-GR" dirty="0">
                <a:solidFill>
                  <a:schemeClr val="tx1"/>
                </a:solidFill>
              </a:rPr>
              <a:t> </a:t>
            </a:r>
          </a:p>
          <a:p>
            <a:pPr lvl="1">
              <a:lnSpc>
                <a:spcPct val="90000"/>
              </a:lnSpc>
            </a:pPr>
            <a:r>
              <a:rPr lang="el-GR" dirty="0">
                <a:solidFill>
                  <a:schemeClr val="tx1"/>
                </a:solidFill>
              </a:rPr>
              <a:t>Ποιο είναι το κόστος των υλικών; </a:t>
            </a:r>
          </a:p>
          <a:p>
            <a:pPr lvl="1">
              <a:lnSpc>
                <a:spcPct val="90000"/>
              </a:lnSpc>
            </a:pPr>
            <a:r>
              <a:rPr lang="el-GR" dirty="0">
                <a:solidFill>
                  <a:schemeClr val="tx1"/>
                </a:solidFill>
              </a:rPr>
              <a:t>Ποιο είναι το κόστος παραγωγής; </a:t>
            </a:r>
          </a:p>
          <a:p>
            <a:pPr lvl="1">
              <a:lnSpc>
                <a:spcPct val="90000"/>
              </a:lnSpc>
            </a:pPr>
            <a:r>
              <a:rPr lang="el-GR" dirty="0">
                <a:solidFill>
                  <a:schemeClr val="tx1"/>
                </a:solidFill>
              </a:rPr>
              <a:t>Κόστος προσωπικού; </a:t>
            </a:r>
          </a:p>
          <a:p>
            <a:pPr lvl="1">
              <a:lnSpc>
                <a:spcPct val="90000"/>
              </a:lnSpc>
            </a:pPr>
            <a:r>
              <a:rPr lang="el-GR" dirty="0">
                <a:solidFill>
                  <a:schemeClr val="tx1"/>
                </a:solidFill>
              </a:rPr>
              <a:t>Κόστος παγίων εξόδων; </a:t>
            </a:r>
          </a:p>
          <a:p>
            <a:pPr lvl="1">
              <a:lnSpc>
                <a:spcPct val="90000"/>
              </a:lnSpc>
            </a:pPr>
            <a:r>
              <a:rPr lang="el-GR" dirty="0">
                <a:solidFill>
                  <a:schemeClr val="tx1"/>
                </a:solidFill>
              </a:rPr>
              <a:t>Τι είναι διατεθειμένος να πληρώσει ο πελάτης; </a:t>
            </a:r>
          </a:p>
          <a:p>
            <a:pPr lvl="1">
              <a:lnSpc>
                <a:spcPct val="90000"/>
              </a:lnSpc>
            </a:pPr>
            <a:r>
              <a:rPr lang="el-GR" dirty="0">
                <a:solidFill>
                  <a:schemeClr val="tx1"/>
                </a:solidFill>
              </a:rPr>
              <a:t>Τι είναι συνηθισμένος να πληρώνει ο πελάτης; </a:t>
            </a:r>
          </a:p>
          <a:p>
            <a:pPr lvl="1">
              <a:lnSpc>
                <a:spcPct val="90000"/>
              </a:lnSpc>
            </a:pPr>
            <a:r>
              <a:rPr lang="el-GR" dirty="0">
                <a:solidFill>
                  <a:schemeClr val="tx1"/>
                </a:solidFill>
              </a:rPr>
              <a:t>Ποιες είναι οι τιμές των ανταγωνιστών; </a:t>
            </a:r>
          </a:p>
          <a:p>
            <a:pPr lvl="1">
              <a:lnSpc>
                <a:spcPct val="90000"/>
              </a:lnSpc>
            </a:pPr>
            <a:r>
              <a:rPr lang="el-GR" dirty="0">
                <a:solidFill>
                  <a:schemeClr val="tx1"/>
                </a:solidFill>
              </a:rPr>
              <a:t>Υπάρχουν πιθανότητες εκπτώσεων; </a:t>
            </a:r>
          </a:p>
          <a:p>
            <a:pPr lvl="1">
              <a:lnSpc>
                <a:spcPct val="90000"/>
              </a:lnSpc>
            </a:pPr>
            <a:r>
              <a:rPr lang="el-GR" dirty="0">
                <a:solidFill>
                  <a:schemeClr val="tx1"/>
                </a:solidFill>
              </a:rPr>
              <a:t>Υπάρχουν πιθανότητες ειδικών προσφορών; </a:t>
            </a:r>
          </a:p>
          <a:p>
            <a:pPr lvl="1">
              <a:lnSpc>
                <a:spcPct val="90000"/>
              </a:lnSpc>
            </a:pPr>
            <a:r>
              <a:rPr lang="el-GR" dirty="0">
                <a:solidFill>
                  <a:schemeClr val="tx1"/>
                </a:solidFill>
              </a:rPr>
              <a:t>Εάν ναι, ποιες είναι αυτές;</a:t>
            </a:r>
            <a:r>
              <a:rPr lang="el-GR" sz="3200" dirty="0">
                <a:solidFill>
                  <a:schemeClr val="tx1"/>
                </a:solidFill>
              </a:rPr>
              <a:t>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417512"/>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(5)</a:t>
            </a:r>
            <a:endParaRPr lang="el-GR" sz="4000" b="1" dirty="0">
              <a:solidFill>
                <a:srgbClr val="C00000"/>
              </a:solidFill>
            </a:endParaRPr>
          </a:p>
        </p:txBody>
      </p:sp>
      <p:sp>
        <p:nvSpPr>
          <p:cNvPr id="48131" name="Rectangle 3"/>
          <p:cNvSpPr>
            <a:spLocks noGrp="1" noChangeArrowheads="1"/>
          </p:cNvSpPr>
          <p:nvPr>
            <p:ph idx="1"/>
          </p:nvPr>
        </p:nvSpPr>
        <p:spPr>
          <a:xfrm>
            <a:off x="395288" y="765175"/>
            <a:ext cx="8229600" cy="5794375"/>
          </a:xfrm>
        </p:spPr>
        <p:txBody>
          <a:bodyPr/>
          <a:lstStyle/>
          <a:p>
            <a:pPr>
              <a:buFontTx/>
              <a:buNone/>
            </a:pPr>
            <a:r>
              <a:rPr lang="el-GR" b="1" dirty="0">
                <a:solidFill>
                  <a:schemeClr val="tx1"/>
                </a:solidFill>
              </a:rPr>
              <a:t>6) Οι Πωλήσεις (διανομή - τόπος) </a:t>
            </a:r>
          </a:p>
          <a:p>
            <a:pPr lvl="1"/>
            <a:r>
              <a:rPr lang="el-GR" sz="3200" dirty="0">
                <a:solidFill>
                  <a:schemeClr val="tx1"/>
                </a:solidFill>
              </a:rPr>
              <a:t>Πώς θα γίνεται η διανομή των προϊόντων; </a:t>
            </a:r>
          </a:p>
          <a:p>
            <a:pPr lvl="1"/>
            <a:r>
              <a:rPr lang="el-GR" sz="3200" dirty="0">
                <a:solidFill>
                  <a:schemeClr val="tx1"/>
                </a:solidFill>
              </a:rPr>
              <a:t>Από πού; </a:t>
            </a:r>
          </a:p>
          <a:p>
            <a:pPr lvl="1"/>
            <a:r>
              <a:rPr lang="el-GR" sz="3200" dirty="0">
                <a:solidFill>
                  <a:schemeClr val="tx1"/>
                </a:solidFill>
              </a:rPr>
              <a:t>Ποια περιοχή, ποια περιφέρεια; </a:t>
            </a:r>
          </a:p>
          <a:p>
            <a:pPr lvl="1"/>
            <a:r>
              <a:rPr lang="el-GR" sz="3200" dirty="0">
                <a:solidFill>
                  <a:schemeClr val="tx1"/>
                </a:solidFill>
              </a:rPr>
              <a:t>Θα αναπτύξετε τακτικές πωλήσεων; </a:t>
            </a:r>
          </a:p>
          <a:p>
            <a:pPr lvl="1"/>
            <a:r>
              <a:rPr lang="el-GR" sz="3200" dirty="0">
                <a:solidFill>
                  <a:schemeClr val="tx1"/>
                </a:solidFill>
              </a:rPr>
              <a:t>Ποιοι θα είναι οι πρώτοι πελάτες, ποιοι οι δεύτεροι, κλπ </a:t>
            </a:r>
          </a:p>
          <a:p>
            <a:pPr lvl="1"/>
            <a:r>
              <a:rPr lang="el-GR" sz="3200" dirty="0">
                <a:solidFill>
                  <a:schemeClr val="tx1"/>
                </a:solidFill>
              </a:rPr>
              <a:t>Πώς θα προσεγγίσετε τους πελάτες σας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561975"/>
          </a:xfrm>
        </p:spPr>
        <p:txBody>
          <a:bodyPr>
            <a:normAutofit fontScale="90000"/>
          </a:bodyPr>
          <a:lstStyle/>
          <a:p>
            <a:r>
              <a:rPr lang="en-US" sz="4000" b="1" dirty="0">
                <a:solidFill>
                  <a:srgbClr val="C00000"/>
                </a:solidFill>
              </a:rPr>
              <a:t>MARKETING </a:t>
            </a:r>
            <a:r>
              <a:rPr lang="en-US" sz="4000" b="1" dirty="0" smtClean="0">
                <a:solidFill>
                  <a:srgbClr val="C00000"/>
                </a:solidFill>
              </a:rPr>
              <a:t>PLAN</a:t>
            </a:r>
            <a:r>
              <a:rPr lang="el-GR" sz="4000" b="1" dirty="0" smtClean="0">
                <a:solidFill>
                  <a:srgbClr val="C00000"/>
                </a:solidFill>
              </a:rPr>
              <a:t> (6)</a:t>
            </a:r>
            <a:endParaRPr lang="el-GR" sz="4000" b="1" dirty="0">
              <a:solidFill>
                <a:srgbClr val="C00000"/>
              </a:solidFill>
            </a:endParaRPr>
          </a:p>
        </p:txBody>
      </p:sp>
      <p:sp>
        <p:nvSpPr>
          <p:cNvPr id="49155" name="Rectangle 3"/>
          <p:cNvSpPr>
            <a:spLocks noGrp="1" noChangeArrowheads="1"/>
          </p:cNvSpPr>
          <p:nvPr>
            <p:ph idx="1"/>
          </p:nvPr>
        </p:nvSpPr>
        <p:spPr>
          <a:xfrm>
            <a:off x="457200" y="981075"/>
            <a:ext cx="8229600" cy="5543550"/>
          </a:xfrm>
        </p:spPr>
        <p:txBody>
          <a:bodyPr/>
          <a:lstStyle/>
          <a:p>
            <a:pPr>
              <a:lnSpc>
                <a:spcPct val="80000"/>
              </a:lnSpc>
              <a:buFontTx/>
              <a:buNone/>
            </a:pPr>
            <a:r>
              <a:rPr lang="el-GR" sz="2800" b="1" dirty="0">
                <a:solidFill>
                  <a:schemeClr val="tx1"/>
                </a:solidFill>
              </a:rPr>
              <a:t>7) Διαφήμιση &amp; Δημόσιες Σχέσεις </a:t>
            </a:r>
          </a:p>
          <a:p>
            <a:pPr lvl="1">
              <a:lnSpc>
                <a:spcPct val="80000"/>
              </a:lnSpc>
            </a:pPr>
            <a:r>
              <a:rPr lang="el-GR" dirty="0">
                <a:solidFill>
                  <a:schemeClr val="tx1"/>
                </a:solidFill>
              </a:rPr>
              <a:t>Ποια εικόνα θέλετε να παρουσιάζει η επιχείρησή σας; </a:t>
            </a:r>
          </a:p>
          <a:p>
            <a:pPr lvl="1">
              <a:lnSpc>
                <a:spcPct val="80000"/>
              </a:lnSpc>
            </a:pPr>
            <a:r>
              <a:rPr lang="el-GR" dirty="0">
                <a:solidFill>
                  <a:schemeClr val="tx1"/>
                </a:solidFill>
              </a:rPr>
              <a:t>Ποιο θα είναι το slogan; </a:t>
            </a:r>
          </a:p>
          <a:p>
            <a:pPr lvl="1">
              <a:lnSpc>
                <a:spcPct val="80000"/>
              </a:lnSpc>
            </a:pPr>
            <a:r>
              <a:rPr lang="el-GR" dirty="0">
                <a:solidFill>
                  <a:schemeClr val="tx1"/>
                </a:solidFill>
              </a:rPr>
              <a:t>Ποιο το logo</a:t>
            </a:r>
            <a:r>
              <a:rPr lang="en-US" dirty="0">
                <a:solidFill>
                  <a:schemeClr val="tx1"/>
                </a:solidFill>
              </a:rPr>
              <a:t> </a:t>
            </a:r>
            <a:r>
              <a:rPr lang="el-GR" dirty="0">
                <a:solidFill>
                  <a:schemeClr val="tx1"/>
                </a:solidFill>
              </a:rPr>
              <a:t>(λογότυπο); </a:t>
            </a:r>
          </a:p>
          <a:p>
            <a:pPr lvl="1">
              <a:lnSpc>
                <a:spcPct val="80000"/>
              </a:lnSpc>
            </a:pPr>
            <a:r>
              <a:rPr lang="el-GR" dirty="0">
                <a:solidFill>
                  <a:schemeClr val="tx1"/>
                </a:solidFill>
              </a:rPr>
              <a:t>Για ποια προϊόντα ή υπηρεσίες επιθυμούμε να ενημερωθεί το κοινό; </a:t>
            </a:r>
          </a:p>
          <a:p>
            <a:pPr lvl="1">
              <a:lnSpc>
                <a:spcPct val="80000"/>
              </a:lnSpc>
            </a:pPr>
            <a:r>
              <a:rPr lang="el-GR" dirty="0">
                <a:solidFill>
                  <a:schemeClr val="tx1"/>
                </a:solidFill>
              </a:rPr>
              <a:t>Ποιο είναι το budget που είμαστε διατεθειμένοι να διαθέσουμε για διαφήμιση; </a:t>
            </a:r>
          </a:p>
          <a:p>
            <a:pPr lvl="1">
              <a:lnSpc>
                <a:spcPct val="80000"/>
              </a:lnSpc>
            </a:pPr>
            <a:r>
              <a:rPr lang="el-GR" dirty="0">
                <a:solidFill>
                  <a:schemeClr val="tx1"/>
                </a:solidFill>
              </a:rPr>
              <a:t>Ποιο μέσο ή ποια μέσα διαφήμισης επιλέγουμε και γιατί; </a:t>
            </a:r>
          </a:p>
          <a:p>
            <a:pPr lvl="1">
              <a:lnSpc>
                <a:spcPct val="80000"/>
              </a:lnSpc>
            </a:pPr>
            <a:r>
              <a:rPr lang="el-GR" dirty="0">
                <a:solidFill>
                  <a:schemeClr val="tx1"/>
                </a:solidFill>
              </a:rPr>
              <a:t>Με ποιο τρόπο θα αξιολογήσουμε την αποτελεσματικότητα των διαφημιστικών ενεργειών;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346075"/>
          </a:xfrm>
        </p:spPr>
        <p:txBody>
          <a:bodyPr>
            <a:normAutofit fontScale="90000"/>
          </a:bodyPr>
          <a:lstStyle/>
          <a:p>
            <a:r>
              <a:rPr lang="el-GR" sz="4000" b="1" dirty="0"/>
              <a:t>ΟΙ ΣΥΝΕΡΓΑΤΕΣ</a:t>
            </a:r>
          </a:p>
        </p:txBody>
      </p:sp>
      <p:sp>
        <p:nvSpPr>
          <p:cNvPr id="50179" name="Rectangle 3"/>
          <p:cNvSpPr>
            <a:spLocks noGrp="1" noChangeArrowheads="1"/>
          </p:cNvSpPr>
          <p:nvPr>
            <p:ph idx="1"/>
          </p:nvPr>
        </p:nvSpPr>
        <p:spPr>
          <a:xfrm>
            <a:off x="250825" y="765175"/>
            <a:ext cx="8893175" cy="5903913"/>
          </a:xfrm>
        </p:spPr>
        <p:txBody>
          <a:bodyPr/>
          <a:lstStyle/>
          <a:p>
            <a:pPr>
              <a:lnSpc>
                <a:spcPct val="90000"/>
              </a:lnSpc>
            </a:pPr>
            <a:r>
              <a:rPr lang="el-GR" sz="2600" b="1" dirty="0">
                <a:solidFill>
                  <a:schemeClr val="tx1"/>
                </a:solidFill>
              </a:rPr>
              <a:t>Η εσωτερική ομάδα</a:t>
            </a:r>
            <a:r>
              <a:rPr lang="el-GR" sz="2600" dirty="0">
                <a:solidFill>
                  <a:schemeClr val="tx1"/>
                </a:solidFill>
              </a:rPr>
              <a:t> </a:t>
            </a:r>
          </a:p>
          <a:p>
            <a:pPr lvl="1">
              <a:lnSpc>
                <a:spcPct val="90000"/>
              </a:lnSpc>
            </a:pPr>
            <a:r>
              <a:rPr lang="el-GR" sz="2600" dirty="0">
                <a:solidFill>
                  <a:schemeClr val="tx1"/>
                </a:solidFill>
              </a:rPr>
              <a:t>Ποιο είναι το απαιτούμενο υπόβαθρο των συνεργατών; </a:t>
            </a:r>
          </a:p>
          <a:p>
            <a:pPr lvl="1">
              <a:lnSpc>
                <a:spcPct val="90000"/>
              </a:lnSpc>
            </a:pPr>
            <a:r>
              <a:rPr lang="el-GR" sz="2600" dirty="0">
                <a:solidFill>
                  <a:schemeClr val="tx1"/>
                </a:solidFill>
              </a:rPr>
              <a:t>Ποιος ο αριθμός και ποιες οι ειδικότητες; </a:t>
            </a:r>
          </a:p>
          <a:p>
            <a:pPr lvl="1">
              <a:lnSpc>
                <a:spcPct val="90000"/>
              </a:lnSpc>
            </a:pPr>
            <a:r>
              <a:rPr lang="el-GR" sz="2600" dirty="0">
                <a:solidFill>
                  <a:schemeClr val="tx1"/>
                </a:solidFill>
              </a:rPr>
              <a:t>Ποιοι οι ρόλοι και αρμοδιότητες της διοικητικής - στελεχικής ομάδας; </a:t>
            </a:r>
          </a:p>
          <a:p>
            <a:pPr>
              <a:lnSpc>
                <a:spcPct val="90000"/>
              </a:lnSpc>
            </a:pPr>
            <a:r>
              <a:rPr lang="el-GR" sz="2600" b="1" dirty="0">
                <a:solidFill>
                  <a:schemeClr val="tx1"/>
                </a:solidFill>
              </a:rPr>
              <a:t>Η εξωτερική ομάδα Διοικητικό Συμβούλιο Σύμβουλοι</a:t>
            </a:r>
            <a:r>
              <a:rPr lang="el-GR" sz="2600" dirty="0">
                <a:solidFill>
                  <a:schemeClr val="tx1"/>
                </a:solidFill>
              </a:rPr>
              <a:t> </a:t>
            </a:r>
          </a:p>
          <a:p>
            <a:pPr lvl="1">
              <a:lnSpc>
                <a:spcPct val="90000"/>
              </a:lnSpc>
            </a:pPr>
            <a:r>
              <a:rPr lang="el-GR" sz="2600" dirty="0">
                <a:solidFill>
                  <a:schemeClr val="tx1"/>
                </a:solidFill>
              </a:rPr>
              <a:t>Ποιοι οι μισθοί - κόστος των ομάδων; </a:t>
            </a:r>
          </a:p>
          <a:p>
            <a:pPr lvl="1">
              <a:lnSpc>
                <a:spcPct val="90000"/>
              </a:lnSpc>
            </a:pPr>
            <a:r>
              <a:rPr lang="el-GR" sz="2600" dirty="0">
                <a:solidFill>
                  <a:schemeClr val="tx1"/>
                </a:solidFill>
              </a:rPr>
              <a:t>Θα υπάρχει πολιτική αμοιβών και κινήτρων; </a:t>
            </a:r>
          </a:p>
          <a:p>
            <a:pPr>
              <a:lnSpc>
                <a:spcPct val="90000"/>
              </a:lnSpc>
            </a:pPr>
            <a:r>
              <a:rPr lang="el-GR" sz="2600" b="1" dirty="0">
                <a:solidFill>
                  <a:schemeClr val="tx1"/>
                </a:solidFill>
              </a:rPr>
              <a:t>Θα υπάρχει σύστημα πληροφοριών και επικοινωνίας;</a:t>
            </a:r>
            <a:r>
              <a:rPr lang="el-GR" sz="2600" dirty="0">
                <a:solidFill>
                  <a:schemeClr val="tx1"/>
                </a:solidFill>
              </a:rPr>
              <a:t> </a:t>
            </a:r>
          </a:p>
          <a:p>
            <a:pPr>
              <a:lnSpc>
                <a:spcPct val="90000"/>
              </a:lnSpc>
            </a:pPr>
            <a:r>
              <a:rPr lang="el-GR" sz="2600" b="1" dirty="0">
                <a:solidFill>
                  <a:schemeClr val="tx1"/>
                </a:solidFill>
              </a:rPr>
              <a:t>Θα υιοθετηθούν συστήματα εκπαίδευσης - κατάρτισης;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274042"/>
          </a:xfrm>
        </p:spPr>
        <p:txBody>
          <a:bodyPr>
            <a:noAutofit/>
          </a:bodyPr>
          <a:lstStyle/>
          <a:p>
            <a:r>
              <a:rPr lang="el-GR" sz="3600" b="1" dirty="0"/>
              <a:t>Η </a:t>
            </a:r>
            <a:r>
              <a:rPr lang="el-GR" sz="3600" b="1" dirty="0" smtClean="0"/>
              <a:t>ΟικονομικΗ ΔιαχεΙριση</a:t>
            </a:r>
            <a:r>
              <a:rPr lang="el-GR" sz="3600" dirty="0" smtClean="0"/>
              <a:t>  </a:t>
            </a:r>
            <a:r>
              <a:rPr lang="el-GR" sz="3600" b="1" dirty="0" smtClean="0"/>
              <a:t>(1)</a:t>
            </a:r>
            <a:endParaRPr lang="el-GR" sz="3600" b="1" dirty="0"/>
          </a:p>
        </p:txBody>
      </p:sp>
      <p:sp>
        <p:nvSpPr>
          <p:cNvPr id="52227" name="Rectangle 3"/>
          <p:cNvSpPr>
            <a:spLocks noGrp="1" noChangeArrowheads="1"/>
          </p:cNvSpPr>
          <p:nvPr>
            <p:ph idx="1"/>
          </p:nvPr>
        </p:nvSpPr>
        <p:spPr>
          <a:xfrm>
            <a:off x="0" y="980728"/>
            <a:ext cx="8964613" cy="5616922"/>
          </a:xfrm>
        </p:spPr>
        <p:txBody>
          <a:bodyPr/>
          <a:lstStyle/>
          <a:p>
            <a:pPr>
              <a:lnSpc>
                <a:spcPct val="90000"/>
              </a:lnSpc>
              <a:buFontTx/>
              <a:buNone/>
            </a:pPr>
            <a:r>
              <a:rPr lang="el-GR" b="1" dirty="0">
                <a:solidFill>
                  <a:schemeClr val="tx1"/>
                </a:solidFill>
              </a:rPr>
              <a:t>1) Απαιτούμενος εξοπλισμός</a:t>
            </a:r>
            <a:r>
              <a:rPr lang="el-GR" dirty="0">
                <a:solidFill>
                  <a:schemeClr val="tx1"/>
                </a:solidFill>
              </a:rPr>
              <a:t> </a:t>
            </a:r>
          </a:p>
          <a:p>
            <a:pPr lvl="1">
              <a:lnSpc>
                <a:spcPct val="90000"/>
              </a:lnSpc>
              <a:buFontTx/>
              <a:buNone/>
            </a:pPr>
            <a:r>
              <a:rPr lang="el-GR" sz="3200" dirty="0">
                <a:solidFill>
                  <a:schemeClr val="tx1"/>
                </a:solidFill>
              </a:rPr>
              <a:t>--Τι είδος; </a:t>
            </a:r>
          </a:p>
          <a:p>
            <a:pPr lvl="1">
              <a:lnSpc>
                <a:spcPct val="90000"/>
              </a:lnSpc>
              <a:buFontTx/>
              <a:buNone/>
            </a:pPr>
            <a:r>
              <a:rPr lang="el-GR" sz="3200" dirty="0">
                <a:solidFill>
                  <a:schemeClr val="tx1"/>
                </a:solidFill>
              </a:rPr>
              <a:t>--Τι ποσότητες; </a:t>
            </a:r>
          </a:p>
          <a:p>
            <a:pPr lvl="1">
              <a:lnSpc>
                <a:spcPct val="90000"/>
              </a:lnSpc>
              <a:buFontTx/>
              <a:buNone/>
            </a:pPr>
            <a:r>
              <a:rPr lang="el-GR" sz="3200" dirty="0">
                <a:solidFill>
                  <a:schemeClr val="tx1"/>
                </a:solidFill>
              </a:rPr>
              <a:t>--Τι τεχνολογίας; </a:t>
            </a:r>
          </a:p>
          <a:p>
            <a:pPr>
              <a:lnSpc>
                <a:spcPct val="90000"/>
              </a:lnSpc>
              <a:buFontTx/>
              <a:buNone/>
            </a:pPr>
            <a:r>
              <a:rPr lang="el-GR" b="1" dirty="0">
                <a:solidFill>
                  <a:schemeClr val="tx1"/>
                </a:solidFill>
              </a:rPr>
              <a:t>2) Προϋπολογισμός έναρξης (Πίνακες)</a:t>
            </a:r>
            <a:r>
              <a:rPr lang="el-GR" dirty="0">
                <a:solidFill>
                  <a:schemeClr val="tx1"/>
                </a:solidFill>
              </a:rPr>
              <a:t> </a:t>
            </a:r>
          </a:p>
          <a:p>
            <a:pPr lvl="1">
              <a:lnSpc>
                <a:spcPct val="90000"/>
              </a:lnSpc>
              <a:buFontTx/>
              <a:buNone/>
            </a:pPr>
            <a:r>
              <a:rPr lang="el-GR" sz="3200" dirty="0">
                <a:solidFill>
                  <a:schemeClr val="tx1"/>
                </a:solidFill>
              </a:rPr>
              <a:t>--Τι πάγια θα απαιτηθούν; </a:t>
            </a:r>
          </a:p>
          <a:p>
            <a:pPr lvl="1">
              <a:lnSpc>
                <a:spcPct val="90000"/>
              </a:lnSpc>
              <a:buFontTx/>
              <a:buNone/>
            </a:pPr>
            <a:r>
              <a:rPr lang="el-GR" sz="3200" dirty="0">
                <a:solidFill>
                  <a:schemeClr val="tx1"/>
                </a:solidFill>
              </a:rPr>
              <a:t>--Τι είδους μηχανολογικός εξοπλισμός; </a:t>
            </a:r>
          </a:p>
          <a:p>
            <a:pPr lvl="1">
              <a:lnSpc>
                <a:spcPct val="90000"/>
              </a:lnSpc>
              <a:buFontTx/>
              <a:buNone/>
            </a:pPr>
            <a:r>
              <a:rPr lang="el-GR" sz="3200" dirty="0">
                <a:solidFill>
                  <a:schemeClr val="tx1"/>
                </a:solidFill>
              </a:rPr>
              <a:t>--Ποιες θα είναι οι συνολικές δαπάνες; </a:t>
            </a:r>
          </a:p>
          <a:p>
            <a:pPr lvl="1">
              <a:lnSpc>
                <a:spcPct val="90000"/>
              </a:lnSpc>
              <a:buFontTx/>
              <a:buNone/>
            </a:pPr>
            <a:r>
              <a:rPr lang="el-GR" sz="3200" dirty="0">
                <a:solidFill>
                  <a:schemeClr val="tx1"/>
                </a:solidFill>
              </a:rPr>
              <a:t>--Ποια τα Ίδια κεφάλαια; </a:t>
            </a:r>
          </a:p>
          <a:p>
            <a:pPr lvl="1">
              <a:lnSpc>
                <a:spcPct val="90000"/>
              </a:lnSpc>
              <a:buFontTx/>
              <a:buNone/>
            </a:pPr>
            <a:r>
              <a:rPr lang="el-GR" sz="3200" dirty="0">
                <a:solidFill>
                  <a:schemeClr val="tx1"/>
                </a:solidFill>
              </a:rPr>
              <a:t>--Ποιο το ύψος των δανείων / επιχορηγήσεων;</a:t>
            </a:r>
            <a:r>
              <a:rPr lang="el-GR" sz="2000" dirty="0">
                <a:solidFill>
                  <a:schemeClr val="tx1"/>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457200"/>
            <a:ext cx="9144000" cy="838200"/>
          </a:xfrm>
        </p:spPr>
        <p:txBody>
          <a:bodyPr>
            <a:normAutofit/>
          </a:bodyPr>
          <a:lstStyle/>
          <a:p>
            <a:pPr algn="ctr"/>
            <a:r>
              <a:rPr lang="el-GR" sz="4000" b="1" dirty="0" smtClean="0">
                <a:solidFill>
                  <a:schemeClr val="tx1"/>
                </a:solidFill>
              </a:rPr>
              <a:t>ΕΙδη</a:t>
            </a:r>
            <a:r>
              <a:rPr lang="el-GR" sz="3200" b="1" dirty="0" smtClean="0">
                <a:solidFill>
                  <a:schemeClr val="tx1"/>
                </a:solidFill>
              </a:rPr>
              <a:t> </a:t>
            </a:r>
            <a:r>
              <a:rPr lang="el-GR" sz="4000" b="1" dirty="0" smtClean="0">
                <a:solidFill>
                  <a:schemeClr val="tx1"/>
                </a:solidFill>
              </a:rPr>
              <a:t>ΕπενδΥσεων ΕνεργητικοΥ</a:t>
            </a:r>
            <a:endParaRPr lang="el-GR" sz="4000" b="1" dirty="0">
              <a:solidFill>
                <a:schemeClr val="tx1"/>
              </a:solidFill>
            </a:endParaRPr>
          </a:p>
        </p:txBody>
      </p:sp>
      <p:sp>
        <p:nvSpPr>
          <p:cNvPr id="6147" name="Rectangle 3"/>
          <p:cNvSpPr>
            <a:spLocks noGrp="1" noChangeArrowheads="1"/>
          </p:cNvSpPr>
          <p:nvPr>
            <p:ph idx="1"/>
          </p:nvPr>
        </p:nvSpPr>
        <p:spPr>
          <a:xfrm>
            <a:off x="179512" y="1554162"/>
            <a:ext cx="8812088" cy="4525963"/>
          </a:xfrm>
        </p:spPr>
        <p:txBody>
          <a:bodyPr/>
          <a:lstStyle/>
          <a:p>
            <a:pPr algn="just">
              <a:lnSpc>
                <a:spcPct val="90000"/>
              </a:lnSpc>
            </a:pPr>
            <a:endParaRPr lang="el-GR" sz="2800" dirty="0" smtClean="0"/>
          </a:p>
          <a:p>
            <a:pPr algn="just">
              <a:lnSpc>
                <a:spcPct val="90000"/>
              </a:lnSpc>
            </a:pPr>
            <a:r>
              <a:rPr lang="el-GR" sz="2800" dirty="0" smtClean="0">
                <a:solidFill>
                  <a:schemeClr val="tx1"/>
                </a:solidFill>
              </a:rPr>
              <a:t>Χρηματιστηριακές </a:t>
            </a:r>
            <a:r>
              <a:rPr lang="el-GR" sz="2800" dirty="0">
                <a:solidFill>
                  <a:schemeClr val="tx1"/>
                </a:solidFill>
              </a:rPr>
              <a:t>και Επενδύσεις </a:t>
            </a:r>
            <a:r>
              <a:rPr lang="el-GR" sz="2800" dirty="0" smtClean="0">
                <a:solidFill>
                  <a:schemeClr val="tx1"/>
                </a:solidFill>
              </a:rPr>
              <a:t>Παγίων δηλαδή οποιεσδήποτε τοποθετήσεις </a:t>
            </a:r>
            <a:r>
              <a:rPr lang="el-GR" sz="2800" dirty="0">
                <a:solidFill>
                  <a:schemeClr val="tx1"/>
                </a:solidFill>
              </a:rPr>
              <a:t>διαθεσίμων </a:t>
            </a:r>
            <a:r>
              <a:rPr lang="el-GR" sz="2800" dirty="0" smtClean="0">
                <a:solidFill>
                  <a:schemeClr val="tx1"/>
                </a:solidFill>
              </a:rPr>
              <a:t>κεφαλαίων (μετρητά) </a:t>
            </a:r>
            <a:r>
              <a:rPr lang="el-GR" sz="2800" dirty="0">
                <a:solidFill>
                  <a:schemeClr val="tx1"/>
                </a:solidFill>
              </a:rPr>
              <a:t>σε ενεργητικά στοιχεία μακράς χρονικής </a:t>
            </a:r>
            <a:r>
              <a:rPr lang="el-GR" sz="2800" dirty="0" smtClean="0">
                <a:solidFill>
                  <a:schemeClr val="tx1"/>
                </a:solidFill>
              </a:rPr>
              <a:t>διάρκειας.</a:t>
            </a:r>
          </a:p>
          <a:p>
            <a:pPr>
              <a:lnSpc>
                <a:spcPct val="90000"/>
              </a:lnSpc>
            </a:pPr>
            <a:endParaRPr lang="el-GR" sz="2800" dirty="0">
              <a:solidFill>
                <a:schemeClr val="tx1"/>
              </a:solidFill>
            </a:endParaRPr>
          </a:p>
          <a:p>
            <a:pPr>
              <a:lnSpc>
                <a:spcPct val="90000"/>
              </a:lnSpc>
            </a:pPr>
            <a:r>
              <a:rPr lang="el-GR" sz="2800" dirty="0">
                <a:solidFill>
                  <a:schemeClr val="tx1"/>
                </a:solidFill>
              </a:rPr>
              <a:t>Ευρύτερα: το σύνολο των ενεργητικών στοιχείων </a:t>
            </a:r>
            <a:r>
              <a:rPr lang="el-GR" sz="2800" b="1" dirty="0">
                <a:solidFill>
                  <a:schemeClr val="tx1"/>
                </a:solidFill>
              </a:rPr>
              <a:t>πάγια και κυκλοφορούντα</a:t>
            </a:r>
          </a:p>
          <a:p>
            <a:pPr>
              <a:lnSpc>
                <a:spcPct val="90000"/>
              </a:lnSpc>
            </a:pPr>
            <a:endParaRPr lang="el-GR" sz="2800" dirty="0"/>
          </a:p>
        </p:txBody>
      </p:sp>
      <p:sp>
        <p:nvSpPr>
          <p:cNvPr id="6" name="5 - Θέση αριθμού διαφάνειας"/>
          <p:cNvSpPr>
            <a:spLocks noGrp="1"/>
          </p:cNvSpPr>
          <p:nvPr>
            <p:ph type="sldNum" sz="quarter" idx="12"/>
          </p:nvPr>
        </p:nvSpPr>
        <p:spPr/>
        <p:txBody>
          <a:bodyPr>
            <a:normAutofit fontScale="92500" lnSpcReduction="10000"/>
          </a:bodyPr>
          <a:lstStyle/>
          <a:p>
            <a:fld id="{A77C7EC1-7913-40F4-AB29-2B2847AE368B}" type="slidenum">
              <a:rPr lang="el-GR"/>
              <a:pPr/>
              <a:t>7</a:t>
            </a:fld>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4638"/>
            <a:ext cx="8229600" cy="346075"/>
          </a:xfrm>
        </p:spPr>
        <p:txBody>
          <a:bodyPr>
            <a:noAutofit/>
          </a:bodyPr>
          <a:lstStyle/>
          <a:p>
            <a:r>
              <a:rPr lang="el-GR" sz="3600" b="1" dirty="0"/>
              <a:t>Η </a:t>
            </a:r>
            <a:r>
              <a:rPr lang="el-GR" sz="3600" b="1" dirty="0" smtClean="0"/>
              <a:t>ΟικονομικΗ ΔιαχεΙριση (2)</a:t>
            </a:r>
            <a:endParaRPr lang="el-GR" sz="3600" b="1" dirty="0"/>
          </a:p>
        </p:txBody>
      </p:sp>
      <p:sp>
        <p:nvSpPr>
          <p:cNvPr id="56323" name="Rectangle 3"/>
          <p:cNvSpPr>
            <a:spLocks noGrp="1" noChangeArrowheads="1"/>
          </p:cNvSpPr>
          <p:nvPr>
            <p:ph idx="1"/>
          </p:nvPr>
        </p:nvSpPr>
        <p:spPr>
          <a:xfrm>
            <a:off x="179388" y="836613"/>
            <a:ext cx="8785225" cy="5688012"/>
          </a:xfrm>
        </p:spPr>
        <p:txBody>
          <a:bodyPr/>
          <a:lstStyle/>
          <a:p>
            <a:pPr>
              <a:buFontTx/>
              <a:buNone/>
            </a:pPr>
            <a:r>
              <a:rPr lang="el-GR" b="1" dirty="0">
                <a:solidFill>
                  <a:schemeClr val="tx1"/>
                </a:solidFill>
              </a:rPr>
              <a:t>3) Προϋπολογισμός λειτουργίας (Πίνακες) </a:t>
            </a:r>
          </a:p>
          <a:p>
            <a:pPr lvl="1">
              <a:buFontTx/>
              <a:buNone/>
            </a:pPr>
            <a:r>
              <a:rPr lang="el-GR" dirty="0">
                <a:solidFill>
                  <a:schemeClr val="tx1"/>
                </a:solidFill>
              </a:rPr>
              <a:t>--Ποιες οι δαπάνες του προσωπικού (διοικητικού, παραγωγής, πωλητές); </a:t>
            </a:r>
          </a:p>
          <a:p>
            <a:pPr lvl="1">
              <a:buFontTx/>
              <a:buNone/>
            </a:pPr>
            <a:r>
              <a:rPr lang="el-GR" dirty="0">
                <a:solidFill>
                  <a:schemeClr val="tx1"/>
                </a:solidFill>
              </a:rPr>
              <a:t>--Ποιες οι δαπάνες Διοίκησης; </a:t>
            </a:r>
          </a:p>
          <a:p>
            <a:pPr lvl="1">
              <a:buFontTx/>
              <a:buNone/>
            </a:pPr>
            <a:r>
              <a:rPr lang="el-GR" dirty="0">
                <a:solidFill>
                  <a:schemeClr val="tx1"/>
                </a:solidFill>
              </a:rPr>
              <a:t>--Ποιες οι δαπάνες Παραγωγής; </a:t>
            </a:r>
          </a:p>
          <a:p>
            <a:pPr>
              <a:buFontTx/>
              <a:buNone/>
            </a:pPr>
            <a:r>
              <a:rPr lang="el-GR" b="1" dirty="0">
                <a:solidFill>
                  <a:schemeClr val="tx1"/>
                </a:solidFill>
              </a:rPr>
              <a:t>4) Προϋπολογισμός Αποτελεσμάτων χρήσης</a:t>
            </a:r>
            <a:r>
              <a:rPr lang="el-GR" dirty="0">
                <a:solidFill>
                  <a:schemeClr val="tx1"/>
                </a:solidFill>
              </a:rPr>
              <a:t> </a:t>
            </a:r>
          </a:p>
          <a:p>
            <a:pPr>
              <a:buFontTx/>
              <a:buNone/>
            </a:pPr>
            <a:r>
              <a:rPr lang="el-GR" dirty="0">
                <a:solidFill>
                  <a:schemeClr val="tx1"/>
                </a:solidFill>
              </a:rPr>
              <a:t>   --(Πίνακες) Προϋπολογισμός ταμειακής ροής</a:t>
            </a:r>
          </a:p>
          <a:p>
            <a:pPr>
              <a:buFontTx/>
              <a:buNone/>
            </a:pPr>
            <a:r>
              <a:rPr lang="el-GR" dirty="0">
                <a:solidFill>
                  <a:schemeClr val="tx1"/>
                </a:solidFill>
              </a:rPr>
              <a:t>      (cash flow Πίνακες) </a:t>
            </a:r>
          </a:p>
          <a:p>
            <a:pPr>
              <a:buFontTx/>
              <a:buNone/>
            </a:pPr>
            <a:endParaRPr lang="el-GR"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274638"/>
            <a:ext cx="9144000" cy="1210146"/>
          </a:xfrm>
        </p:spPr>
        <p:txBody>
          <a:bodyPr>
            <a:noAutofit/>
          </a:bodyPr>
          <a:lstStyle/>
          <a:p>
            <a:pPr algn="ctr"/>
            <a:r>
              <a:rPr lang="el-GR" sz="3600" b="1" dirty="0"/>
              <a:t>Τι </a:t>
            </a:r>
            <a:r>
              <a:rPr lang="el-GR" sz="3600" b="1" dirty="0" smtClean="0"/>
              <a:t>πρΕπει </a:t>
            </a:r>
            <a:r>
              <a:rPr lang="el-GR" sz="3600" b="1" dirty="0"/>
              <a:t>να </a:t>
            </a:r>
            <a:r>
              <a:rPr lang="el-GR" sz="3600" b="1" dirty="0" smtClean="0"/>
              <a:t>προσΕξουμε </a:t>
            </a:r>
            <a:r>
              <a:rPr lang="el-GR" sz="3600" b="1" dirty="0"/>
              <a:t>στη </a:t>
            </a:r>
            <a:r>
              <a:rPr lang="el-GR" sz="3600" b="1" dirty="0" smtClean="0"/>
              <a:t>συγγραφΗ </a:t>
            </a:r>
            <a:r>
              <a:rPr lang="el-GR" sz="3600" b="1" dirty="0"/>
              <a:t>του </a:t>
            </a:r>
            <a:r>
              <a:rPr lang="el-GR" sz="3600" b="1" dirty="0" smtClean="0"/>
              <a:t>επιχειρηματικοΥ σχεδΙου (1).</a:t>
            </a:r>
            <a:endParaRPr lang="el-GR" sz="3600" b="1" dirty="0"/>
          </a:p>
        </p:txBody>
      </p:sp>
      <p:sp>
        <p:nvSpPr>
          <p:cNvPr id="51203" name="Rectangle 3"/>
          <p:cNvSpPr>
            <a:spLocks noGrp="1" noChangeArrowheads="1"/>
          </p:cNvSpPr>
          <p:nvPr>
            <p:ph idx="1"/>
          </p:nvPr>
        </p:nvSpPr>
        <p:spPr>
          <a:xfrm>
            <a:off x="457200" y="2132856"/>
            <a:ext cx="8229600" cy="4464794"/>
          </a:xfrm>
        </p:spPr>
        <p:txBody>
          <a:bodyPr>
            <a:normAutofit fontScale="92500"/>
          </a:bodyPr>
          <a:lstStyle/>
          <a:p>
            <a:pPr algn="just">
              <a:lnSpc>
                <a:spcPct val="90000"/>
              </a:lnSpc>
              <a:buFontTx/>
              <a:buNone/>
            </a:pPr>
            <a:r>
              <a:rPr lang="el-GR" b="1" dirty="0">
                <a:solidFill>
                  <a:schemeClr val="tx1"/>
                </a:solidFill>
              </a:rPr>
              <a:t>1) Φροντίζουμε την παρουσίασή του.</a:t>
            </a:r>
            <a:r>
              <a:rPr lang="el-GR" dirty="0">
                <a:solidFill>
                  <a:schemeClr val="tx1"/>
                </a:solidFill>
              </a:rPr>
              <a:t> Ένα έντυπο με ευχάριστη όψη και καλή μορφοποίηση θα κάνει καλή εντύπωση και θα τραβήξει το ενδιαφέρον του αναγνώστη. Το έντυπό θα πρέπει να περιέχει ένα πίνακα περιεχομένων βασισμένο σε μια λογική δομή και οι σελίδες του θα πρέπει να είναι αριθμημένες ούτως ώστε να διευκολύνουν την αναζήτηση της πληροφορίας. </a:t>
            </a:r>
          </a:p>
          <a:p>
            <a:pPr>
              <a:lnSpc>
                <a:spcPct val="90000"/>
              </a:lnSpc>
              <a:buFontTx/>
              <a:buNone/>
            </a:pPr>
            <a:r>
              <a:rPr lang="el-GR" dirty="0"/>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0" y="274638"/>
            <a:ext cx="9144000" cy="1066130"/>
          </a:xfrm>
        </p:spPr>
        <p:txBody>
          <a:bodyPr>
            <a:noAutofit/>
          </a:bodyPr>
          <a:lstStyle/>
          <a:p>
            <a:pPr algn="ctr"/>
            <a:r>
              <a:rPr lang="el-GR" sz="3600" b="1" dirty="0"/>
              <a:t>Τι </a:t>
            </a:r>
            <a:r>
              <a:rPr lang="el-GR" sz="3600" b="1" dirty="0" smtClean="0"/>
              <a:t>πρΕπει </a:t>
            </a:r>
            <a:r>
              <a:rPr lang="el-GR" sz="3600" b="1" dirty="0"/>
              <a:t>να </a:t>
            </a:r>
            <a:r>
              <a:rPr lang="el-GR" sz="3600" b="1" dirty="0" smtClean="0"/>
              <a:t>προσΕξουμε </a:t>
            </a:r>
            <a:r>
              <a:rPr lang="el-GR" sz="3600" b="1" dirty="0"/>
              <a:t>στη </a:t>
            </a:r>
            <a:r>
              <a:rPr lang="el-GR" sz="3600" b="1" dirty="0" smtClean="0"/>
              <a:t>συγγραφΗ </a:t>
            </a:r>
            <a:r>
              <a:rPr lang="el-GR" sz="3600" b="1" dirty="0"/>
              <a:t>του </a:t>
            </a:r>
            <a:r>
              <a:rPr lang="el-GR" sz="3600" b="1" dirty="0" smtClean="0"/>
              <a:t>επιχειρηματικοΥ σχεδΙου (2).</a:t>
            </a:r>
            <a:endParaRPr lang="el-GR" sz="3600" b="1" dirty="0"/>
          </a:p>
        </p:txBody>
      </p:sp>
      <p:sp>
        <p:nvSpPr>
          <p:cNvPr id="57347" name="Rectangle 3"/>
          <p:cNvSpPr>
            <a:spLocks noGrp="1" noChangeArrowheads="1"/>
          </p:cNvSpPr>
          <p:nvPr>
            <p:ph idx="1"/>
          </p:nvPr>
        </p:nvSpPr>
        <p:spPr>
          <a:xfrm>
            <a:off x="179388" y="1988840"/>
            <a:ext cx="8507412" cy="4535784"/>
          </a:xfrm>
        </p:spPr>
        <p:txBody>
          <a:bodyPr>
            <a:normAutofit lnSpcReduction="10000"/>
          </a:bodyPr>
          <a:lstStyle/>
          <a:p>
            <a:pPr algn="just">
              <a:lnSpc>
                <a:spcPct val="90000"/>
              </a:lnSpc>
              <a:buFontTx/>
              <a:buNone/>
            </a:pPr>
            <a:r>
              <a:rPr lang="el-GR" b="1" dirty="0">
                <a:solidFill>
                  <a:schemeClr val="tx1"/>
                </a:solidFill>
              </a:rPr>
              <a:t>2) Το μέγεθος</a:t>
            </a:r>
            <a:r>
              <a:rPr lang="el-GR" dirty="0">
                <a:solidFill>
                  <a:schemeClr val="tx1"/>
                </a:solidFill>
              </a:rPr>
              <a:t> όπου στις περισσότερες περιπτώσεις δεν θα πρέπει το επιχειρηματικό σχέδιο να είναι περισσότερο από 30 σελίδες (εκτός των παραρτημάτων). Παραδίδοντας ένα έντυπο σύνθεσης στους συνεργάτες μας, διευκολύνουμε τη δουλειά τους. Όμως αυτή η φροντίδα για σύμπτυξη της πληροφορίας δεν θα πρέπει να μας κάνει να αμελήσουμε τα στοιχεία τα οποία επιτρέπουν να κριθεί η βιωσιμότητα και η σκοπιμότητα του εγχειρήματός μας. </a:t>
            </a:r>
          </a:p>
          <a:p>
            <a:pPr>
              <a:lnSpc>
                <a:spcPct val="90000"/>
              </a:lnSpc>
            </a:pPr>
            <a:endParaRPr lang="el-G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0" y="274638"/>
            <a:ext cx="9144000" cy="1210146"/>
          </a:xfrm>
        </p:spPr>
        <p:txBody>
          <a:bodyPr>
            <a:normAutofit fontScale="90000"/>
          </a:bodyPr>
          <a:lstStyle/>
          <a:p>
            <a:pPr algn="ctr"/>
            <a:r>
              <a:rPr lang="el-GR" sz="4000" b="1" dirty="0"/>
              <a:t>Τι </a:t>
            </a:r>
            <a:r>
              <a:rPr lang="el-GR" sz="4000" b="1" dirty="0" smtClean="0"/>
              <a:t>πρΕπει </a:t>
            </a:r>
            <a:r>
              <a:rPr lang="el-GR" sz="4000" b="1" dirty="0"/>
              <a:t>να </a:t>
            </a:r>
            <a:r>
              <a:rPr lang="el-GR" sz="4000" b="1" dirty="0" smtClean="0"/>
              <a:t>προσΕξουμε </a:t>
            </a:r>
            <a:r>
              <a:rPr lang="el-GR" sz="4000" b="1" dirty="0"/>
              <a:t>στη </a:t>
            </a:r>
            <a:r>
              <a:rPr lang="el-GR" sz="4000" b="1" dirty="0" smtClean="0"/>
              <a:t>συγγραφΗ </a:t>
            </a:r>
            <a:r>
              <a:rPr lang="el-GR" sz="4000" b="1" dirty="0"/>
              <a:t>του </a:t>
            </a:r>
            <a:r>
              <a:rPr lang="el-GR" sz="4000" b="1" dirty="0" smtClean="0"/>
              <a:t>επιχειρηματικοΥ σχεδΙου (3)</a:t>
            </a:r>
            <a:r>
              <a:rPr lang="el-GR" sz="3200" b="1" dirty="0" smtClean="0"/>
              <a:t>.</a:t>
            </a:r>
            <a:endParaRPr lang="el-GR" sz="3200" b="1" dirty="0"/>
          </a:p>
        </p:txBody>
      </p:sp>
      <p:sp>
        <p:nvSpPr>
          <p:cNvPr id="53251" name="Rectangle 3"/>
          <p:cNvSpPr>
            <a:spLocks noGrp="1" noChangeArrowheads="1"/>
          </p:cNvSpPr>
          <p:nvPr>
            <p:ph idx="1"/>
          </p:nvPr>
        </p:nvSpPr>
        <p:spPr>
          <a:xfrm>
            <a:off x="179388" y="1844824"/>
            <a:ext cx="8785225" cy="4824536"/>
          </a:xfrm>
        </p:spPr>
        <p:txBody>
          <a:bodyPr>
            <a:normAutofit fontScale="92500" lnSpcReduction="10000"/>
          </a:bodyPr>
          <a:lstStyle/>
          <a:p>
            <a:pPr>
              <a:buFontTx/>
              <a:buNone/>
            </a:pPr>
            <a:r>
              <a:rPr lang="el-GR" sz="2800" b="1" dirty="0">
                <a:solidFill>
                  <a:schemeClr val="tx1"/>
                </a:solidFill>
              </a:rPr>
              <a:t>3)</a:t>
            </a:r>
            <a:r>
              <a:rPr lang="el-GR" sz="2800" dirty="0">
                <a:solidFill>
                  <a:schemeClr val="tx1"/>
                </a:solidFill>
              </a:rPr>
              <a:t> </a:t>
            </a:r>
            <a:r>
              <a:rPr lang="el-GR" sz="2800" b="1" dirty="0">
                <a:solidFill>
                  <a:schemeClr val="tx1"/>
                </a:solidFill>
              </a:rPr>
              <a:t>Αποφεύγουμε τη χρήση υπερβολικά τεχνικών όρων.</a:t>
            </a:r>
            <a:r>
              <a:rPr lang="el-GR" sz="2800" dirty="0">
                <a:solidFill>
                  <a:schemeClr val="tx1"/>
                </a:solidFill>
              </a:rPr>
              <a:t> Με τον τρόπο αυτό διευκολύνουμε την κατανόηση του εγχειρήματός μας από ένα μη εξειδικευμένο αναγνώστη. </a:t>
            </a:r>
          </a:p>
          <a:p>
            <a:pPr>
              <a:buFontTx/>
              <a:buNone/>
            </a:pPr>
            <a:endParaRPr lang="el-GR" sz="2800" dirty="0">
              <a:solidFill>
                <a:schemeClr val="tx1"/>
              </a:solidFill>
            </a:endParaRPr>
          </a:p>
          <a:p>
            <a:pPr algn="just">
              <a:buFontTx/>
              <a:buNone/>
            </a:pPr>
            <a:r>
              <a:rPr lang="el-GR" sz="2800" b="1" dirty="0">
                <a:solidFill>
                  <a:schemeClr val="tx1"/>
                </a:solidFill>
              </a:rPr>
              <a:t>4) Αντικειμενική παρουσίαση απόψεων.</a:t>
            </a:r>
            <a:r>
              <a:rPr lang="el-GR" sz="2800" dirty="0">
                <a:solidFill>
                  <a:schemeClr val="tx1"/>
                </a:solidFill>
              </a:rPr>
              <a:t> Είναι χρήσιμο να προσπαθήσουμε να παρουσιάσουμε τις απόψεις μας βασιζόμενοι και σε αναλύσεις τρίτων, άρθρα από τον τύπο και κάθε άλλο έντυπο που θα μας επιτρέψει να ενδυναμώσουμε τις αναλύσεις μας έτσι ώστε να πείσουμε τον αναγνώστη. </a:t>
            </a:r>
          </a:p>
          <a:p>
            <a:pPr>
              <a:buFontTx/>
              <a:buNone/>
            </a:pPr>
            <a:r>
              <a:rPr lang="el-GR" sz="2800" dirty="0"/>
              <a:t>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74638"/>
            <a:ext cx="9144000" cy="1498178"/>
          </a:xfrm>
        </p:spPr>
        <p:txBody>
          <a:bodyPr>
            <a:noAutofit/>
          </a:bodyPr>
          <a:lstStyle/>
          <a:p>
            <a:pPr algn="ctr"/>
            <a:r>
              <a:rPr lang="el-GR" sz="3600" b="1" dirty="0"/>
              <a:t>Τι </a:t>
            </a:r>
            <a:r>
              <a:rPr lang="el-GR" sz="3600" b="1" dirty="0" smtClean="0"/>
              <a:t>πρΕπει </a:t>
            </a:r>
            <a:r>
              <a:rPr lang="el-GR" sz="3600" b="1" dirty="0"/>
              <a:t>να </a:t>
            </a:r>
            <a:r>
              <a:rPr lang="el-GR" sz="3600" b="1" dirty="0" smtClean="0"/>
              <a:t>προσΕξουμε </a:t>
            </a:r>
            <a:r>
              <a:rPr lang="el-GR" sz="3600" b="1" dirty="0"/>
              <a:t>στη </a:t>
            </a:r>
            <a:r>
              <a:rPr lang="el-GR" sz="3600" b="1" dirty="0" smtClean="0"/>
              <a:t>συγγραφΗ </a:t>
            </a:r>
            <a:r>
              <a:rPr lang="el-GR" sz="3600" b="1" dirty="0"/>
              <a:t>του </a:t>
            </a:r>
            <a:r>
              <a:rPr lang="el-GR" sz="3600" b="1" dirty="0" smtClean="0"/>
              <a:t>επιχειρηματικοΥ σχεδΙου (4).</a:t>
            </a:r>
            <a:endParaRPr lang="el-GR" sz="3600" b="1" dirty="0"/>
          </a:p>
        </p:txBody>
      </p:sp>
      <p:sp>
        <p:nvSpPr>
          <p:cNvPr id="54275" name="Rectangle 3"/>
          <p:cNvSpPr>
            <a:spLocks noGrp="1" noChangeArrowheads="1"/>
          </p:cNvSpPr>
          <p:nvPr>
            <p:ph idx="1"/>
          </p:nvPr>
        </p:nvSpPr>
        <p:spPr>
          <a:xfrm>
            <a:off x="457200" y="1988840"/>
            <a:ext cx="8229600" cy="4137323"/>
          </a:xfrm>
        </p:spPr>
        <p:txBody>
          <a:bodyPr/>
          <a:lstStyle/>
          <a:p>
            <a:pPr algn="just">
              <a:buFontTx/>
              <a:buNone/>
            </a:pPr>
            <a:r>
              <a:rPr lang="el-GR" b="1" dirty="0">
                <a:solidFill>
                  <a:schemeClr val="tx1"/>
                </a:solidFill>
              </a:rPr>
              <a:t>5) Παρουσίαση πραγματικών στοιχείων.</a:t>
            </a:r>
            <a:r>
              <a:rPr lang="el-GR" dirty="0">
                <a:solidFill>
                  <a:schemeClr val="tx1"/>
                </a:solidFill>
              </a:rPr>
              <a:t> Δεν πρέπει να ξεχνάμε ότι το επιχειρηματικό σχέδιο πρέπει να περιλαμβάνει πραγματικά στοιχεία και ρεαλιστικές παραδοχές και προβλέψεις προκειμένου να κερδίσουμε την εμπιστοσύνη των πιθανών χρηματοδοτών. </a:t>
            </a:r>
          </a:p>
          <a:p>
            <a:pPr>
              <a:buFontTx/>
              <a:buNone/>
            </a:pPr>
            <a:endParaRPr lang="el-G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b="1" dirty="0" smtClean="0"/>
              <a:t>ΜΕΛΕΤΗ ΕΦΙΚΤΟΤΗΤΑΣ (1)</a:t>
            </a:r>
            <a:endParaRPr lang="el-GR" b="1" dirty="0"/>
          </a:p>
        </p:txBody>
      </p:sp>
      <p:sp>
        <p:nvSpPr>
          <p:cNvPr id="3" name="2 - Θέση περιεχομένου"/>
          <p:cNvSpPr>
            <a:spLocks noGrp="1"/>
          </p:cNvSpPr>
          <p:nvPr>
            <p:ph idx="1"/>
          </p:nvPr>
        </p:nvSpPr>
        <p:spPr>
          <a:xfrm>
            <a:off x="179512" y="1124744"/>
            <a:ext cx="8712968" cy="5472608"/>
          </a:xfrm>
        </p:spPr>
        <p:txBody>
          <a:bodyPr>
            <a:normAutofit fontScale="92500"/>
          </a:bodyPr>
          <a:lstStyle/>
          <a:p>
            <a:pPr algn="just"/>
            <a:r>
              <a:rPr lang="el-GR" dirty="0" smtClean="0">
                <a:solidFill>
                  <a:schemeClr val="tx1"/>
                </a:solidFill>
              </a:rPr>
              <a:t>Αν υπάρχει ικανός επιχειρηματικός φορέας ανάληψης του έργου.</a:t>
            </a:r>
          </a:p>
          <a:p>
            <a:pPr algn="just"/>
            <a:r>
              <a:rPr lang="el-GR" dirty="0" smtClean="0">
                <a:solidFill>
                  <a:schemeClr val="tx1"/>
                </a:solidFill>
              </a:rPr>
              <a:t>Αν υπάρχει η δυνατότητα έναρξης εργασιών σήμερα, λόγω πιθανής αρνητικής αλλαγής της νομοθεσίας.</a:t>
            </a:r>
          </a:p>
          <a:p>
            <a:pPr algn="just"/>
            <a:r>
              <a:rPr lang="el-GR" dirty="0" smtClean="0">
                <a:solidFill>
                  <a:schemeClr val="tx1"/>
                </a:solidFill>
              </a:rPr>
              <a:t>Αν υπάρχει αποτελεσματική ζήτηση (είτε για κατοικίες, είτε για τουρισμό).</a:t>
            </a:r>
          </a:p>
          <a:p>
            <a:pPr algn="just"/>
            <a:r>
              <a:rPr lang="el-GR" dirty="0" smtClean="0">
                <a:solidFill>
                  <a:schemeClr val="tx1"/>
                </a:solidFill>
              </a:rPr>
              <a:t>Αν η επιλογή της τοποθεσίας είναι ενδεδειγμένη από πλευράς κόστους κατασκευής, μεταφοράς πελατών (τουρίστες, αγοραστές παραθεριστικών κατοικιών), περιβαλλοντικών επιπτώσεων.</a:t>
            </a:r>
          </a:p>
          <a:p>
            <a:endParaRPr lang="el-GR" dirty="0" smtClean="0"/>
          </a:p>
          <a:p>
            <a:endParaRPr lang="el-G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Autofit/>
          </a:bodyPr>
          <a:lstStyle/>
          <a:p>
            <a:r>
              <a:rPr lang="el-GR" b="1" dirty="0" smtClean="0"/>
              <a:t>ΜΕΛΕΤΗ ΕΦΙΚΤΟΤΗΤΑΣ (2)</a:t>
            </a:r>
            <a:endParaRPr lang="el-GR" dirty="0"/>
          </a:p>
        </p:txBody>
      </p:sp>
      <p:sp>
        <p:nvSpPr>
          <p:cNvPr id="3" name="2 - Θέση περιεχομένου"/>
          <p:cNvSpPr>
            <a:spLocks noGrp="1"/>
          </p:cNvSpPr>
          <p:nvPr>
            <p:ph idx="1"/>
          </p:nvPr>
        </p:nvSpPr>
        <p:spPr>
          <a:xfrm>
            <a:off x="251520" y="980728"/>
            <a:ext cx="8640960" cy="5616624"/>
          </a:xfrm>
        </p:spPr>
        <p:txBody>
          <a:bodyPr>
            <a:normAutofit fontScale="92500" lnSpcReduction="20000"/>
          </a:bodyPr>
          <a:lstStyle/>
          <a:p>
            <a:pPr algn="just"/>
            <a:r>
              <a:rPr lang="el-GR" dirty="0" smtClean="0">
                <a:solidFill>
                  <a:schemeClr val="tx1"/>
                </a:solidFill>
              </a:rPr>
              <a:t>Αν υπάρχουν και πόσοι προμηθευτές (πχ ξύλινα σπίτια από την Τσεχία).</a:t>
            </a:r>
          </a:p>
          <a:p>
            <a:pPr algn="just"/>
            <a:r>
              <a:rPr lang="el-GR" dirty="0" smtClean="0">
                <a:solidFill>
                  <a:schemeClr val="tx1"/>
                </a:solidFill>
              </a:rPr>
              <a:t>Αν η βιωσιμότητα επένδυσης είναι εξασφαλισμένη (Hotel, εξοχικές κατοικίες).</a:t>
            </a:r>
          </a:p>
          <a:p>
            <a:pPr algn="just"/>
            <a:r>
              <a:rPr lang="el-GR" dirty="0" smtClean="0">
                <a:solidFill>
                  <a:schemeClr val="tx1"/>
                </a:solidFill>
              </a:rPr>
              <a:t>Αν υπάρχει η δυνατότητα εξασφάλισης χρηματοδότησης, σε συνδυασμό με τον καθορισμό χρόνου ολοκλήρωσης (</a:t>
            </a:r>
            <a:r>
              <a:rPr lang="en-US" dirty="0" smtClean="0">
                <a:solidFill>
                  <a:schemeClr val="tx1"/>
                </a:solidFill>
              </a:rPr>
              <a:t>capital budgeting</a:t>
            </a:r>
            <a:r>
              <a:rPr lang="el-GR" dirty="0" smtClean="0">
                <a:solidFill>
                  <a:schemeClr val="tx1"/>
                </a:solidFill>
              </a:rPr>
              <a:t>) σε περίπτωση ιδιοκατασκευής στα 3 απαιτούμενα στάδια ολοκλήρωσης του κατασκευαστικού προγράμματος: α) στάδιο μελέτης, β) στάδιο κατασκευής και γ) στάδιο λειτουργίας.</a:t>
            </a:r>
          </a:p>
          <a:p>
            <a:pPr algn="just"/>
            <a:r>
              <a:rPr lang="el-GR" dirty="0" smtClean="0">
                <a:solidFill>
                  <a:schemeClr val="tx1"/>
                </a:solidFill>
              </a:rPr>
              <a:t>Αν υπάρχει η δυνατότητα υπολογισμού του κόστους δανεισμού.</a:t>
            </a:r>
            <a:endParaRPr lang="el-GR" dirty="0">
              <a:solidFill>
                <a:schemeClr val="tx1"/>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Autofit/>
          </a:bodyPr>
          <a:lstStyle/>
          <a:p>
            <a:r>
              <a:rPr lang="el-GR" b="1" dirty="0" smtClean="0"/>
              <a:t>ΜΕΛΕΤΗ ΕΦΙΚΤΟΤΗΤΑΣ (3)</a:t>
            </a:r>
            <a:endParaRPr lang="el-GR" dirty="0"/>
          </a:p>
        </p:txBody>
      </p:sp>
      <p:sp>
        <p:nvSpPr>
          <p:cNvPr id="3" name="2 - Θέση περιεχομένου"/>
          <p:cNvSpPr>
            <a:spLocks noGrp="1"/>
          </p:cNvSpPr>
          <p:nvPr>
            <p:ph idx="1"/>
          </p:nvPr>
        </p:nvSpPr>
        <p:spPr>
          <a:xfrm>
            <a:off x="179512" y="980728"/>
            <a:ext cx="8784976" cy="5616624"/>
          </a:xfrm>
        </p:spPr>
        <p:txBody>
          <a:bodyPr>
            <a:normAutofit/>
          </a:bodyPr>
          <a:lstStyle/>
          <a:p>
            <a:pPr algn="just"/>
            <a:r>
              <a:rPr lang="el-GR" dirty="0" smtClean="0">
                <a:solidFill>
                  <a:schemeClr val="tx1"/>
                </a:solidFill>
              </a:rPr>
              <a:t>Αν υπάρχει δυνατότητα έκδοσης Ε/Ε καλής εκτέλεσης σε περίπτωση που παραχωρηθεί το έργο κατασκευής σε άλλους, είτε πρόκειται για εξοχικές κατοικίες είτε για </a:t>
            </a:r>
            <a:r>
              <a:rPr lang="en-US" dirty="0" smtClean="0">
                <a:solidFill>
                  <a:schemeClr val="tx1"/>
                </a:solidFill>
              </a:rPr>
              <a:t>Hotel</a:t>
            </a:r>
            <a:r>
              <a:rPr lang="el-GR" dirty="0" smtClean="0">
                <a:solidFill>
                  <a:schemeClr val="tx1"/>
                </a:solidFill>
              </a:rPr>
              <a:t>.</a:t>
            </a:r>
          </a:p>
          <a:p>
            <a:pPr algn="just"/>
            <a:r>
              <a:rPr lang="el-GR" dirty="0" smtClean="0">
                <a:solidFill>
                  <a:schemeClr val="tx1"/>
                </a:solidFill>
              </a:rPr>
              <a:t>Αν υπάρχει δυνατότητα ένταξης σε αναπτυξιακό νόμο ή άλλο σχετικό επενδυτικό πρόγραμμα, εφόσον φυσικά δημιουργηθεί </a:t>
            </a:r>
            <a:r>
              <a:rPr lang="en-US" dirty="0" smtClean="0">
                <a:solidFill>
                  <a:schemeClr val="tx1"/>
                </a:solidFill>
              </a:rPr>
              <a:t>Hotel</a:t>
            </a:r>
            <a:r>
              <a:rPr lang="el-GR" dirty="0" smtClean="0">
                <a:solidFill>
                  <a:schemeClr val="tx1"/>
                </a:solidFill>
              </a:rPr>
              <a:t>.</a:t>
            </a:r>
          </a:p>
          <a:p>
            <a:pPr algn="just"/>
            <a:r>
              <a:rPr lang="el-GR" dirty="0" smtClean="0">
                <a:solidFill>
                  <a:schemeClr val="tx1"/>
                </a:solidFill>
              </a:rPr>
              <a:t>Αν υπάρχουν αντιδράσεις από τους κατοίκους της περιοχής και τους οικολόγους.</a:t>
            </a:r>
          </a:p>
          <a:p>
            <a:endParaRPr lang="el-G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Autofit/>
          </a:bodyPr>
          <a:lstStyle/>
          <a:p>
            <a:r>
              <a:rPr lang="el-GR" b="1" dirty="0" smtClean="0"/>
              <a:t>ΜΕΛΕΤΗ ΕΦΙΚΤΟΤΗΤΑΣ (4)</a:t>
            </a:r>
            <a:endParaRPr lang="el-GR" dirty="0"/>
          </a:p>
        </p:txBody>
      </p:sp>
      <p:sp>
        <p:nvSpPr>
          <p:cNvPr id="3" name="2 - Θέση περιεχομένου"/>
          <p:cNvSpPr>
            <a:spLocks noGrp="1"/>
          </p:cNvSpPr>
          <p:nvPr>
            <p:ph idx="1"/>
          </p:nvPr>
        </p:nvSpPr>
        <p:spPr>
          <a:xfrm>
            <a:off x="251520" y="908720"/>
            <a:ext cx="8640960" cy="5688632"/>
          </a:xfrm>
        </p:spPr>
        <p:txBody>
          <a:bodyPr>
            <a:normAutofit fontScale="85000" lnSpcReduction="20000"/>
          </a:bodyPr>
          <a:lstStyle/>
          <a:p>
            <a:pPr algn="just"/>
            <a:r>
              <a:rPr lang="el-GR" dirty="0" smtClean="0">
                <a:solidFill>
                  <a:schemeClr val="tx1"/>
                </a:solidFill>
              </a:rPr>
              <a:t>Αν η αξιολόγηση του σχεδίου επένδυσης από κοινωνική άποψη δίνει θετικά αποτελέσματα στην περιοχή και προχωρεί στην αναβάθμιση και την αξιοποίησή της (θέσεις εργασίας σε κατοίκους της περιοχής, αύξηση της αξίας της γης της ευρύτερης περιοχής κλπ).</a:t>
            </a:r>
          </a:p>
          <a:p>
            <a:pPr algn="just"/>
            <a:r>
              <a:rPr lang="el-GR" dirty="0" smtClean="0">
                <a:solidFill>
                  <a:schemeClr val="tx1"/>
                </a:solidFill>
              </a:rPr>
              <a:t>Αν υπάρχει η δυνατότητα χρήσης του </a:t>
            </a:r>
            <a:r>
              <a:rPr lang="en-US" dirty="0" smtClean="0">
                <a:solidFill>
                  <a:schemeClr val="tx1"/>
                </a:solidFill>
              </a:rPr>
              <a:t>Benchmarking</a:t>
            </a:r>
            <a:r>
              <a:rPr lang="el-GR" dirty="0" smtClean="0">
                <a:solidFill>
                  <a:schemeClr val="tx1"/>
                </a:solidFill>
              </a:rPr>
              <a:t> (σύγκριση με άλλες ομοειδείς επιχειρήσεις π.χ. σύγκριση με το ξύλινο Σαλέ στο Καρπενήσι ή την Αράχοβα σε περίπτωση που θα χτισθεί ξενοδοχειακή μονάδα).</a:t>
            </a:r>
          </a:p>
          <a:p>
            <a:pPr algn="just"/>
            <a:r>
              <a:rPr lang="el-GR" dirty="0" smtClean="0">
                <a:solidFill>
                  <a:schemeClr val="tx1"/>
                </a:solidFill>
              </a:rPr>
              <a:t>Πρόβλεψη χρηματοροών (έσοδα – έξοδα πχ μισθοί υπαλλήλων) σε περίπτωση κατασκευής ξενοδοχειακής μονάδας.</a:t>
            </a:r>
          </a:p>
          <a:p>
            <a:pPr algn="just"/>
            <a:r>
              <a:rPr lang="el-GR" dirty="0" smtClean="0">
                <a:solidFill>
                  <a:schemeClr val="tx1"/>
                </a:solidFill>
              </a:rPr>
              <a:t>Αν υπάρχει η δυνατότητα καθορισμού του χρόνου κατασκευής.</a:t>
            </a:r>
          </a:p>
          <a:p>
            <a:endParaRPr lang="el-GR"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3200" b="1" dirty="0" smtClean="0"/>
              <a:t>ΓΕΝΙΚΑ ΣΤΟΙΧΕΙΑ</a:t>
            </a:r>
            <a:endParaRPr lang="el-GR" sz="3200" b="1" dirty="0"/>
          </a:p>
        </p:txBody>
      </p:sp>
      <p:pic>
        <p:nvPicPr>
          <p:cNvPr id="270338" name="Picture 2"/>
          <p:cNvPicPr>
            <a:picLocks noGrp="1" noChangeAspect="1" noChangeArrowheads="1"/>
          </p:cNvPicPr>
          <p:nvPr>
            <p:ph idx="1"/>
          </p:nvPr>
        </p:nvPicPr>
        <p:blipFill>
          <a:blip r:embed="rId2" cstate="print"/>
          <a:srcRect/>
          <a:stretch>
            <a:fillRect/>
          </a:stretch>
        </p:blipFill>
        <p:spPr bwMode="auto">
          <a:xfrm>
            <a:off x="251520" y="836712"/>
            <a:ext cx="8568952" cy="583264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0" y="274638"/>
            <a:ext cx="9144000" cy="1143000"/>
          </a:xfrm>
        </p:spPr>
        <p:txBody>
          <a:bodyPr>
            <a:noAutofit/>
          </a:bodyPr>
          <a:lstStyle/>
          <a:p>
            <a:pPr algn="ctr"/>
            <a:r>
              <a:rPr lang="el-GR" b="1" dirty="0" smtClean="0">
                <a:solidFill>
                  <a:schemeClr val="tx1"/>
                </a:solidFill>
              </a:rPr>
              <a:t>ΠροϋπολογισμΟΣ ΕπενδΥσεων ΚεφαλαΙου (1)</a:t>
            </a:r>
            <a:endParaRPr lang="el-GR" b="1" dirty="0">
              <a:solidFill>
                <a:schemeClr val="tx1"/>
              </a:solidFill>
            </a:endParaRPr>
          </a:p>
        </p:txBody>
      </p:sp>
      <p:sp>
        <p:nvSpPr>
          <p:cNvPr id="216067" name="Rectangle 3"/>
          <p:cNvSpPr>
            <a:spLocks noGrp="1" noChangeArrowheads="1"/>
          </p:cNvSpPr>
          <p:nvPr>
            <p:ph idx="1"/>
          </p:nvPr>
        </p:nvSpPr>
        <p:spPr/>
        <p:txBody>
          <a:bodyPr/>
          <a:lstStyle/>
          <a:p>
            <a:pPr algn="just"/>
            <a:r>
              <a:rPr lang="el-GR" sz="2800" b="1" dirty="0">
                <a:solidFill>
                  <a:schemeClr val="tx1"/>
                </a:solidFill>
              </a:rPr>
              <a:t>Ονομάζεται</a:t>
            </a:r>
            <a:r>
              <a:rPr lang="el-GR" sz="2800" dirty="0">
                <a:solidFill>
                  <a:schemeClr val="tx1"/>
                </a:solidFill>
              </a:rPr>
              <a:t> η διαδικασία σχεδιασμού των δαπανών μιας επιχείρησης σε μακροπρόθεσμα περιουσιακά στοιχεία τα οποία θα χρησιμοποιηθούν στην παραγωγή ενός αγαθού ή υπηρεσίας</a:t>
            </a:r>
            <a:r>
              <a:rPr lang="en-US" sz="2800" dirty="0">
                <a:solidFill>
                  <a:schemeClr val="tx1"/>
                </a:solidFill>
              </a:rPr>
              <a:t> </a:t>
            </a:r>
            <a:r>
              <a:rPr lang="el-GR" sz="2800" dirty="0">
                <a:solidFill>
                  <a:schemeClr val="tx1"/>
                </a:solidFill>
              </a:rPr>
              <a:t>(παραγωγικές επενδύσεις</a:t>
            </a:r>
            <a:r>
              <a:rPr lang="el-GR" sz="2800" dirty="0" smtClean="0">
                <a:solidFill>
                  <a:schemeClr val="tx1"/>
                </a:solidFill>
              </a:rPr>
              <a:t>)</a:t>
            </a:r>
            <a:r>
              <a:rPr lang="en-US" sz="2800" dirty="0" smtClean="0">
                <a:solidFill>
                  <a:schemeClr val="tx1"/>
                </a:solidFill>
              </a:rPr>
              <a:t>.</a:t>
            </a:r>
            <a:endParaRPr lang="el-GR" sz="2800" dirty="0">
              <a:solidFill>
                <a:schemeClr val="tx1"/>
              </a:solidFill>
            </a:endParaRPr>
          </a:p>
          <a:p>
            <a:pPr algn="just"/>
            <a:r>
              <a:rPr lang="el-GR" sz="2800" b="1" dirty="0">
                <a:solidFill>
                  <a:schemeClr val="tx1"/>
                </a:solidFill>
              </a:rPr>
              <a:t>Αναφέρεται </a:t>
            </a:r>
            <a:r>
              <a:rPr lang="el-GR" sz="2800" dirty="0">
                <a:solidFill>
                  <a:schemeClr val="tx1"/>
                </a:solidFill>
              </a:rPr>
              <a:t>στην ανάλυση επενδυτικών σχεδίων και στην απόφαση αποδοχής ή απόρριψης </a:t>
            </a:r>
            <a:r>
              <a:rPr lang="el-GR" sz="2800" dirty="0" smtClean="0">
                <a:solidFill>
                  <a:schemeClr val="tx1"/>
                </a:solidFill>
              </a:rPr>
              <a:t>τους</a:t>
            </a:r>
            <a:r>
              <a:rPr lang="en-US" sz="2800" dirty="0" smtClean="0">
                <a:solidFill>
                  <a:schemeClr val="tx1"/>
                </a:solidFill>
              </a:rPr>
              <a:t>.</a:t>
            </a:r>
            <a:endParaRPr lang="el-GR" sz="2800" dirty="0">
              <a:solidFill>
                <a:schemeClr val="tx1"/>
              </a:solidFill>
            </a:endParaRPr>
          </a:p>
        </p:txBody>
      </p:sp>
      <p:sp>
        <p:nvSpPr>
          <p:cNvPr id="6" name="5 - Θέση αριθμού διαφάνειας"/>
          <p:cNvSpPr>
            <a:spLocks noGrp="1"/>
          </p:cNvSpPr>
          <p:nvPr>
            <p:ph type="sldNum" sz="quarter" idx="12"/>
          </p:nvPr>
        </p:nvSpPr>
        <p:spPr/>
        <p:txBody>
          <a:bodyPr>
            <a:normAutofit fontScale="92500" lnSpcReduction="10000"/>
          </a:bodyPr>
          <a:lstStyle/>
          <a:p>
            <a:fld id="{112A6FCB-0600-4D92-9D9A-B2D3ED885875}" type="slidenum">
              <a:rPr lang="el-GR"/>
              <a:pPr/>
              <a:t>8</a:t>
            </a:fld>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3200" b="1" dirty="0" smtClean="0"/>
              <a:t>ΚΟΣΤΟΣ ΕΠΕΝΔΥΣΗΣ</a:t>
            </a:r>
            <a:endParaRPr lang="el-GR" sz="3200" b="1" dirty="0"/>
          </a:p>
        </p:txBody>
      </p:sp>
      <p:pic>
        <p:nvPicPr>
          <p:cNvPr id="271362" name="Picture 2"/>
          <p:cNvPicPr>
            <a:picLocks noGrp="1" noChangeAspect="1" noChangeArrowheads="1"/>
          </p:cNvPicPr>
          <p:nvPr>
            <p:ph idx="1"/>
          </p:nvPr>
        </p:nvPicPr>
        <p:blipFill>
          <a:blip r:embed="rId2" cstate="print"/>
          <a:srcRect/>
          <a:stretch>
            <a:fillRect/>
          </a:stretch>
        </p:blipFill>
        <p:spPr bwMode="auto">
          <a:xfrm>
            <a:off x="179512" y="908720"/>
            <a:ext cx="8784976" cy="5616624"/>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562074"/>
          </a:xfrm>
        </p:spPr>
        <p:txBody>
          <a:bodyPr>
            <a:noAutofit/>
          </a:bodyPr>
          <a:lstStyle/>
          <a:p>
            <a:r>
              <a:rPr lang="el-GR" sz="3200" b="1" dirty="0" smtClean="0"/>
              <a:t>ΕΠΙΛΕΞΙΜΟ ΚΟΣΤΟΣ</a:t>
            </a:r>
            <a:endParaRPr lang="el-GR" sz="3200" b="1" dirty="0"/>
          </a:p>
        </p:txBody>
      </p:sp>
      <p:pic>
        <p:nvPicPr>
          <p:cNvPr id="272386" name="Picture 2"/>
          <p:cNvPicPr>
            <a:picLocks noGrp="1" noChangeAspect="1" noChangeArrowheads="1"/>
          </p:cNvPicPr>
          <p:nvPr>
            <p:ph idx="1"/>
          </p:nvPr>
        </p:nvPicPr>
        <p:blipFill>
          <a:blip r:embed="rId2" cstate="print"/>
          <a:srcRect/>
          <a:stretch>
            <a:fillRect/>
          </a:stretch>
        </p:blipFill>
        <p:spPr bwMode="auto">
          <a:xfrm>
            <a:off x="179512" y="908720"/>
            <a:ext cx="8640959" cy="576064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a:bodyPr>
          <a:lstStyle/>
          <a:p>
            <a:r>
              <a:rPr lang="el-GR" sz="3200" b="1" dirty="0" smtClean="0"/>
              <a:t>ΑΝΑΛΥΣΗ ΕΣΟΔΩΝ 5ΕΤΙΑΣ</a:t>
            </a:r>
            <a:endParaRPr lang="el-GR" sz="3200" b="1" dirty="0"/>
          </a:p>
        </p:txBody>
      </p:sp>
      <p:pic>
        <p:nvPicPr>
          <p:cNvPr id="273410" name="Picture 2"/>
          <p:cNvPicPr>
            <a:picLocks noGrp="1" noChangeAspect="1" noChangeArrowheads="1"/>
          </p:cNvPicPr>
          <p:nvPr>
            <p:ph idx="1"/>
          </p:nvPr>
        </p:nvPicPr>
        <p:blipFill>
          <a:blip r:embed="rId2" cstate="print"/>
          <a:srcRect/>
          <a:stretch>
            <a:fillRect/>
          </a:stretch>
        </p:blipFill>
        <p:spPr bwMode="auto">
          <a:xfrm>
            <a:off x="251520" y="980728"/>
            <a:ext cx="8568952" cy="5688631"/>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a:bodyPr>
          <a:lstStyle/>
          <a:p>
            <a:r>
              <a:rPr lang="el-GR" sz="3200" b="1" dirty="0" smtClean="0"/>
              <a:t>ΣΥΓΚΕΝΤΡΩΤΙΚΗ ΑΝΑΛΥΣΗ ΕΣΟΔΩΝ</a:t>
            </a:r>
            <a:endParaRPr lang="el-GR" sz="3200" b="1" dirty="0"/>
          </a:p>
        </p:txBody>
      </p:sp>
      <p:pic>
        <p:nvPicPr>
          <p:cNvPr id="274434" name="Picture 2"/>
          <p:cNvPicPr>
            <a:picLocks noGrp="1" noChangeAspect="1" noChangeArrowheads="1"/>
          </p:cNvPicPr>
          <p:nvPr>
            <p:ph idx="1"/>
          </p:nvPr>
        </p:nvPicPr>
        <p:blipFill>
          <a:blip r:embed="rId2" cstate="print"/>
          <a:srcRect/>
          <a:stretch>
            <a:fillRect/>
          </a:stretch>
        </p:blipFill>
        <p:spPr bwMode="auto">
          <a:xfrm>
            <a:off x="179512" y="980728"/>
            <a:ext cx="8784976" cy="5616624"/>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562074"/>
          </a:xfrm>
        </p:spPr>
        <p:txBody>
          <a:bodyPr>
            <a:noAutofit/>
          </a:bodyPr>
          <a:lstStyle/>
          <a:p>
            <a:r>
              <a:rPr lang="el-GR" sz="3200" b="1" dirty="0" smtClean="0"/>
              <a:t>ΑΝΑΛΥΣΗ ΛΕΙΤΟΥΡΓΙΚΩΝ ΕΞΟΔΩΝ 5ΕΤΙΑΣ</a:t>
            </a:r>
            <a:endParaRPr lang="el-GR" sz="3200" b="1" dirty="0"/>
          </a:p>
        </p:txBody>
      </p:sp>
      <p:pic>
        <p:nvPicPr>
          <p:cNvPr id="275458" name="Picture 2"/>
          <p:cNvPicPr>
            <a:picLocks noGrp="1" noChangeAspect="1" noChangeArrowheads="1"/>
          </p:cNvPicPr>
          <p:nvPr>
            <p:ph idx="1"/>
          </p:nvPr>
        </p:nvPicPr>
        <p:blipFill>
          <a:blip r:embed="rId2" cstate="print"/>
          <a:srcRect/>
          <a:stretch>
            <a:fillRect/>
          </a:stretch>
        </p:blipFill>
        <p:spPr bwMode="auto">
          <a:xfrm>
            <a:off x="179512" y="908720"/>
            <a:ext cx="8712968" cy="5688632"/>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490066"/>
          </a:xfrm>
        </p:spPr>
        <p:txBody>
          <a:bodyPr>
            <a:noAutofit/>
          </a:bodyPr>
          <a:lstStyle/>
          <a:p>
            <a:r>
              <a:rPr lang="el-GR" sz="3200" b="1" dirty="0" smtClean="0"/>
              <a:t>ΣΥΓΚΕΝΤΡΩΤΙΚΗ ΑΝΑΛΥΣΗ ΕΞΟΔΩΝ</a:t>
            </a:r>
            <a:endParaRPr lang="el-GR" sz="3200" b="1" dirty="0"/>
          </a:p>
        </p:txBody>
      </p:sp>
      <p:pic>
        <p:nvPicPr>
          <p:cNvPr id="276482" name="Picture 2"/>
          <p:cNvPicPr>
            <a:picLocks noGrp="1" noChangeAspect="1" noChangeArrowheads="1"/>
          </p:cNvPicPr>
          <p:nvPr>
            <p:ph idx="1"/>
          </p:nvPr>
        </p:nvPicPr>
        <p:blipFill>
          <a:blip r:embed="rId2" cstate="print"/>
          <a:srcRect/>
          <a:stretch>
            <a:fillRect/>
          </a:stretch>
        </p:blipFill>
        <p:spPr bwMode="auto">
          <a:xfrm>
            <a:off x="179512" y="836712"/>
            <a:ext cx="8712968" cy="5760640"/>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8686800" cy="490066"/>
          </a:xfrm>
        </p:spPr>
        <p:txBody>
          <a:bodyPr>
            <a:noAutofit/>
          </a:bodyPr>
          <a:lstStyle/>
          <a:p>
            <a:r>
              <a:rPr lang="el-GR" sz="3200" b="1" dirty="0" smtClean="0"/>
              <a:t>ΕΤΗΣΙΑ ΑΝΑΛΥΣΗ ΤΑΜΕΙΑΚΩΝ ΡΟΩΝ</a:t>
            </a:r>
            <a:endParaRPr lang="el-GR" sz="3200" b="1" dirty="0"/>
          </a:p>
        </p:txBody>
      </p:sp>
      <p:pic>
        <p:nvPicPr>
          <p:cNvPr id="277506" name="Picture 2"/>
          <p:cNvPicPr>
            <a:picLocks noGrp="1" noChangeAspect="1" noChangeArrowheads="1"/>
          </p:cNvPicPr>
          <p:nvPr>
            <p:ph idx="1"/>
          </p:nvPr>
        </p:nvPicPr>
        <p:blipFill>
          <a:blip r:embed="rId2" cstate="print"/>
          <a:srcRect/>
          <a:stretch>
            <a:fillRect/>
          </a:stretch>
        </p:blipFill>
        <p:spPr bwMode="auto">
          <a:xfrm>
            <a:off x="251520" y="764704"/>
            <a:ext cx="8640960" cy="5904656"/>
          </a:xfrm>
          <a:prstGeom prst="rect">
            <a:avLst/>
          </a:prstGeom>
          <a:noFill/>
          <a:ln w="9525">
            <a:noFill/>
            <a:miter lim="800000"/>
            <a:headEnd/>
            <a:tailEnd/>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p:spPr>
        <p:txBody>
          <a:bodyPr>
            <a:noAutofit/>
          </a:bodyPr>
          <a:lstStyle/>
          <a:p>
            <a:pPr algn="ctr"/>
            <a:r>
              <a:rPr lang="el-GR" sz="3200" b="1" dirty="0" smtClean="0"/>
              <a:t>ΣΥΝΤΕΛΕΣΤΗΣ ΕΛΛΕΙΜΜΑΤΟΣ ΧΡΗΜΑΤΟΔΟΤΗΣΗΣ</a:t>
            </a:r>
            <a:endParaRPr lang="el-GR" sz="3200" b="1" dirty="0"/>
          </a:p>
        </p:txBody>
      </p:sp>
      <p:pic>
        <p:nvPicPr>
          <p:cNvPr id="278530" name="Picture 2"/>
          <p:cNvPicPr>
            <a:picLocks noGrp="1" noChangeAspect="1" noChangeArrowheads="1"/>
          </p:cNvPicPr>
          <p:nvPr>
            <p:ph idx="1"/>
          </p:nvPr>
        </p:nvPicPr>
        <p:blipFill>
          <a:blip r:embed="rId2" cstate="print"/>
          <a:srcRect/>
          <a:stretch>
            <a:fillRect/>
          </a:stretch>
        </p:blipFill>
        <p:spPr bwMode="auto">
          <a:xfrm>
            <a:off x="179512" y="1124744"/>
            <a:ext cx="8784976" cy="5544616"/>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90066"/>
          </a:xfrm>
        </p:spPr>
        <p:txBody>
          <a:bodyPr>
            <a:normAutofit fontScale="90000"/>
          </a:bodyPr>
          <a:lstStyle/>
          <a:p>
            <a:r>
              <a:rPr lang="el-GR" sz="3200" b="1" dirty="0" smtClean="0"/>
              <a:t>ΕΠΙΧΟΡΗΓΗΣΗ - ΕΠΙΔΟΤΗΣΗ </a:t>
            </a:r>
            <a:endParaRPr lang="el-GR" sz="3200" b="1" dirty="0"/>
          </a:p>
        </p:txBody>
      </p:sp>
      <p:pic>
        <p:nvPicPr>
          <p:cNvPr id="279554" name="Picture 2"/>
          <p:cNvPicPr>
            <a:picLocks noGrp="1" noChangeAspect="1" noChangeArrowheads="1"/>
          </p:cNvPicPr>
          <p:nvPr>
            <p:ph idx="1"/>
          </p:nvPr>
        </p:nvPicPr>
        <p:blipFill>
          <a:blip r:embed="rId2" cstate="print"/>
          <a:srcRect/>
          <a:stretch>
            <a:fillRect/>
          </a:stretch>
        </p:blipFill>
        <p:spPr bwMode="auto">
          <a:xfrm>
            <a:off x="323528" y="836712"/>
            <a:ext cx="8568952" cy="5688632"/>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33375"/>
            <a:ext cx="8964488" cy="885825"/>
          </a:xfrm>
        </p:spPr>
        <p:txBody>
          <a:bodyPr>
            <a:noAutofit/>
          </a:bodyPr>
          <a:lstStyle/>
          <a:p>
            <a:pPr algn="ctr"/>
            <a:r>
              <a:rPr lang="el-GR" sz="3200" b="1" dirty="0" smtClean="0"/>
              <a:t>ΣΤΟΙΧΕΙΑ ΠΟΥ ΑΠΑΡΤΙΖΟΥΝ ΕΝΑ ΕΠΙΧΕΙΡΗΜΑΤΙΚΟ ΣΧΕΔΙΟ</a:t>
            </a:r>
            <a:endParaRPr lang="el-GR" sz="3200" b="1" dirty="0"/>
          </a:p>
        </p:txBody>
      </p:sp>
      <p:sp>
        <p:nvSpPr>
          <p:cNvPr id="18435" name="Rectangle 3"/>
          <p:cNvSpPr>
            <a:spLocks noGrp="1" noChangeArrowheads="1"/>
          </p:cNvSpPr>
          <p:nvPr>
            <p:ph idx="1"/>
          </p:nvPr>
        </p:nvSpPr>
        <p:spPr>
          <a:xfrm>
            <a:off x="457200" y="1447800"/>
            <a:ext cx="8458200" cy="4648200"/>
          </a:xfrm>
        </p:spPr>
        <p:txBody>
          <a:bodyPr>
            <a:normAutofit lnSpcReduction="10000"/>
          </a:bodyPr>
          <a:lstStyle/>
          <a:p>
            <a:pPr algn="just">
              <a:lnSpc>
                <a:spcPct val="90000"/>
              </a:lnSpc>
              <a:buFontTx/>
              <a:buNone/>
            </a:pPr>
            <a:r>
              <a:rPr lang="el-GR" sz="3000" b="1" dirty="0">
                <a:latin typeface="Garamond" pitchFamily="18" charset="0"/>
              </a:rPr>
              <a:t>	</a:t>
            </a:r>
            <a:endParaRPr lang="en-US" sz="3000" u="sng" dirty="0"/>
          </a:p>
          <a:p>
            <a:pPr algn="just">
              <a:lnSpc>
                <a:spcPct val="90000"/>
              </a:lnSpc>
            </a:pPr>
            <a:r>
              <a:rPr lang="el-GR" sz="3000" dirty="0">
                <a:solidFill>
                  <a:schemeClr val="tx1"/>
                </a:solidFill>
              </a:rPr>
              <a:t>Φιλοσοφία που κρύβεται πίσω από την ανάληψη του επιχειρηματικού σχεδίου της εταιρείας</a:t>
            </a:r>
          </a:p>
          <a:p>
            <a:pPr algn="just">
              <a:lnSpc>
                <a:spcPct val="90000"/>
              </a:lnSpc>
            </a:pPr>
            <a:r>
              <a:rPr lang="el-GR" sz="3000" dirty="0">
                <a:solidFill>
                  <a:schemeClr val="tx1"/>
                </a:solidFill>
              </a:rPr>
              <a:t>Σκοπός επιχειρηματικού σχεδίου</a:t>
            </a:r>
          </a:p>
          <a:p>
            <a:pPr algn="just">
              <a:lnSpc>
                <a:spcPct val="90000"/>
              </a:lnSpc>
            </a:pPr>
            <a:r>
              <a:rPr lang="el-GR" sz="3000" dirty="0">
                <a:solidFill>
                  <a:schemeClr val="tx1"/>
                </a:solidFill>
              </a:rPr>
              <a:t>Στόχοι της επιχειρηματικής πρωτοβουλίας</a:t>
            </a:r>
          </a:p>
          <a:p>
            <a:pPr algn="just">
              <a:lnSpc>
                <a:spcPct val="90000"/>
              </a:lnSpc>
            </a:pPr>
            <a:r>
              <a:rPr lang="el-GR" sz="3000" dirty="0">
                <a:solidFill>
                  <a:schemeClr val="tx1"/>
                </a:solidFill>
              </a:rPr>
              <a:t>Προτεινόμενο επιχειρηματικό σχέδιο</a:t>
            </a:r>
          </a:p>
          <a:p>
            <a:pPr algn="just">
              <a:lnSpc>
                <a:spcPct val="90000"/>
              </a:lnSpc>
            </a:pPr>
            <a:r>
              <a:rPr lang="el-GR" sz="3000" dirty="0">
                <a:solidFill>
                  <a:schemeClr val="tx1"/>
                </a:solidFill>
              </a:rPr>
              <a:t>Τρόπος χρηματοδότησης</a:t>
            </a:r>
          </a:p>
          <a:p>
            <a:pPr algn="just">
              <a:lnSpc>
                <a:spcPct val="90000"/>
              </a:lnSpc>
            </a:pPr>
            <a:r>
              <a:rPr lang="el-GR" sz="3000" dirty="0">
                <a:solidFill>
                  <a:schemeClr val="tx1"/>
                </a:solidFill>
              </a:rPr>
              <a:t>Πρωτοτυπία και </a:t>
            </a:r>
            <a:r>
              <a:rPr lang="el-GR" sz="3000" dirty="0" smtClean="0">
                <a:solidFill>
                  <a:schemeClr val="tx1"/>
                </a:solidFill>
              </a:rPr>
              <a:t>καινοτομία</a:t>
            </a:r>
          </a:p>
          <a:p>
            <a:pPr algn="just">
              <a:lnSpc>
                <a:spcPct val="90000"/>
              </a:lnSpc>
            </a:pPr>
            <a:r>
              <a:rPr lang="el-GR" sz="3000" dirty="0" smtClean="0">
                <a:solidFill>
                  <a:schemeClr val="tx1"/>
                </a:solidFill>
              </a:rPr>
              <a:t>Δημιουργία Θέσεων Εργασίας</a:t>
            </a:r>
            <a:endParaRPr lang="el-GR" sz="3000" dirty="0">
              <a:solidFill>
                <a:schemeClr val="tx1"/>
              </a:solidFill>
            </a:endParaRPr>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0" y="274638"/>
            <a:ext cx="9144000" cy="1143000"/>
          </a:xfrm>
        </p:spPr>
        <p:txBody>
          <a:bodyPr>
            <a:noAutofit/>
          </a:bodyPr>
          <a:lstStyle/>
          <a:p>
            <a:pPr algn="ctr"/>
            <a:r>
              <a:rPr lang="el-GR" b="1" dirty="0" smtClean="0">
                <a:solidFill>
                  <a:schemeClr val="tx1"/>
                </a:solidFill>
              </a:rPr>
              <a:t>ΠροϋπολογισμΟΣ ΕπενδΥσεων ΚεφαλαΙου (2)</a:t>
            </a:r>
            <a:endParaRPr lang="el-GR" b="1" dirty="0">
              <a:solidFill>
                <a:schemeClr val="tx1"/>
              </a:solidFill>
            </a:endParaRPr>
          </a:p>
        </p:txBody>
      </p:sp>
      <p:sp>
        <p:nvSpPr>
          <p:cNvPr id="217091" name="Rectangle 3"/>
          <p:cNvSpPr>
            <a:spLocks noGrp="1" noChangeArrowheads="1"/>
          </p:cNvSpPr>
          <p:nvPr>
            <p:ph idx="1"/>
          </p:nvPr>
        </p:nvSpPr>
        <p:spPr>
          <a:xfrm>
            <a:off x="179512" y="1554162"/>
            <a:ext cx="8812088" cy="4525963"/>
          </a:xfrm>
        </p:spPr>
        <p:txBody>
          <a:bodyPr/>
          <a:lstStyle/>
          <a:p>
            <a:pPr>
              <a:lnSpc>
                <a:spcPct val="90000"/>
              </a:lnSpc>
              <a:buFontTx/>
              <a:buNone/>
            </a:pPr>
            <a:r>
              <a:rPr lang="el-GR" sz="2800" u="sng" dirty="0">
                <a:solidFill>
                  <a:schemeClr val="tx1"/>
                </a:solidFill>
              </a:rPr>
              <a:t>Περιλαμβάνει τις εξής διαδικασίες:</a:t>
            </a:r>
          </a:p>
          <a:p>
            <a:pPr>
              <a:lnSpc>
                <a:spcPct val="90000"/>
              </a:lnSpc>
            </a:pPr>
            <a:r>
              <a:rPr lang="el-GR" sz="2800" dirty="0">
                <a:solidFill>
                  <a:schemeClr val="tx1"/>
                </a:solidFill>
              </a:rPr>
              <a:t>Διερεύνηση επενδυτικών </a:t>
            </a:r>
            <a:r>
              <a:rPr lang="el-GR" sz="2800" dirty="0" smtClean="0">
                <a:solidFill>
                  <a:schemeClr val="tx1"/>
                </a:solidFill>
              </a:rPr>
              <a:t>προτάσεων</a:t>
            </a:r>
            <a:r>
              <a:rPr lang="en-US" sz="2800" dirty="0" smtClean="0">
                <a:solidFill>
                  <a:schemeClr val="tx1"/>
                </a:solidFill>
              </a:rPr>
              <a:t>.</a:t>
            </a:r>
            <a:endParaRPr lang="el-GR" sz="2800" dirty="0">
              <a:solidFill>
                <a:schemeClr val="tx1"/>
              </a:solidFill>
            </a:endParaRPr>
          </a:p>
          <a:p>
            <a:pPr>
              <a:lnSpc>
                <a:spcPct val="90000"/>
              </a:lnSpc>
            </a:pPr>
            <a:r>
              <a:rPr lang="el-GR" sz="2800" dirty="0">
                <a:solidFill>
                  <a:schemeClr val="tx1"/>
                </a:solidFill>
              </a:rPr>
              <a:t>Εκτίμηση των ταμειακών ροών της κάθε επενδυτικής </a:t>
            </a:r>
            <a:r>
              <a:rPr lang="el-GR" sz="2800" dirty="0" smtClean="0">
                <a:solidFill>
                  <a:schemeClr val="tx1"/>
                </a:solidFill>
              </a:rPr>
              <a:t>πρότασης</a:t>
            </a:r>
            <a:r>
              <a:rPr lang="en-US" sz="2800" dirty="0" smtClean="0">
                <a:solidFill>
                  <a:schemeClr val="tx1"/>
                </a:solidFill>
              </a:rPr>
              <a:t>.</a:t>
            </a:r>
            <a:endParaRPr lang="el-GR" sz="2800" dirty="0">
              <a:solidFill>
                <a:schemeClr val="tx1"/>
              </a:solidFill>
            </a:endParaRPr>
          </a:p>
          <a:p>
            <a:pPr>
              <a:lnSpc>
                <a:spcPct val="90000"/>
              </a:lnSpc>
            </a:pPr>
            <a:r>
              <a:rPr lang="el-GR" sz="2800" dirty="0">
                <a:solidFill>
                  <a:schemeClr val="tx1"/>
                </a:solidFill>
              </a:rPr>
              <a:t>Αξιολόγηση των επενδυτικών προτάσεων και επιλογή τους βασισμένη σε ένα κριτήριο </a:t>
            </a:r>
            <a:r>
              <a:rPr lang="el-GR" sz="2800" dirty="0" smtClean="0">
                <a:solidFill>
                  <a:schemeClr val="tx1"/>
                </a:solidFill>
              </a:rPr>
              <a:t>αποδοχής</a:t>
            </a:r>
            <a:r>
              <a:rPr lang="en-US" sz="2800" dirty="0" smtClean="0">
                <a:solidFill>
                  <a:schemeClr val="tx1"/>
                </a:solidFill>
              </a:rPr>
              <a:t>.</a:t>
            </a:r>
            <a:endParaRPr lang="el-GR" sz="2800" dirty="0">
              <a:solidFill>
                <a:schemeClr val="tx1"/>
              </a:solidFill>
            </a:endParaRPr>
          </a:p>
          <a:p>
            <a:pPr>
              <a:lnSpc>
                <a:spcPct val="90000"/>
              </a:lnSpc>
            </a:pPr>
            <a:r>
              <a:rPr lang="el-GR" sz="2800" dirty="0">
                <a:solidFill>
                  <a:schemeClr val="tx1"/>
                </a:solidFill>
              </a:rPr>
              <a:t>Συνεχή επανεξέταση των επενδυτικών προτάσεων μετά την αποδοχή </a:t>
            </a:r>
            <a:r>
              <a:rPr lang="el-GR" sz="2800" dirty="0" smtClean="0">
                <a:solidFill>
                  <a:schemeClr val="tx1"/>
                </a:solidFill>
              </a:rPr>
              <a:t>τους</a:t>
            </a:r>
            <a:r>
              <a:rPr lang="en-US" sz="2800" dirty="0" smtClean="0">
                <a:solidFill>
                  <a:schemeClr val="tx1"/>
                </a:solidFill>
              </a:rPr>
              <a:t>.</a:t>
            </a:r>
            <a:endParaRPr lang="el-GR" sz="2800" dirty="0">
              <a:solidFill>
                <a:schemeClr val="tx1"/>
              </a:solidFill>
            </a:endParaRPr>
          </a:p>
        </p:txBody>
      </p:sp>
      <p:sp>
        <p:nvSpPr>
          <p:cNvPr id="6" name="5 - Θέση αριθμού διαφάνειας"/>
          <p:cNvSpPr>
            <a:spLocks noGrp="1"/>
          </p:cNvSpPr>
          <p:nvPr>
            <p:ph type="sldNum" sz="quarter" idx="12"/>
          </p:nvPr>
        </p:nvSpPr>
        <p:spPr/>
        <p:txBody>
          <a:bodyPr>
            <a:normAutofit fontScale="92500" lnSpcReduction="10000"/>
          </a:bodyPr>
          <a:lstStyle/>
          <a:p>
            <a:fld id="{D070B8CA-667A-4E4C-BA97-9861CAF14061}" type="slidenum">
              <a:rPr lang="el-GR"/>
              <a:pPr/>
              <a:t>9</a:t>
            </a:fld>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8313" y="260350"/>
            <a:ext cx="8229600" cy="782638"/>
          </a:xfrm>
        </p:spPr>
        <p:txBody>
          <a:bodyPr/>
          <a:lstStyle/>
          <a:p>
            <a:r>
              <a:rPr lang="el-GR" sz="3200" b="1" dirty="0"/>
              <a:t>ΠΕΡΙΓΡΑΦΗ ΑΓΟΡΑΣ</a:t>
            </a:r>
          </a:p>
        </p:txBody>
      </p:sp>
      <p:sp>
        <p:nvSpPr>
          <p:cNvPr id="20483" name="Rectangle 3"/>
          <p:cNvSpPr>
            <a:spLocks noGrp="1" noChangeArrowheads="1"/>
          </p:cNvSpPr>
          <p:nvPr>
            <p:ph idx="1"/>
          </p:nvPr>
        </p:nvSpPr>
        <p:spPr>
          <a:xfrm>
            <a:off x="395288" y="981074"/>
            <a:ext cx="8458200" cy="5328245"/>
          </a:xfrm>
        </p:spPr>
        <p:txBody>
          <a:bodyPr>
            <a:normAutofit lnSpcReduction="10000"/>
          </a:bodyPr>
          <a:lstStyle/>
          <a:p>
            <a:pPr algn="just">
              <a:lnSpc>
                <a:spcPct val="90000"/>
              </a:lnSpc>
            </a:pPr>
            <a:r>
              <a:rPr lang="el-GR" sz="2800" dirty="0">
                <a:solidFill>
                  <a:schemeClr val="tx1"/>
                </a:solidFill>
              </a:rPr>
              <a:t>Είναι απαραίτητο να γίνει μία «χαρτογράφηση» της αγοράς μέσα στην οποία σκοπεύει να δραστηριοποιηθεί η επιχείρηση. Συγκεκριμένα:</a:t>
            </a:r>
          </a:p>
          <a:p>
            <a:pPr algn="just">
              <a:lnSpc>
                <a:spcPct val="90000"/>
              </a:lnSpc>
            </a:pPr>
            <a:r>
              <a:rPr lang="el-GR" sz="2800" dirty="0">
                <a:solidFill>
                  <a:schemeClr val="tx1"/>
                </a:solidFill>
              </a:rPr>
              <a:t>Αιτιολόγηση της επιλογής του τόπου εγκατάστασης της «εικονικής επιχείρησης»</a:t>
            </a:r>
          </a:p>
          <a:p>
            <a:pPr algn="just">
              <a:lnSpc>
                <a:spcPct val="90000"/>
              </a:lnSpc>
            </a:pPr>
            <a:r>
              <a:rPr lang="el-GR" sz="2800" dirty="0">
                <a:solidFill>
                  <a:schemeClr val="tx1"/>
                </a:solidFill>
              </a:rPr>
              <a:t>Τμηματοποίηση της αγοράς - προσδιορισμός της αγοράς στόχου (</a:t>
            </a:r>
            <a:r>
              <a:rPr lang="en-US" sz="2800" dirty="0">
                <a:solidFill>
                  <a:schemeClr val="tx1"/>
                </a:solidFill>
              </a:rPr>
              <a:t>target group)</a:t>
            </a:r>
          </a:p>
          <a:p>
            <a:pPr algn="just">
              <a:lnSpc>
                <a:spcPct val="90000"/>
              </a:lnSpc>
            </a:pPr>
            <a:r>
              <a:rPr lang="el-GR" sz="2800" dirty="0">
                <a:solidFill>
                  <a:schemeClr val="tx1"/>
                </a:solidFill>
              </a:rPr>
              <a:t>Συνθήκες ανταγωνισμού</a:t>
            </a:r>
          </a:p>
          <a:p>
            <a:pPr algn="just">
              <a:lnSpc>
                <a:spcPct val="90000"/>
              </a:lnSpc>
            </a:pPr>
            <a:r>
              <a:rPr lang="el-GR" sz="2800" dirty="0">
                <a:solidFill>
                  <a:schemeClr val="tx1"/>
                </a:solidFill>
              </a:rPr>
              <a:t>Ιδιαίτερα χαρακτηριστικά του κλάδου - θέση της εταιρείας</a:t>
            </a:r>
          </a:p>
          <a:p>
            <a:pPr algn="just">
              <a:lnSpc>
                <a:spcPct val="90000"/>
              </a:lnSpc>
            </a:pPr>
            <a:r>
              <a:rPr lang="en-US" sz="2800" dirty="0">
                <a:solidFill>
                  <a:schemeClr val="tx1"/>
                </a:solidFill>
              </a:rPr>
              <a:t>SWOT ANALYSIS</a:t>
            </a:r>
            <a:r>
              <a:rPr lang="el-GR" sz="2800" dirty="0">
                <a:solidFill>
                  <a:schemeClr val="tx1"/>
                </a:solidFill>
              </a:rPr>
              <a:t>: ανάλυση πλεονεκτημάτων, </a:t>
            </a:r>
            <a:r>
              <a:rPr lang="el-GR" sz="2800" dirty="0" smtClean="0">
                <a:solidFill>
                  <a:schemeClr val="tx1"/>
                </a:solidFill>
              </a:rPr>
              <a:t>μειονεκτημάτων, ευκαιριών </a:t>
            </a:r>
            <a:r>
              <a:rPr lang="el-GR" sz="2800" dirty="0">
                <a:solidFill>
                  <a:schemeClr val="tx1"/>
                </a:solidFill>
              </a:rPr>
              <a:t>και </a:t>
            </a:r>
            <a:r>
              <a:rPr lang="el-GR" sz="2800" dirty="0" smtClean="0">
                <a:solidFill>
                  <a:schemeClr val="tx1"/>
                </a:solidFill>
              </a:rPr>
              <a:t>απειλών της αγοράς</a:t>
            </a:r>
            <a:endParaRPr lang="el-GR" sz="2800" dirty="0">
              <a:solidFill>
                <a:schemeClr val="tx1"/>
              </a:solidFill>
            </a:endParaRPr>
          </a:p>
          <a:p>
            <a:pPr>
              <a:lnSpc>
                <a:spcPct val="90000"/>
              </a:lnSpc>
            </a:pPr>
            <a:endParaRPr lang="el-GR" sz="2800" b="1" dirty="0">
              <a:latin typeface="Garamond" pitchFamily="18"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19200" y="620713"/>
            <a:ext cx="6953250" cy="792162"/>
          </a:xfrm>
        </p:spPr>
        <p:txBody>
          <a:bodyPr/>
          <a:lstStyle/>
          <a:p>
            <a:r>
              <a:rPr lang="el-GR" sz="3200" b="1" dirty="0"/>
              <a:t>ΠΡΟΪΟΝΤΑ ΚΑΙ ΥΠΗΡΕΣΙΕΣ</a:t>
            </a:r>
          </a:p>
        </p:txBody>
      </p:sp>
      <p:sp>
        <p:nvSpPr>
          <p:cNvPr id="21507" name="Rectangle 3"/>
          <p:cNvSpPr>
            <a:spLocks noGrp="1" noChangeArrowheads="1"/>
          </p:cNvSpPr>
          <p:nvPr>
            <p:ph idx="1"/>
          </p:nvPr>
        </p:nvSpPr>
        <p:spPr>
          <a:xfrm>
            <a:off x="251520" y="1341438"/>
            <a:ext cx="8568952" cy="5111898"/>
          </a:xfrm>
        </p:spPr>
        <p:txBody>
          <a:bodyPr>
            <a:normAutofit/>
          </a:bodyPr>
          <a:lstStyle/>
          <a:p>
            <a:pPr algn="just">
              <a:buFontTx/>
              <a:buNone/>
            </a:pPr>
            <a:r>
              <a:rPr lang="el-GR" b="1" dirty="0">
                <a:latin typeface="Garamond" pitchFamily="18" charset="0"/>
              </a:rPr>
              <a:t>	</a:t>
            </a:r>
            <a:r>
              <a:rPr lang="el-GR" dirty="0">
                <a:solidFill>
                  <a:schemeClr val="tx1"/>
                </a:solidFill>
              </a:rPr>
              <a:t>Σε αυτή την ενότητα αναλύονται τα αγαθά τα οποία θα παράγει η «εικονική επιχείρηση». Ανάλογα το είδος της επιχείρησης αυτό που προσφέρει μπορεί να είναι υπηρεσίες (π.χ ένα γυμναστήριο ή ένα </a:t>
            </a:r>
            <a:r>
              <a:rPr lang="en-US" dirty="0">
                <a:solidFill>
                  <a:schemeClr val="tx1"/>
                </a:solidFill>
              </a:rPr>
              <a:t>SPA) </a:t>
            </a:r>
            <a:r>
              <a:rPr lang="el-GR" dirty="0">
                <a:solidFill>
                  <a:schemeClr val="tx1"/>
                </a:solidFill>
              </a:rPr>
              <a:t>ή προϊόντα που προκύπτουν από παραγωγική διαδικασία (π.χ μία εταιρεία κλωστοϋφαντουργίας)</a:t>
            </a:r>
          </a:p>
        </p:txBody>
      </p:sp>
    </p:spTree>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219200" y="549275"/>
            <a:ext cx="6665913" cy="792163"/>
          </a:xfrm>
        </p:spPr>
        <p:txBody>
          <a:bodyPr/>
          <a:lstStyle/>
          <a:p>
            <a:r>
              <a:rPr lang="el-GR" sz="3200" b="1" dirty="0"/>
              <a:t>ΠΑΡΑΓΩΓΙΚΗ ΔΙΑΔΙΚΑΣΙΑ</a:t>
            </a:r>
            <a:r>
              <a:rPr lang="el-GR" dirty="0"/>
              <a:t> </a:t>
            </a:r>
          </a:p>
        </p:txBody>
      </p:sp>
      <p:sp>
        <p:nvSpPr>
          <p:cNvPr id="23555" name="Rectangle 3"/>
          <p:cNvSpPr>
            <a:spLocks noGrp="1" noChangeArrowheads="1"/>
          </p:cNvSpPr>
          <p:nvPr>
            <p:ph idx="1"/>
          </p:nvPr>
        </p:nvSpPr>
        <p:spPr>
          <a:xfrm>
            <a:off x="323528" y="1484312"/>
            <a:ext cx="8568952" cy="4825007"/>
          </a:xfrm>
        </p:spPr>
        <p:txBody>
          <a:bodyPr>
            <a:normAutofit/>
          </a:bodyPr>
          <a:lstStyle/>
          <a:p>
            <a:pPr algn="just">
              <a:lnSpc>
                <a:spcPct val="90000"/>
              </a:lnSpc>
              <a:buFontTx/>
              <a:buNone/>
            </a:pPr>
            <a:r>
              <a:rPr lang="el-GR" sz="3000" b="1" dirty="0">
                <a:latin typeface="Garamond" pitchFamily="18" charset="0"/>
              </a:rPr>
              <a:t>	</a:t>
            </a:r>
            <a:r>
              <a:rPr lang="el-GR" sz="3000" dirty="0">
                <a:solidFill>
                  <a:schemeClr val="tx1"/>
                </a:solidFill>
              </a:rPr>
              <a:t>Κάνουμε ιδιαίτερη μνεία σε όλα εκείνα τα στοιχεία που συνθέτουν ένα πλέγμα ενεργειών έτσι ώστε να παραχθεί το προϊόν της «εικονικής επιχείρησης». </a:t>
            </a:r>
          </a:p>
          <a:p>
            <a:pPr algn="just">
              <a:lnSpc>
                <a:spcPct val="90000"/>
              </a:lnSpc>
              <a:buFontTx/>
              <a:buNone/>
            </a:pPr>
            <a:r>
              <a:rPr lang="el-GR" sz="3000" dirty="0">
                <a:solidFill>
                  <a:schemeClr val="tx1"/>
                </a:solidFill>
              </a:rPr>
              <a:t>	Ειδικότερα, αναλύονται:</a:t>
            </a:r>
          </a:p>
          <a:p>
            <a:pPr algn="just">
              <a:lnSpc>
                <a:spcPct val="90000"/>
              </a:lnSpc>
            </a:pPr>
            <a:r>
              <a:rPr lang="el-GR" sz="3000" dirty="0">
                <a:solidFill>
                  <a:schemeClr val="tx1"/>
                </a:solidFill>
              </a:rPr>
              <a:t>Παραγωγική διαδικασία</a:t>
            </a:r>
          </a:p>
          <a:p>
            <a:pPr algn="just">
              <a:lnSpc>
                <a:spcPct val="90000"/>
              </a:lnSpc>
            </a:pPr>
            <a:r>
              <a:rPr lang="el-GR" sz="3000" dirty="0">
                <a:solidFill>
                  <a:schemeClr val="tx1"/>
                </a:solidFill>
              </a:rPr>
              <a:t>Μηχανολογικός εξοπλισμός</a:t>
            </a:r>
          </a:p>
          <a:p>
            <a:pPr algn="just">
              <a:lnSpc>
                <a:spcPct val="90000"/>
              </a:lnSpc>
            </a:pPr>
            <a:r>
              <a:rPr lang="el-GR" sz="3000" dirty="0">
                <a:solidFill>
                  <a:schemeClr val="tx1"/>
                </a:solidFill>
              </a:rPr>
              <a:t>Στρατηγικές συνεργασίες</a:t>
            </a:r>
          </a:p>
          <a:p>
            <a:pPr algn="just">
              <a:lnSpc>
                <a:spcPct val="90000"/>
              </a:lnSpc>
            </a:pPr>
            <a:r>
              <a:rPr lang="el-GR" sz="3000" dirty="0">
                <a:solidFill>
                  <a:schemeClr val="tx1"/>
                </a:solidFill>
              </a:rPr>
              <a:t>Ανθρώπινο δυναμικό</a:t>
            </a:r>
          </a:p>
        </p:txBody>
      </p:sp>
    </p:spTree>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50825" y="333375"/>
            <a:ext cx="8642350" cy="647700"/>
          </a:xfrm>
        </p:spPr>
        <p:txBody>
          <a:bodyPr/>
          <a:lstStyle/>
          <a:p>
            <a:r>
              <a:rPr lang="el-GR" sz="3000" b="1" dirty="0"/>
              <a:t>ΥΛΟΠΟΙΗΣΗ ΕΠΙΧΕΙΡΗΜΑΤΙΚΟΥ ΣΧΕΔΙΟΥ</a:t>
            </a:r>
          </a:p>
        </p:txBody>
      </p:sp>
      <p:sp>
        <p:nvSpPr>
          <p:cNvPr id="25603" name="Rectangle 3"/>
          <p:cNvSpPr>
            <a:spLocks noGrp="1" noChangeArrowheads="1"/>
          </p:cNvSpPr>
          <p:nvPr>
            <p:ph idx="1"/>
          </p:nvPr>
        </p:nvSpPr>
        <p:spPr>
          <a:xfrm>
            <a:off x="250825" y="981074"/>
            <a:ext cx="8610600" cy="5616277"/>
          </a:xfrm>
        </p:spPr>
        <p:txBody>
          <a:bodyPr>
            <a:normAutofit lnSpcReduction="10000"/>
          </a:bodyPr>
          <a:lstStyle/>
          <a:p>
            <a:pPr algn="just">
              <a:lnSpc>
                <a:spcPct val="90000"/>
              </a:lnSpc>
              <a:buFontTx/>
              <a:buNone/>
            </a:pPr>
            <a:r>
              <a:rPr lang="el-GR" sz="2600" b="1" dirty="0">
                <a:latin typeface="Garamond" pitchFamily="18" charset="0"/>
              </a:rPr>
              <a:t>	</a:t>
            </a:r>
            <a:r>
              <a:rPr lang="el-GR" sz="2600" dirty="0">
                <a:solidFill>
                  <a:schemeClr val="tx1"/>
                </a:solidFill>
              </a:rPr>
              <a:t>Η υλοποίηση του επιχειρηματικού σχεδίου αναφέρεται στα χρήματα που θα ξοδέψει η επιχείρηση προκειμένου να αρχίσει την παραγωγική διαδικασία. Αναλύονται οι τρόποι εξεύρεσης των πόρων που είναι απαραίτητοι (π.χ τι ποσοστό θα καλυφθεί με δάνειο ή χρηματοδότηση από τους εταίρους) και τέλος υπολογίζονται τα αναμενόμενα έσοδα και κέρδη που προσδοκά ότι θα έχει η «εικονική επιχείρηση» τα πρώτα χρόνια λειτουργίας της. Επιγραμματικά η υλοποίηση του επιχειρηματικού σχεδίου περιλαμβάνει τον υπολογισμό του:</a:t>
            </a:r>
          </a:p>
          <a:p>
            <a:pPr algn="just">
              <a:lnSpc>
                <a:spcPct val="90000"/>
              </a:lnSpc>
            </a:pPr>
            <a:r>
              <a:rPr lang="el-GR" sz="2600" dirty="0">
                <a:solidFill>
                  <a:schemeClr val="tx1"/>
                </a:solidFill>
              </a:rPr>
              <a:t>Κόστους προτεινόμενης επένδυσης</a:t>
            </a:r>
          </a:p>
          <a:p>
            <a:pPr algn="just">
              <a:lnSpc>
                <a:spcPct val="90000"/>
              </a:lnSpc>
            </a:pPr>
            <a:r>
              <a:rPr lang="el-GR" sz="2600" dirty="0">
                <a:solidFill>
                  <a:schemeClr val="tx1"/>
                </a:solidFill>
              </a:rPr>
              <a:t>Το χρηματοδοτικό σχήμα που θα ακολουθηθεί</a:t>
            </a:r>
          </a:p>
          <a:p>
            <a:pPr algn="just">
              <a:lnSpc>
                <a:spcPct val="90000"/>
              </a:lnSpc>
            </a:pPr>
            <a:r>
              <a:rPr lang="el-GR" sz="2600" dirty="0">
                <a:solidFill>
                  <a:schemeClr val="tx1"/>
                </a:solidFill>
              </a:rPr>
              <a:t>Προσδοκώμενα στοιχεία Εσόδων και Κόστους, αναμενόμενα Κέρδη</a:t>
            </a:r>
          </a:p>
          <a:p>
            <a:pPr>
              <a:lnSpc>
                <a:spcPct val="90000"/>
              </a:lnSpc>
              <a:buFontTx/>
              <a:buNone/>
            </a:pPr>
            <a:endParaRPr lang="el-GR" sz="2600" b="1" dirty="0">
              <a:latin typeface="Garamond" pitchFamily="18"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 Τίτλος"/>
          <p:cNvSpPr>
            <a:spLocks noGrp="1"/>
          </p:cNvSpPr>
          <p:nvPr>
            <p:ph type="ctrTitle"/>
          </p:nvPr>
        </p:nvSpPr>
        <p:spPr>
          <a:xfrm>
            <a:off x="457200" y="2401888"/>
            <a:ext cx="8458200" cy="1470025"/>
          </a:xfrm>
        </p:spPr>
        <p:txBody>
          <a:bodyPr/>
          <a:lstStyle/>
          <a:p>
            <a:pPr algn="ctr"/>
            <a:r>
              <a:rPr lang="el-GR" b="1" dirty="0" smtClean="0">
                <a:solidFill>
                  <a:schemeClr val="tx1"/>
                </a:solidFill>
              </a:rPr>
              <a:t>Παραδειγμα Επιχειρηματικου Σχεδιου</a:t>
            </a:r>
          </a:p>
        </p:txBody>
      </p:sp>
      <p:sp>
        <p:nvSpPr>
          <p:cNvPr id="6147" name="2 - Υπότιτλος"/>
          <p:cNvSpPr>
            <a:spLocks noGrp="1"/>
          </p:cNvSpPr>
          <p:nvPr>
            <p:ph type="subTitle" idx="1"/>
          </p:nvPr>
        </p:nvSpPr>
        <p:spPr>
          <a:xfrm>
            <a:off x="2195736" y="4005064"/>
            <a:ext cx="4953000" cy="1752600"/>
          </a:xfrm>
        </p:spPr>
        <p:txBody>
          <a:bodyPr/>
          <a:lstStyle/>
          <a:p>
            <a:pPr marL="63500"/>
            <a:r>
              <a:rPr lang="el-GR" b="1" dirty="0" smtClean="0">
                <a:solidFill>
                  <a:srgbClr val="002060"/>
                </a:solidFill>
              </a:rPr>
              <a:t>ΗΛΙΟΦΩΣ</a:t>
            </a:r>
            <a:r>
              <a:rPr lang="en-US" b="1" dirty="0" smtClean="0">
                <a:solidFill>
                  <a:srgbClr val="002060"/>
                </a:solidFill>
              </a:rPr>
              <a:t> </a:t>
            </a:r>
            <a:r>
              <a:rPr lang="el-GR" b="1" dirty="0" smtClean="0">
                <a:solidFill>
                  <a:srgbClr val="002060"/>
                </a:solidFill>
              </a:rPr>
              <a:t>Ε.Π.Ε.</a:t>
            </a:r>
          </a:p>
          <a:p>
            <a:pPr marL="63500"/>
            <a:r>
              <a:rPr lang="el-GR" b="1" dirty="0" smtClean="0">
                <a:solidFill>
                  <a:srgbClr val="002060"/>
                </a:solidFill>
              </a:rPr>
              <a:t>Φωτοβολταϊκός Σταθμός 100</a:t>
            </a:r>
            <a:r>
              <a:rPr lang="en-US" b="1" dirty="0" smtClean="0">
                <a:solidFill>
                  <a:srgbClr val="002060"/>
                </a:solidFill>
              </a:rPr>
              <a:t>kW.</a:t>
            </a:r>
            <a:endParaRPr lang="el-GR" b="1" dirty="0" smtClean="0">
              <a:solidFill>
                <a:srgbClr val="002060"/>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b="1" u="sng" dirty="0" smtClean="0">
                <a:solidFill>
                  <a:srgbClr val="7030A0"/>
                </a:solidFill>
              </a:rPr>
              <a:t>ΗΛΙΟΦΩΣ</a:t>
            </a:r>
            <a:endParaRPr lang="el-GR" b="1" u="sng" dirty="0">
              <a:solidFill>
                <a:srgbClr val="7030A0"/>
              </a:solidFill>
            </a:endParaRPr>
          </a:p>
        </p:txBody>
      </p:sp>
      <p:sp>
        <p:nvSpPr>
          <p:cNvPr id="7173" name="2 - Θέση περιεχομένου"/>
          <p:cNvSpPr>
            <a:spLocks noGrp="1"/>
          </p:cNvSpPr>
          <p:nvPr>
            <p:ph idx="1"/>
          </p:nvPr>
        </p:nvSpPr>
        <p:spPr/>
        <p:txBody>
          <a:bodyPr/>
          <a:lstStyle/>
          <a:p>
            <a:endParaRPr lang="el-GR" dirty="0" smtClean="0"/>
          </a:p>
          <a:p>
            <a:r>
              <a:rPr lang="el-GR" dirty="0" smtClean="0">
                <a:solidFill>
                  <a:schemeClr val="tx1"/>
                </a:solidFill>
              </a:rPr>
              <a:t>Όραμα</a:t>
            </a:r>
          </a:p>
          <a:p>
            <a:r>
              <a:rPr lang="el-GR" dirty="0" smtClean="0">
                <a:solidFill>
                  <a:schemeClr val="tx1"/>
                </a:solidFill>
              </a:rPr>
              <a:t>Αποστολή</a:t>
            </a:r>
          </a:p>
          <a:p>
            <a:r>
              <a:rPr lang="el-GR" dirty="0" smtClean="0">
                <a:solidFill>
                  <a:schemeClr val="tx1"/>
                </a:solidFill>
              </a:rPr>
              <a:t>Στόχοι</a:t>
            </a:r>
          </a:p>
          <a:p>
            <a:r>
              <a:rPr lang="el-GR" dirty="0" smtClean="0">
                <a:solidFill>
                  <a:schemeClr val="tx1"/>
                </a:solidFill>
              </a:rPr>
              <a:t>Επωνυμία</a:t>
            </a:r>
          </a:p>
          <a:p>
            <a:r>
              <a:rPr lang="el-GR" dirty="0" smtClean="0">
                <a:solidFill>
                  <a:schemeClr val="tx1"/>
                </a:solidFill>
              </a:rPr>
              <a:t>Ιδιοκτησία νομική μορφή</a:t>
            </a:r>
            <a:endParaRPr lang="en-US" dirty="0" smtClean="0">
              <a:solidFill>
                <a:schemeClr val="tx1"/>
              </a:solidFill>
            </a:endParaRPr>
          </a:p>
          <a:p>
            <a:r>
              <a:rPr lang="el-GR" dirty="0" smtClean="0">
                <a:solidFill>
                  <a:schemeClr val="tx1"/>
                </a:solidFill>
              </a:rPr>
              <a:t>Τοποθεσία Φ/Β σταθμού</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915816" y="188640"/>
            <a:ext cx="2878892" cy="877824"/>
          </a:xfrm>
          <a:ln/>
        </p:spPr>
        <p:style>
          <a:lnRef idx="1">
            <a:schemeClr val="accent2"/>
          </a:lnRef>
          <a:fillRef idx="2">
            <a:schemeClr val="accent2"/>
          </a:fillRef>
          <a:effectRef idx="1">
            <a:schemeClr val="accent2"/>
          </a:effectRef>
          <a:fontRef idx="minor">
            <a:schemeClr val="dk1"/>
          </a:fontRef>
        </p:style>
        <p:txBody>
          <a:bodyPr>
            <a:normAutofit/>
          </a:bodyPr>
          <a:lstStyle/>
          <a:p>
            <a:pPr algn="ctr" fontAlgn="auto">
              <a:spcAft>
                <a:spcPts val="0"/>
              </a:spcAft>
              <a:defRPr/>
            </a:pPr>
            <a:r>
              <a:rPr lang="el-GR" sz="3200" u="sng" dirty="0" smtClean="0">
                <a:solidFill>
                  <a:srgbClr val="002060"/>
                </a:solidFill>
              </a:rPr>
              <a:t>ΟργΑνωση</a:t>
            </a:r>
            <a:endParaRPr lang="el-GR" sz="3200" u="sng" dirty="0">
              <a:solidFill>
                <a:srgbClr val="002060"/>
              </a:solidFill>
            </a:endParaRPr>
          </a:p>
        </p:txBody>
      </p:sp>
      <p:sp>
        <p:nvSpPr>
          <p:cNvPr id="8197" name="3 - Θέση κειμένου"/>
          <p:cNvSpPr>
            <a:spLocks noGrp="1"/>
          </p:cNvSpPr>
          <p:nvPr>
            <p:ph type="body" idx="2"/>
          </p:nvPr>
        </p:nvSpPr>
        <p:spPr>
          <a:xfrm>
            <a:off x="5857875" y="2000250"/>
            <a:ext cx="3286125" cy="4618038"/>
          </a:xfrm>
        </p:spPr>
        <p:txBody>
          <a:bodyPr>
            <a:normAutofit/>
          </a:bodyPr>
          <a:lstStyle/>
          <a:p>
            <a:pPr marL="7938">
              <a:buFont typeface="Arial" charset="0"/>
              <a:buChar char="•"/>
            </a:pPr>
            <a:r>
              <a:rPr lang="el-GR" sz="2000" dirty="0" smtClean="0">
                <a:solidFill>
                  <a:schemeClr val="tx1"/>
                </a:solidFill>
              </a:rPr>
              <a:t>Διευθυντική ομάδα</a:t>
            </a:r>
            <a:endParaRPr lang="en-US" sz="2000" dirty="0" smtClean="0">
              <a:solidFill>
                <a:schemeClr val="tx1"/>
              </a:solidFill>
            </a:endParaRPr>
          </a:p>
          <a:p>
            <a:pPr marL="7938"/>
            <a:endParaRPr lang="el-GR" sz="2000" dirty="0" smtClean="0">
              <a:solidFill>
                <a:schemeClr val="tx1"/>
              </a:solidFill>
            </a:endParaRPr>
          </a:p>
          <a:p>
            <a:pPr marL="7938">
              <a:buFont typeface="Arial" charset="0"/>
              <a:buChar char="•"/>
            </a:pPr>
            <a:r>
              <a:rPr lang="el-GR" sz="2000" dirty="0" smtClean="0">
                <a:solidFill>
                  <a:schemeClr val="tx1"/>
                </a:solidFill>
              </a:rPr>
              <a:t>Υποστήριξη από τεχνικούς και ειδικούς </a:t>
            </a:r>
            <a:endParaRPr lang="en-US" sz="2000" dirty="0" smtClean="0">
              <a:solidFill>
                <a:schemeClr val="tx1"/>
              </a:solidFill>
            </a:endParaRPr>
          </a:p>
          <a:p>
            <a:pPr marL="7938">
              <a:buFont typeface="Arial" charset="0"/>
              <a:buChar char="•"/>
            </a:pPr>
            <a:endParaRPr lang="el-GR" sz="2000" dirty="0" smtClean="0">
              <a:solidFill>
                <a:schemeClr val="tx1"/>
              </a:solidFill>
            </a:endParaRPr>
          </a:p>
          <a:p>
            <a:pPr marL="7938">
              <a:buFont typeface="Arial" charset="0"/>
              <a:buChar char="•"/>
            </a:pPr>
            <a:r>
              <a:rPr lang="el-GR" sz="2000" dirty="0" smtClean="0">
                <a:solidFill>
                  <a:schemeClr val="tx1"/>
                </a:solidFill>
              </a:rPr>
              <a:t>Σύμβουλοι επιχειρήσεων </a:t>
            </a:r>
            <a:endParaRPr lang="en-US" sz="2000" dirty="0" smtClean="0">
              <a:solidFill>
                <a:schemeClr val="tx1"/>
              </a:solidFill>
            </a:endParaRPr>
          </a:p>
          <a:p>
            <a:pPr marL="7938">
              <a:buFont typeface="Arial" charset="0"/>
              <a:buChar char="•"/>
            </a:pPr>
            <a:endParaRPr lang="el-GR" sz="2000" dirty="0" smtClean="0">
              <a:solidFill>
                <a:schemeClr val="tx1"/>
              </a:solidFill>
            </a:endParaRPr>
          </a:p>
          <a:p>
            <a:pPr marL="7938">
              <a:buFont typeface="Arial" charset="0"/>
              <a:buChar char="•"/>
            </a:pPr>
            <a:r>
              <a:rPr lang="el-GR" sz="2000" dirty="0" smtClean="0">
                <a:solidFill>
                  <a:schemeClr val="tx1"/>
                </a:solidFill>
              </a:rPr>
              <a:t>Οικονομικοί σύμβουλοι</a:t>
            </a:r>
            <a:endParaRPr lang="en-US" sz="2000" dirty="0" smtClean="0">
              <a:solidFill>
                <a:schemeClr val="tx1"/>
              </a:solidFill>
            </a:endParaRPr>
          </a:p>
          <a:p>
            <a:pPr marL="7938">
              <a:buFont typeface="Arial" charset="0"/>
              <a:buChar char="•"/>
            </a:pPr>
            <a:endParaRPr lang="el-GR" sz="2000" dirty="0" smtClean="0">
              <a:solidFill>
                <a:schemeClr val="tx1"/>
              </a:solidFill>
            </a:endParaRPr>
          </a:p>
          <a:p>
            <a:pPr marL="7938">
              <a:buFont typeface="Arial" charset="0"/>
              <a:buChar char="•"/>
            </a:pPr>
            <a:r>
              <a:rPr lang="el-GR" sz="2000" dirty="0" smtClean="0">
                <a:solidFill>
                  <a:schemeClr val="tx1"/>
                </a:solidFill>
              </a:rPr>
              <a:t>Περιστασιακό προσωπικό συντηρήσεως.</a:t>
            </a:r>
          </a:p>
          <a:p>
            <a:pPr marL="7938">
              <a:buFont typeface="Arial" charset="0"/>
              <a:buChar char="•"/>
            </a:pPr>
            <a:endParaRPr lang="el-GR" sz="2000" dirty="0" smtClean="0"/>
          </a:p>
        </p:txBody>
      </p:sp>
      <p:graphicFrame>
        <p:nvGraphicFramePr>
          <p:cNvPr id="5" name="4 - Θέση περιεχομένου"/>
          <p:cNvGraphicFramePr>
            <a:graphicFrameLocks noGrp="1"/>
          </p:cNvGraphicFramePr>
          <p:nvPr>
            <p:ph sz="half" idx="1"/>
          </p:nvPr>
        </p:nvGraphicFramePr>
        <p:xfrm>
          <a:off x="152400" y="776288"/>
          <a:ext cx="513398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a:xfrm>
            <a:off x="0" y="188640"/>
            <a:ext cx="9144000" cy="877888"/>
          </a:xfrm>
        </p:spPr>
        <p:txBody>
          <a:bodyPr>
            <a:noAutofit/>
          </a:bodyPr>
          <a:lstStyle/>
          <a:p>
            <a:pPr algn="ctr"/>
            <a:r>
              <a:rPr lang="el-GR" sz="3200" dirty="0" smtClean="0">
                <a:solidFill>
                  <a:srgbClr val="C00000"/>
                </a:solidFill>
              </a:rPr>
              <a:t>ΠροσδιορισμΟΣ των αναγκΑΙων κεφαλΑΙων</a:t>
            </a:r>
          </a:p>
        </p:txBody>
      </p:sp>
      <p:sp>
        <p:nvSpPr>
          <p:cNvPr id="9219" name="2 - Θέση κειμένου"/>
          <p:cNvSpPr>
            <a:spLocks noGrp="1"/>
          </p:cNvSpPr>
          <p:nvPr>
            <p:ph type="body" idx="2"/>
          </p:nvPr>
        </p:nvSpPr>
        <p:spPr>
          <a:xfrm>
            <a:off x="5353050" y="1484784"/>
            <a:ext cx="3611438" cy="5143029"/>
          </a:xfrm>
        </p:spPr>
        <p:txBody>
          <a:bodyPr/>
          <a:lstStyle/>
          <a:p>
            <a:pPr marL="7938"/>
            <a:endParaRPr lang="el-GR" sz="1800" dirty="0" smtClean="0"/>
          </a:p>
          <a:p>
            <a:pPr marL="7938"/>
            <a:endParaRPr lang="el-GR" sz="1800" dirty="0" smtClean="0"/>
          </a:p>
          <a:p>
            <a:pPr marL="7938" algn="just"/>
            <a:r>
              <a:rPr lang="el-GR" sz="1800" b="1" dirty="0" smtClean="0">
                <a:solidFill>
                  <a:schemeClr val="tx1"/>
                </a:solidFill>
              </a:rPr>
              <a:t>Βάση του Νόμου Ν.3299/2004 η επιχείρηση μας δικαιούται ποσοστό επιχορήγησης 40% λόγω της τοποθεσίας της (Νομός Κορινθίας) και άλλο 20% εξαιτίας της νομικής της μορφής ( μικρή επιχείρηση) </a:t>
            </a:r>
          </a:p>
        </p:txBody>
      </p:sp>
      <p:graphicFrame>
        <p:nvGraphicFramePr>
          <p:cNvPr id="5" name="4 - Θέση περιεχομένου"/>
          <p:cNvGraphicFramePr>
            <a:graphicFrameLocks noGrp="1"/>
          </p:cNvGraphicFramePr>
          <p:nvPr>
            <p:ph sz="half" idx="1"/>
          </p:nvPr>
        </p:nvGraphicFramePr>
        <p:xfrm>
          <a:off x="142875" y="1357313"/>
          <a:ext cx="5000660" cy="4500596"/>
        </p:xfrm>
        <a:graphic>
          <a:graphicData uri="http://schemas.openxmlformats.org/drawingml/2006/table">
            <a:tbl>
              <a:tblPr firstRow="1" bandRow="1">
                <a:tableStyleId>{8A107856-5554-42FB-B03E-39F5DBC370BA}</a:tableStyleId>
              </a:tblPr>
              <a:tblGrid>
                <a:gridCol w="1911985"/>
                <a:gridCol w="1265654"/>
                <a:gridCol w="1265654"/>
                <a:gridCol w="557367"/>
              </a:tblGrid>
              <a:tr h="1125149">
                <a:tc>
                  <a:txBody>
                    <a:bodyPr/>
                    <a:lstStyle/>
                    <a:p>
                      <a:pPr algn="l">
                        <a:lnSpc>
                          <a:spcPct val="115000"/>
                        </a:lnSpc>
                        <a:spcAft>
                          <a:spcPts val="0"/>
                        </a:spcAft>
                        <a:tabLst>
                          <a:tab pos="4410710" algn="l"/>
                        </a:tabLst>
                      </a:pPr>
                      <a:r>
                        <a:rPr lang="el-GR" sz="1800" b="1" dirty="0"/>
                        <a:t>Συνολικό Κόστος</a:t>
                      </a:r>
                      <a:endParaRPr lang="el-GR" sz="2400" b="1" dirty="0">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100%</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600.000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r h="1125149">
                <a:tc>
                  <a:txBody>
                    <a:bodyPr/>
                    <a:lstStyle/>
                    <a:p>
                      <a:pPr algn="l">
                        <a:lnSpc>
                          <a:spcPct val="115000"/>
                        </a:lnSpc>
                        <a:spcAft>
                          <a:spcPts val="0"/>
                        </a:spcAft>
                        <a:tabLst>
                          <a:tab pos="4410710" algn="l"/>
                        </a:tabLst>
                      </a:pPr>
                      <a:r>
                        <a:rPr lang="el-GR" sz="1800" b="1" dirty="0"/>
                        <a:t>Επιχορήγηση</a:t>
                      </a:r>
                      <a:r>
                        <a:rPr lang="el-GR" sz="2400" b="1" dirty="0"/>
                        <a:t> </a:t>
                      </a:r>
                      <a:endParaRPr lang="el-GR" sz="2400" b="1" dirty="0">
                        <a:solidFill>
                          <a:schemeClr val="tx1"/>
                        </a:solidFill>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60%</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360.000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r h="1125149">
                <a:tc>
                  <a:txBody>
                    <a:bodyPr/>
                    <a:lstStyle/>
                    <a:p>
                      <a:pPr algn="l">
                        <a:lnSpc>
                          <a:spcPct val="115000"/>
                        </a:lnSpc>
                        <a:spcAft>
                          <a:spcPts val="0"/>
                        </a:spcAft>
                        <a:tabLst>
                          <a:tab pos="4410710" algn="l"/>
                        </a:tabLst>
                      </a:pPr>
                      <a:r>
                        <a:rPr lang="el-GR" sz="1800" b="1" dirty="0" smtClean="0"/>
                        <a:t>Ίδια Συμμετοχή</a:t>
                      </a:r>
                      <a:endParaRPr lang="el-GR" sz="2400" b="1" dirty="0">
                        <a:solidFill>
                          <a:schemeClr val="tx1"/>
                        </a:solidFill>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85775" algn="l"/>
                          <a:tab pos="4410710" algn="l"/>
                        </a:tabLst>
                      </a:pPr>
                      <a:r>
                        <a:rPr lang="el-GR" sz="1600" b="1" dirty="0"/>
                        <a:t>	15%</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90.000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r h="1125149">
                <a:tc>
                  <a:txBody>
                    <a:bodyPr/>
                    <a:lstStyle/>
                    <a:p>
                      <a:pPr algn="l">
                        <a:lnSpc>
                          <a:spcPct val="115000"/>
                        </a:lnSpc>
                        <a:spcAft>
                          <a:spcPts val="0"/>
                        </a:spcAft>
                        <a:tabLst>
                          <a:tab pos="4410710" algn="l"/>
                        </a:tabLst>
                      </a:pPr>
                      <a:r>
                        <a:rPr lang="el-GR" sz="1800" b="1" dirty="0"/>
                        <a:t>Δάνειο</a:t>
                      </a:r>
                      <a:endParaRPr lang="el-GR" sz="2400" b="1" dirty="0">
                        <a:solidFill>
                          <a:schemeClr val="tx1"/>
                        </a:solidFill>
                        <a:latin typeface="Calibri"/>
                        <a:ea typeface="Calibri"/>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25%</a:t>
                      </a:r>
                      <a:endParaRPr lang="el-GR" sz="1600" b="1" dirty="0">
                        <a:latin typeface="Calibri"/>
                        <a:ea typeface="Times New Roman"/>
                        <a:cs typeface="Times New Roman"/>
                      </a:endParaRPr>
                    </a:p>
                  </a:txBody>
                  <a:tcPr marL="68580" marR="68580" marT="0" marB="0"/>
                </a:tc>
                <a:tc>
                  <a:txBody>
                    <a:bodyPr/>
                    <a:lstStyle/>
                    <a:p>
                      <a:pPr algn="r">
                        <a:lnSpc>
                          <a:spcPct val="115000"/>
                        </a:lnSpc>
                        <a:spcAft>
                          <a:spcPts val="0"/>
                        </a:spcAft>
                        <a:tabLst>
                          <a:tab pos="228600" algn="dec"/>
                          <a:tab pos="228600" algn="dec"/>
                          <a:tab pos="4410710" algn="l"/>
                        </a:tabLst>
                      </a:pPr>
                      <a:r>
                        <a:rPr lang="en-US" sz="1600" b="1" dirty="0"/>
                        <a:t>150.000</a:t>
                      </a:r>
                      <a:endParaRPr lang="el-GR" sz="1600" b="1" dirty="0">
                        <a:latin typeface="Calibri"/>
                        <a:ea typeface="Times New Roman"/>
                        <a:cs typeface="Times New Roman"/>
                      </a:endParaRPr>
                    </a:p>
                  </a:txBody>
                  <a:tcPr marL="68580" marR="68580" marT="0" marB="0"/>
                </a:tc>
                <a:tc>
                  <a:txBody>
                    <a:bodyPr/>
                    <a:lstStyle/>
                    <a:p>
                      <a:pPr algn="l">
                        <a:lnSpc>
                          <a:spcPct val="115000"/>
                        </a:lnSpc>
                        <a:spcAft>
                          <a:spcPts val="0"/>
                        </a:spcAft>
                        <a:tabLst>
                          <a:tab pos="228600" algn="dec"/>
                          <a:tab pos="228600" algn="dec"/>
                          <a:tab pos="4410710" algn="l"/>
                        </a:tabLst>
                      </a:pPr>
                      <a:r>
                        <a:rPr lang="el-GR" sz="1600" b="1" dirty="0"/>
                        <a:t>€</a:t>
                      </a:r>
                      <a:endParaRPr lang="el-GR" sz="1600" b="1" dirty="0">
                        <a:latin typeface="Calibri"/>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457200"/>
            <a:ext cx="9144000" cy="838200"/>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b="1" u="sng" dirty="0" smtClean="0">
                <a:solidFill>
                  <a:schemeClr val="tx1"/>
                </a:solidFill>
              </a:rPr>
              <a:t>ΚλΑδοΣ:</a:t>
            </a:r>
            <a:r>
              <a:rPr lang="el-GR" b="1" u="sng" dirty="0" smtClean="0">
                <a:solidFill>
                  <a:schemeClr val="accent2"/>
                </a:solidFill>
              </a:rPr>
              <a:t> </a:t>
            </a:r>
            <a:r>
              <a:rPr lang="el-GR" b="1" u="sng" dirty="0" smtClean="0">
                <a:solidFill>
                  <a:srgbClr val="7030A0"/>
                </a:solidFill>
              </a:rPr>
              <a:t>αΝΑΝΕΩΣΙΜΕΣ πΗΓΕΣ εΝΕΡΓΕΙΑΣ</a:t>
            </a:r>
            <a:endParaRPr lang="el-GR" b="1" u="sng" dirty="0">
              <a:solidFill>
                <a:srgbClr val="7030A0"/>
              </a:solidFill>
            </a:endParaRPr>
          </a:p>
        </p:txBody>
      </p:sp>
      <p:pic>
        <p:nvPicPr>
          <p:cNvPr id="10245" name="6 - Θέση περιεχομένου" descr="http://ec.europa.eu/energy/res/sectors/images/2006/index_6.jpg"/>
          <p:cNvPicPr>
            <a:picLocks noGrp="1"/>
          </p:cNvPicPr>
          <p:nvPr>
            <p:ph idx="1"/>
          </p:nvPr>
        </p:nvPicPr>
        <p:blipFill>
          <a:blip r:embed="rId2" cstate="print"/>
          <a:stretch>
            <a:fillRect/>
          </a:stretch>
        </p:blipFill>
        <p:spPr>
          <a:xfrm>
            <a:off x="251520" y="1484784"/>
            <a:ext cx="8712968" cy="5184576"/>
          </a:xfr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8458200" cy="520700"/>
          </a:xfrm>
          <a:ln/>
        </p:spPr>
        <p:style>
          <a:lnRef idx="1">
            <a:schemeClr val="accent2"/>
          </a:lnRef>
          <a:fillRef idx="2">
            <a:schemeClr val="accent2"/>
          </a:fillRef>
          <a:effectRef idx="1">
            <a:schemeClr val="accent2"/>
          </a:effectRef>
          <a:fontRef idx="minor">
            <a:schemeClr val="dk1"/>
          </a:fontRef>
        </p:style>
        <p:txBody>
          <a:bodyPr>
            <a:normAutofit fontScale="90000"/>
          </a:bodyPr>
          <a:lstStyle/>
          <a:p>
            <a:pPr algn="ctr" fontAlgn="auto">
              <a:spcAft>
                <a:spcPts val="0"/>
              </a:spcAft>
              <a:defRPr/>
            </a:pPr>
            <a:r>
              <a:rPr lang="el-GR" sz="3200" u="sng" dirty="0" smtClean="0">
                <a:solidFill>
                  <a:srgbClr val="002060"/>
                </a:solidFill>
              </a:rPr>
              <a:t>ΕπιδοτΗσειΣ</a:t>
            </a:r>
            <a:endParaRPr lang="el-GR" sz="3200" u="sng" dirty="0">
              <a:solidFill>
                <a:srgbClr val="002060"/>
              </a:solidFill>
            </a:endParaRPr>
          </a:p>
        </p:txBody>
      </p:sp>
      <p:sp>
        <p:nvSpPr>
          <p:cNvPr id="3" name="2 - Θέση κειμένου"/>
          <p:cNvSpPr>
            <a:spLocks noGrp="1"/>
          </p:cNvSpPr>
          <p:nvPr>
            <p:ph type="body" idx="2"/>
          </p:nvPr>
        </p:nvSpPr>
        <p:spPr>
          <a:xfrm>
            <a:off x="5353050" y="1340768"/>
            <a:ext cx="3382963" cy="5287045"/>
          </a:xfrm>
        </p:spPr>
        <p:txBody>
          <a:bodyPr>
            <a:normAutofit/>
          </a:bodyPr>
          <a:lstStyle/>
          <a:p>
            <a:pPr fontAlgn="auto">
              <a:spcAft>
                <a:spcPts val="0"/>
              </a:spcAft>
              <a:buClr>
                <a:schemeClr val="accent3"/>
              </a:buClr>
              <a:buFont typeface="Georgia"/>
              <a:buNone/>
              <a:defRPr/>
            </a:pPr>
            <a:r>
              <a:rPr lang="el-GR" sz="2000" u="sng" dirty="0" smtClean="0">
                <a:solidFill>
                  <a:schemeClr val="tx1"/>
                </a:solidFill>
              </a:rPr>
              <a:t>Ζώνη  Α:</a:t>
            </a:r>
            <a:r>
              <a:rPr lang="el-GR" sz="2000" dirty="0" smtClean="0">
                <a:solidFill>
                  <a:schemeClr val="tx1"/>
                </a:solidFill>
              </a:rPr>
              <a:t> Αττική, Θεσσαλονίκη</a:t>
            </a:r>
          </a:p>
          <a:p>
            <a:pPr fontAlgn="auto">
              <a:spcAft>
                <a:spcPts val="0"/>
              </a:spcAft>
              <a:buClr>
                <a:schemeClr val="accent3"/>
              </a:buClr>
              <a:buFont typeface="Georgia"/>
              <a:buNone/>
              <a:defRPr/>
            </a:pPr>
            <a:r>
              <a:rPr lang="el-GR" sz="2000" u="sng" dirty="0" smtClean="0">
                <a:solidFill>
                  <a:schemeClr val="tx1"/>
                </a:solidFill>
              </a:rPr>
              <a:t>Ζώνη Β</a:t>
            </a:r>
            <a:r>
              <a:rPr lang="el-GR" sz="2000" dirty="0" smtClean="0">
                <a:solidFill>
                  <a:schemeClr val="tx1"/>
                </a:solidFill>
              </a:rPr>
              <a:t>: επαρχία Τροιζηνίας, ΒΖ ΕΤΒΑ&amp; υπόλοιπο ν. Θεσσαλονίκης)</a:t>
            </a:r>
          </a:p>
          <a:p>
            <a:pPr fontAlgn="auto">
              <a:spcAft>
                <a:spcPts val="0"/>
              </a:spcAft>
              <a:buClr>
                <a:schemeClr val="accent3"/>
              </a:buClr>
              <a:buFont typeface="Georgia"/>
              <a:buNone/>
              <a:defRPr/>
            </a:pPr>
            <a:r>
              <a:rPr lang="el-GR" sz="2000" u="sng" dirty="0" smtClean="0">
                <a:solidFill>
                  <a:schemeClr val="tx1"/>
                </a:solidFill>
              </a:rPr>
              <a:t>Ζώνη  Γ</a:t>
            </a:r>
            <a:r>
              <a:rPr lang="el-GR" sz="2000" dirty="0" smtClean="0">
                <a:solidFill>
                  <a:schemeClr val="tx1"/>
                </a:solidFill>
              </a:rPr>
              <a:t>:   Λαύριο, υπόλοιπη χώρα</a:t>
            </a:r>
          </a:p>
          <a:p>
            <a:pPr fontAlgn="auto">
              <a:spcAft>
                <a:spcPts val="0"/>
              </a:spcAft>
              <a:buClr>
                <a:schemeClr val="accent3"/>
              </a:buClr>
              <a:buFont typeface="Georgia"/>
              <a:buNone/>
              <a:defRPr/>
            </a:pPr>
            <a:r>
              <a:rPr lang="el-GR" sz="2000" u="sng" dirty="0" smtClean="0">
                <a:solidFill>
                  <a:schemeClr val="tx1"/>
                </a:solidFill>
              </a:rPr>
              <a:t>Ζώνη  Δ</a:t>
            </a:r>
            <a:r>
              <a:rPr lang="el-GR" sz="2000" dirty="0" smtClean="0">
                <a:solidFill>
                  <a:schemeClr val="tx1"/>
                </a:solidFill>
              </a:rPr>
              <a:t>:  Θράκη, Παραμεθόριος 20Km, ΒΕΠΕ Ηπείρου, νησιά με λιγότερους από 3.100 κατοίκους, Περ. Βορείου Αιγαίου, Θάσος, Ν. Δωδεκανήσου εκτός ΓΠΣ πόλης Ρόδου.</a:t>
            </a:r>
          </a:p>
          <a:p>
            <a:pPr fontAlgn="auto">
              <a:spcAft>
                <a:spcPts val="0"/>
              </a:spcAft>
              <a:buClr>
                <a:schemeClr val="accent3"/>
              </a:buClr>
              <a:buFont typeface="Georgia"/>
              <a:buNone/>
              <a:defRPr/>
            </a:pPr>
            <a:endParaRPr lang="el-GR" dirty="0"/>
          </a:p>
        </p:txBody>
      </p:sp>
      <p:pic>
        <p:nvPicPr>
          <p:cNvPr id="11270" name="4 - Θέση περιεχομένου" descr="C:\Users\Valia\Desktop\Χωρίς τίτλο2.jpg"/>
          <p:cNvPicPr>
            <a:picLocks noGrp="1"/>
          </p:cNvPicPr>
          <p:nvPr>
            <p:ph sz="half" idx="1"/>
          </p:nvPr>
        </p:nvPicPr>
        <p:blipFill>
          <a:blip r:embed="rId2" cstate="print"/>
          <a:srcRect/>
          <a:stretch>
            <a:fillRect/>
          </a:stretch>
        </p:blipFill>
        <p:spPr>
          <a:xfrm>
            <a:off x="251520" y="1468438"/>
            <a:ext cx="4824536" cy="4768874"/>
          </a:xfrm>
          <a:ln>
            <a:solidFill>
              <a:schemeClr val="tx2">
                <a:alpha val="90979"/>
              </a:schemeClr>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Προσαρμοσμένος 1">
      <a:dk1>
        <a:sysClr val="windowText" lastClr="000000"/>
      </a:dk1>
      <a:lt1>
        <a:sysClr val="window" lastClr="FFFFFF"/>
      </a:lt1>
      <a:dk2>
        <a:srgbClr val="323232"/>
      </a:dk2>
      <a:lt2>
        <a:srgbClr val="E3DED1"/>
      </a:lt2>
      <a:accent1>
        <a:srgbClr val="FFC000"/>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Κλασικό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2219</TotalTime>
  <Words>30673</Words>
  <Application>Microsoft Office PowerPoint</Application>
  <PresentationFormat>Προβολή στην οθόνη (4:3)</PresentationFormat>
  <Paragraphs>3797</Paragraphs>
  <Slides>531</Slides>
  <Notes>120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5</vt:i4>
      </vt:variant>
      <vt:variant>
        <vt:lpstr>Τίτλοι διαφανειών</vt:lpstr>
      </vt:variant>
      <vt:variant>
        <vt:i4>531</vt:i4>
      </vt:variant>
    </vt:vector>
  </HeadingPairs>
  <TitlesOfParts>
    <vt:vector size="537" baseType="lpstr">
      <vt:lpstr>Διαστημικό</vt:lpstr>
      <vt:lpstr>Equation</vt:lpstr>
      <vt:lpstr>Φύλλο εργασίας</vt:lpstr>
      <vt:lpstr>Worksheet</vt:lpstr>
      <vt:lpstr>Εξίσωση</vt:lpstr>
      <vt:lpstr>Microsoft Equation 3.0</vt:lpstr>
      <vt:lpstr>  ΑΞΙΟΛΟΓΗΣΗ ΕΠΕΝΔΥΣΕΩΝ ΤΜΗΜΑ ΧΡΗΜΑΤΟΟΙΚΟΝΟΜΙΚΗΣ ΚΑΙ ΛΟΓΙΣΤΙΚΗΣ ηλεκτρονικη αιθουσα accfin3</vt:lpstr>
      <vt:lpstr>Ορισμοσ Επενδυσησ (1)</vt:lpstr>
      <vt:lpstr>ΟΡΙΣΜΟΣ ΕΠΕΝΔΥΣΗΣ (2)</vt:lpstr>
      <vt:lpstr>Τι εΙναι ΕπΕνδυση</vt:lpstr>
      <vt:lpstr>ΙΔΙΩΤΙΚΕΣ ΕΠΕΝΔΥΣΕΙΣ</vt:lpstr>
      <vt:lpstr>Δημοσιεσ επενδυσεισ</vt:lpstr>
      <vt:lpstr>ΕΙδη ΕπενδΥσεων ΕνεργητικοΥ</vt:lpstr>
      <vt:lpstr>ΠροϋπολογισμΟΣ ΕπενδΥσεων ΚεφαλαΙου (1)</vt:lpstr>
      <vt:lpstr>ΠροϋπολογισμΟΣ ΕπενδΥσεων ΚεφαλαΙου (2)</vt:lpstr>
      <vt:lpstr>ΕΙδη ΕπενδΥσεων ΚεφαλαΙου</vt:lpstr>
      <vt:lpstr>ΑποφΑσειΣ ΕπενδΥσεων ΚεφαλαΙου</vt:lpstr>
      <vt:lpstr>ΒασικΕΣ ΕννοιεΣ ΕπενδΥσεων ΚεφαλαΙου</vt:lpstr>
      <vt:lpstr>ΕπενδΥσεισ και στοιχεΙα που απαιτοΥνται για την αξιολΟγηση τουΣ</vt:lpstr>
      <vt:lpstr>ΜΕθοδοι ΑξιολΟγησηΣ ΕπενδΥσεων ΔΙΧΩΣ ΤΗΝ ΜΕΤΡΗΣΗ ΚΙΝΔΥΝΟΥ</vt:lpstr>
      <vt:lpstr>ΕΝΟΤΗΤΑ Α΄ </vt:lpstr>
      <vt:lpstr>Η Εννοια του ΕπιχειρηματΙα</vt:lpstr>
      <vt:lpstr>ΧαρακτηριστικΑ του ΕπιτυχημΕνου ΕπιχειρηματΙα</vt:lpstr>
      <vt:lpstr>Λογοι ΑποτυχΙαΣ ΝΕων ΕπιχειρΗσεων</vt:lpstr>
      <vt:lpstr>ΚανΟνεΣ ΕπιβΙωσηΣ ΕπιχειρΗσεων</vt:lpstr>
      <vt:lpstr>ΟΡΙΣΜΟΣ ΕΠΙΧΕΙΡΗΜΑΤΙΚΟΥ ΣΧΕΔΙΟΥ</vt:lpstr>
      <vt:lpstr>ΤΙ ΕΙΝΑΙ </vt:lpstr>
      <vt:lpstr>ΠΡΩΤΟ ΣΤΑΔΙΟ</vt:lpstr>
      <vt:lpstr>ΔΕΥΤΕΡΟ ΣΤΑΔΙΟ</vt:lpstr>
      <vt:lpstr>ΤΡΙΤΟ ΣΤΑΔΙΟ</vt:lpstr>
      <vt:lpstr>ΤΕΤΑΡΤΟ ΣΤΑΔΙΟ</vt:lpstr>
      <vt:lpstr>ΣΗΜΑΝΤΙΚΟ ΓΙΑΤΙ</vt:lpstr>
      <vt:lpstr>ΟφΕλη ΕπιχειρηματικοΥ ΣχεδΙου</vt:lpstr>
      <vt:lpstr> Η ΑναγκαιΟτητα ενΟΣ ΕπιχειρηματικΟΥ ΣχεδΙου </vt:lpstr>
      <vt:lpstr>Τι πρΕπει Ενα περιλαμβΑνει </vt:lpstr>
      <vt:lpstr>Σε ποιουΣ απευθΥνεται το ΕπιχειρηματικΟ ΣχΕδιο</vt:lpstr>
      <vt:lpstr>ΒΑΣΙΚΑ ΕΡΩΤΗΜΑΤΑ ΣΤΑ ΟΠΟΙΑ ΑΠΑΝΤΑΕΙ ΕΝΑ ΕΠΙΧΕΙΡΗΜΑΤΙΚΟ ΣΧΕΔΙΟ</vt:lpstr>
      <vt:lpstr>ΕΠΙΧΕΙΡΗΜΑΤΙΚΟ ΣΧΕΔΙΟ</vt:lpstr>
      <vt:lpstr> Η ΔΙΑΔΙΚΑΣΙΑ ΛΗΨΗΣ ΑΠΟΦΑΣΗΣ  </vt:lpstr>
      <vt:lpstr>ΕΠΙΧΕΙΡΗΜΑΤΙΚΗ ΣΥΜΠΕΡΙΦΟΡΑ ΚΑΙ ΚΙΝΔΥΝΟΣ</vt:lpstr>
      <vt:lpstr>Επιχειρηματικεσ Αποφασεισ &amp; Πληροφοριακα Συστηματα</vt:lpstr>
      <vt:lpstr>ΤΥΠΟΙ ΑΠΟΦΑΣΕΩΝ</vt:lpstr>
      <vt:lpstr>ΧΑΡΑΚΤΗΡΙΣΜΟΣ ΑΠΟΦΑΣΕΩΝ</vt:lpstr>
      <vt:lpstr>ΠΡΟΒΛΗΜΑΤΑ</vt:lpstr>
      <vt:lpstr>ΣΤΟΧΟΙ ΕΠΙΧΕΙΡΗΣΕΩΝ (1)</vt:lpstr>
      <vt:lpstr>ΣΤΟΧΟΙ ΕΠΙΧΕΙΡΗΣΕΩΝ (2)</vt:lpstr>
      <vt:lpstr>ΒΑΣΙΚΕΣ ΠΕΡΙΠΤΩΣΕΙΣ ΣΥΝΤΑΞΗΣ ΕΠΙΧΕΙΡΗΜΑΤΙΚΟΥ ΣΧΕΔΙΟΥ</vt:lpstr>
      <vt:lpstr>ΠαρΑγοντεΣ ΕπιτυχΙαΣ ενΟΣ ΕπιχειρηματικοΥ ΣχεδΙου</vt:lpstr>
      <vt:lpstr>ΠεριγραφΗ τηΣ ΕπιχεΙρησηΣ (1) </vt:lpstr>
      <vt:lpstr>ΠεριγραφΗ τηΣ ΕπιχεΙρησηΣ  (2)</vt:lpstr>
      <vt:lpstr>ΠεριγραφΗ ΠροϊΟντων </vt:lpstr>
      <vt:lpstr>ΑνΑπτυξη ΠροϊΟντων </vt:lpstr>
      <vt:lpstr>ΠωλΗσειΣ και Marketing (1) </vt:lpstr>
      <vt:lpstr>ΠωλΗσειΣ και Marketing (2)</vt:lpstr>
      <vt:lpstr>ΠωλΗσειΣ και Marketing (3)</vt:lpstr>
      <vt:lpstr>ΑνθρΩπινο ΔυναμικΟ </vt:lpstr>
      <vt:lpstr>ΧρηματοοικονομικΗ ΑνΑλυση (1) </vt:lpstr>
      <vt:lpstr>ΧρηματοοικονομικΗ ΑνΑλυση (2)</vt:lpstr>
      <vt:lpstr>ΧρηματοοικονομικΗ ΑνΑλυση (3)</vt:lpstr>
      <vt:lpstr>Διαφάνεια 54</vt:lpstr>
      <vt:lpstr>Διαφάνεια 55</vt:lpstr>
      <vt:lpstr>Διαφάνεια 56</vt:lpstr>
      <vt:lpstr>ΚΙΝΔΥΝΟΙ</vt:lpstr>
      <vt:lpstr>3 ΧρΗσειΣ ενΟΣ ΕπιχειρηματικΟΥ ΣχεδΙου </vt:lpstr>
      <vt:lpstr>ΚΟΙΝΑ ΣΤΟΙΧΕΙΑ ΔΙΑΦΟΡΩΝ ΕΠΙΧΕΙΡΗΜΑΤΙΚΩΝ ΣΧΕΔΙΩΝ</vt:lpstr>
      <vt:lpstr>ΠλεονεκτΗματα ΕπιχειρηματικοΥ ΣχεδΙου</vt:lpstr>
      <vt:lpstr>ΔΙΑΦΟΡΑ ΕΠΙΧΕΙΡΗΜΑΤΙΚΟΥ ΚΑΙ ΣΤΡΑΤΗΓΙΚΟΥ ΣΧΕΔΙΟΥ</vt:lpstr>
      <vt:lpstr>MARKETING PLAN (1)</vt:lpstr>
      <vt:lpstr>MARKETING PLAN (2)</vt:lpstr>
      <vt:lpstr>MARKETING PLAN (3)</vt:lpstr>
      <vt:lpstr>MARKETING PLAN (4)</vt:lpstr>
      <vt:lpstr>MARKETING PLAN (5)</vt:lpstr>
      <vt:lpstr>MARKETING PLAN (6)</vt:lpstr>
      <vt:lpstr>ΟΙ ΣΥΝΕΡΓΑΤΕΣ</vt:lpstr>
      <vt:lpstr>Η ΟικονομικΗ ΔιαχεΙριση  (1)</vt:lpstr>
      <vt:lpstr>Η ΟικονομικΗ ΔιαχεΙριση (2)</vt:lpstr>
      <vt:lpstr>Τι πρΕπει να προσΕξουμε στη συγγραφΗ του επιχειρηματικοΥ σχεδΙου (1).</vt:lpstr>
      <vt:lpstr>Τι πρΕπει να προσΕξουμε στη συγγραφΗ του επιχειρηματικοΥ σχεδΙου (2).</vt:lpstr>
      <vt:lpstr>Τι πρΕπει να προσΕξουμε στη συγγραφΗ του επιχειρηματικοΥ σχεδΙου (3).</vt:lpstr>
      <vt:lpstr>Τι πρΕπει να προσΕξουμε στη συγγραφΗ του επιχειρηματικοΥ σχεδΙου (4).</vt:lpstr>
      <vt:lpstr>ΜΕΛΕΤΗ ΕΦΙΚΤΟΤΗΤΑΣ (1)</vt:lpstr>
      <vt:lpstr>ΜΕΛΕΤΗ ΕΦΙΚΤΟΤΗΤΑΣ (2)</vt:lpstr>
      <vt:lpstr>ΜΕΛΕΤΗ ΕΦΙΚΤΟΤΗΤΑΣ (3)</vt:lpstr>
      <vt:lpstr>ΜΕΛΕΤΗ ΕΦΙΚΤΟΤΗΤΑΣ (4)</vt:lpstr>
      <vt:lpstr>ΓΕΝΙΚΑ ΣΤΟΙΧΕΙΑ</vt:lpstr>
      <vt:lpstr>ΚΟΣΤΟΣ ΕΠΕΝΔΥΣΗΣ</vt:lpstr>
      <vt:lpstr>ΕΠΙΛΕΞΙΜΟ ΚΟΣΤΟΣ</vt:lpstr>
      <vt:lpstr>ΑΝΑΛΥΣΗ ΕΣΟΔΩΝ 5ΕΤΙΑΣ</vt:lpstr>
      <vt:lpstr>ΣΥΓΚΕΝΤΡΩΤΙΚΗ ΑΝΑΛΥΣΗ ΕΣΟΔΩΝ</vt:lpstr>
      <vt:lpstr>ΑΝΑΛΥΣΗ ΛΕΙΤΟΥΡΓΙΚΩΝ ΕΞΟΔΩΝ 5ΕΤΙΑΣ</vt:lpstr>
      <vt:lpstr>ΣΥΓΚΕΝΤΡΩΤΙΚΗ ΑΝΑΛΥΣΗ ΕΞΟΔΩΝ</vt:lpstr>
      <vt:lpstr>ΕΤΗΣΙΑ ΑΝΑΛΥΣΗ ΤΑΜΕΙΑΚΩΝ ΡΟΩΝ</vt:lpstr>
      <vt:lpstr>ΣΥΝΤΕΛΕΣΤΗΣ ΕΛΛΕΙΜΜΑΤΟΣ ΧΡΗΜΑΤΟΔΟΤΗΣΗΣ</vt:lpstr>
      <vt:lpstr>ΕΠΙΧΟΡΗΓΗΣΗ - ΕΠΙΔΟΤΗΣΗ </vt:lpstr>
      <vt:lpstr>ΣΤΟΙΧΕΙΑ ΠΟΥ ΑΠΑΡΤΙΖΟΥΝ ΕΝΑ ΕΠΙΧΕΙΡΗΜΑΤΙΚΟ ΣΧΕΔΙΟ</vt:lpstr>
      <vt:lpstr>ΠΕΡΙΓΡΑΦΗ ΑΓΟΡΑΣ</vt:lpstr>
      <vt:lpstr>ΠΡΟΪΟΝΤΑ ΚΑΙ ΥΠΗΡΕΣΙΕΣ</vt:lpstr>
      <vt:lpstr>ΠΑΡΑΓΩΓΙΚΗ ΔΙΑΔΙΚΑΣΙΑ </vt:lpstr>
      <vt:lpstr>ΥΛΟΠΟΙΗΣΗ ΕΠΙΧΕΙΡΗΜΑΤΙΚΟΥ ΣΧΕΔΙΟΥ</vt:lpstr>
      <vt:lpstr>Παραδειγμα Επιχειρηματικου Σχεδιου</vt:lpstr>
      <vt:lpstr>ΗΛΙΟΦΩΣ</vt:lpstr>
      <vt:lpstr>ΟργΑνωση</vt:lpstr>
      <vt:lpstr>ΠροσδιορισμΟΣ των αναγκΑΙων κεφαλΑΙων</vt:lpstr>
      <vt:lpstr>ΚλΑδοΣ: αΝΑΝΕΩΣΙΜΕΣ πΗΓΕΣ εΝΕΡΓΕΙΑΣ</vt:lpstr>
      <vt:lpstr>ΕπιδοτΗσειΣ</vt:lpstr>
      <vt:lpstr>ΑνΑλυση S.W.O.T.</vt:lpstr>
      <vt:lpstr>  </vt:lpstr>
      <vt:lpstr>ΤιμολογιακΗ ΣτρατηγικΗ</vt:lpstr>
      <vt:lpstr>ΔιαδικασΙεΣ για την Εναρξη ΛειτουργΙαΣ</vt:lpstr>
      <vt:lpstr>ΤοποθεσΙα</vt:lpstr>
      <vt:lpstr>ΤεχνολογικΟΣ ΕξοπλισμΟΣ</vt:lpstr>
      <vt:lpstr>ΗλιοστΑτηΣ</vt:lpstr>
      <vt:lpstr> ΑΝΑΛΥΤΙΚΑ ΚΟΣΤΗ ΔΑΠΑΝΗΣ </vt:lpstr>
      <vt:lpstr>Διαφάνεια 108</vt:lpstr>
      <vt:lpstr>Διαφάνεια 109</vt:lpstr>
      <vt:lpstr>ΝεκρΟ ΣημεΙο</vt:lpstr>
      <vt:lpstr>ΑνΑλυση ευαισθησΙαΣ</vt:lpstr>
      <vt:lpstr>ΕπΙλογοΣ</vt:lpstr>
      <vt:lpstr>ΕΠΕΝΔΥΤΙΚΟΙ ΑΡΙΘΜΟΔΕΙΚΤΕΣ</vt:lpstr>
      <vt:lpstr>ΕΠΕΝΔΥΤΙΚΟΙ ΑΡΙΘΜΟΔΕΙΚΤΕΣ</vt:lpstr>
      <vt:lpstr>ΧΡΗΣΗ ΕΠΕΝΔΥΤΙΚΩΝ ΔΕΙΚΤΩΝ</vt:lpstr>
      <vt:lpstr>1. Price per earnings ratio</vt:lpstr>
      <vt:lpstr>2. Price to book value ratio (1)</vt:lpstr>
      <vt:lpstr>3. Price to Βook Value Ratio (2)</vt:lpstr>
      <vt:lpstr>3. Price to Βook Value Ratio (3)</vt:lpstr>
      <vt:lpstr>ΤΑΥΤΟΧΡΟΝΗ ΑΝΑΛΥΣΗ P/E ΚΑΙ P/BV</vt:lpstr>
      <vt:lpstr>ΤΑΥΤΟΧΡΟΝΗ ΑΝΑΛΥΣΗ P/E ΚΑΙ P/BV</vt:lpstr>
      <vt:lpstr>ΤΑΥΤΟΧΡΟΝΗ ΑΝΑΛΥΣΗ P/E ΚΑΙ P/BV</vt:lpstr>
      <vt:lpstr>ΤΑΥΤΟΧΡΟΝΗ ΑΝΑΛΥΣΗ P/E ΚΑΙ P/BV</vt:lpstr>
      <vt:lpstr>4. ΔΕΙΚΤΗΣ ΜΕΡΙΣΜΑΤΙΚΗΣ ΑΠΟΔΟΣΗΣ ΜΕΤΟΧΗΣ Ή ΔΕΙΚΤΗΣ ΜΕΡΙΣΜΑΤΟΣ (1)</vt:lpstr>
      <vt:lpstr>4. ΔΕΙΚΤΗΣ ΜΕΡΙΣΜΑΤΙΚΗΣ ΑΠΟΔΟΣΗΣ (2)</vt:lpstr>
      <vt:lpstr> 5. ΔΕΙΚΤΗΣ ΜΕΡΙΣΜΑΤΙΚΗΣ ΠΟΛΙΤΙΚΗΣ Ή  ΔΕΙΚΤΗΣ ΛΟΓΟΥ ΔΙΑΝΟΜΗΣ ΜΕΡΙΣΜΑΤΟΣ  </vt:lpstr>
      <vt:lpstr>6. ΔεΙκτηΣ ΜερισματικΗΣ ΑπΟδοσηΣ ΙδΙων ΚεφαλαΙων</vt:lpstr>
      <vt:lpstr>7. ΔεΙκτηΣ ΠοσοστοΥ ΔιανεμομΕνων ΚερδΩν</vt:lpstr>
      <vt:lpstr>8. Ο ΔεΙκτηΣ ΚεφαλαιοποΙησηΣ προΣ ΠωλΗσειΣ</vt:lpstr>
      <vt:lpstr>9. ΔεΙκτηΣ ΧρηματιστηριακΗΣ ΑξΙαΣ ΜετοχΗΣ προς ΠωλΗσειΣ</vt:lpstr>
      <vt:lpstr>10. ΧρηματιστηριακΗ ΑξΙα ΙδΙων ΚεφαλαΙων</vt:lpstr>
      <vt:lpstr>11. ΣχετικΟΣ ΟγκοΣ ΜετοχΗΣ</vt:lpstr>
      <vt:lpstr>12. ΠΡΑΓΜΑΤΙΚΗ ΑΠΟΔΟΣΗ ΜΕΤΟΧΗΣ</vt:lpstr>
      <vt:lpstr>13. ΔΕΙΚΤΗΣ ΕΜΠΟΡΕΥΣΙΜΟΤΗΤΑΣ ΜΕΤΟΧΗΣ</vt:lpstr>
      <vt:lpstr>The DuPont Analysis (1)</vt:lpstr>
      <vt:lpstr>The DuPont Analysis (2)</vt:lpstr>
      <vt:lpstr>The DuPont Analysis (3)</vt:lpstr>
      <vt:lpstr>The DuPont Analysis (5)</vt:lpstr>
      <vt:lpstr>Διαφάνεια 139</vt:lpstr>
      <vt:lpstr>DuPont Analysis</vt:lpstr>
      <vt:lpstr>ΕΞΗΓΗΣΗ ΤΗΣ DUPONT ANALYSIS (1)</vt:lpstr>
      <vt:lpstr>Εξηγηση τησ DuPont Analysis (2)</vt:lpstr>
      <vt:lpstr>Εξηγηση τησ DuPont Analysis (3)</vt:lpstr>
      <vt:lpstr>ROE (1)</vt:lpstr>
      <vt:lpstr>ROE (2)</vt:lpstr>
      <vt:lpstr>ROE (3)</vt:lpstr>
      <vt:lpstr>ROE (4)</vt:lpstr>
      <vt:lpstr>ROE (5)</vt:lpstr>
      <vt:lpstr>ROA (1)</vt:lpstr>
      <vt:lpstr>ROA (2)</vt:lpstr>
      <vt:lpstr>ROA (3)</vt:lpstr>
      <vt:lpstr>Η εξίσωση για την εύρεση του ROA</vt:lpstr>
      <vt:lpstr>Κοστοσ κεφαλαιου</vt:lpstr>
      <vt:lpstr>ΚΟστοΣ κεφαλαΙου (1)</vt:lpstr>
      <vt:lpstr>Διαφάνεια 155</vt:lpstr>
      <vt:lpstr>ΥποθΕσειΣ υπολογισμοΥ</vt:lpstr>
      <vt:lpstr>ΣτΑδια υπολογισμοΥ</vt:lpstr>
      <vt:lpstr>ΠηγΕΣ χρηματοδΟτησηΣ (κεφαλαΙου)</vt:lpstr>
      <vt:lpstr>ΚΟστοΣ δανεισμοΥ</vt:lpstr>
      <vt:lpstr>ΚΟστοΣ ομολογιακοΥ δανεΙου (1)</vt:lpstr>
      <vt:lpstr>ΚΟστοΣ ομολογιακοΥ δανεΙου (2)</vt:lpstr>
      <vt:lpstr>ΚΟστοΣ ομολογιακοΥδανεΙου (3)</vt:lpstr>
      <vt:lpstr>Διαφάνεια 163</vt:lpstr>
      <vt:lpstr>Διαφάνεια 164</vt:lpstr>
      <vt:lpstr>ΚΟστοΣ τραπεζικοΥ δανεΙου (2)</vt:lpstr>
      <vt:lpstr>ΚΟστοΣ ΠρονομιοΥχου ΜετοχΗΣ</vt:lpstr>
      <vt:lpstr>Διαφάνεια 167</vt:lpstr>
      <vt:lpstr>Διαφάνεια 168</vt:lpstr>
      <vt:lpstr>ΚΟστοΣ ΙδΙων ΚεφαλαΙων</vt:lpstr>
      <vt:lpstr>ΚΟστοΣ ΠαρακρατηθΕντων ΚερδΩν</vt:lpstr>
      <vt:lpstr>Η προσΕγγιση με το υπΟδειγμα αποτΙμησηΣ περιουσιακΩν στοιχεΙων</vt:lpstr>
      <vt:lpstr>Διαφάνεια 172</vt:lpstr>
      <vt:lpstr>Διαφάνεια 173</vt:lpstr>
      <vt:lpstr>Η προσΕγγιση με το υπΟδειγμα προεξΟφλησηΣ μερισμΑτων</vt:lpstr>
      <vt:lpstr>ΣταθερΗ ή συνεχΗΣ μεγΕθυνση</vt:lpstr>
      <vt:lpstr>ΜηδενικΗ μεγΕθυνση</vt:lpstr>
      <vt:lpstr>Η προσΕγγιση τηΣ ανταμοιβΗΣ για τον κΙνδυνο</vt:lpstr>
      <vt:lpstr>ΚΟστοΣ ΝΕων ΚοινΩν ΜετοχΩν (1)</vt:lpstr>
      <vt:lpstr>ΚΟστοΣ ΝΕων ΚοινΩν ΜετοχΩν (2)</vt:lpstr>
      <vt:lpstr>Διαφάνεια 180</vt:lpstr>
      <vt:lpstr>Διαφάνεια 181</vt:lpstr>
      <vt:lpstr>ΣταθμικΟ ΜΕσο ΚΟστοΣ ΚεφαλαΙου</vt:lpstr>
      <vt:lpstr>ΟριακΟ ΚΟστοΣ ΚεφαλαΙου</vt:lpstr>
      <vt:lpstr>ΔιαδικασΙα λΗψηΣ απΟφασηΣ</vt:lpstr>
      <vt:lpstr>ΔιΑγραμμα </vt:lpstr>
      <vt:lpstr>Διαφάνεια 186</vt:lpstr>
      <vt:lpstr>Διαφάνεια 187</vt:lpstr>
      <vt:lpstr>Διαφάνεια 188</vt:lpstr>
      <vt:lpstr>ΧρεΟγραφα</vt:lpstr>
      <vt:lpstr>ΠαρΑγοντεΣ που ΕπηρεΑΖουν την ΕπιλογΗ ΧρεογρΑφων </vt:lpstr>
      <vt:lpstr>ΟνομαστικΗ ΑπΟδοση ΔΙΧΩΣ ΚΙνδυνο</vt:lpstr>
      <vt:lpstr>Κινδυνοσ Επιτοκιων και Φορολογηση</vt:lpstr>
      <vt:lpstr>Διαφάνεια 193</vt:lpstr>
      <vt:lpstr>Διαφάνεια 194</vt:lpstr>
      <vt:lpstr>Διαφάνεια 195</vt:lpstr>
      <vt:lpstr>Η ΚΕΦΑΛΑΙΑΚΗ ΔΟΜΗ ΚΑΙ ΤΟ ΚΟΣΤΟΣ  ΚΕΦΑΛΑΙΟΥ ΤΗΣ ΕΠΙΧΕΙΡΗΣΗΣ</vt:lpstr>
      <vt:lpstr>Η ΚΕΦΑΛΑΙΑΚΗ ΔΟΜΗ ΚΑΙ ΤΟ ΚΟΣΤΟΣ  ΚΕΦΑΛΑΙΟΥ ΤΗΣ ΕΠΙΧΕΙΡΗΣΗΣ</vt:lpstr>
      <vt:lpstr>Η ΚΕΦΑΛΑΙΑΚΗ ΔΟΜΗ ΚΑΙ ΤΟ ΚΟΣΤΟΣ  ΚΕΦΑΛΑΙΟΥ ΤΗΣ ΕΠΙΧΕΙΡΗΣΗΣ</vt:lpstr>
      <vt:lpstr>Η ΟρθολογικΗ ΧρΗση τηΣ ΧρηματοοικονομικΗΣ ΜΟχλευσηΣ αυξΑνει την απΟδοση των ΙδΙων ΚεφαλαΙων  </vt:lpstr>
      <vt:lpstr>Η ΟρθολογικΗ ΧρΗση τηΣ ΧρηματοοικονομικΗΣ ΜΟχλευσηΣ μειΩνει το ΜΕσο  ΚΟστοΣ ΚεφαλαΙου  </vt:lpstr>
      <vt:lpstr>Η ΚλασικΗ ΘεωρΙα του ΜΕσου ΚΟστουΣ ΚεφαλαΙου (1)</vt:lpstr>
      <vt:lpstr>Η ΚλασικΗ ΘεωρΙα του ΜΕσου ΚΟστουΣ ΚεφαλαΙου (2)</vt:lpstr>
      <vt:lpstr>Η ΚλασικΗ ΘεωρΙα του ΜΕσου ΚΟστουΣ ΚεφαλαΙου (3)</vt:lpstr>
      <vt:lpstr>Η ΚλασικΗ ΘεωρΙα του ΜΕσου ΚΟστουΣ ΚεφαλαΙου (4)</vt:lpstr>
      <vt:lpstr>ΕΝΟΤΗΤΑ Β΄</vt:lpstr>
      <vt:lpstr>Βασικεσ εννοιεσ &amp; ορισμοι</vt:lpstr>
      <vt:lpstr>Επενδυτικη προταση ωσ χρηματοοικονομικη ροη</vt:lpstr>
      <vt:lpstr>ΠροϊΟντα επενδυτικΩν προτΑσεων (1)</vt:lpstr>
      <vt:lpstr>ΠροϊΟντα επενδυτικΩν προτΑσεων (2)</vt:lpstr>
      <vt:lpstr> ΧαρτοφυλΑκια χρηματοοικονομικΩν προϊΟντων </vt:lpstr>
      <vt:lpstr>ΒασικΑ ΣτοιχεΙα ΕπενδυτικοΥ ΣχεδΙου</vt:lpstr>
      <vt:lpstr>ΤΥποι ΕπενδυτικΩν ΣχεδΙων</vt:lpstr>
      <vt:lpstr>ΔιακρΙσειΣ των σχεδΙων επΕνδυσηΣ (1)</vt:lpstr>
      <vt:lpstr>ΔιακρΙσειΣ των σχεδΙων επΕνδυσηΣ (2)</vt:lpstr>
      <vt:lpstr>ΔιακρΙσειΣ των σχεδΙων επΕνδυσηΣ (3)</vt:lpstr>
      <vt:lpstr>Οι φΑσειΣ ολοκλΗρωσηΣ των ΕπενδυτικΩν ΣχεδΙων </vt:lpstr>
      <vt:lpstr>ΠροεπενδυτικΗ ΦΑση</vt:lpstr>
      <vt:lpstr>ΑποφΑσειΣ ΠροεπενδυτικΗΣ ΦΑσηΣ</vt:lpstr>
      <vt:lpstr>ΦΑΣΗ ΠΡΟΩΘΗΣΗΣ</vt:lpstr>
      <vt:lpstr>ΕπενδυτικΗ ΦΑση (1)</vt:lpstr>
      <vt:lpstr>ΕπενδυτικΗ ΦΑση (2)</vt:lpstr>
      <vt:lpstr>ΛειτουργικΗ ΦΑση</vt:lpstr>
      <vt:lpstr>ΔιαστΑσειΣ ενΟΣ ΕπενδυτικοΥ ΣχεδΙου</vt:lpstr>
      <vt:lpstr>ΔιΑκριση ΕπενδυτικΩν ΣχεδΙων</vt:lpstr>
      <vt:lpstr>Χαρακτηριστικα ΕπενδυτικΩν ΣχεδΙων</vt:lpstr>
      <vt:lpstr>ΣκοπΟΣ ΠραγματοποΙησηΣ ΕπενδυτικΩν ΣχεδΙων</vt:lpstr>
      <vt:lpstr>ΚατηγορΙεΣ ΕπενδΥσεων </vt:lpstr>
      <vt:lpstr>ΔιακρΙσειΣ ΕπενδΥσεων</vt:lpstr>
      <vt:lpstr>ΑποφΑσειΣ ΕπενδΥσεων  (1)</vt:lpstr>
      <vt:lpstr>ΑποφΑσειΣ ΕπενδΥσεων  (2)</vt:lpstr>
      <vt:lpstr>ΣτοιχεΙα ΑξιολΟγησηΣ ΕπενδΥσεων (1)</vt:lpstr>
      <vt:lpstr>ΣτοιχεΙα ΑξιολΟγησηΣ ΕπενδΥσεων (2)</vt:lpstr>
      <vt:lpstr>ΕπιπτΩσειΣ ΕπενδυτικΩν ΣχεδΙων (1)</vt:lpstr>
      <vt:lpstr>ΕπιπτΩσειΣ ΕπενδυτικΩν ΣχεδΙων (2)</vt:lpstr>
      <vt:lpstr>ΑξιολΟγηση τηΣ ΕπΕνδυσηΣ </vt:lpstr>
      <vt:lpstr>ΚριτΗρια αξιολΟγησηΣ επενδυτικΩν σχεδΙων </vt:lpstr>
      <vt:lpstr>ΒασικΕΣ αρχΕΣ αξιολΟγησηΣ επενδυτικΩν προτΑσεων (1)</vt:lpstr>
      <vt:lpstr>Υπολογισμοσ ΜΚΤΡ επενδυτικων προτασεων (1)</vt:lpstr>
      <vt:lpstr>Υπολογισμοσ ΜΚΤΡ επενδυτικων προτασεων (2)</vt:lpstr>
      <vt:lpstr>ΩφΕλιμη διΑρκεια μιαΣ επενδυτικΗΣ πρΟτασηΣ</vt:lpstr>
      <vt:lpstr>ΒασικΕΣ αρχΕΣ αξιολΟγησηΣ επενδυτικΩν προτΑσεων (1)</vt:lpstr>
      <vt:lpstr>ΒασικΕΣ επενδυτικΕΣ προτΑσειΣ</vt:lpstr>
      <vt:lpstr>ΚριτΗρια ΕπενδυτικΩν ΑποφΑσεων ΔΙχωΣ ΚΙνδυνο </vt:lpstr>
      <vt:lpstr>ΜΕΘΟΔΟΙ ΑΞΙΟΛΟΓΗΣΗΣ ΕΠΕΝΔΥΤΙΚΩΝ ΕΡΓΩΝ</vt:lpstr>
      <vt:lpstr>ΠερΙοδοΣ ΕπανεΙσπραξηΣ ΚεφαλαΙου (ΠΕΚ)</vt:lpstr>
      <vt:lpstr>ΠαρΑδειγμα</vt:lpstr>
      <vt:lpstr>Το κριτΗριο του ΧρΟνου ΕπανΑκτησηΣ</vt:lpstr>
      <vt:lpstr>Ασκηση</vt:lpstr>
      <vt:lpstr>ΛΥση</vt:lpstr>
      <vt:lpstr>ΠροεξοφλημΕνη περΙοδοΣ επανεΙσπραξηΣ </vt:lpstr>
      <vt:lpstr>ΠροεξοφλημΕνη περΙοδοΣ επανεΙσπραξηΣ ΤΥΠΟΛΟΓΙΟ </vt:lpstr>
      <vt:lpstr>ΠΕΡΙΟΔΟΣ ΕΠΑΝΕΙΣΠΡΑΞΗΣ ΜΕ μη προεξοφλημΕνεΣ μελλοντικΕΣ καθαρΕΣ ταμειακΕΣ ροΕΣ</vt:lpstr>
      <vt:lpstr>ΔεΙκτηΣ μη προεξοφλημΕνων καθαρΩν ταμειακΩν ροΩν μιαΣ  επενδυτικΗΣ πρΟτασηΣ</vt:lpstr>
      <vt:lpstr>ΠΕΚ (1)</vt:lpstr>
      <vt:lpstr>Διαφάνεια 255</vt:lpstr>
      <vt:lpstr>Διαφάνεια 256</vt:lpstr>
      <vt:lpstr>Διαφάνεια 257</vt:lpstr>
      <vt:lpstr>Διαφάνεια 258</vt:lpstr>
      <vt:lpstr>Διαφάνεια 259</vt:lpstr>
      <vt:lpstr>Διαφάνεια 260</vt:lpstr>
      <vt:lpstr>Διαφάνεια 261</vt:lpstr>
      <vt:lpstr>Διαφάνεια 262</vt:lpstr>
      <vt:lpstr>Διαφάνεια 263</vt:lpstr>
      <vt:lpstr>ΛογιστικΟΣ συντελεστΗΣ απΟδοσηΣ μιαΣ επενδυτικΗΣ πρΟτασηΣ</vt:lpstr>
      <vt:lpstr>ΛογιστικΟΣ συντελεστΗΣ απΟδοσηΣ μιαΣ επενδυτικΗΣ πρΟτασηΣ</vt:lpstr>
      <vt:lpstr>Το κριτΗριο τηΣ ΚαθαρΗΣ ΠαροΥσαΣ ΑξΙαΣ  </vt:lpstr>
      <vt:lpstr>Το κριτΗριο τηΣ ΠαροΥσαΣ ΑξΙαΣ  </vt:lpstr>
      <vt:lpstr>ΜΕΛΛΟΝΤΙΚΗ ΚΑΙ ΠΑΡΟΥΣΑ ΑΞΙΑ ΕΠΕΝΔΥΣΗΣ </vt:lpstr>
      <vt:lpstr>ΓΕΝΙΚΟΣ ΤΥΠΟΣ ΠΑΡΟΥΣΑΣ ΑΞΙΑΣ</vt:lpstr>
      <vt:lpstr>ΚαθαρΗ ΠαροΥσα ΑξΙα (ΚΠΑ)</vt:lpstr>
      <vt:lpstr>ΠαρΑδειγμα</vt:lpstr>
      <vt:lpstr>ΠαρΑδειγμα</vt:lpstr>
      <vt:lpstr>ΠαρΑδειγμα</vt:lpstr>
      <vt:lpstr>Διαφάνεια 274</vt:lpstr>
      <vt:lpstr>Διαφάνεια 275</vt:lpstr>
      <vt:lpstr>Διαφάνεια 276</vt:lpstr>
      <vt:lpstr>Διαφάνεια 277</vt:lpstr>
      <vt:lpstr>(ΚΠΑ)</vt:lpstr>
      <vt:lpstr>Κ.Π.Α.</vt:lpstr>
      <vt:lpstr>ΚαθαρΗ ΠαροΥσα ΑξΙα = ΠαροΥσα ΑξΙα – ΚΟστος ΕπΕνδυσηΣ</vt:lpstr>
      <vt:lpstr>ΚΠΑ ΕΠΕΞΗΓΗΣΗ</vt:lpstr>
      <vt:lpstr>ΥπολογισμΟΣ ΚΠΑ (1)</vt:lpstr>
      <vt:lpstr>ΥπολογισμΟΣ ΚΠΑ (2)</vt:lpstr>
      <vt:lpstr>ΤΥποΣ ΚΠΑ</vt:lpstr>
      <vt:lpstr>Διαφάνεια 285</vt:lpstr>
      <vt:lpstr>ΠροεξοφλητικΟ ΕπιτΟκιο</vt:lpstr>
      <vt:lpstr>ΕπιτΟκιο ΑναφορΑΣ</vt:lpstr>
      <vt:lpstr>ΕπιτΟκιο ΕκδοσηΣ</vt:lpstr>
      <vt:lpstr> ΕπιτΟκιο ΜηδενικοΥ ΚινδΥνου (Risk-free rate) </vt:lpstr>
      <vt:lpstr> ΕτΗσιο ΙσοδΥναμο ΕπιτΟκιο  </vt:lpstr>
      <vt:lpstr>ΟνομαστικΟ ΕπιτΟκιο</vt:lpstr>
      <vt:lpstr>ΠραγματικΟ ΕπιτΟκιο</vt:lpstr>
      <vt:lpstr>Κυμαινομενο Επιτοκιο</vt:lpstr>
      <vt:lpstr>Σταθερο Επιτοκιο</vt:lpstr>
      <vt:lpstr> Συνολικο Ετησιο Πραγματικο Επιτοκιο (ΣΕΠΕ) ή (Annual Percentage Rate APR) </vt:lpstr>
      <vt:lpstr> Χρηση ΚΠΑ σε Εταιρικο Περιβαλλον (1) </vt:lpstr>
      <vt:lpstr> Χρηση ΚΠΑ σε Εταιρικο Περιβαλλον (2) </vt:lpstr>
      <vt:lpstr> Χρηση ΚΠΑ σε Εταιρικο Περιβαλλον (1) </vt:lpstr>
      <vt:lpstr>1ο Παραδειγμα</vt:lpstr>
      <vt:lpstr>2ο Παραδειγμα:</vt:lpstr>
      <vt:lpstr>3ο Παραδειγμα</vt:lpstr>
      <vt:lpstr>Λυση 3ου Παραδειγματοσ</vt:lpstr>
      <vt:lpstr>ΚΠΑ με Διαφορετικα Ετησια Επιτοκια</vt:lpstr>
      <vt:lpstr>Υπολειμματικη Αξια</vt:lpstr>
      <vt:lpstr>Χρηση ΚΠΑ</vt:lpstr>
      <vt:lpstr>Διαφάνεια 306</vt:lpstr>
      <vt:lpstr>Διαφάνεια 307</vt:lpstr>
      <vt:lpstr> Μειονεκτηματα Υπολογισμου ΚΠΑ </vt:lpstr>
      <vt:lpstr> ΚΠΑ και Κοστοσ Ευκαιριασ </vt:lpstr>
      <vt:lpstr>ΕΣΩΤΕΡΙΚΟΣ ΒΑΘΜΟΣ ΑΠΟΔΟΣΗΣ</vt:lpstr>
      <vt:lpstr>Κριτηριο (ΕΒΑ) </vt:lpstr>
      <vt:lpstr>Χρηση (ΕΒΑ) </vt:lpstr>
      <vt:lpstr>Διαφάνεια 313</vt:lpstr>
      <vt:lpstr>Ορισμοσ ΕΒΑ</vt:lpstr>
      <vt:lpstr>ΠαρΑδειγμα</vt:lpstr>
      <vt:lpstr>ΠαρΑδειγμα</vt:lpstr>
      <vt:lpstr>ΠαρΑδειγμα</vt:lpstr>
      <vt:lpstr>ΠαρΑδειγμα</vt:lpstr>
      <vt:lpstr>Διαφάνεια 319</vt:lpstr>
      <vt:lpstr>Διαφάνεια 320</vt:lpstr>
      <vt:lpstr>Διαφάνεια 321</vt:lpstr>
      <vt:lpstr>Διαφάνεια 322</vt:lpstr>
      <vt:lpstr>Διαφάνεια 323</vt:lpstr>
      <vt:lpstr>Διαφάνεια 324</vt:lpstr>
      <vt:lpstr>Διαφάνεια 325</vt:lpstr>
      <vt:lpstr>Διαφάνεια 326</vt:lpstr>
      <vt:lpstr>ΓενικΑ ΣυμπερΑσματα (1)  </vt:lpstr>
      <vt:lpstr>ΓενικΑ ΣυμπερΑσματα (2) </vt:lpstr>
      <vt:lpstr>Συνοψη</vt:lpstr>
      <vt:lpstr>ΘεωρητικΗ Ασκηση</vt:lpstr>
      <vt:lpstr>ΠαρΑδειγμα</vt:lpstr>
      <vt:lpstr>ΣυγκεντρωτικΟΣ ΠΙνακαΣ</vt:lpstr>
      <vt:lpstr>Υπολογισμοσ Δοσεων Δανειων</vt:lpstr>
      <vt:lpstr>ΠαρΑδειγμα 1</vt:lpstr>
      <vt:lpstr>ΠαρΑδειγμα 2</vt:lpstr>
      <vt:lpstr>ΠαρΑδειγμα 3</vt:lpstr>
      <vt:lpstr>ΠαρΑδειγμα 4</vt:lpstr>
      <vt:lpstr>ΠαρΑδειγμα 5</vt:lpstr>
      <vt:lpstr>ΠαρΑδειγμα 6</vt:lpstr>
      <vt:lpstr>Μεθοδοσ του Καθαρου Οικονομικου Πλεονασματοσ (ΚΟΠ) </vt:lpstr>
      <vt:lpstr>Παραδειγμα ΚΟΠ</vt:lpstr>
      <vt:lpstr>ΠαρΑδειγμα 1</vt:lpstr>
      <vt:lpstr>ΠαρΑδειγμα 2</vt:lpstr>
      <vt:lpstr>Άσκηση</vt:lpstr>
      <vt:lpstr>Λυση</vt:lpstr>
      <vt:lpstr>ΛΟΤΤΟ</vt:lpstr>
      <vt:lpstr>ΜΕση ΕτΗσια ΑπΟδοση ΕπΕνδυσηΣ (ΜΕΑ)</vt:lpstr>
      <vt:lpstr>Παραδειγμα (1)</vt:lpstr>
      <vt:lpstr>ΠαρΑδειγμα (2)</vt:lpstr>
      <vt:lpstr>Επιλογη Αμοιβαια Αποκλειομενων Επενδυσεων</vt:lpstr>
      <vt:lpstr>Αμοιβαια Αποκλειομενεσ Επενδυσεισ</vt:lpstr>
      <vt:lpstr>Παραδειγμα 2</vt:lpstr>
      <vt:lpstr>ΕπΙλυση ΠαραδεΙγματοΣ 2</vt:lpstr>
      <vt:lpstr>Παραδειγμα 3</vt:lpstr>
      <vt:lpstr> Κριτηριο Δεικτη Αποδοτικοτητασ (ΔΑ) επενδεδυμενων κεφαλαιων ή ROIC</vt:lpstr>
      <vt:lpstr>ΚΠΑ και Δεικτησ Αποδοτικοτητασ</vt:lpstr>
      <vt:lpstr>Παραδειγμα 3 - Συνεχεια</vt:lpstr>
      <vt:lpstr>Παραδειγμα 4</vt:lpstr>
      <vt:lpstr>Παραδειγμα 4 - ΣυνΕχεια</vt:lpstr>
      <vt:lpstr>Παραδειγμα 5</vt:lpstr>
      <vt:lpstr>ΑΣΚΗΣΗ ROIC</vt:lpstr>
      <vt:lpstr>Η μΕθοδοΣ του ΔεΙκτη ΚερδοφορΙαΣ (Profitability Index PI) </vt:lpstr>
      <vt:lpstr>ΕξΗγηση (Profitability Index PI)  </vt:lpstr>
      <vt:lpstr> Κανονασ του Δεικτη Κερδοφοριασ </vt:lpstr>
      <vt:lpstr>Διαφάνεια 365</vt:lpstr>
      <vt:lpstr>Διαφάνεια 366</vt:lpstr>
      <vt:lpstr>Διαφάνεια 367</vt:lpstr>
      <vt:lpstr>Διαφάνεια 368</vt:lpstr>
      <vt:lpstr>Διαφάνεια 369</vt:lpstr>
      <vt:lpstr>Διαφάνεια 370</vt:lpstr>
      <vt:lpstr>Διαφάνεια 371</vt:lpstr>
      <vt:lpstr>ΕΝΟΤΗΤΑ Β΄ ΚΙνδυνοΣ και ΠροϋπολογισμΟΣ ΕπενδΥσεων ΚεφαλαΙου </vt:lpstr>
      <vt:lpstr>ΚΙνδυνοΣ και ΠΕΚ</vt:lpstr>
      <vt:lpstr> ΚΙνδυνοΣ και ΠροϋπολογισμΟΣ ΕπενδΥσεων ΚεφαλαΙου </vt:lpstr>
      <vt:lpstr>ΚΙνδυνοΣ και ΠροϋπολογισμΟΣ ΕπενδΥσεων ΚεφαλαΙου</vt:lpstr>
      <vt:lpstr>Διαφάνεια 376</vt:lpstr>
      <vt:lpstr>Διαφάνεια 377</vt:lpstr>
      <vt:lpstr>ΑναμενΟμενη απΟδοση</vt:lpstr>
      <vt:lpstr>ΜΕτρηση ΚινδΥνου </vt:lpstr>
      <vt:lpstr>ΣυντελεστΗΣ ΜεταβλητΟτητΑΣ (1)</vt:lpstr>
      <vt:lpstr>ΣυντελεστΗΣ ΜεταβλητΟτητΑΣ (2)</vt:lpstr>
      <vt:lpstr>ΣυντελεστΗΣ ΜεταβλητΟτητΑΣ (3)</vt:lpstr>
      <vt:lpstr>ΑΝΑΛΥΣΗ ΚΙΝΔΥΝΟΥ</vt:lpstr>
      <vt:lpstr>ΑπαιτοΥμενο ΕπιτΟκιο ΑποδΟσεωΣ</vt:lpstr>
      <vt:lpstr>ΠροσεγγΙσειΣ ενσωμΑτωσηΣ κινδΥνου</vt:lpstr>
      <vt:lpstr>ΚΙνδυνοΣ τηΣ μεμονωμΕνηΣ επΕνδυσηΣ</vt:lpstr>
      <vt:lpstr>ΚΙνδυνοΣ τηΣ επΕνδυσηΣ ωΣ μΕροΣ τηΣ επιχεΙρησηΣ</vt:lpstr>
      <vt:lpstr>ΚΙνδυνοΣ τηΣ επΕνδυσηΣ ωΣ μΕροΣ του χαρτοφυλακΙου των επενδυτΩν</vt:lpstr>
      <vt:lpstr>ΑντιμετΩπιση του ΚινδΥνου απΟ τουΣ ΕπενδυτΕΣ</vt:lpstr>
      <vt:lpstr>ΕνσωμΑτωση του ΚινδΥνου στη ΔιαδικασΙα ΑξιολΟγησηΣ ΕπενδΥσεων</vt:lpstr>
      <vt:lpstr>ΚΟΣΤΟΣ ΚΕΦΑΛΑΙΟΥ</vt:lpstr>
      <vt:lpstr>Διαφάνεια 392</vt:lpstr>
      <vt:lpstr>Διαφάνεια 393</vt:lpstr>
      <vt:lpstr>Διαφάνεια 394</vt:lpstr>
      <vt:lpstr>Διαφάνεια 395</vt:lpstr>
      <vt:lpstr>Διαφάνεια 396</vt:lpstr>
      <vt:lpstr>Διαφάνεια 397</vt:lpstr>
      <vt:lpstr>Διαφάνεια 398</vt:lpstr>
      <vt:lpstr>Διαφάνεια 399</vt:lpstr>
      <vt:lpstr>Διαφάνεια 400</vt:lpstr>
      <vt:lpstr>Διαφάνεια 401</vt:lpstr>
      <vt:lpstr>ΣυνθετικΑ ΜΕρη του ΚΟστουΣ ΚεφαλαΙου </vt:lpstr>
      <vt:lpstr>ΚΟστοΣ δανειακΩν κεφαλαΙων</vt:lpstr>
      <vt:lpstr>ΣταθμικΟ ΜΕσο ΚΟστοΣ ΚεφαλαΙου</vt:lpstr>
      <vt:lpstr>Διαφάνεια 405</vt:lpstr>
      <vt:lpstr>Διαφάνεια 406</vt:lpstr>
      <vt:lpstr>Διαφάνεια 407</vt:lpstr>
      <vt:lpstr>Διαφάνεια 408</vt:lpstr>
      <vt:lpstr>Διαφάνεια 409</vt:lpstr>
      <vt:lpstr>Διαφάνεια 410</vt:lpstr>
      <vt:lpstr>Διαφάνεια 411</vt:lpstr>
      <vt:lpstr>Διαφάνεια 412</vt:lpstr>
      <vt:lpstr>Διαφάνεια 413</vt:lpstr>
      <vt:lpstr>Διαφάνεια 414</vt:lpstr>
      <vt:lpstr>Διαφάνεια 415</vt:lpstr>
      <vt:lpstr>Διαφάνεια 416</vt:lpstr>
      <vt:lpstr>Διαφάνεια 417</vt:lpstr>
      <vt:lpstr>Διαφάνεια 418</vt:lpstr>
      <vt:lpstr>Διαφάνεια 419</vt:lpstr>
      <vt:lpstr>ΑπαιτοΥμενο επιτΟκιο αποδΟσΗΣ</vt:lpstr>
      <vt:lpstr>ΚΟΣΤΟΣ ΚΕΦΑΛΑΙΟΥ</vt:lpstr>
      <vt:lpstr>Διαφάνεια 422</vt:lpstr>
      <vt:lpstr>ΚΕΦΑΛΑΙΑΚΗ ΔΟΜΗ</vt:lpstr>
      <vt:lpstr>Διαφάνεια 424</vt:lpstr>
      <vt:lpstr>ΠαραδοσιακΗ ΠροσΕγγιση ΥπολογισμοΥ ΚινδΥνου (1) </vt:lpstr>
      <vt:lpstr>ΠαραδοσιακΗ ΠροσΕγγιση ΥπολογισμοΥ ΚινδΥνου(2) </vt:lpstr>
      <vt:lpstr>ΘεωρΙα ΧαρτοφυλακΙου CAPM</vt:lpstr>
      <vt:lpstr>Α) ΘεωρΙα χαρτοφυλακΙου για την επιχεΙρηση</vt:lpstr>
      <vt:lpstr>Α) ΘεωρΙα χαρτοφυλακΙου για την επιχεΙρηση</vt:lpstr>
      <vt:lpstr>Β) ΘεωρΙα ΧαρτοφυλακΙου στουΣ μετΟχουΣ</vt:lpstr>
      <vt:lpstr>ΚατηγορΙεΣ ΠαραδοσιακΩν ΠροσεγγΙσεων ΥπολογισμοΥ του ΚινδΥνου</vt:lpstr>
      <vt:lpstr>1. ΜΕθοδοΣ ισοδυναμΙαΣ με τη βεβαιΟτητα </vt:lpstr>
      <vt:lpstr>1. ΜΕθοδοΣ ισοδυναμΙαΣ με τη βεβαιΟτητα </vt:lpstr>
      <vt:lpstr>ΥπολογισμΟΣ ΚΠΑ με τη μΕθοδο τηΣ ισοδυναμΙΑΣ με τη βεβαιΟτητα</vt:lpstr>
      <vt:lpstr>Διαφάνεια 435</vt:lpstr>
      <vt:lpstr>Διαφάνεια 436</vt:lpstr>
      <vt:lpstr>Διαφάνεια 437</vt:lpstr>
      <vt:lpstr>Διαφάνεια 438</vt:lpstr>
      <vt:lpstr>2. ΜΕθοδοΣ προσαρμογΗΣ του προεξοφλητικοΥ επιτοκΙου</vt:lpstr>
      <vt:lpstr>Υπολογισμοσ ΚΠΑ με τη μεθοδο προσαρμογησ του προεξοφλητικου επιτοκιου</vt:lpstr>
      <vt:lpstr>Διαφάνεια 441</vt:lpstr>
      <vt:lpstr>Διαφάνεια 442</vt:lpstr>
      <vt:lpstr>Διαφάνεια 443</vt:lpstr>
      <vt:lpstr>Διαφάνεια 444</vt:lpstr>
      <vt:lpstr>Συγκριση Μεθοδων Ισοδυναμιασ με την Βεβαιοτητα και τησ Προσαρμογησ του Προεξοφλητικου Επιτοκιου (1)</vt:lpstr>
      <vt:lpstr>Συγκριση Μεθοδων Ισοδυναμιασ με την Βεβαιοτητα και τησ Προσαρμογησ του Προεξοφλητικου Επιτοκιου (2)</vt:lpstr>
      <vt:lpstr>3. Αναλυση ευαισθησιασ (What if analysis)</vt:lpstr>
      <vt:lpstr>3. ΑνΑλυση ευαισθησΙΑΣ (What if analysis)</vt:lpstr>
      <vt:lpstr>3. ΑνΑλυση ευαισθησΙΑΣ (What if analysis) </vt:lpstr>
      <vt:lpstr>3. Ανάλυση Ευαισθησίας </vt:lpstr>
      <vt:lpstr>3. ΑνΑλυση ευαισθησΙΑΣ (What if analysis) </vt:lpstr>
      <vt:lpstr>3. ΑνΑλυση ευαισθησΙΑΣ (What if analysis)  Άσκηση</vt:lpstr>
      <vt:lpstr>3. ΑνΑλυση ευαισθησΙαΣ (What if analysis  Άσκηση - ΑπΑντηση</vt:lpstr>
      <vt:lpstr>3. ΑνΑλυση ευαισθησΙαΣ (What if analysis  Άσκηση - ΑπΑντηση</vt:lpstr>
      <vt:lpstr>Διαφάνεια 455</vt:lpstr>
      <vt:lpstr>4. ΑνAλυση ΣεναρIου </vt:lpstr>
      <vt:lpstr>4. ΑνAλυση ΣεναρIου </vt:lpstr>
      <vt:lpstr>4. ΑνAλυση ΣεναρIου - Άσκηση</vt:lpstr>
      <vt:lpstr>4. ΑνAλυση ΣεναρIου - ΑπAντηση</vt:lpstr>
      <vt:lpstr>ΑνAλυση ΚινδYνου με τη ΧρησιμοποIηση ΣεναρIων</vt:lpstr>
      <vt:lpstr>Διαφάνεια 461</vt:lpstr>
      <vt:lpstr>Διαφάνεια 462</vt:lpstr>
      <vt:lpstr>Διαφάνεια 463</vt:lpstr>
      <vt:lpstr>Διαφάνεια 464</vt:lpstr>
      <vt:lpstr>Διαφάνεια 465</vt:lpstr>
      <vt:lpstr>Διαφάνεια 466</vt:lpstr>
      <vt:lpstr>Διαφάνεια 467</vt:lpstr>
      <vt:lpstr>Διαφάνεια 468</vt:lpstr>
      <vt:lpstr>Διαφάνεια 469</vt:lpstr>
      <vt:lpstr>Διαφάνεια 470</vt:lpstr>
      <vt:lpstr>Διαφάνεια 471</vt:lpstr>
      <vt:lpstr>Διαφάνεια 472</vt:lpstr>
      <vt:lpstr>5. Προσομοιωση (Monte Carlo Simulation) </vt:lpstr>
      <vt:lpstr>5. Προσομοιωση (Monte Carlo Simulation)  </vt:lpstr>
      <vt:lpstr>5. Προσομοιωση (Monte Carlo Simulation) </vt:lpstr>
      <vt:lpstr>5. Προσομοιωση (Monte Carlo Simulation) </vt:lpstr>
      <vt:lpstr>6. ΔΕΝΔΡΑ  ΑΠΟΦΑΣΕΩΝ</vt:lpstr>
      <vt:lpstr>6. ΔΕΝΔΡΑ ΑΠΟΦΑΣΕΩΝ ΠΑΡΑΔΕΙΓΜΑ</vt:lpstr>
      <vt:lpstr>6. Δενδρα αποφασεων Decision Tree</vt:lpstr>
      <vt:lpstr>6. Δενδρα αποφασεων Decision Tree</vt:lpstr>
      <vt:lpstr>6. Δενδρα αποφασεων Decision Tree</vt:lpstr>
      <vt:lpstr>Δενδρα αποφασεων για τα δυο επενδυτικα σχηματα</vt:lpstr>
      <vt:lpstr>Εκτιμηση ολων των πιθανων σεναριων αναφορικα με το κοστοσ</vt:lpstr>
      <vt:lpstr>Μετρηση συνεπειων: μετρο αποτελεσματικοτητασ =  ημερεσ ανευ συμπτωματων (SFD) κατα τη διαρκεια τησ θεραπειασ</vt:lpstr>
      <vt:lpstr>Διαφάνεια 485</vt:lpstr>
      <vt:lpstr>παραδειγμα</vt:lpstr>
      <vt:lpstr>Λυση Παραδειγματοσ</vt:lpstr>
      <vt:lpstr>Σχεδιαση λυσησ</vt:lpstr>
      <vt:lpstr>Αφαιρουμε (ή προσθετουμε) τα τυχον κοστη (ή οφελη) κατα μηκοσ ενοσ κλαδιου αποφασησ και επιλεγουμε την αριστη αποφαση για τον συγκεκριμενο κομβο αποφασησ</vt:lpstr>
      <vt:lpstr>Διαφάνεια 490</vt:lpstr>
      <vt:lpstr>Διαφάνεια 491</vt:lpstr>
      <vt:lpstr>Διαφάνεια 492</vt:lpstr>
      <vt:lpstr>Διαδικασια αξιολογησησ επενδυτικων σχεδιων για ληψη χρηματοδοτησησ . </vt:lpstr>
      <vt:lpstr>Κοινοτικεσ Χρηματοδοτησεισ</vt:lpstr>
      <vt:lpstr>Απαιτουμενη πληροφορηση</vt:lpstr>
      <vt:lpstr>Αναλυση Κοστουσ-Οφελουσ</vt:lpstr>
      <vt:lpstr>Αναλυση εφικτοτητασ και εναλλακτικων (feasibility and options analysis)</vt:lpstr>
      <vt:lpstr>Παραδειγμα εναλλακτικων (example of options)</vt:lpstr>
      <vt:lpstr>εσοδα προερχομενα απο το εργο</vt:lpstr>
      <vt:lpstr>Υπολειμματικη αξια επενδυσησ</vt:lpstr>
      <vt:lpstr>Προσαρμογη με βαση τον πληθωρισμο</vt:lpstr>
      <vt:lpstr>Οικονομικη βιωσιμοτητα</vt:lpstr>
      <vt:lpstr>Επιλογη καταλληλου προεξοφλητικου επιτοκιου</vt:lpstr>
      <vt:lpstr>Υπολογισμοσ των δεικτων επιδοσησ </vt:lpstr>
      <vt:lpstr>ΥπολογισμΟΣ των δεικτΩν επΙδοσηΣ</vt:lpstr>
      <vt:lpstr>ΕπιλογΗ προεξοφλητικοΥ επιτοκΙου</vt:lpstr>
      <vt:lpstr>ΥπολογισμΟΣ των δεικτΩν οικονομικΗΣ επΙδοσηΣ</vt:lpstr>
      <vt:lpstr>ΕΠΕΝΔΥΤΙΚΟΙ ΑΡΙΘΜΟΔΕΙΚΤΕΣ </vt:lpstr>
      <vt:lpstr>ΧΡΗΣΗ ΕΠΕΝΔΥΤΙΚΩΝ ΔΕΙΚΤΩΝ</vt:lpstr>
      <vt:lpstr>1. Price per earnings ratio</vt:lpstr>
      <vt:lpstr>2. Price to book value ratio (1)</vt:lpstr>
      <vt:lpstr>3. Price to Βook Value Ratio (2)</vt:lpstr>
      <vt:lpstr>3. Price to Βook Value Ratio (3)</vt:lpstr>
      <vt:lpstr>ΤαυτΟχρονη ΑνΑλυση P/E και P/BV</vt:lpstr>
      <vt:lpstr>Ταυτόχρονη Ανάλυση P/E και P/BV</vt:lpstr>
      <vt:lpstr>ΤαυτΟχρονη ΑνΑλυση P/E και P/BV</vt:lpstr>
      <vt:lpstr>ΤαυτΟχρονη ΑνΑλυση P/E και P/BV</vt:lpstr>
      <vt:lpstr>4. ΔεΙκτηΣ ΜερισματικΗΣ ΑπΟδοσηΣ ΜετοχΗΣ ή ΔεΙκτηΣ ΜερΙσματοΣ (1)</vt:lpstr>
      <vt:lpstr>4. ΔεΙκτηΣ ΜερισματικΗΣ ΑπΟδοσηΣ (2)</vt:lpstr>
      <vt:lpstr> 5. ΔεΙκτηΣ ΜερισματικΗΣ ΠολιτικΗΣ ή  ΔεΙκτΗΣ ΛΟγου ΔιανομΗΣ ΜερΙσματοΣ  </vt:lpstr>
      <vt:lpstr>6. ΔεΙκτηΣ ΜερισματικΗΣ ΑπΟδοσηΣ ΙδΙων ΚεφαλαΙων</vt:lpstr>
      <vt:lpstr>7. ΔεΙκτηΣ ΠοσοστοΥ ΔιανεμομΕνων ΚερδΩν</vt:lpstr>
      <vt:lpstr>8. Ο ΔεΙκτηΣ ΚεφαλαιοποΙησηΣ προΣ ΠωλΗσειΣ</vt:lpstr>
      <vt:lpstr>9. ΔεΙκτηΣ ΧρηματιστηριακΗΣ ΑξΙαΣ ΜετοχΩν προΣ ΠωλΗσειΣ</vt:lpstr>
      <vt:lpstr>10. ΧρηματιστηριακΗ ΑξΙα ΙδΙων ΚεφαλαΙων</vt:lpstr>
      <vt:lpstr>11. ΣχετικΟΣ ΟγκοΣ ΜετοχΗΣ</vt:lpstr>
      <vt:lpstr>12. ΠραγματικΗ ΑπΟδοση ΜετοχΗΣ</vt:lpstr>
      <vt:lpstr>13. ΔεΙκτηΣ ΕμπορευσιμΟτηταΣ ΜετοχΗΣ</vt:lpstr>
      <vt:lpstr>ΒΑΣΙΚΑ ΜΕΙΟΝΕΚΤΗΜΑΤΑ ΑΡΙΘΜΟΔΕΙΚΤΩΝ</vt:lpstr>
      <vt:lpstr>ΒΙΒΛΙΟΓΡΑΦΙΑ</vt:lpstr>
      <vt:lpstr>Ιστοσελιδεσ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339</cp:revision>
  <dcterms:created xsi:type="dcterms:W3CDTF">2018-06-12T08:42:34Z</dcterms:created>
  <dcterms:modified xsi:type="dcterms:W3CDTF">2020-10-27T10:31:47Z</dcterms:modified>
</cp:coreProperties>
</file>