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2" r:id="rId5"/>
    <p:sldId id="259" r:id="rId6"/>
    <p:sldId id="263" r:id="rId7"/>
    <p:sldId id="264" r:id="rId8"/>
    <p:sldId id="265" r:id="rId9"/>
    <p:sldId id="267" r:id="rId10"/>
    <p:sldId id="302" r:id="rId11"/>
    <p:sldId id="266" r:id="rId12"/>
    <p:sldId id="288" r:id="rId13"/>
    <p:sldId id="268" r:id="rId14"/>
    <p:sldId id="269" r:id="rId15"/>
    <p:sldId id="270" r:id="rId16"/>
    <p:sldId id="272" r:id="rId17"/>
    <p:sldId id="293" r:id="rId18"/>
    <p:sldId id="294" r:id="rId19"/>
    <p:sldId id="271" r:id="rId20"/>
    <p:sldId id="295" r:id="rId21"/>
    <p:sldId id="296" r:id="rId22"/>
    <p:sldId id="297" r:id="rId23"/>
    <p:sldId id="303" r:id="rId24"/>
    <p:sldId id="261" r:id="rId25"/>
    <p:sldId id="260" r:id="rId26"/>
    <p:sldId id="273" r:id="rId27"/>
    <p:sldId id="304" r:id="rId28"/>
    <p:sldId id="277" r:id="rId29"/>
    <p:sldId id="300" r:id="rId30"/>
    <p:sldId id="287" r:id="rId31"/>
    <p:sldId id="274" r:id="rId32"/>
    <p:sldId id="275" r:id="rId33"/>
    <p:sldId id="276" r:id="rId34"/>
    <p:sldId id="298" r:id="rId35"/>
    <p:sldId id="299" r:id="rId36"/>
    <p:sldId id="305" r:id="rId37"/>
    <p:sldId id="289" r:id="rId38"/>
    <p:sldId id="283" r:id="rId39"/>
    <p:sldId id="282" r:id="rId40"/>
    <p:sldId id="284" r:id="rId41"/>
    <p:sldId id="291" r:id="rId42"/>
    <p:sldId id="286" r:id="rId43"/>
    <p:sldId id="290" r:id="rId44"/>
    <p:sldId id="292" r:id="rId45"/>
    <p:sldId id="301" r:id="rId4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1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09D02-4914-4AB9-AE86-8D7255429F21}" type="datetimeFigureOut">
              <a:rPr lang="en-US" smtClean="0"/>
              <a:pPr/>
              <a:t>12/13/2018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5246771-53E7-4FF4-9E98-37F587A027E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09D02-4914-4AB9-AE86-8D7255429F21}" type="datetimeFigureOut">
              <a:rPr lang="en-US" smtClean="0"/>
              <a:pPr/>
              <a:t>12/13/2018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46771-53E7-4FF4-9E98-37F587A027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09D02-4914-4AB9-AE86-8D7255429F21}" type="datetimeFigureOut">
              <a:rPr lang="en-US" smtClean="0"/>
              <a:pPr/>
              <a:t>12/13/2018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46771-53E7-4FF4-9E98-37F587A027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09D02-4914-4AB9-AE86-8D7255429F21}" type="datetimeFigureOut">
              <a:rPr lang="en-US" smtClean="0"/>
              <a:pPr/>
              <a:t>12/13/2018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46771-53E7-4FF4-9E98-37F587A027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09D02-4914-4AB9-AE86-8D7255429F21}" type="datetimeFigureOut">
              <a:rPr lang="en-US" smtClean="0"/>
              <a:pPr/>
              <a:t>12/13/2018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46771-53E7-4FF4-9E98-37F587A027E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09D02-4914-4AB9-AE86-8D7255429F21}" type="datetimeFigureOut">
              <a:rPr lang="en-US" smtClean="0"/>
              <a:pPr/>
              <a:t>12/13/2018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46771-53E7-4FF4-9E98-37F587A027E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09D02-4914-4AB9-AE86-8D7255429F21}" type="datetimeFigureOut">
              <a:rPr lang="en-US" smtClean="0"/>
              <a:pPr/>
              <a:t>12/13/2018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46771-53E7-4FF4-9E98-37F587A027E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09D02-4914-4AB9-AE86-8D7255429F21}" type="datetimeFigureOut">
              <a:rPr lang="en-US" smtClean="0"/>
              <a:pPr/>
              <a:t>12/13/2018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46771-53E7-4FF4-9E98-37F587A027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09D02-4914-4AB9-AE86-8D7255429F21}" type="datetimeFigureOut">
              <a:rPr lang="en-US" smtClean="0"/>
              <a:pPr/>
              <a:t>12/13/2018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46771-53E7-4FF4-9E98-37F587A027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09D02-4914-4AB9-AE86-8D7255429F21}" type="datetimeFigureOut">
              <a:rPr lang="en-US" smtClean="0"/>
              <a:pPr/>
              <a:t>12/13/2018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46771-53E7-4FF4-9E98-37F587A027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09D02-4914-4AB9-AE86-8D7255429F21}" type="datetimeFigureOut">
              <a:rPr lang="en-US" smtClean="0"/>
              <a:pPr/>
              <a:t>12/13/2018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46771-53E7-4FF4-9E98-37F587A027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0000">
              <a:schemeClr val="accent5">
                <a:lumMod val="20000"/>
                <a:lumOff val="80000"/>
              </a:schemeClr>
            </a:gs>
            <a:gs pos="76000">
              <a:schemeClr val="bg1">
                <a:tint val="90000"/>
                <a:shade val="90000"/>
                <a:satMod val="200000"/>
              </a:schemeClr>
            </a:gs>
            <a:gs pos="92000">
              <a:schemeClr val="bg1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8109D02-4914-4AB9-AE86-8D7255429F21}" type="datetimeFigureOut">
              <a:rPr lang="en-US" smtClean="0"/>
              <a:pPr/>
              <a:t>12/13/2018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85246771-53E7-4FF4-9E98-37F587A027E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bg/url?sa=i&amp;rct=j&amp;q=&amp;esrc=s&amp;source=images&amp;cd=&amp;cad=rja&amp;uact=8&amp;ved=0CAcQjRw&amp;url=http://hubhomedesign.com/casein-micelle/&amp;ei=aneeVbLKCcTQswHamKjYDg&amp;psig=AFQjCNG81UKtDc3F9gwKHwNZpxX6zkaXWA&amp;ust=1436534870110960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hyperlink" Target="http://www.google.bg/url?sa=i&amp;rct=j&amp;q=&amp;esrc=s&amp;source=images&amp;cd=&amp;cad=rja&amp;uact=8&amp;ved=0CAcQjRw&amp;url=http://dwb.unl.edu/Teacher/NSF/C08/C08Links/www.fst.rdg.ac.uk/courses/fs560/topic1/t1g/t1g.htm&amp;ei=nYWeVZ3CJYqgsAHqppbYDg&amp;bvm=bv.96952980,d.bGg&amp;psig=AFQjCNFBV393_prlL5N4kq9llW9qbp-GZA&amp;ust=1436538546733096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bg/url?sa=i&amp;rct=j&amp;q=&amp;esrc=s&amp;source=images&amp;cd=&amp;cad=rja&amp;uact=8&amp;ved=0CAcQjRxqFQoTCPqC5Ij9oMgCFUOLLAodBrcHbg&amp;url=http://www.nutritionx.co.uk/milk-protein--whey--casein-100-c.asp&amp;psig=AFQjCNHuxBcg0gW2wkpRKjbC-iTISc1N6w&amp;ust=1443778613724917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www.google.bg/url?sa=i&amp;rct=j&amp;q=&amp;esrc=s&amp;source=images&amp;cd=&amp;cad=rja&amp;uact=8&amp;ved=0CAcQjRw&amp;url=https://www.studyblue.com/notes/note/n/the-physiology-of-skeletal-muscle/deck/11685908&amp;ei=GbGfVYjKMImZsAG15rXwDg&amp;bvm=bv.96952980,d.bGg&amp;psig=AFQjCNFFIdY_TC3gjqddhbKW4UeovbpoUA&amp;ust=1436614188305788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hyperlink" Target="https://chemistry123.files.wordpress.com/2013/04/emulsifyer.jpg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http://www.google.bg/url?sa=i&amp;rct=j&amp;q=&amp;esrc=s&amp;source=images&amp;cd=&amp;cad=rja&amp;uact=8&amp;ved=0CAcQjRw&amp;url=http://www.wikiskripta.eu/index.php/L%C3%A1tky_barevn%C3%A9_(1._LF_UK,_NT)&amp;ei=UqqfVabjEYuosAHrraCQDw&amp;psig=AFQjCNFBQJWvBEHGNelOIvsKuk2CT0cfdw&amp;ust=1436613506761184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hyperlink" Target="http://www.google.bg/url?sa=i&amp;rct=j&amp;q=&amp;esrc=s&amp;source=images&amp;cd=&amp;cad=rja&amp;uact=8&amp;ved=0CAcQjRw&amp;url=http://simplyhealthylifemagazine.blogspot.com/2012_02_01_archive.html&amp;ei=1KqfVa7EK8a6swH96b-ADw&amp;psig=AFQjCNFBQJWvBEHGNelOIvsKuk2CT0cfdw&amp;ust=1436613506761184" TargetMode="Externa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91681" y="1628800"/>
            <a:ext cx="5990743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Lecture 7.</a:t>
            </a:r>
          </a:p>
          <a:p>
            <a:pPr algn="ctr"/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Proteins with animal origin: </a:t>
            </a:r>
          </a:p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proteins of milk, meat and eggs.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844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8200" y="1219200"/>
            <a:ext cx="7696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Clr>
                <a:srgbClr val="C00000"/>
              </a:buClr>
              <a:buFont typeface="Wingdings" panose="05000000000000000000" pitchFamily="2" charset="2"/>
              <a:buChar char="Ø"/>
              <a:defRPr/>
            </a:pP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Due to the large size, micelles are not considered to be truly soluble in water. They are rather dispersed in water and remain suspended in the form of </a:t>
            </a:r>
            <a:r>
              <a:rPr lang="en-US" sz="2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colloidal suspension</a:t>
            </a: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691" y="3429000"/>
            <a:ext cx="4535487" cy="2414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539209" y="4924975"/>
            <a:ext cx="376455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Calibri"/>
              </a:rPr>
              <a:t>Casein micelle</a:t>
            </a:r>
          </a:p>
          <a:p>
            <a:pPr algn="ctr"/>
            <a:r>
              <a:rPr lang="en-US" sz="2400" dirty="0">
                <a:latin typeface="Calibri"/>
              </a:rPr>
              <a:t>u</a:t>
            </a:r>
            <a:r>
              <a:rPr lang="en-US" sz="2400" dirty="0" smtClean="0">
                <a:latin typeface="Calibri"/>
              </a:rPr>
              <a:t>nder electron microscope. </a:t>
            </a:r>
            <a:r>
              <a:rPr lang="en-US" sz="2400" dirty="0" smtClean="0"/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57656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780928"/>
            <a:ext cx="4392488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 descr="http://www.bodybuildinglatino.com/tienda/img/cms/casein-sci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80928"/>
            <a:ext cx="4493965" cy="391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79512" y="188640"/>
            <a:ext cx="885698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Calibri"/>
              </a:rPr>
              <a:t>Hydrophilic casein molecules</a:t>
            </a:r>
            <a:r>
              <a:rPr lang="en-US" altLang="en-US" sz="2400" dirty="0">
                <a:solidFill>
                  <a:srgbClr val="C00000"/>
                </a:solidFill>
                <a:latin typeface="Calibri" pitchFamily="34" charset="0"/>
              </a:rPr>
              <a:t> </a:t>
            </a:r>
            <a:r>
              <a:rPr lang="en-US" altLang="en-US" sz="2400" dirty="0" smtClean="0">
                <a:solidFill>
                  <a:srgbClr val="C00000"/>
                </a:solidFill>
                <a:latin typeface="Calibri" pitchFamily="34" charset="0"/>
              </a:rPr>
              <a:t>(κ-caseins)</a:t>
            </a:r>
            <a:r>
              <a:rPr lang="en-US" sz="2400" dirty="0" smtClean="0">
                <a:latin typeface="Calibri"/>
              </a:rPr>
              <a:t> </a:t>
            </a:r>
            <a:r>
              <a:rPr lang="en-US" sz="2400" dirty="0">
                <a:latin typeface="Calibri"/>
              </a:rPr>
              <a:t>that have an affinity for water form the </a:t>
            </a:r>
            <a:r>
              <a:rPr lang="en-US" sz="2400" dirty="0" smtClean="0">
                <a:latin typeface="Calibri"/>
              </a:rPr>
              <a:t>outer part of the micelle</a:t>
            </a:r>
            <a:r>
              <a:rPr lang="en-US" sz="2400" dirty="0">
                <a:latin typeface="Calibri"/>
              </a:rPr>
              <a:t> </a:t>
            </a:r>
            <a:r>
              <a:rPr lang="en-US" sz="2400" dirty="0" smtClean="0">
                <a:latin typeface="Calibri"/>
              </a:rPr>
              <a:t>(hairy part). </a:t>
            </a:r>
            <a:endParaRPr lang="en-US" sz="2400" dirty="0">
              <a:latin typeface="Calibri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/>
              </a:rPr>
              <a:t>Hydrophobic casein </a:t>
            </a:r>
            <a:r>
              <a:rPr lang="en-US" sz="2400" dirty="0">
                <a:latin typeface="Calibri"/>
              </a:rPr>
              <a:t>molecule </a:t>
            </a:r>
            <a:r>
              <a:rPr lang="en-US" sz="2400" dirty="0" smtClean="0">
                <a:latin typeface="Calibri"/>
              </a:rPr>
              <a:t>(</a:t>
            </a:r>
            <a:r>
              <a:rPr lang="en-US" sz="2400" dirty="0" smtClean="0">
                <a:solidFill>
                  <a:srgbClr val="C00000"/>
                </a:solidFill>
                <a:latin typeface="Calibri"/>
              </a:rPr>
              <a:t>α-caseins </a:t>
            </a:r>
            <a:r>
              <a:rPr lang="en-US" sz="2400" dirty="0">
                <a:solidFill>
                  <a:srgbClr val="C00000"/>
                </a:solidFill>
                <a:latin typeface="Calibri"/>
              </a:rPr>
              <a:t>and β- </a:t>
            </a:r>
            <a:r>
              <a:rPr lang="en-US" sz="2400" dirty="0" smtClean="0">
                <a:solidFill>
                  <a:srgbClr val="C00000"/>
                </a:solidFill>
                <a:latin typeface="Calibri"/>
              </a:rPr>
              <a:t>caseins) </a:t>
            </a:r>
            <a:r>
              <a:rPr lang="en-US" sz="2400" dirty="0" smtClean="0">
                <a:latin typeface="Calibri"/>
              </a:rPr>
              <a:t>form </a:t>
            </a:r>
            <a:r>
              <a:rPr lang="en-US" sz="2400" dirty="0">
                <a:latin typeface="Calibri"/>
              </a:rPr>
              <a:t>the inner core of the micelle </a:t>
            </a:r>
            <a:r>
              <a:rPr lang="en-US" sz="2400" dirty="0" smtClean="0">
                <a:latin typeface="Calibri"/>
              </a:rPr>
              <a:t>sphere.</a:t>
            </a:r>
          </a:p>
          <a:p>
            <a:pPr algn="just">
              <a:buFont typeface="Arial" pitchFamily="34" charset="0"/>
              <a:buChar char="•"/>
              <a:defRPr/>
            </a:pPr>
            <a:endParaRPr lang="en-US" sz="2400" dirty="0" smtClean="0">
              <a:latin typeface="Calibri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en-US" sz="2400" dirty="0">
                <a:latin typeface="Calibri"/>
              </a:rPr>
              <a:t>In some proposed models α- and k-casein are on the outside.</a:t>
            </a:r>
          </a:p>
          <a:p>
            <a:pPr algn="just">
              <a:buFont typeface="Arial" pitchFamily="34" charset="0"/>
              <a:buChar char="•"/>
              <a:defRPr/>
            </a:pPr>
            <a:endParaRPr lang="en-US" sz="2400" dirty="0">
              <a:latin typeface="Calibri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37509" y="6546830"/>
            <a:ext cx="590465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http://crystal.che.ncsu.edu/pdfs/Coll_Surf_b_casein_Chen.pdf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10683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828675"/>
            <a:ext cx="6934200" cy="520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592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83768" y="548680"/>
            <a:ext cx="39581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Micelles aggregation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15816" y="2276872"/>
            <a:ext cx="13771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2051720" y="2118317"/>
            <a:ext cx="4896544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l" rtl="0" eaLnBrk="1" hangingPunct="1"/>
            <a:r>
              <a:rPr lang="en-US" altLang="en-US" sz="2800" dirty="0">
                <a:latin typeface="Calibri" pitchFamily="34" charset="0"/>
                <a:cs typeface="Arial" charset="0"/>
              </a:rPr>
              <a:t>Casein can be </a:t>
            </a:r>
            <a:r>
              <a:rPr lang="en-US" altLang="en-US" sz="2800" dirty="0" smtClean="0">
                <a:latin typeface="Calibri" pitchFamily="34" charset="0"/>
                <a:cs typeface="Arial" charset="0"/>
              </a:rPr>
              <a:t>precipitated:</a:t>
            </a:r>
            <a:endParaRPr lang="en-US" altLang="en-US" sz="2800" dirty="0">
              <a:latin typeface="Calibri" pitchFamily="34" charset="0"/>
              <a:cs typeface="Arial" charset="0"/>
            </a:endParaRPr>
          </a:p>
          <a:p>
            <a:pPr algn="l" rtl="0" eaLnBrk="1" hangingPunct="1"/>
            <a:endParaRPr lang="en-US" altLang="en-US" sz="2800" dirty="0" smtClean="0">
              <a:latin typeface="Calibri" pitchFamily="34" charset="0"/>
              <a:cs typeface="Arial" charset="0"/>
            </a:endParaRPr>
          </a:p>
          <a:p>
            <a:pPr marL="457200" indent="-457200" algn="l" rtl="0" eaLnBrk="1" hangingPunct="1">
              <a:buAutoNum type="arabicPeriod"/>
            </a:pPr>
            <a:r>
              <a:rPr lang="en-US" altLang="en-US" sz="2800" dirty="0" err="1" smtClean="0">
                <a:latin typeface="Calibri" pitchFamily="34" charset="0"/>
                <a:cs typeface="Arial" charset="0"/>
              </a:rPr>
              <a:t>HCl</a:t>
            </a:r>
            <a:r>
              <a:rPr lang="en-US" altLang="en-US" sz="2800" dirty="0" smtClean="0">
                <a:latin typeface="Calibri" pitchFamily="34" charset="0"/>
                <a:cs typeface="Arial" charset="0"/>
              </a:rPr>
              <a:t> </a:t>
            </a:r>
          </a:p>
          <a:p>
            <a:pPr marL="457200" indent="-457200" algn="l" rtl="0" eaLnBrk="1" hangingPunct="1">
              <a:buAutoNum type="arabicPeriod"/>
            </a:pPr>
            <a:endParaRPr lang="en-US" altLang="en-US" sz="2800" dirty="0">
              <a:latin typeface="Calibri" pitchFamily="34" charset="0"/>
              <a:cs typeface="Arial" charset="0"/>
            </a:endParaRPr>
          </a:p>
          <a:p>
            <a:pPr algn="l" rtl="0" eaLnBrk="1" hangingPunct="1"/>
            <a:r>
              <a:rPr lang="en-US" altLang="en-US" sz="2800" dirty="0">
                <a:latin typeface="Calibri" pitchFamily="34" charset="0"/>
                <a:cs typeface="Arial" charset="0"/>
              </a:rPr>
              <a:t>2</a:t>
            </a:r>
            <a:r>
              <a:rPr lang="en-US" altLang="en-US" sz="2800" dirty="0" smtClean="0">
                <a:latin typeface="Calibri" pitchFamily="34" charset="0"/>
                <a:cs typeface="Arial" charset="0"/>
              </a:rPr>
              <a:t>. Enzymatically (renin)</a:t>
            </a:r>
            <a:endParaRPr lang="en-US" altLang="en-US" sz="2800" dirty="0">
              <a:latin typeface="Calibri" pitchFamily="34" charset="0"/>
              <a:cs typeface="Arial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59832" y="6167309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http://nzic.org.nz/ChemProcesses/dairy/3E.pdf</a:t>
            </a:r>
          </a:p>
        </p:txBody>
      </p:sp>
    </p:spTree>
    <p:extLst>
      <p:ext uri="{BB962C8B-B14F-4D97-AF65-F5344CB8AC3E}">
        <p14:creationId xmlns:p14="http://schemas.microsoft.com/office/powerpoint/2010/main" val="228498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43608" y="908720"/>
            <a:ext cx="734481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The acidity of the medium increases the solubility of the minerals so that organic Ca-P contained in the micelles start to dissolve in the aqueous phase.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Acidification </a:t>
            </a:r>
            <a:r>
              <a:rPr lang="en-US" sz="2400" dirty="0"/>
              <a:t>of milk leads to destabilization of the casein micelles and aggregation due to the reduction of electrostatic interactions in their </a:t>
            </a:r>
            <a:r>
              <a:rPr lang="en-US" sz="2400" dirty="0" err="1" smtClean="0"/>
              <a:t>iso</a:t>
            </a:r>
            <a:r>
              <a:rPr lang="en-US" sz="2400" dirty="0" smtClean="0"/>
              <a:t>-electric </a:t>
            </a:r>
            <a:r>
              <a:rPr lang="en-US" sz="2400" dirty="0"/>
              <a:t>point (pH 4.6). </a:t>
            </a:r>
            <a:endParaRPr lang="en-US" sz="2400" dirty="0" smtClean="0"/>
          </a:p>
          <a:p>
            <a:pPr>
              <a:buClr>
                <a:srgbClr val="C00000"/>
              </a:buClr>
            </a:pP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3534155" y="188640"/>
            <a:ext cx="12538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200" dirty="0">
                <a:solidFill>
                  <a:srgbClr val="C00000"/>
                </a:solidFill>
                <a:latin typeface="Calibri" pitchFamily="34" charset="0"/>
                <a:cs typeface="Arial" charset="0"/>
              </a:rPr>
              <a:t>1</a:t>
            </a:r>
            <a:r>
              <a:rPr lang="en-US" altLang="en-US" sz="3200" dirty="0" smtClean="0">
                <a:solidFill>
                  <a:srgbClr val="C00000"/>
                </a:solidFill>
                <a:latin typeface="Calibri" pitchFamily="34" charset="0"/>
                <a:cs typeface="Arial" charset="0"/>
              </a:rPr>
              <a:t>. </a:t>
            </a:r>
            <a:r>
              <a:rPr lang="en-US" altLang="en-US" sz="3200" dirty="0" err="1" smtClean="0">
                <a:solidFill>
                  <a:srgbClr val="C00000"/>
                </a:solidFill>
                <a:latin typeface="Calibri" pitchFamily="34" charset="0"/>
                <a:cs typeface="Arial" charset="0"/>
              </a:rPr>
              <a:t>HCl</a:t>
            </a:r>
            <a:r>
              <a:rPr lang="en-US" altLang="en-US" sz="3200" dirty="0" smtClean="0">
                <a:solidFill>
                  <a:srgbClr val="C00000"/>
                </a:solidFill>
                <a:latin typeface="Calibri" pitchFamily="34" charset="0"/>
                <a:cs typeface="Arial" charset="0"/>
              </a:rPr>
              <a:t> </a:t>
            </a:r>
            <a:endParaRPr lang="en-US" altLang="en-US" sz="3200" dirty="0">
              <a:solidFill>
                <a:srgbClr val="C00000"/>
              </a:solidFill>
              <a:latin typeface="Calibri" pitchFamily="34" charset="0"/>
              <a:cs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911" y="4308520"/>
            <a:ext cx="6734175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635896" y="6173988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http://nzic.org.nz/ChemProcesses/dairy/3E.pdf</a:t>
            </a:r>
          </a:p>
        </p:txBody>
      </p:sp>
    </p:spTree>
    <p:extLst>
      <p:ext uri="{BB962C8B-B14F-4D97-AF65-F5344CB8AC3E}">
        <p14:creationId xmlns:p14="http://schemas.microsoft.com/office/powerpoint/2010/main" val="94223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764704"/>
            <a:ext cx="489654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is produced by newborn ruminant animals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 the stomach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 curdle the milk they ingest, allowing a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better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absorption.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is widely used in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cheese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production.</a:t>
            </a:r>
          </a:p>
          <a:p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cleaves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peptide bond between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Phe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105 and Met 106 in the kappa-casein 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chain.</a:t>
            </a:r>
          </a:p>
          <a:p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κ-caseins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stabilizes the micelles and after cleavage, the casein proteins precipitate under the influence of the calcium ions.</a:t>
            </a:r>
            <a:endParaRPr lang="en-US" alt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56879" y="3933056"/>
            <a:ext cx="38674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Use of </a:t>
            </a:r>
            <a:r>
              <a:rPr lang="en-US" sz="2400" dirty="0" smtClean="0">
                <a:solidFill>
                  <a:srgbClr val="FF0000"/>
                </a:solidFill>
              </a:rPr>
              <a:t>pepsin</a:t>
            </a:r>
            <a:r>
              <a:rPr lang="en-US" sz="2400" dirty="0" smtClean="0"/>
              <a:t> or </a:t>
            </a:r>
            <a:r>
              <a:rPr lang="en-US" sz="2400" dirty="0" smtClean="0">
                <a:solidFill>
                  <a:srgbClr val="FF0000"/>
                </a:solidFill>
              </a:rPr>
              <a:t>microbial proteinases</a:t>
            </a:r>
            <a:r>
              <a:rPr lang="en-US" sz="2400" dirty="0" smtClean="0"/>
              <a:t> may lead to higher degree of hydrolyses thus producing small peptides with bitter taste.</a:t>
            </a:r>
            <a:endParaRPr lang="en-US" sz="2400" dirty="0"/>
          </a:p>
        </p:txBody>
      </p:sp>
      <p:pic>
        <p:nvPicPr>
          <p:cNvPr id="11266" name="Picture 2" descr="http://dwb.unl.edu/Teacher/NSF/C08/C08Links/www.fst.rdg.ac.uk/courses/fs560/topic1/t1g/t1g2.gif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980728"/>
            <a:ext cx="3981450" cy="2695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563888" y="116632"/>
            <a:ext cx="50569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200" dirty="0">
                <a:solidFill>
                  <a:srgbClr val="C00000"/>
                </a:solidFill>
                <a:latin typeface="Calibri" pitchFamily="34" charset="0"/>
              </a:rPr>
              <a:t>2</a:t>
            </a:r>
            <a:r>
              <a:rPr lang="en-US" altLang="en-US" sz="3200" dirty="0" smtClean="0">
                <a:solidFill>
                  <a:srgbClr val="C00000"/>
                </a:solidFill>
                <a:latin typeface="Calibri" pitchFamily="34" charset="0"/>
              </a:rPr>
              <a:t>. Renin (</a:t>
            </a:r>
            <a:r>
              <a:rPr lang="en-US" altLang="en-US" sz="3200" dirty="0" err="1" smtClean="0">
                <a:solidFill>
                  <a:srgbClr val="C00000"/>
                </a:solidFill>
                <a:latin typeface="Calibri" pitchFamily="34" charset="0"/>
              </a:rPr>
              <a:t>chymosin</a:t>
            </a:r>
            <a:r>
              <a:rPr lang="en-US" altLang="en-US" sz="3200" dirty="0" smtClean="0">
                <a:solidFill>
                  <a:srgbClr val="C00000"/>
                </a:solidFill>
                <a:latin typeface="Calibri" pitchFamily="34" charset="0"/>
              </a:rPr>
              <a:t>) enzyme :</a:t>
            </a:r>
          </a:p>
        </p:txBody>
      </p:sp>
    </p:spTree>
    <p:extLst>
      <p:ext uri="{BB962C8B-B14F-4D97-AF65-F5344CB8AC3E}">
        <p14:creationId xmlns:p14="http://schemas.microsoft.com/office/powerpoint/2010/main" val="414576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068960"/>
            <a:ext cx="8100392" cy="2719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87824" y="332656"/>
            <a:ext cx="38956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</a:rPr>
              <a:t>Production of </a:t>
            </a:r>
            <a:r>
              <a:rPr lang="en-US" sz="2800" dirty="0" err="1" smtClean="0">
                <a:solidFill>
                  <a:srgbClr val="C00000"/>
                </a:solidFill>
              </a:rPr>
              <a:t>caseinate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33002" y="1052736"/>
            <a:ext cx="819006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400" dirty="0" smtClean="0"/>
              <a:t>Production of acid casein (by reduction of pH with </a:t>
            </a:r>
            <a:r>
              <a:rPr lang="en-US" sz="2400" dirty="0" err="1" smtClean="0"/>
              <a:t>HCl</a:t>
            </a:r>
            <a:r>
              <a:rPr lang="en-US" sz="2400" dirty="0" smtClean="0"/>
              <a:t>)</a:t>
            </a:r>
          </a:p>
          <a:p>
            <a:pPr marL="342900" indent="-342900">
              <a:buAutoNum type="arabicPeriod"/>
            </a:pPr>
            <a:endParaRPr lang="en-US" sz="2400" dirty="0"/>
          </a:p>
          <a:p>
            <a:pPr marL="342900" indent="-342900">
              <a:buAutoNum type="arabicPeriod"/>
            </a:pPr>
            <a:r>
              <a:rPr lang="en-US" sz="2400" dirty="0" smtClean="0"/>
              <a:t>Addition of dilute alkalis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3491880" y="6158843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http://nzic.org.nz/ChemProcesses/dairy/3E.pdf</a:t>
            </a:r>
          </a:p>
        </p:txBody>
      </p:sp>
    </p:spTree>
    <p:extLst>
      <p:ext uri="{BB962C8B-B14F-4D97-AF65-F5344CB8AC3E}">
        <p14:creationId xmlns:p14="http://schemas.microsoft.com/office/powerpoint/2010/main" val="108667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88640"/>
            <a:ext cx="47660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</a:rPr>
              <a:t>Sodium </a:t>
            </a:r>
            <a:r>
              <a:rPr lang="en-US" sz="2800" dirty="0" err="1" smtClean="0">
                <a:solidFill>
                  <a:srgbClr val="C00000"/>
                </a:solidFill>
              </a:rPr>
              <a:t>caseinate</a:t>
            </a:r>
            <a:r>
              <a:rPr lang="en-US" sz="2800" dirty="0" smtClean="0">
                <a:solidFill>
                  <a:srgbClr val="C00000"/>
                </a:solidFill>
              </a:rPr>
              <a:t>: properties</a:t>
            </a:r>
            <a:endParaRPr lang="en-US" sz="2800" dirty="0">
              <a:solidFill>
                <a:srgbClr val="C0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799" y="627471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774" y="3068960"/>
            <a:ext cx="1724025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51521" y="908720"/>
            <a:ext cx="676527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Properties</a:t>
            </a:r>
            <a:endParaRPr lang="en-US" sz="2000" dirty="0"/>
          </a:p>
          <a:p>
            <a:r>
              <a:rPr lang="en-US" sz="2000" b="1" dirty="0"/>
              <a:t> </a:t>
            </a:r>
            <a:endParaRPr lang="en-US" sz="2000" dirty="0"/>
          </a:p>
          <a:p>
            <a:r>
              <a:rPr lang="en-US" sz="2000" dirty="0"/>
              <a:t>W</a:t>
            </a:r>
            <a:r>
              <a:rPr lang="en-US" sz="2000" dirty="0" smtClean="0"/>
              <a:t>hite </a:t>
            </a:r>
            <a:r>
              <a:rPr lang="en-US" sz="2000" dirty="0"/>
              <a:t>to light yellow </a:t>
            </a:r>
            <a:r>
              <a:rPr lang="en-US" sz="2000" dirty="0" smtClean="0"/>
              <a:t>color, </a:t>
            </a:r>
            <a:r>
              <a:rPr lang="en-US" sz="2000" dirty="0"/>
              <a:t>particles and powders, odorless, tasteless or with slight peculiar fragrance and </a:t>
            </a:r>
            <a:r>
              <a:rPr lang="en-US" sz="2000" dirty="0" smtClean="0"/>
              <a:t>taste. </a:t>
            </a:r>
            <a:r>
              <a:rPr lang="en-US" sz="2000" dirty="0"/>
              <a:t>E</a:t>
            </a:r>
            <a:r>
              <a:rPr lang="en-US" sz="2000" dirty="0" smtClean="0"/>
              <a:t>asily </a:t>
            </a:r>
            <a:r>
              <a:rPr lang="en-US" sz="2000" dirty="0"/>
              <a:t>soluble in water. </a:t>
            </a:r>
            <a:endParaRPr lang="en-US" sz="2000" dirty="0" smtClean="0"/>
          </a:p>
          <a:p>
            <a:r>
              <a:rPr lang="en-US" sz="2000" dirty="0"/>
              <a:t> </a:t>
            </a:r>
          </a:p>
          <a:p>
            <a:r>
              <a:rPr lang="en-US" sz="2000" b="1" dirty="0" smtClean="0"/>
              <a:t>Performance</a:t>
            </a:r>
            <a:endParaRPr lang="en-US" sz="2000" dirty="0"/>
          </a:p>
          <a:p>
            <a:r>
              <a:rPr lang="en-US" sz="2000" dirty="0"/>
              <a:t>V</a:t>
            </a:r>
            <a:r>
              <a:rPr lang="en-US" sz="2000" dirty="0" smtClean="0"/>
              <a:t>ery </a:t>
            </a:r>
            <a:r>
              <a:rPr lang="en-US" sz="2000" dirty="0"/>
              <a:t>good </a:t>
            </a:r>
            <a:r>
              <a:rPr lang="en-US" sz="2000" dirty="0" smtClean="0"/>
              <a:t>water solubility</a:t>
            </a:r>
            <a:r>
              <a:rPr lang="en-US" sz="2000" dirty="0"/>
              <a:t>, </a:t>
            </a:r>
            <a:r>
              <a:rPr lang="en-US" sz="2000" dirty="0" smtClean="0"/>
              <a:t>water absorbability</a:t>
            </a:r>
            <a:r>
              <a:rPr lang="en-US" sz="2000" dirty="0"/>
              <a:t>, </a:t>
            </a:r>
            <a:r>
              <a:rPr lang="en-US" sz="2000" dirty="0" smtClean="0"/>
              <a:t>viscosity</a:t>
            </a:r>
            <a:r>
              <a:rPr lang="en-US" sz="2000" dirty="0"/>
              <a:t>, </a:t>
            </a:r>
            <a:r>
              <a:rPr lang="en-US" sz="2000" dirty="0" smtClean="0"/>
              <a:t>emulsification characteristic</a:t>
            </a:r>
            <a:r>
              <a:rPr lang="en-US" sz="2000" dirty="0"/>
              <a:t>, </a:t>
            </a:r>
            <a:r>
              <a:rPr lang="en-US" sz="2000" dirty="0" smtClean="0"/>
              <a:t>stabilization </a:t>
            </a:r>
            <a:r>
              <a:rPr lang="en-US" sz="2000" dirty="0"/>
              <a:t>of </a:t>
            </a:r>
            <a:r>
              <a:rPr lang="en-US" sz="2000" dirty="0" smtClean="0"/>
              <a:t>emulsion </a:t>
            </a:r>
            <a:r>
              <a:rPr lang="en-US" sz="2000" dirty="0"/>
              <a:t>and </a:t>
            </a:r>
            <a:r>
              <a:rPr lang="en-US" sz="2000" dirty="0" smtClean="0"/>
              <a:t>foaming capability.</a:t>
            </a:r>
          </a:p>
          <a:p>
            <a:endParaRPr lang="en-US" sz="2000" b="1" dirty="0"/>
          </a:p>
          <a:p>
            <a:r>
              <a:rPr lang="en-US" sz="2000" b="1" dirty="0" smtClean="0"/>
              <a:t>Toxicity</a:t>
            </a:r>
            <a:endParaRPr lang="en-US" sz="2000" dirty="0"/>
          </a:p>
          <a:p>
            <a:r>
              <a:rPr lang="en-US" sz="2000" dirty="0"/>
              <a:t>LDs50 400-500g/kg; FAO/WHO (1985) ruled that </a:t>
            </a:r>
            <a:r>
              <a:rPr lang="en-US" sz="2000" dirty="0">
                <a:solidFill>
                  <a:srgbClr val="FF0000"/>
                </a:solidFill>
              </a:rPr>
              <a:t>there is no limit on </a:t>
            </a:r>
            <a:r>
              <a:rPr lang="en-US" sz="2000" dirty="0" smtClean="0">
                <a:solidFill>
                  <a:srgbClr val="FF0000"/>
                </a:solidFill>
              </a:rPr>
              <a:t>acceptable daily intake (</a:t>
            </a:r>
            <a:r>
              <a:rPr lang="en-US" sz="2000" dirty="0" smtClean="0"/>
              <a:t>ADI). </a:t>
            </a:r>
            <a:r>
              <a:rPr lang="en-US" sz="2000" dirty="0"/>
              <a:t>Besides, FDA also lists it as GRAS (generally recognized as safe), without toxicity.</a:t>
            </a:r>
          </a:p>
        </p:txBody>
      </p:sp>
    </p:spTree>
    <p:extLst>
      <p:ext uri="{BB962C8B-B14F-4D97-AF65-F5344CB8AC3E}">
        <p14:creationId xmlns:p14="http://schemas.microsoft.com/office/powerpoint/2010/main" val="885088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1052736"/>
            <a:ext cx="828092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Sodium </a:t>
            </a:r>
            <a:r>
              <a:rPr lang="en-US" sz="2000" dirty="0" err="1"/>
              <a:t>caseinate</a:t>
            </a:r>
            <a:r>
              <a:rPr lang="en-US" sz="2000" dirty="0"/>
              <a:t> has </a:t>
            </a:r>
            <a:r>
              <a:rPr lang="en-US" sz="2000" b="1" dirty="0">
                <a:solidFill>
                  <a:srgbClr val="C00000"/>
                </a:solidFill>
              </a:rPr>
              <a:t>strong hydrophilicity </a:t>
            </a:r>
            <a:r>
              <a:rPr lang="en-US" sz="2000" dirty="0"/>
              <a:t>and thus </a:t>
            </a:r>
            <a:r>
              <a:rPr lang="en-US" sz="2000" b="1" dirty="0">
                <a:solidFill>
                  <a:srgbClr val="C00000"/>
                </a:solidFill>
              </a:rPr>
              <a:t>wider application than casein</a:t>
            </a:r>
            <a:r>
              <a:rPr lang="en-US" sz="2000" dirty="0"/>
              <a:t>. It can be used in meat, aquatic meat products, ice cream, biscuit, bread, noodles and other grain products</a:t>
            </a:r>
            <a:r>
              <a:rPr lang="en-US" sz="2000" dirty="0" smtClean="0"/>
              <a:t>.</a:t>
            </a:r>
          </a:p>
          <a:p>
            <a:endParaRPr lang="en-US" sz="2000" dirty="0"/>
          </a:p>
          <a:p>
            <a:r>
              <a:rPr lang="en-US" sz="2000" dirty="0"/>
              <a:t> </a:t>
            </a:r>
            <a:r>
              <a:rPr lang="en-US" sz="2000" dirty="0" err="1">
                <a:solidFill>
                  <a:srgbClr val="FF0000"/>
                </a:solidFill>
              </a:rPr>
              <a:t>Caseinates</a:t>
            </a:r>
            <a:r>
              <a:rPr lang="en-US" sz="2000" dirty="0">
                <a:solidFill>
                  <a:srgbClr val="FF0000"/>
                </a:solidFill>
              </a:rPr>
              <a:t> are mainly used as food supplements </a:t>
            </a:r>
            <a:r>
              <a:rPr lang="en-US" sz="2000" dirty="0"/>
              <a:t>– they improve nutrition features, taste and smell, increase the shelf life and enrich products with organic amino-acids. They are used in Meat, Bakery and Confectioner Industry</a:t>
            </a:r>
          </a:p>
          <a:p>
            <a:endParaRPr lang="en-US" sz="2000" dirty="0"/>
          </a:p>
          <a:p>
            <a:r>
              <a:rPr lang="en-US" sz="2000" dirty="0"/>
              <a:t>In </a:t>
            </a:r>
            <a:r>
              <a:rPr lang="en-US" sz="2000" dirty="0" smtClean="0"/>
              <a:t>meat products (sausages), </a:t>
            </a:r>
            <a:r>
              <a:rPr lang="en-US" sz="2000" dirty="0"/>
              <a:t>it can be used to </a:t>
            </a:r>
            <a:r>
              <a:rPr lang="en-US" sz="2000" dirty="0">
                <a:solidFill>
                  <a:srgbClr val="C00000"/>
                </a:solidFill>
              </a:rPr>
              <a:t>make fat distribution uniform</a:t>
            </a:r>
            <a:r>
              <a:rPr lang="en-US" sz="2000" dirty="0"/>
              <a:t>, and enhance the adhesion property of meat. The dosage in sausage is 0.2%-0.3%. In the fish cake, it can improve the </a:t>
            </a:r>
            <a:r>
              <a:rPr lang="en-US" sz="2000" dirty="0">
                <a:solidFill>
                  <a:srgbClr val="FF0000"/>
                </a:solidFill>
              </a:rPr>
              <a:t>elasticity</a:t>
            </a:r>
            <a:r>
              <a:rPr lang="en-US" sz="2000" dirty="0"/>
              <a:t>.</a:t>
            </a:r>
          </a:p>
          <a:p>
            <a:r>
              <a:rPr lang="en-US" sz="2000" dirty="0"/>
              <a:t> </a:t>
            </a:r>
          </a:p>
          <a:p>
            <a:r>
              <a:rPr lang="en-US" sz="2000" dirty="0"/>
              <a:t>In bread, biscuit and noodles, the dosage is 0.2%-0.5%; in foreign pastry, doughnut and chocolate, it is 0.59%-5.0% while in cream milk beverages, it is 0.2%-0.39%. </a:t>
            </a:r>
          </a:p>
        </p:txBody>
      </p:sp>
      <p:sp>
        <p:nvSpPr>
          <p:cNvPr id="3" name="Rectangle 2"/>
          <p:cNvSpPr/>
          <p:nvPr/>
        </p:nvSpPr>
        <p:spPr>
          <a:xfrm>
            <a:off x="539552" y="143054"/>
            <a:ext cx="50962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</a:rPr>
              <a:t>Sodium </a:t>
            </a:r>
            <a:r>
              <a:rPr lang="en-US" sz="2800" dirty="0" err="1">
                <a:solidFill>
                  <a:srgbClr val="C00000"/>
                </a:solidFill>
              </a:rPr>
              <a:t>caseinate</a:t>
            </a:r>
            <a:r>
              <a:rPr lang="en-US" sz="2800" dirty="0">
                <a:solidFill>
                  <a:srgbClr val="C00000"/>
                </a:solidFill>
              </a:rPr>
              <a:t>: </a:t>
            </a:r>
            <a:r>
              <a:rPr lang="en-US" sz="2800" b="1" dirty="0">
                <a:solidFill>
                  <a:srgbClr val="C00000"/>
                </a:solidFill>
              </a:rPr>
              <a:t>Application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24128" y="435441"/>
            <a:ext cx="33105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</a:rPr>
              <a:t>E469 food supplement</a:t>
            </a:r>
            <a:endParaRPr lang="en-US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007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59832" y="260648"/>
            <a:ext cx="28600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Whey proteins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3110" y="1628800"/>
            <a:ext cx="84969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The proteins remaining in the supernatant after precipitation of caseins at pH </a:t>
            </a:r>
            <a:r>
              <a:rPr lang="en-US" sz="2400" dirty="0" smtClean="0"/>
              <a:t>4.6.</a:t>
            </a:r>
          </a:p>
          <a:p>
            <a:endParaRPr lang="en-US" sz="2400" dirty="0"/>
          </a:p>
          <a:p>
            <a:r>
              <a:rPr lang="en-US" sz="2400" dirty="0" smtClean="0"/>
              <a:t>Good source of </a:t>
            </a:r>
            <a:r>
              <a:rPr lang="en-US" sz="2400" b="1" dirty="0" smtClean="0">
                <a:solidFill>
                  <a:srgbClr val="C00000"/>
                </a:solidFill>
              </a:rPr>
              <a:t>sulfur containing amino-acids </a:t>
            </a:r>
            <a:r>
              <a:rPr lang="en-US" sz="2400" dirty="0" smtClean="0"/>
              <a:t>(cysteine and methionine): 8 times more as compared to casein. This is possibly the mode of anticancer activity. </a:t>
            </a:r>
          </a:p>
          <a:p>
            <a:endParaRPr lang="en-US" sz="2400" dirty="0"/>
          </a:p>
          <a:p>
            <a:r>
              <a:rPr lang="en-US" sz="2400" dirty="0" smtClean="0"/>
              <a:t>Exceptionally </a:t>
            </a:r>
            <a:r>
              <a:rPr lang="en-US" sz="2400" b="1" dirty="0" smtClean="0">
                <a:solidFill>
                  <a:srgbClr val="C00000"/>
                </a:solidFill>
              </a:rPr>
              <a:t>rich in leucine, isoleucine and valine</a:t>
            </a:r>
            <a:r>
              <a:rPr lang="en-US" sz="2400" dirty="0" smtClean="0"/>
              <a:t>. Contains more leucine than in casein, egg and soy protein.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7353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85536" y="116632"/>
            <a:ext cx="33970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Milk composition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91581" y="5949280"/>
            <a:ext cx="44294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Deficient in iron and vitamin C</a:t>
            </a:r>
            <a:endParaRPr lang="en-US" sz="2400" dirty="0"/>
          </a:p>
        </p:txBody>
      </p:sp>
      <p:pic>
        <p:nvPicPr>
          <p:cNvPr id="2050" name="Picture 2" descr="http://www.nutritionx.co.uk/ekmps/shops/nutritionx/resources/Design/constituents-of-milk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36712"/>
            <a:ext cx="7920880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6045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1124744"/>
            <a:ext cx="806489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Globular proteins with a </a:t>
            </a:r>
            <a:r>
              <a:rPr lang="en-US" sz="2800" dirty="0">
                <a:solidFill>
                  <a:srgbClr val="FF0000"/>
                </a:solidFill>
              </a:rPr>
              <a:t>higher water solubility </a:t>
            </a:r>
            <a:r>
              <a:rPr lang="en-US" sz="2800" dirty="0"/>
              <a:t>than casein.</a:t>
            </a:r>
          </a:p>
          <a:p>
            <a:endParaRPr lang="en-US" sz="2800" dirty="0"/>
          </a:p>
          <a:p>
            <a:r>
              <a:rPr lang="en-US" sz="2800" dirty="0">
                <a:solidFill>
                  <a:srgbClr val="FF0000"/>
                </a:solidFill>
              </a:rPr>
              <a:t>Low heat stability </a:t>
            </a:r>
            <a:r>
              <a:rPr lang="en-US" sz="2800" dirty="0"/>
              <a:t>and, therefore can be </a:t>
            </a:r>
            <a:r>
              <a:rPr lang="en-US" sz="2800" dirty="0">
                <a:solidFill>
                  <a:srgbClr val="FF0000"/>
                </a:solidFill>
              </a:rPr>
              <a:t>thermally coagulated</a:t>
            </a:r>
            <a:r>
              <a:rPr lang="en-US" sz="2800" dirty="0"/>
              <a:t>. Denaturation increases water retention power. </a:t>
            </a:r>
          </a:p>
          <a:p>
            <a:endParaRPr lang="en-US" sz="2800" dirty="0"/>
          </a:p>
          <a:p>
            <a:r>
              <a:rPr lang="en-US" sz="2800" dirty="0"/>
              <a:t>Native whey proteins have </a:t>
            </a:r>
            <a:r>
              <a:rPr lang="en-US" sz="2800" dirty="0">
                <a:solidFill>
                  <a:srgbClr val="FF0000"/>
                </a:solidFill>
              </a:rPr>
              <a:t>good gelling </a:t>
            </a:r>
            <a:r>
              <a:rPr lang="en-US" sz="2800" dirty="0"/>
              <a:t>and </a:t>
            </a:r>
            <a:r>
              <a:rPr lang="en-US" sz="2800" dirty="0">
                <a:solidFill>
                  <a:srgbClr val="FF0000"/>
                </a:solidFill>
              </a:rPr>
              <a:t>whipping properties</a:t>
            </a:r>
            <a:r>
              <a:rPr lang="en-US" sz="2800" dirty="0"/>
              <a:t>. 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7605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260648"/>
            <a:ext cx="81369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The major whey </a:t>
            </a:r>
            <a:r>
              <a:rPr lang="en-US" sz="2800" dirty="0" smtClean="0"/>
              <a:t>proteins:</a:t>
            </a:r>
            <a:r>
              <a:rPr lang="en-US" sz="2800" dirty="0" smtClean="0">
                <a:solidFill>
                  <a:srgbClr val="C00000"/>
                </a:solidFill>
              </a:rPr>
              <a:t> β-</a:t>
            </a:r>
            <a:r>
              <a:rPr lang="en-US" sz="2800" dirty="0" err="1" smtClean="0">
                <a:solidFill>
                  <a:srgbClr val="C00000"/>
                </a:solidFill>
              </a:rPr>
              <a:t>lactoglobulin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1428552"/>
            <a:ext cx="77768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Most abundant whey protein.</a:t>
            </a:r>
          </a:p>
          <a:p>
            <a:endParaRPr lang="en-US" sz="2800" dirty="0"/>
          </a:p>
          <a:p>
            <a:r>
              <a:rPr lang="en-US" sz="2800" dirty="0" smtClean="0"/>
              <a:t>In vitro, after partial digestion by endopeptidases of pancreas it acts as </a:t>
            </a:r>
            <a:r>
              <a:rPr lang="en-US" sz="2800" dirty="0" smtClean="0">
                <a:solidFill>
                  <a:srgbClr val="FF0000"/>
                </a:solidFill>
              </a:rPr>
              <a:t>antimicrobial agent </a:t>
            </a:r>
            <a:r>
              <a:rPr lang="en-US" sz="2800" dirty="0" smtClean="0"/>
              <a:t>and also </a:t>
            </a:r>
            <a:r>
              <a:rPr lang="en-US" sz="2800" dirty="0" smtClean="0">
                <a:solidFill>
                  <a:srgbClr val="FF0000"/>
                </a:solidFill>
              </a:rPr>
              <a:t>inhibits replication of rotavirus </a:t>
            </a:r>
            <a:r>
              <a:rPr lang="en-US" sz="2800" dirty="0" smtClean="0"/>
              <a:t>in dose dependent manner.</a:t>
            </a:r>
          </a:p>
          <a:p>
            <a:endParaRPr lang="en-US" sz="2800" dirty="0"/>
          </a:p>
          <a:p>
            <a:r>
              <a:rPr lang="en-US" sz="2800" dirty="0" smtClean="0"/>
              <a:t>It binds mutagenic heterocyclic amines and exert </a:t>
            </a:r>
            <a:r>
              <a:rPr lang="en-US" sz="2800" dirty="0" smtClean="0">
                <a:solidFill>
                  <a:srgbClr val="FF0000"/>
                </a:solidFill>
              </a:rPr>
              <a:t>anti-</a:t>
            </a:r>
            <a:r>
              <a:rPr lang="en-US" sz="2800" dirty="0" err="1" smtClean="0">
                <a:solidFill>
                  <a:srgbClr val="FF0000"/>
                </a:solidFill>
              </a:rPr>
              <a:t>cancerogenic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smtClean="0"/>
              <a:t>effect.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0324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56237" y="23499"/>
            <a:ext cx="72728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The major whey </a:t>
            </a:r>
            <a:r>
              <a:rPr lang="en-US" sz="2800" dirty="0" smtClean="0"/>
              <a:t>proteins: </a:t>
            </a:r>
            <a:r>
              <a:rPr lang="en-US" sz="2800" dirty="0" smtClean="0">
                <a:solidFill>
                  <a:srgbClr val="C00000"/>
                </a:solidFill>
              </a:rPr>
              <a:t>α-</a:t>
            </a:r>
            <a:r>
              <a:rPr lang="en-US" sz="2800" dirty="0" err="1" smtClean="0">
                <a:solidFill>
                  <a:srgbClr val="C00000"/>
                </a:solidFill>
              </a:rPr>
              <a:t>lactalbumin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1566" y="651188"/>
            <a:ext cx="879517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Recently, a folding variant named “</a:t>
            </a:r>
            <a:r>
              <a:rPr lang="en-US" sz="2400" dirty="0" err="1" smtClean="0"/>
              <a:t>BAMLET”from</a:t>
            </a:r>
            <a:r>
              <a:rPr lang="en-US" sz="2400" dirty="0" smtClean="0"/>
              <a:t> </a:t>
            </a:r>
            <a:r>
              <a:rPr lang="en-US" sz="2400" dirty="0" err="1" smtClean="0"/>
              <a:t>bovin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rgbClr val="C00000"/>
                </a:solidFill>
              </a:rPr>
              <a:t>α-</a:t>
            </a:r>
            <a:r>
              <a:rPr lang="en-US" sz="2400" dirty="0" err="1" smtClean="0">
                <a:solidFill>
                  <a:srgbClr val="C00000"/>
                </a:solidFill>
              </a:rPr>
              <a:t>lactalbumin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smtClean="0"/>
              <a:t>which is lethal to tumor cells has been discovered. It selectively enters into tumor cells and induces apoptosis.</a:t>
            </a: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C00000"/>
              </a:solidFill>
            </a:endParaRP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Improve performance of stress-</a:t>
            </a:r>
            <a:r>
              <a:rPr lang="en-US" sz="2400" dirty="0" err="1" smtClean="0"/>
              <a:t>vulnarable</a:t>
            </a:r>
            <a:r>
              <a:rPr lang="en-US" sz="2400" dirty="0" smtClean="0"/>
              <a:t> individuals by increasing brain tryptophan and serotonin activities.</a:t>
            </a: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Improve sleep in human suffering from nutritional disorders. </a:t>
            </a: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Suitable for fortifying infant formulae due to richness in essential amino acids.</a:t>
            </a: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Clinical trials with </a:t>
            </a:r>
            <a:r>
              <a:rPr lang="en-US" sz="2400" dirty="0" smtClean="0">
                <a:solidFill>
                  <a:srgbClr val="C00000"/>
                </a:solidFill>
              </a:rPr>
              <a:t>α-</a:t>
            </a:r>
            <a:r>
              <a:rPr lang="en-US" sz="2400" dirty="0" err="1" smtClean="0">
                <a:solidFill>
                  <a:srgbClr val="C00000"/>
                </a:solidFill>
              </a:rPr>
              <a:t>lactalbumin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smtClean="0"/>
              <a:t>enriched infant formula exhibited antimicrobial activity as well.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91010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762000"/>
            <a:ext cx="35926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Milk protein quality 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7724" y="2209800"/>
            <a:ext cx="396615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400" dirty="0" smtClean="0"/>
              <a:t>Amino acid composition </a:t>
            </a:r>
          </a:p>
          <a:p>
            <a:pPr marL="342900" indent="-342900">
              <a:buClr>
                <a:srgbClr val="FF0000"/>
              </a:buClr>
              <a:buFont typeface="Wingdings" pitchFamily="2" charset="2"/>
              <a:buChar char="Ø"/>
            </a:pPr>
            <a:endParaRPr lang="en-US" sz="2400" dirty="0"/>
          </a:p>
          <a:p>
            <a:pPr marL="342900" indent="-342900"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400" dirty="0" smtClean="0"/>
              <a:t>Digestibility </a:t>
            </a:r>
            <a:endParaRPr lang="en-US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546675"/>
            <a:ext cx="28575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2850" y="2809964"/>
            <a:ext cx="4381500" cy="3533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59072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02" y="381000"/>
            <a:ext cx="8712968" cy="623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77480" y="-10368"/>
            <a:ext cx="83088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</a:rPr>
              <a:t>C</a:t>
            </a:r>
            <a:r>
              <a:rPr lang="en-US" sz="2800" dirty="0" smtClean="0">
                <a:solidFill>
                  <a:srgbClr val="C00000"/>
                </a:solidFill>
                <a:effectLst/>
              </a:rPr>
              <a:t>hoose your milk source: </a:t>
            </a:r>
            <a:r>
              <a:rPr lang="en-US" sz="2800" dirty="0">
                <a:solidFill>
                  <a:srgbClr val="C00000"/>
                </a:solidFill>
              </a:rPr>
              <a:t>Amino acid composition </a:t>
            </a:r>
          </a:p>
        </p:txBody>
      </p:sp>
      <p:sp>
        <p:nvSpPr>
          <p:cNvPr id="3" name="Rectangle 2"/>
          <p:cNvSpPr/>
          <p:nvPr/>
        </p:nvSpPr>
        <p:spPr>
          <a:xfrm>
            <a:off x="1619672" y="6516052"/>
            <a:ext cx="77048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Milk proteins have a balanced amino acid; high quality protein </a:t>
            </a:r>
          </a:p>
        </p:txBody>
      </p:sp>
      <p:sp>
        <p:nvSpPr>
          <p:cNvPr id="4" name="Oval 3"/>
          <p:cNvSpPr/>
          <p:nvPr/>
        </p:nvSpPr>
        <p:spPr>
          <a:xfrm>
            <a:off x="2195736" y="3284984"/>
            <a:ext cx="6692634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124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576" y="1412776"/>
            <a:ext cx="79928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Caseins</a:t>
            </a:r>
            <a:r>
              <a:rPr lang="en-US" sz="2400" dirty="0" smtClean="0"/>
              <a:t> </a:t>
            </a:r>
            <a:r>
              <a:rPr lang="en-US" sz="2400" dirty="0"/>
              <a:t>are highly digestible in the intestine and are a high quality source of amino acids</a:t>
            </a:r>
            <a:r>
              <a:rPr lang="en-US" sz="2400" dirty="0" smtClean="0"/>
              <a:t>.</a:t>
            </a:r>
          </a:p>
          <a:p>
            <a:endParaRPr lang="en-US" sz="2400" dirty="0"/>
          </a:p>
          <a:p>
            <a:r>
              <a:rPr lang="en-US" sz="2400" dirty="0" smtClean="0"/>
              <a:t>Most </a:t>
            </a:r>
            <a:r>
              <a:rPr lang="en-US" sz="2400" dirty="0"/>
              <a:t>whey proteins are relatively less digestible in the </a:t>
            </a:r>
            <a:r>
              <a:rPr lang="en-US" sz="2400" dirty="0" smtClean="0"/>
              <a:t>intestine.</a:t>
            </a:r>
          </a:p>
          <a:p>
            <a:endParaRPr lang="en-US" sz="2400" dirty="0"/>
          </a:p>
          <a:p>
            <a:r>
              <a:rPr lang="en-US" sz="2400" dirty="0" smtClean="0"/>
              <a:t>When </a:t>
            </a:r>
            <a:r>
              <a:rPr lang="en-US" sz="2400" dirty="0"/>
              <a:t>substantial </a:t>
            </a:r>
            <a:r>
              <a:rPr lang="en-US" sz="2400" dirty="0">
                <a:solidFill>
                  <a:srgbClr val="C00000"/>
                </a:solidFill>
              </a:rPr>
              <a:t>whey protein </a:t>
            </a:r>
            <a:r>
              <a:rPr lang="en-US" sz="2400" dirty="0"/>
              <a:t>is not digested fully in the intestine, some of the intact protein may stimulate a localized intestinal </a:t>
            </a:r>
            <a:r>
              <a:rPr lang="en-US" sz="2400" dirty="0" err="1" smtClean="0"/>
              <a:t>microflora</a:t>
            </a:r>
            <a:r>
              <a:rPr lang="en-US" sz="2400" dirty="0" smtClean="0"/>
              <a:t> or </a:t>
            </a:r>
            <a:r>
              <a:rPr lang="en-US" sz="2400" dirty="0"/>
              <a:t>a systemic immune response. This is sometimes referred to as milk protein allergy and is most often thought to be caused by </a:t>
            </a:r>
            <a:r>
              <a:rPr lang="en-US" sz="2400" dirty="0" smtClean="0">
                <a:solidFill>
                  <a:srgbClr val="C00000"/>
                </a:solidFill>
              </a:rPr>
              <a:t>ß-</a:t>
            </a:r>
            <a:r>
              <a:rPr lang="en-US" sz="2400" dirty="0" err="1" smtClean="0">
                <a:solidFill>
                  <a:srgbClr val="C00000"/>
                </a:solidFill>
              </a:rPr>
              <a:t>lactoglobulin</a:t>
            </a:r>
            <a:r>
              <a:rPr lang="en-US" sz="2400" dirty="0" smtClean="0">
                <a:solidFill>
                  <a:srgbClr val="C00000"/>
                </a:solidFill>
              </a:rPr>
              <a:t> (whey protein).</a:t>
            </a:r>
            <a:r>
              <a:rPr lang="en-US" sz="2400" dirty="0" smtClean="0"/>
              <a:t> 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483768" y="548680"/>
            <a:ext cx="42546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</a:rPr>
              <a:t>Milk protein digestibility </a:t>
            </a:r>
            <a:endParaRPr lang="en-US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64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4720" y="830317"/>
            <a:ext cx="835292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The content of protein in meat and meat products is </a:t>
            </a:r>
            <a:r>
              <a:rPr lang="en-US" sz="2800" dirty="0" smtClean="0"/>
              <a:t>15-22</a:t>
            </a:r>
            <a:r>
              <a:rPr lang="en-US" sz="2800" dirty="0"/>
              <a:t>%. 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en-US" sz="2800" dirty="0" smtClean="0"/>
              <a:t>There are </a:t>
            </a:r>
            <a:r>
              <a:rPr lang="en-US" sz="2800" dirty="0"/>
              <a:t>three main groups of </a:t>
            </a:r>
            <a:r>
              <a:rPr lang="en-US" sz="2800" dirty="0" smtClean="0"/>
              <a:t>proteins:</a:t>
            </a:r>
          </a:p>
          <a:p>
            <a:endParaRPr lang="en-US" sz="2800" dirty="0"/>
          </a:p>
          <a:p>
            <a:r>
              <a:rPr lang="en-US" sz="2800" b="1" dirty="0" err="1">
                <a:solidFill>
                  <a:prstClr val="black"/>
                </a:solidFill>
              </a:rPr>
              <a:t>Myofibrillar</a:t>
            </a:r>
            <a:r>
              <a:rPr lang="en-US" sz="2800" b="1" dirty="0">
                <a:solidFill>
                  <a:prstClr val="black"/>
                </a:solidFill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</a:rPr>
              <a:t>proteins</a:t>
            </a:r>
          </a:p>
          <a:p>
            <a:endParaRPr lang="en-US" sz="2800" b="1" dirty="0">
              <a:solidFill>
                <a:prstClr val="black"/>
              </a:solidFill>
            </a:endParaRPr>
          </a:p>
          <a:p>
            <a:pPr lvl="0"/>
            <a:r>
              <a:rPr lang="en-US" sz="2800" b="1" dirty="0">
                <a:solidFill>
                  <a:prstClr val="black"/>
                </a:solidFill>
              </a:rPr>
              <a:t>Connective Tissue Proteins</a:t>
            </a:r>
          </a:p>
          <a:p>
            <a:endParaRPr lang="en-US" sz="2800" dirty="0" smtClean="0"/>
          </a:p>
          <a:p>
            <a:pPr lvl="0"/>
            <a:r>
              <a:rPr lang="en-US" sz="2800" b="1" dirty="0">
                <a:solidFill>
                  <a:prstClr val="black"/>
                </a:solidFill>
              </a:rPr>
              <a:t>Sarcoplasmic Proteins</a:t>
            </a:r>
          </a:p>
          <a:p>
            <a:endParaRPr lang="en-US" sz="2800" dirty="0" smtClean="0"/>
          </a:p>
          <a:p>
            <a:r>
              <a:rPr lang="en-US" sz="2800" dirty="0" smtClean="0"/>
              <a:t>	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2915816" y="116632"/>
            <a:ext cx="27109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Meat proteins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99792" y="6218148"/>
            <a:ext cx="61206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https://biot409.files.wordpress.com/2014/02/8-food-biochemistry-and-food-processing-2nd-ed-gnv64.pdf</a:t>
            </a:r>
          </a:p>
        </p:txBody>
      </p:sp>
    </p:spTree>
    <p:extLst>
      <p:ext uri="{BB962C8B-B14F-4D97-AF65-F5344CB8AC3E}">
        <p14:creationId xmlns:p14="http://schemas.microsoft.com/office/powerpoint/2010/main" val="3315251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612845"/>
            <a:ext cx="76962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b="1" dirty="0" err="1">
                <a:solidFill>
                  <a:prstClr val="black"/>
                </a:solidFill>
              </a:rPr>
              <a:t>Myofibrillar</a:t>
            </a:r>
            <a:r>
              <a:rPr lang="en-US" sz="2800" b="1" dirty="0">
                <a:solidFill>
                  <a:prstClr val="black"/>
                </a:solidFill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</a:rPr>
              <a:t>proteins: </a:t>
            </a:r>
          </a:p>
          <a:p>
            <a:pPr lvl="0"/>
            <a:endParaRPr lang="en-US" sz="2800" b="1" dirty="0">
              <a:solidFill>
                <a:prstClr val="black"/>
              </a:solidFill>
            </a:endParaRPr>
          </a:p>
          <a:p>
            <a:pPr lvl="0"/>
            <a:r>
              <a:rPr lang="en-US" sz="2800" dirty="0" smtClean="0">
                <a:solidFill>
                  <a:srgbClr val="C00000"/>
                </a:solidFill>
              </a:rPr>
              <a:t>Myosin </a:t>
            </a:r>
            <a:r>
              <a:rPr lang="en-US" sz="2800" dirty="0">
                <a:solidFill>
                  <a:prstClr val="black"/>
                </a:solidFill>
              </a:rPr>
              <a:t>(</a:t>
            </a:r>
            <a:r>
              <a:rPr lang="bg-BG" sz="2800" dirty="0">
                <a:solidFill>
                  <a:prstClr val="black"/>
                </a:solidFill>
              </a:rPr>
              <a:t>55% </a:t>
            </a:r>
            <a:r>
              <a:rPr lang="en-US" sz="2800" dirty="0">
                <a:solidFill>
                  <a:prstClr val="black"/>
                </a:solidFill>
              </a:rPr>
              <a:t>of muscle proteins) </a:t>
            </a:r>
            <a:r>
              <a:rPr lang="en-US" sz="2800" dirty="0">
                <a:solidFill>
                  <a:srgbClr val="C00000"/>
                </a:solidFill>
              </a:rPr>
              <a:t>and actin (</a:t>
            </a:r>
            <a:r>
              <a:rPr lang="en-US" sz="2800" dirty="0">
                <a:solidFill>
                  <a:prstClr val="black"/>
                </a:solidFill>
              </a:rPr>
              <a:t>2</a:t>
            </a:r>
            <a:r>
              <a:rPr lang="bg-BG" sz="2800" dirty="0">
                <a:solidFill>
                  <a:prstClr val="black"/>
                </a:solidFill>
              </a:rPr>
              <a:t>5% </a:t>
            </a:r>
            <a:r>
              <a:rPr lang="en-US" sz="2800" dirty="0">
                <a:solidFill>
                  <a:prstClr val="black"/>
                </a:solidFill>
              </a:rPr>
              <a:t>of muscle proteins) </a:t>
            </a:r>
          </a:p>
          <a:p>
            <a:pPr lvl="0"/>
            <a:endParaRPr lang="en-US" sz="2800" dirty="0">
              <a:solidFill>
                <a:srgbClr val="C00000"/>
              </a:solidFill>
            </a:endParaRPr>
          </a:p>
          <a:p>
            <a:pPr marL="342900" lvl="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prstClr val="black"/>
                </a:solidFill>
              </a:rPr>
              <a:t>Cytoskeletal proteins which are responsible for contraction–relaxation of the muscle.</a:t>
            </a:r>
          </a:p>
          <a:p>
            <a:pPr marL="342900" lvl="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prstClr val="black"/>
                </a:solidFill>
              </a:rPr>
              <a:t>Balanced amino acid composition</a:t>
            </a:r>
          </a:p>
          <a:p>
            <a:pPr marL="342900" lvl="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prstClr val="black"/>
                </a:solidFill>
              </a:rPr>
              <a:t>Complete protein food</a:t>
            </a:r>
          </a:p>
          <a:p>
            <a:pPr marL="342900" lvl="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prstClr val="black"/>
                </a:solidFill>
              </a:rPr>
              <a:t>Their functional properties are the main determinants for the quality of meat and meat products.</a:t>
            </a: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2514600" y="6218148"/>
            <a:ext cx="61206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https://biot409.files.wordpress.com/2014/02/8-food-biochemistry-and-food-processing-2nd-ed-gnv64.pdf</a:t>
            </a:r>
          </a:p>
        </p:txBody>
      </p:sp>
    </p:spTree>
    <p:extLst>
      <p:ext uri="{BB962C8B-B14F-4D97-AF65-F5344CB8AC3E}">
        <p14:creationId xmlns:p14="http://schemas.microsoft.com/office/powerpoint/2010/main" val="12738112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classconnection.s3.amazonaws.com/216/flashcards/4496216/png/actin-147A5AA0CCA04D7713C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15181"/>
            <a:ext cx="4427984" cy="4162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796136" y="1148257"/>
            <a:ext cx="29340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</a:rPr>
              <a:t>Myosin and actin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9512" y="6577607"/>
            <a:ext cx="9001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http://www.pansportmedical.ro/english/sports_medicine/articles/Muscle_fiber_a_bidirectional_approach.html</a:t>
            </a:r>
          </a:p>
        </p:txBody>
      </p:sp>
      <p:pic>
        <p:nvPicPr>
          <p:cNvPr id="6148" name="Picture 4" descr="http://www.pansportmedical.ro/english/sports_medicine/articles/attach/muscle_fiber_bi_2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08" y="36073"/>
            <a:ext cx="3933825" cy="239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427984" y="1700807"/>
            <a:ext cx="4572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Actin </a:t>
            </a:r>
            <a:r>
              <a:rPr lang="en-US" sz="2000" dirty="0" smtClean="0"/>
              <a:t>exists </a:t>
            </a:r>
            <a:r>
              <a:rPr lang="en-US" sz="2000" dirty="0"/>
              <a:t>in two forms - G- and F-actin. </a:t>
            </a:r>
            <a:endParaRPr lang="en-US" sz="2000" dirty="0" smtClean="0"/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 smtClean="0"/>
              <a:t>G-actin </a:t>
            </a:r>
            <a:r>
              <a:rPr lang="en-US" sz="2000" dirty="0"/>
              <a:t>is a monomeric globular </a:t>
            </a:r>
            <a:r>
              <a:rPr lang="en-US" sz="2000" dirty="0" smtClean="0"/>
              <a:t>protein. In </a:t>
            </a:r>
            <a:r>
              <a:rPr lang="en-US" sz="2000" dirty="0"/>
              <a:t>the presence of Mg G-actin polymerizes to form a double strand chain called F-actin. </a:t>
            </a:r>
            <a:endParaRPr lang="en-US" sz="2000" dirty="0" smtClean="0"/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 smtClean="0"/>
              <a:t>Muscle </a:t>
            </a:r>
            <a:r>
              <a:rPr lang="en-US" sz="2000" dirty="0"/>
              <a:t>contraction is carried out by reacting </a:t>
            </a:r>
            <a:r>
              <a:rPr lang="en-US" sz="2000" dirty="0" smtClean="0"/>
              <a:t>of the </a:t>
            </a:r>
            <a:r>
              <a:rPr lang="en-US" sz="2000" dirty="0"/>
              <a:t>globular heads of myosin with actin </a:t>
            </a:r>
            <a:r>
              <a:rPr lang="en-US" sz="2000" dirty="0" smtClean="0"/>
              <a:t>chains. 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 smtClean="0"/>
              <a:t>Process </a:t>
            </a:r>
            <a:r>
              <a:rPr lang="en-US" sz="2000" dirty="0"/>
              <a:t>requires the breakdown of one molecule of ATP. </a:t>
            </a:r>
            <a:endParaRPr lang="en-US" sz="2000" dirty="0" smtClean="0"/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 smtClean="0"/>
              <a:t>This </a:t>
            </a:r>
            <a:r>
              <a:rPr lang="en-US" sz="2000" dirty="0"/>
              <a:t>process is supported by many other proteins, but in small quantities.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1712" y="14782"/>
            <a:ext cx="2654424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071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57200"/>
            <a:ext cx="5976664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895600"/>
            <a:ext cx="3657600" cy="3305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5914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71800" y="40268"/>
            <a:ext cx="26420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Milk proteins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623553"/>
            <a:ext cx="5714065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Total protein content in milk – 2.9 – 3.5%</a:t>
            </a:r>
          </a:p>
          <a:p>
            <a:endParaRPr lang="en-US" sz="2400" dirty="0"/>
          </a:p>
          <a:p>
            <a:r>
              <a:rPr lang="en-US" sz="2400" dirty="0" smtClean="0"/>
              <a:t>Two major types of milk protein</a:t>
            </a:r>
          </a:p>
          <a:p>
            <a:endParaRPr lang="en-US" sz="2400" dirty="0"/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Caseins (80%)</a:t>
            </a: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Whey proteins: (20%)</a:t>
            </a:r>
          </a:p>
          <a:p>
            <a:r>
              <a:rPr lang="en-US" sz="2400" dirty="0" smtClean="0"/>
              <a:t>	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3707904" y="4857401"/>
            <a:ext cx="492486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en-US" sz="2000" b="1" dirty="0" smtClean="0">
                <a:latin typeface="Calibri" pitchFamily="34" charset="0"/>
              </a:rPr>
              <a:t>Whey</a:t>
            </a:r>
            <a:r>
              <a:rPr lang="en-US" altLang="en-US" sz="2000" dirty="0" smtClean="0">
                <a:latin typeface="Calibri" pitchFamily="34" charset="0"/>
              </a:rPr>
              <a:t> </a:t>
            </a:r>
            <a:r>
              <a:rPr lang="en-US" altLang="en-US" sz="2000" dirty="0">
                <a:latin typeface="Calibri" pitchFamily="34" charset="0"/>
              </a:rPr>
              <a:t>(</a:t>
            </a:r>
            <a:r>
              <a:rPr lang="en-US" altLang="en-US" sz="2000" b="1" dirty="0" smtClean="0">
                <a:latin typeface="Calibri" pitchFamily="34" charset="0"/>
              </a:rPr>
              <a:t>milk serum)</a:t>
            </a:r>
            <a:r>
              <a:rPr lang="en-US" altLang="en-US" sz="2000" dirty="0" smtClean="0">
                <a:latin typeface="Calibri" pitchFamily="34" charset="0"/>
              </a:rPr>
              <a:t> is the liquid remaining after milk coagulation and curds removal. It contains </a:t>
            </a:r>
            <a:r>
              <a:rPr lang="en-US" sz="2000" dirty="0"/>
              <a:t>water, lactose and soluble non-casein </a:t>
            </a:r>
            <a:r>
              <a:rPr lang="en-US" sz="2000" dirty="0" smtClean="0"/>
              <a:t>proteins.</a:t>
            </a:r>
            <a:endParaRPr lang="ar-SA" altLang="en-US" sz="2000" dirty="0" smtClean="0">
              <a:latin typeface="Calibri" pitchFamily="34" charset="0"/>
            </a:endParaRPr>
          </a:p>
        </p:txBody>
      </p:sp>
      <p:pic>
        <p:nvPicPr>
          <p:cNvPr id="5" name="Picture 4" descr="C:\Users\SAMSUNG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05064"/>
            <a:ext cx="2664296" cy="2466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3966840" y="6324128"/>
            <a:ext cx="48245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http://ansci.illinois.edu/static/ansc438/Milkcompsynth/milkcomp_protein.html</a:t>
            </a:r>
            <a:endParaRPr lang="en-US" sz="1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9933" y="332655"/>
            <a:ext cx="2902546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3">
            <a:hlinkClick r:id="rId4"/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" name="Rectangle 4">
            <a:hlinkClick r:id="rId4"/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2" name="Rectangle 5">
            <a:hlinkClick r:id="rId4"/>
          </p:cNvPr>
          <p:cNvSpPr>
            <a:spLocks noChangeArrowheads="1"/>
          </p:cNvSpPr>
          <p:nvPr/>
        </p:nvSpPr>
        <p:spPr bwMode="auto">
          <a:xfrm>
            <a:off x="304800" y="304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598978"/>
            <a:ext cx="28575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918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2413337"/>
            <a:ext cx="507605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The basic unit of a collagen molecule is a triple-helical structure composed </a:t>
            </a:r>
            <a:r>
              <a:rPr lang="en-US" sz="2400" dirty="0" smtClean="0"/>
              <a:t>of three </a:t>
            </a:r>
            <a:r>
              <a:rPr lang="en-US" sz="2400" dirty="0"/>
              <a:t>polypeptide chains that are stabilized via hydrogen </a:t>
            </a:r>
            <a:r>
              <a:rPr lang="en-US" sz="2400" dirty="0" smtClean="0"/>
              <a:t>bonds.</a:t>
            </a:r>
          </a:p>
          <a:p>
            <a:endParaRPr lang="en-US" sz="2400" dirty="0"/>
          </a:p>
          <a:p>
            <a:r>
              <a:rPr lang="en-US" sz="2400" dirty="0"/>
              <a:t>Individual </a:t>
            </a:r>
            <a:r>
              <a:rPr lang="en-US" sz="2400" dirty="0" err="1"/>
              <a:t>tropocollagen</a:t>
            </a:r>
            <a:r>
              <a:rPr lang="en-US" sz="2400" dirty="0"/>
              <a:t> monomers, in turn, are cross-linked to form fibrils </a:t>
            </a:r>
            <a:r>
              <a:rPr lang="en-US" sz="2400" dirty="0" smtClean="0"/>
              <a:t>via hydrogen </a:t>
            </a:r>
            <a:r>
              <a:rPr lang="en-US" sz="2400" dirty="0"/>
              <a:t>and covalent bonds.</a:t>
            </a:r>
          </a:p>
        </p:txBody>
      </p:sp>
      <p:sp>
        <p:nvSpPr>
          <p:cNvPr id="3" name="Rectangle 2"/>
          <p:cNvSpPr/>
          <p:nvPr/>
        </p:nvSpPr>
        <p:spPr>
          <a:xfrm>
            <a:off x="2389973" y="231031"/>
            <a:ext cx="40012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Connective Tissue Proteins</a:t>
            </a:r>
          </a:p>
        </p:txBody>
      </p:sp>
      <p:sp>
        <p:nvSpPr>
          <p:cNvPr id="4" name="Rectangle 3"/>
          <p:cNvSpPr/>
          <p:nvPr/>
        </p:nvSpPr>
        <p:spPr>
          <a:xfrm>
            <a:off x="2384872" y="1167135"/>
            <a:ext cx="14798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Collagen</a:t>
            </a:r>
            <a:r>
              <a:rPr lang="en-US" sz="2400" dirty="0"/>
              <a:t> </a:t>
            </a:r>
          </a:p>
        </p:txBody>
      </p:sp>
      <p:pic>
        <p:nvPicPr>
          <p:cNvPr id="5" name="Picture 2" descr="Collagen triple heli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663004"/>
            <a:ext cx="2247900" cy="389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873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99592" y="476672"/>
            <a:ext cx="712879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dirty="0">
              <a:solidFill>
                <a:srgbClr val="C00000"/>
              </a:solidFill>
            </a:endParaRPr>
          </a:p>
          <a:p>
            <a:r>
              <a:rPr lang="en-US" sz="2400" dirty="0"/>
              <a:t>	</a:t>
            </a:r>
            <a:r>
              <a:rPr lang="en-US" sz="2400" b="1" dirty="0"/>
              <a:t> Connective Tissue </a:t>
            </a:r>
            <a:r>
              <a:rPr lang="en-US" sz="2400" b="1" dirty="0" smtClean="0"/>
              <a:t>Proteins</a:t>
            </a:r>
          </a:p>
          <a:p>
            <a:endParaRPr lang="en-US" sz="2400" dirty="0" smtClean="0">
              <a:solidFill>
                <a:srgbClr val="C00000"/>
              </a:solidFill>
            </a:endParaRPr>
          </a:p>
          <a:p>
            <a:endParaRPr lang="en-US" sz="2400" dirty="0">
              <a:solidFill>
                <a:srgbClr val="C00000"/>
              </a:solidFill>
            </a:endParaRP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C00000"/>
                </a:solidFill>
              </a:rPr>
              <a:t>Collagen</a:t>
            </a:r>
            <a:r>
              <a:rPr lang="en-US" sz="2400" dirty="0" smtClean="0"/>
              <a:t> </a:t>
            </a:r>
            <a:r>
              <a:rPr lang="en-US" sz="2400" dirty="0"/>
              <a:t>does not contain tryptophan, </a:t>
            </a:r>
            <a:r>
              <a:rPr lang="en-US" sz="2400" dirty="0" smtClean="0"/>
              <a:t>thus its </a:t>
            </a:r>
            <a:r>
              <a:rPr lang="en-US" sz="2400" dirty="0"/>
              <a:t>chemical score is 0</a:t>
            </a:r>
            <a:r>
              <a:rPr lang="en-US" sz="2400" dirty="0" smtClean="0"/>
              <a:t>. High level of </a:t>
            </a:r>
            <a:r>
              <a:rPr lang="en-US" sz="2400" dirty="0" err="1" smtClean="0"/>
              <a:t>proline</a:t>
            </a:r>
            <a:r>
              <a:rPr lang="en-US" sz="2400" dirty="0" smtClean="0"/>
              <a:t> and glycine.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Incomplete protein 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A raw material for gelatin making 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There are a high number of </a:t>
            </a:r>
            <a:r>
              <a:rPr lang="en-US" sz="2400" dirty="0" smtClean="0"/>
              <a:t>cross-linkages</a:t>
            </a:r>
            <a:r>
              <a:rPr lang="en-US" sz="2400" dirty="0"/>
              <a:t> </a:t>
            </a:r>
            <a:r>
              <a:rPr lang="en-US" sz="2400" dirty="0" smtClean="0"/>
              <a:t>in </a:t>
            </a:r>
            <a:r>
              <a:rPr lang="en-US" sz="2400" dirty="0"/>
              <a:t>the collagen fibers that increase with </a:t>
            </a:r>
            <a:r>
              <a:rPr lang="en-US" sz="2400" dirty="0" smtClean="0"/>
              <a:t>age making meat </a:t>
            </a:r>
            <a:r>
              <a:rPr lang="en-US" sz="2400" dirty="0"/>
              <a:t>tougher in older animals. 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316616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63689" y="188640"/>
            <a:ext cx="58326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Sarcoplasmic </a:t>
            </a:r>
            <a:r>
              <a:rPr lang="en-US" sz="2400" b="1" dirty="0" smtClean="0"/>
              <a:t>Proteins</a:t>
            </a:r>
          </a:p>
          <a:p>
            <a:endParaRPr lang="en-US" sz="2400" b="1" dirty="0"/>
          </a:p>
          <a:p>
            <a:r>
              <a:rPr lang="en-US" sz="2400" dirty="0">
                <a:solidFill>
                  <a:srgbClr val="C00000"/>
                </a:solidFill>
              </a:rPr>
              <a:t>metabolic enzymes </a:t>
            </a:r>
            <a:r>
              <a:rPr lang="en-US" sz="2400" dirty="0"/>
              <a:t>and </a:t>
            </a:r>
            <a:r>
              <a:rPr lang="en-US" sz="2400" dirty="0">
                <a:solidFill>
                  <a:srgbClr val="C00000"/>
                </a:solidFill>
              </a:rPr>
              <a:t>myoglobin</a:t>
            </a:r>
          </a:p>
        </p:txBody>
      </p:sp>
      <p:sp>
        <p:nvSpPr>
          <p:cNvPr id="3" name="Rectangle 2"/>
          <p:cNvSpPr/>
          <p:nvPr/>
        </p:nvSpPr>
        <p:spPr>
          <a:xfrm>
            <a:off x="735525" y="1484784"/>
            <a:ext cx="727280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C00000"/>
              </a:buClr>
            </a:pPr>
            <a:r>
              <a:rPr lang="en-US" sz="2800" dirty="0" smtClean="0">
                <a:solidFill>
                  <a:srgbClr val="C00000"/>
                </a:solidFill>
              </a:rPr>
              <a:t>Myoglobin</a:t>
            </a:r>
            <a:endParaRPr lang="en-US" sz="2800" dirty="0">
              <a:solidFill>
                <a:srgbClr val="C00000"/>
              </a:solidFill>
            </a:endParaRP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Oxygen-binding protein, back up supply of oxygen, temporarily store oxygen.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Conjugated protein containing a polypeptide chain and a non-protein hem molecule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Myoglobin and more particularly the oxidation state of Fe 2+/3+ are responsible for meat color.</a:t>
            </a:r>
            <a:endParaRPr lang="en-US" sz="2400" dirty="0"/>
          </a:p>
        </p:txBody>
      </p:sp>
      <p:sp>
        <p:nvSpPr>
          <p:cNvPr id="5" name="AutoShape 2" descr="Image result for myoglobin in muscle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797152"/>
            <a:ext cx="4608512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60338"/>
            <a:ext cx="2124075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216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wikiskripta.eu/images/f/f2/Myoglobiny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0"/>
            <a:ext cx="6552728" cy="4008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http://1.bp.blogspot.com/-TZTd1VOE9H8/TzfmfZ-OqqI/AAAAAAAAAQw/VyNKAvqgK3U/s1600/xxx.rpng.pn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38599"/>
            <a:ext cx="7848872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3733800"/>
            <a:ext cx="4038600" cy="3007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0455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9756" y="596722"/>
            <a:ext cx="92525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The role of Nitrates and Nitrites in Cured Meat Products</a:t>
            </a:r>
          </a:p>
        </p:txBody>
      </p:sp>
      <p:sp>
        <p:nvSpPr>
          <p:cNvPr id="3" name="Rectangle 2"/>
          <p:cNvSpPr/>
          <p:nvPr/>
        </p:nvSpPr>
        <p:spPr>
          <a:xfrm>
            <a:off x="449796" y="6381328"/>
            <a:ext cx="83529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http://simplyhealthylifemagazine.blogspot.bg/2012/02/nitrates-nitrites-meat-and-meat.html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9241399"/>
              </p:ext>
            </p:extLst>
          </p:nvPr>
        </p:nvGraphicFramePr>
        <p:xfrm>
          <a:off x="1143000" y="1314488"/>
          <a:ext cx="6080760" cy="16459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026920"/>
                <a:gridCol w="2026920"/>
                <a:gridCol w="2026920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b="1" i="0" dirty="0">
                          <a:solidFill>
                            <a:srgbClr val="333333"/>
                          </a:solidFill>
                          <a:effectLst/>
                          <a:latin typeface="Arial"/>
                        </a:rPr>
                        <a:t>Compound</a:t>
                      </a:r>
                      <a:endParaRPr lang="en-US" i="0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b="1" i="0">
                          <a:solidFill>
                            <a:srgbClr val="333333"/>
                          </a:solidFill>
                          <a:effectLst/>
                          <a:latin typeface="Arial"/>
                        </a:rPr>
                        <a:t>Chemical Symbol</a:t>
                      </a:r>
                      <a:endParaRPr lang="en-US" i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b="1" i="0">
                          <a:solidFill>
                            <a:srgbClr val="333333"/>
                          </a:solidFill>
                          <a:effectLst/>
                          <a:latin typeface="Arial"/>
                        </a:rPr>
                        <a:t>Molecular weight</a:t>
                      </a:r>
                      <a:endParaRPr lang="en-US" i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66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i="0" dirty="0">
                          <a:solidFill>
                            <a:srgbClr val="333333"/>
                          </a:solidFill>
                          <a:effectLst/>
                          <a:latin typeface="Arial"/>
                        </a:rPr>
                        <a:t>Nitrate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i="0">
                          <a:solidFill>
                            <a:srgbClr val="333333"/>
                          </a:solidFill>
                          <a:effectLst/>
                          <a:latin typeface="Arial"/>
                        </a:rPr>
                        <a:t>NO</a:t>
                      </a:r>
                      <a:r>
                        <a:rPr lang="en-US" i="0" baseline="-25000">
                          <a:solidFill>
                            <a:srgbClr val="333333"/>
                          </a:solidFill>
                          <a:effectLst/>
                          <a:latin typeface="Arial"/>
                        </a:rPr>
                        <a:t>3</a:t>
                      </a:r>
                      <a:endParaRPr lang="en-US" i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i="0">
                          <a:solidFill>
                            <a:srgbClr val="333333"/>
                          </a:solidFill>
                          <a:effectLst/>
                          <a:latin typeface="Arial"/>
                        </a:rPr>
                        <a:t>62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i="0" dirty="0">
                          <a:solidFill>
                            <a:srgbClr val="333333"/>
                          </a:solidFill>
                          <a:effectLst/>
                          <a:latin typeface="Arial"/>
                        </a:rPr>
                        <a:t>Nitrite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i="0" dirty="0">
                          <a:solidFill>
                            <a:srgbClr val="333333"/>
                          </a:solidFill>
                          <a:effectLst/>
                          <a:latin typeface="Arial"/>
                        </a:rPr>
                        <a:t>NO</a:t>
                      </a:r>
                      <a:r>
                        <a:rPr lang="en-US" i="0" baseline="-25000" dirty="0">
                          <a:solidFill>
                            <a:srgbClr val="333333"/>
                          </a:solidFill>
                          <a:effectLst/>
                          <a:latin typeface="Arial"/>
                        </a:rPr>
                        <a:t>2</a:t>
                      </a:r>
                      <a:endParaRPr lang="en-US" i="0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i="0" dirty="0">
                          <a:solidFill>
                            <a:srgbClr val="333333"/>
                          </a:solidFill>
                          <a:effectLst/>
                          <a:latin typeface="Arial"/>
                        </a:rPr>
                        <a:t>46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531938" y="30400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3805" tIns="131721" rIns="23805" bIns="131721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99592" y="2967335"/>
            <a:ext cx="763284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Potassium and sodium salts of the nitrate and nitrites are the most extensively used of all food </a:t>
            </a:r>
            <a:r>
              <a:rPr lang="en-US" sz="2400" dirty="0" smtClean="0"/>
              <a:t>additives.</a:t>
            </a:r>
          </a:p>
          <a:p>
            <a:endParaRPr lang="en-US" sz="2400" dirty="0" smtClean="0"/>
          </a:p>
          <a:p>
            <a:r>
              <a:rPr lang="en-US" sz="2400" dirty="0" smtClean="0"/>
              <a:t>Sodium </a:t>
            </a:r>
            <a:r>
              <a:rPr lang="en-US" sz="2400" dirty="0"/>
              <a:t>nitrite, rather than sodium nitrate, is the most commonly used for curing (although in some products, such as country ham, sodium nitrate is used because of the long aging period)</a:t>
            </a:r>
          </a:p>
        </p:txBody>
      </p:sp>
    </p:spTree>
    <p:extLst>
      <p:ext uri="{BB962C8B-B14F-4D97-AF65-F5344CB8AC3E}">
        <p14:creationId xmlns:p14="http://schemas.microsoft.com/office/powerpoint/2010/main" val="238295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533400"/>
            <a:ext cx="835292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When sodium nitrite is added with the salt, the meat develops a red, then pink color, which is associated with cured meats such as ham, bacon, hot dogs, and bologna. 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>
                <a:solidFill>
                  <a:srgbClr val="FF0000"/>
                </a:solidFill>
              </a:rPr>
              <a:t>Nitrite </a:t>
            </a:r>
            <a:r>
              <a:rPr lang="en-US" sz="2400" dirty="0" smtClean="0">
                <a:solidFill>
                  <a:srgbClr val="FF0000"/>
                </a:solidFill>
              </a:rPr>
              <a:t>(NO</a:t>
            </a:r>
            <a:r>
              <a:rPr lang="en-US" sz="2400" baseline="-25000" dirty="0" smtClean="0">
                <a:solidFill>
                  <a:srgbClr val="FF0000"/>
                </a:solidFill>
              </a:rPr>
              <a:t>2</a:t>
            </a:r>
            <a:r>
              <a:rPr lang="en-US" sz="2400" dirty="0" smtClean="0">
                <a:solidFill>
                  <a:srgbClr val="FF0000"/>
                </a:solidFill>
              </a:rPr>
              <a:t>) is reduced to nitric oxide (NO) in acidic environment. </a:t>
            </a:r>
          </a:p>
          <a:p>
            <a:endParaRPr lang="en-US" sz="2400" dirty="0">
              <a:solidFill>
                <a:srgbClr val="FF0000"/>
              </a:solidFill>
            </a:endParaRPr>
          </a:p>
          <a:p>
            <a:r>
              <a:rPr lang="en-US" sz="2400" dirty="0" smtClean="0">
                <a:solidFill>
                  <a:srgbClr val="FF0000"/>
                </a:solidFill>
              </a:rPr>
              <a:t>NO reacts with meat </a:t>
            </a:r>
            <a:r>
              <a:rPr lang="en-US" sz="2400" dirty="0">
                <a:solidFill>
                  <a:srgbClr val="FF0000"/>
                </a:solidFill>
              </a:rPr>
              <a:t>myoglobin to </a:t>
            </a:r>
            <a:r>
              <a:rPr lang="en-US" sz="2400" dirty="0" smtClean="0">
                <a:solidFill>
                  <a:srgbClr val="FF0000"/>
                </a:solidFill>
              </a:rPr>
              <a:t>the unstable </a:t>
            </a:r>
            <a:r>
              <a:rPr lang="en-US" sz="2400" dirty="0" err="1">
                <a:solidFill>
                  <a:srgbClr val="FF0000"/>
                </a:solidFill>
              </a:rPr>
              <a:t>nitrosomyoglobin</a:t>
            </a:r>
            <a:r>
              <a:rPr lang="en-US" sz="2400" dirty="0">
                <a:solidFill>
                  <a:srgbClr val="FF0000"/>
                </a:solidFill>
              </a:rPr>
              <a:t> (bright </a:t>
            </a:r>
            <a:r>
              <a:rPr lang="en-US" sz="2400" dirty="0" smtClean="0">
                <a:solidFill>
                  <a:srgbClr val="FF0000"/>
                </a:solidFill>
              </a:rPr>
              <a:t>red). After heating</a:t>
            </a:r>
            <a:r>
              <a:rPr lang="en-US" sz="2400" dirty="0">
                <a:solidFill>
                  <a:srgbClr val="FF0000"/>
                </a:solidFill>
              </a:rPr>
              <a:t>, </a:t>
            </a:r>
            <a:r>
              <a:rPr lang="en-US" sz="2400" dirty="0" smtClean="0">
                <a:solidFill>
                  <a:srgbClr val="FF0000"/>
                </a:solidFill>
              </a:rPr>
              <a:t>it is converted to </a:t>
            </a:r>
            <a:r>
              <a:rPr lang="en-US" sz="2400" dirty="0">
                <a:solidFill>
                  <a:srgbClr val="FF0000"/>
                </a:solidFill>
              </a:rPr>
              <a:t>a more stable </a:t>
            </a:r>
            <a:r>
              <a:rPr lang="en-US" sz="2400" dirty="0" err="1">
                <a:solidFill>
                  <a:srgbClr val="FF0000"/>
                </a:solidFill>
              </a:rPr>
              <a:t>nitrosohemochrome</a:t>
            </a:r>
            <a:r>
              <a:rPr lang="en-US" sz="2400" dirty="0">
                <a:solidFill>
                  <a:srgbClr val="FF0000"/>
                </a:solidFill>
              </a:rPr>
              <a:t>, a pink </a:t>
            </a:r>
            <a:r>
              <a:rPr lang="en-US" sz="2400" dirty="0" smtClean="0">
                <a:solidFill>
                  <a:srgbClr val="FF0000"/>
                </a:solidFill>
              </a:rPr>
              <a:t>pigment.</a:t>
            </a:r>
          </a:p>
          <a:p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762000" y="194846"/>
            <a:ext cx="63722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http://ps.oxfordjournals.org/content/48/2/668.full.pdf+html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419600"/>
            <a:ext cx="6912496" cy="2169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0227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562224"/>
            <a:ext cx="7391400" cy="3609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990600" y="914400"/>
            <a:ext cx="7391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dirty="0">
                <a:solidFill>
                  <a:prstClr val="black"/>
                </a:solidFill>
              </a:rPr>
              <a:t>During curing added nitrate  is ultimately reduced to nitrite by nonpathogenic organisms.</a:t>
            </a:r>
            <a:endParaRPr lang="en-US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559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33400"/>
            <a:ext cx="8400430" cy="5458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3275856" y="6237312"/>
            <a:ext cx="53760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Proteins in food processing. 2004. Yada R. Y. (Ed.) </a:t>
            </a:r>
          </a:p>
        </p:txBody>
      </p:sp>
    </p:spTree>
    <p:extLst>
      <p:ext uri="{BB962C8B-B14F-4D97-AF65-F5344CB8AC3E}">
        <p14:creationId xmlns:p14="http://schemas.microsoft.com/office/powerpoint/2010/main" val="1436095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83768" y="1556792"/>
            <a:ext cx="30751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</a:rPr>
              <a:t>Egg yolk proteins 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43608" y="2564904"/>
            <a:ext cx="743450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Egg yolk contains 15-16% protein.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Complex protein mixture which contain glycoproteins,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phosphoglycoproteins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lipoproteins and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phosphoglycolipoproteins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Egg yolk proteins are much less studied than the proteins of egg white.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15816" y="476672"/>
            <a:ext cx="24913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Egg proteins</a:t>
            </a:r>
            <a:endParaRPr lang="en-US" sz="3200" dirty="0">
              <a:solidFill>
                <a:srgbClr val="C00000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794792"/>
            <a:ext cx="2028825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787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3568" y="234339"/>
            <a:ext cx="41601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</a:rPr>
              <a:t>Proteins of Egg White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7544" y="1140355"/>
            <a:ext cx="6098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Egg white (albumen) consist of approximately 40 proteins.</a:t>
            </a:r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72816"/>
            <a:ext cx="6840760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1187624" y="1916832"/>
            <a:ext cx="936104" cy="6480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06483"/>
            <a:ext cx="2028825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135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27784" y="404664"/>
            <a:ext cx="41488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Milk protein fractions</a:t>
            </a:r>
            <a:endParaRPr lang="en-US" sz="3200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130" y="1268760"/>
            <a:ext cx="6934200" cy="520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858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576" y="1143908"/>
            <a:ext cx="77048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The </a:t>
            </a:r>
            <a:r>
              <a:rPr lang="en-US" sz="2400" dirty="0"/>
              <a:t>predominant protein in </a:t>
            </a:r>
            <a:r>
              <a:rPr lang="en-US" sz="2400" dirty="0" smtClean="0"/>
              <a:t>albumen </a:t>
            </a:r>
            <a:r>
              <a:rPr lang="en-US" sz="2400" dirty="0"/>
              <a:t>(54% of albumen</a:t>
            </a:r>
            <a:r>
              <a:rPr lang="en-US" sz="2400" dirty="0" smtClean="0"/>
              <a:t>).</a:t>
            </a:r>
          </a:p>
          <a:p>
            <a:endParaRPr lang="en-US" sz="2400" dirty="0"/>
          </a:p>
          <a:p>
            <a:r>
              <a:rPr lang="en-US" sz="2400" dirty="0"/>
              <a:t>• Classified as a </a:t>
            </a:r>
            <a:r>
              <a:rPr lang="en-US" sz="2400" dirty="0" err="1">
                <a:solidFill>
                  <a:srgbClr val="FF0000"/>
                </a:solidFill>
              </a:rPr>
              <a:t>phosphoglycoprotein</a:t>
            </a:r>
            <a:r>
              <a:rPr lang="en-US" sz="2400" dirty="0"/>
              <a:t> since carbohydrate and phosphate moieties are attached to the polypeptide.</a:t>
            </a:r>
          </a:p>
          <a:p>
            <a:r>
              <a:rPr lang="en-US" sz="2400" dirty="0"/>
              <a:t>• MW of about 45,000, and made up of 3 components, A1, A2, and A3, which differ in phosphorous content.</a:t>
            </a:r>
          </a:p>
          <a:p>
            <a:r>
              <a:rPr lang="en-US" sz="2400" dirty="0"/>
              <a:t>• </a:t>
            </a:r>
            <a:r>
              <a:rPr lang="en-US" sz="2400" dirty="0" smtClean="0"/>
              <a:t>Ovalbumin </a:t>
            </a:r>
            <a:r>
              <a:rPr lang="en-US" sz="2400" dirty="0"/>
              <a:t>A1 has two phosphate per molecule, A2 has one, </a:t>
            </a:r>
            <a:r>
              <a:rPr lang="en-US" sz="2400" dirty="0" smtClean="0"/>
              <a:t>and A3 </a:t>
            </a:r>
            <a:r>
              <a:rPr lang="en-US" sz="2400" dirty="0"/>
              <a:t>has none.</a:t>
            </a:r>
          </a:p>
          <a:p>
            <a:r>
              <a:rPr lang="en-US" sz="2400" dirty="0"/>
              <a:t>• </a:t>
            </a:r>
            <a:r>
              <a:rPr lang="en-US" sz="2400" dirty="0" smtClean="0"/>
              <a:t>Ovalbumin </a:t>
            </a:r>
            <a:r>
              <a:rPr lang="en-US" sz="2400" dirty="0"/>
              <a:t>in solution is readily denatured </a:t>
            </a:r>
            <a:r>
              <a:rPr lang="en-US" sz="2400" dirty="0" smtClean="0"/>
              <a:t>by </a:t>
            </a:r>
            <a:r>
              <a:rPr lang="en-US" sz="2400" dirty="0"/>
              <a:t>exposure to new surfaces (e.g., shaking) </a:t>
            </a:r>
            <a:r>
              <a:rPr lang="en-US" sz="2400" dirty="0" smtClean="0"/>
              <a:t>and heat.</a:t>
            </a:r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3491880" y="188640"/>
            <a:ext cx="19896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</a:rPr>
              <a:t>Ovalbumin</a:t>
            </a:r>
            <a:endParaRPr lang="en-US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41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43608" y="980728"/>
            <a:ext cx="748883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It has </a:t>
            </a:r>
            <a:r>
              <a:rPr lang="en-US" sz="2400" dirty="0">
                <a:solidFill>
                  <a:srgbClr val="C00000"/>
                </a:solidFill>
              </a:rPr>
              <a:t>high biological value</a:t>
            </a:r>
            <a:r>
              <a:rPr lang="en-US" sz="2400" dirty="0"/>
              <a:t>. 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There </a:t>
            </a:r>
            <a:r>
              <a:rPr lang="en-US" sz="2400" dirty="0"/>
              <a:t>is </a:t>
            </a:r>
            <a:r>
              <a:rPr lang="en-US" sz="2400" dirty="0">
                <a:solidFill>
                  <a:srgbClr val="C00000"/>
                </a:solidFill>
              </a:rPr>
              <a:t>no </a:t>
            </a:r>
            <a:r>
              <a:rPr lang="en-US" sz="2400" dirty="0" smtClean="0">
                <a:solidFill>
                  <a:srgbClr val="C00000"/>
                </a:solidFill>
              </a:rPr>
              <a:t>deficiency </a:t>
            </a:r>
            <a:r>
              <a:rPr lang="en-US" sz="2400" dirty="0"/>
              <a:t>of essential amino </a:t>
            </a:r>
            <a:r>
              <a:rPr lang="en-US" sz="2400" dirty="0" smtClean="0"/>
              <a:t>acids.</a:t>
            </a:r>
            <a:r>
              <a:rPr lang="en-US" sz="2400" dirty="0"/>
              <a:t> It is one of </a:t>
            </a:r>
            <a:r>
              <a:rPr lang="en-US" sz="2400" dirty="0" smtClean="0"/>
              <a:t>few pure </a:t>
            </a:r>
            <a:r>
              <a:rPr lang="en-US" sz="2400" dirty="0"/>
              <a:t>proteins that </a:t>
            </a:r>
            <a:r>
              <a:rPr lang="en-US" sz="2400" dirty="0" smtClean="0"/>
              <a:t>can adequately </a:t>
            </a:r>
            <a:r>
              <a:rPr lang="en-US" sz="2400" dirty="0"/>
              <a:t>meet </a:t>
            </a:r>
            <a:r>
              <a:rPr lang="en-US" sz="2400" dirty="0" smtClean="0"/>
              <a:t>human nutritional </a:t>
            </a:r>
            <a:r>
              <a:rPr lang="en-US" sz="2400" dirty="0"/>
              <a:t>requirements for amino acids.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/>
              <a:t>I</a:t>
            </a:r>
            <a:r>
              <a:rPr lang="en-US" sz="2400" dirty="0" smtClean="0"/>
              <a:t>n </a:t>
            </a:r>
            <a:r>
              <a:rPr lang="en-US" sz="2400" dirty="0"/>
              <a:t>high purity crystalline </a:t>
            </a:r>
            <a:r>
              <a:rPr lang="en-US" sz="2400" dirty="0" smtClean="0"/>
              <a:t>form- as </a:t>
            </a:r>
            <a:r>
              <a:rPr lang="en-US" sz="2400" dirty="0"/>
              <a:t>a standard in the investigation of composition, physical properties,</a:t>
            </a:r>
          </a:p>
          <a:p>
            <a:r>
              <a:rPr lang="en-US" sz="2400" dirty="0"/>
              <a:t>and structure of </a:t>
            </a:r>
            <a:r>
              <a:rPr lang="en-US" sz="2400" dirty="0" smtClean="0"/>
              <a:t>proteins.</a:t>
            </a:r>
          </a:p>
          <a:p>
            <a:endParaRPr lang="en-US" sz="2400" dirty="0"/>
          </a:p>
          <a:p>
            <a:r>
              <a:rPr lang="en-US" sz="2400" dirty="0"/>
              <a:t>A</a:t>
            </a:r>
            <a:r>
              <a:rPr lang="en-US" sz="2400" dirty="0" smtClean="0"/>
              <a:t>s </a:t>
            </a:r>
            <a:r>
              <a:rPr lang="en-US" sz="2400" dirty="0"/>
              <a:t>a protein standard in molecular </a:t>
            </a:r>
            <a:r>
              <a:rPr lang="en-US" sz="2400" dirty="0" smtClean="0"/>
              <a:t>weight determination </a:t>
            </a:r>
            <a:r>
              <a:rPr lang="en-US" sz="2400"/>
              <a:t>by </a:t>
            </a:r>
            <a:r>
              <a:rPr lang="en-US" sz="2400" smtClean="0"/>
              <a:t>SDS-PAGE and </a:t>
            </a:r>
            <a:r>
              <a:rPr lang="en-US" sz="2400" dirty="0"/>
              <a:t>size exclusion chromatography.</a:t>
            </a:r>
          </a:p>
        </p:txBody>
      </p:sp>
      <p:sp>
        <p:nvSpPr>
          <p:cNvPr id="3" name="Rectangle 2"/>
          <p:cNvSpPr/>
          <p:nvPr/>
        </p:nvSpPr>
        <p:spPr>
          <a:xfrm>
            <a:off x="3491880" y="188640"/>
            <a:ext cx="19896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</a:rPr>
              <a:t>Ovalbumin</a:t>
            </a:r>
            <a:endParaRPr lang="en-US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71288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47864" y="169476"/>
            <a:ext cx="25445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C00000"/>
                </a:solidFill>
              </a:rPr>
              <a:t>Ovotransferrin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7544" y="1124744"/>
            <a:ext cx="849694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major 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egg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white protein (12% of total egg white protein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A monomeric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glycoprotein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consisting a 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single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polypeptide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chain. </a:t>
            </a:r>
            <a:endParaRPr lang="en-US" sz="2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Possess antiviral and antibacterial activities</a:t>
            </a:r>
          </a:p>
          <a:p>
            <a:endPara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Iron binding 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protein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transport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iron in a soluble form to target cells 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(reversible, two iron atoms/molecule, as Fe3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+).</a:t>
            </a:r>
          </a:p>
          <a:p>
            <a:endPara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most heat liable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egg white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forming aggregation by heating at 60 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°C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resulting in milky white 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gel.</a:t>
            </a:r>
            <a:endPara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00034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27584" y="1340768"/>
            <a:ext cx="70567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A small </a:t>
            </a:r>
            <a:r>
              <a:rPr lang="en-US" sz="2400" dirty="0"/>
              <a:t>(Mm 14 </a:t>
            </a:r>
            <a:r>
              <a:rPr lang="en-US" sz="2400" dirty="0" err="1"/>
              <a:t>kDa</a:t>
            </a:r>
            <a:r>
              <a:rPr lang="en-US" sz="2400" dirty="0"/>
              <a:t>), relatively stable protein </a:t>
            </a:r>
            <a:r>
              <a:rPr lang="en-US" sz="2400" dirty="0" smtClean="0"/>
              <a:t>with a </a:t>
            </a:r>
            <a:r>
              <a:rPr lang="en-US" sz="2400" dirty="0"/>
              <a:t>positive charge, </a:t>
            </a:r>
            <a:r>
              <a:rPr lang="en-US" sz="2400" dirty="0" err="1"/>
              <a:t>pI</a:t>
            </a:r>
            <a:r>
              <a:rPr lang="en-US" sz="2400" dirty="0"/>
              <a:t> ≈ 10.4. 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About </a:t>
            </a:r>
            <a:r>
              <a:rPr lang="en-US" sz="2400" dirty="0"/>
              <a:t>3.5% of the total protein in the egg white. 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It </a:t>
            </a:r>
            <a:r>
              <a:rPr lang="en-US" sz="2400" dirty="0"/>
              <a:t>possesses </a:t>
            </a:r>
            <a:r>
              <a:rPr lang="en-US" sz="2400" dirty="0">
                <a:solidFill>
                  <a:srgbClr val="C00000"/>
                </a:solidFill>
              </a:rPr>
              <a:t>enzymatic activity </a:t>
            </a:r>
            <a:r>
              <a:rPr lang="en-US" sz="2400" dirty="0" smtClean="0"/>
              <a:t>– </a:t>
            </a:r>
            <a:r>
              <a:rPr lang="en-US" sz="2400" dirty="0" err="1" smtClean="0"/>
              <a:t>hydrolizates</a:t>
            </a:r>
            <a:r>
              <a:rPr lang="en-US" sz="2400" dirty="0" smtClean="0"/>
              <a:t> bacterial </a:t>
            </a:r>
            <a:r>
              <a:rPr lang="en-US" sz="2400" dirty="0"/>
              <a:t>cell </a:t>
            </a:r>
            <a:r>
              <a:rPr lang="en-US" sz="2400" dirty="0" smtClean="0"/>
              <a:t>wall polysaccharide </a:t>
            </a:r>
            <a:r>
              <a:rPr lang="en-US" sz="2400" dirty="0"/>
              <a:t>thus </a:t>
            </a:r>
            <a:r>
              <a:rPr lang="en-US" sz="2400" dirty="0" smtClean="0"/>
              <a:t>exhibiting </a:t>
            </a:r>
            <a:r>
              <a:rPr lang="en-US" sz="2400" dirty="0">
                <a:solidFill>
                  <a:srgbClr val="C00000"/>
                </a:solidFill>
              </a:rPr>
              <a:t>antimicrobial </a:t>
            </a:r>
            <a:r>
              <a:rPr lang="en-US" sz="2400" dirty="0" smtClean="0">
                <a:solidFill>
                  <a:srgbClr val="C00000"/>
                </a:solidFill>
              </a:rPr>
              <a:t>activity</a:t>
            </a:r>
            <a:r>
              <a:rPr lang="en-US" sz="2400" dirty="0" smtClean="0"/>
              <a:t>.</a:t>
            </a:r>
          </a:p>
          <a:p>
            <a:endParaRPr lang="en-US" sz="2400" dirty="0"/>
          </a:p>
          <a:p>
            <a:r>
              <a:rPr lang="en-US" sz="2400" dirty="0" smtClean="0"/>
              <a:t>Due </a:t>
            </a:r>
            <a:r>
              <a:rPr lang="en-US" sz="2400" dirty="0"/>
              <a:t>to its relatively high positive charge electrostatically interact with negatively charged </a:t>
            </a:r>
            <a:r>
              <a:rPr lang="en-US" sz="2400" dirty="0" smtClean="0"/>
              <a:t>proteins - ionic bond formation. </a:t>
            </a:r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3563888" y="404664"/>
            <a:ext cx="18081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</a:rPr>
              <a:t>Lysozyme</a:t>
            </a:r>
          </a:p>
        </p:txBody>
      </p:sp>
    </p:spTree>
    <p:extLst>
      <p:ext uri="{BB962C8B-B14F-4D97-AF65-F5344CB8AC3E}">
        <p14:creationId xmlns:p14="http://schemas.microsoft.com/office/powerpoint/2010/main" val="8042367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03848" y="476672"/>
            <a:ext cx="18648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C00000"/>
                </a:solidFill>
              </a:rPr>
              <a:t>Ovomucin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71600" y="1628799"/>
            <a:ext cx="72008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FF0000"/>
                </a:solidFill>
              </a:rPr>
              <a:t>Glycoprotein</a:t>
            </a:r>
            <a:r>
              <a:rPr lang="en-US" sz="2400" dirty="0" smtClean="0"/>
              <a:t> - about </a:t>
            </a:r>
            <a:r>
              <a:rPr lang="en-US" sz="2400" dirty="0"/>
              <a:t>3.5% of total </a:t>
            </a:r>
            <a:r>
              <a:rPr lang="en-US" sz="2400" dirty="0" smtClean="0"/>
              <a:t>egg protein</a:t>
            </a:r>
            <a:r>
              <a:rPr lang="en-US" sz="2400" dirty="0"/>
              <a:t>. </a:t>
            </a:r>
            <a:endParaRPr lang="en-US" sz="2400" dirty="0" smtClean="0"/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FF0000"/>
                </a:solidFill>
              </a:rPr>
              <a:t>Negatively </a:t>
            </a:r>
            <a:r>
              <a:rPr lang="en-US" sz="2400" dirty="0">
                <a:solidFill>
                  <a:srgbClr val="FF0000"/>
                </a:solidFill>
              </a:rPr>
              <a:t>charged </a:t>
            </a:r>
            <a:r>
              <a:rPr lang="en-US" sz="2400" dirty="0"/>
              <a:t>- </a:t>
            </a:r>
            <a:r>
              <a:rPr lang="en-US" sz="2400" dirty="0" err="1"/>
              <a:t>pI</a:t>
            </a:r>
            <a:r>
              <a:rPr lang="en-US" sz="2400" dirty="0"/>
              <a:t> 4.5-5. </a:t>
            </a:r>
            <a:endParaRPr lang="en-US" sz="2400" dirty="0" smtClean="0"/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It </a:t>
            </a:r>
            <a:r>
              <a:rPr lang="en-US" sz="2400" dirty="0"/>
              <a:t>has </a:t>
            </a:r>
            <a:r>
              <a:rPr lang="en-US" sz="2400" dirty="0">
                <a:solidFill>
                  <a:srgbClr val="FF0000"/>
                </a:solidFill>
              </a:rPr>
              <a:t>good functional properties </a:t>
            </a:r>
            <a:r>
              <a:rPr lang="en-US" sz="2400" dirty="0"/>
              <a:t>- </a:t>
            </a:r>
            <a:r>
              <a:rPr lang="en-US" sz="2400" dirty="0" smtClean="0"/>
              <a:t>especially </a:t>
            </a:r>
            <a:r>
              <a:rPr lang="en-US" sz="2400" dirty="0"/>
              <a:t>foaming and emulsifying properties. </a:t>
            </a:r>
            <a:endParaRPr lang="en-US" sz="2400" dirty="0" smtClean="0"/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FF0000"/>
                </a:solidFill>
              </a:rPr>
              <a:t>Responsible </a:t>
            </a:r>
            <a:r>
              <a:rPr lang="en-US" sz="2400" dirty="0">
                <a:solidFill>
                  <a:srgbClr val="FF0000"/>
                </a:solidFill>
              </a:rPr>
              <a:t>for the gel characteristics of the egg white. </a:t>
            </a:r>
            <a:r>
              <a:rPr lang="en-US" sz="2400" dirty="0" err="1" smtClean="0"/>
              <a:t>Ovomucin</a:t>
            </a:r>
            <a:r>
              <a:rPr lang="en-US" sz="2400" dirty="0" smtClean="0"/>
              <a:t> </a:t>
            </a:r>
            <a:r>
              <a:rPr lang="en-US" sz="2400" dirty="0"/>
              <a:t>interact by ion </a:t>
            </a:r>
            <a:r>
              <a:rPr lang="en-US" sz="2400" dirty="0" smtClean="0"/>
              <a:t>bonding </a:t>
            </a:r>
            <a:r>
              <a:rPr lang="en-US" sz="2400" dirty="0"/>
              <a:t>with lysozyme as well as positively charged albumin and globulins of wheat and this affects foaming in foods (</a:t>
            </a:r>
            <a:r>
              <a:rPr lang="en-US" sz="2400" dirty="0" smtClean="0"/>
              <a:t>cakes type).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9656580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28989"/>
            <a:ext cx="6552728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1096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15816" y="332656"/>
            <a:ext cx="26420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Milk proteins</a:t>
            </a:r>
            <a:endParaRPr lang="en-US" sz="3200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user\Desktop\proteingel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934364"/>
            <a:ext cx="2743200" cy="3149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1340768"/>
            <a:ext cx="56388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Milk proteins </a:t>
            </a: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separation by polyacrylamide gel electrophoresis (by molecular weight).</a:t>
            </a:r>
          </a:p>
          <a:p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en-US" sz="2400" dirty="0">
              <a:latin typeface="Arial" pitchFamily="34" charset="0"/>
              <a:cs typeface="Arial" pitchFamily="34" charset="0"/>
            </a:endParaRP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C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aseins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(~25-35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) move more slowly than  major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whey proteins ß-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lactoglobulin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(18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kDa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) and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α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lactalbumin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(14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kDa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). 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Others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include primarily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lactoferrin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(~80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kDa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) and serum albumin (~66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kDa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).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0" y="4343400"/>
            <a:ext cx="37799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Larger proteins migrate more slowly in the gel and remain nearer the top of the gel. Smaller proteins migrate more rapidly toward the bottom of the gel.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324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عنوان 1"/>
          <p:cNvSpPr>
            <a:spLocks noGrp="1"/>
          </p:cNvSpPr>
          <p:nvPr>
            <p:ph type="title"/>
          </p:nvPr>
        </p:nvSpPr>
        <p:spPr>
          <a:xfrm>
            <a:off x="1907704" y="260648"/>
            <a:ext cx="5832003" cy="700534"/>
          </a:xfrm>
        </p:spPr>
        <p:txBody>
          <a:bodyPr/>
          <a:lstStyle/>
          <a:p>
            <a:r>
              <a:rPr lang="en-US" altLang="en-US" sz="3200" dirty="0" smtClean="0">
                <a:solidFill>
                  <a:srgbClr val="C00000"/>
                </a:solidFill>
              </a:rPr>
              <a:t>Casein: Casein structure </a:t>
            </a:r>
            <a:endParaRPr lang="ar-SA" altLang="en-US" sz="3200" dirty="0" smtClean="0">
              <a:solidFill>
                <a:srgbClr val="C00000"/>
              </a:solidFill>
            </a:endParaRPr>
          </a:p>
        </p:txBody>
      </p:sp>
      <p:sp>
        <p:nvSpPr>
          <p:cNvPr id="8195" name="عنصر نائب للمحتوى 2"/>
          <p:cNvSpPr>
            <a:spLocks noGrp="1"/>
          </p:cNvSpPr>
          <p:nvPr>
            <p:ph idx="1"/>
          </p:nvPr>
        </p:nvSpPr>
        <p:spPr>
          <a:xfrm>
            <a:off x="755576" y="1196752"/>
            <a:ext cx="7918450" cy="5327650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Casein is a mixture of at least three similar </a:t>
            </a:r>
            <a:r>
              <a:rPr lang="en-US" alt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proteins</a:t>
            </a:r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(α-casein</a:t>
            </a:r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β-casein, and </a:t>
            </a:r>
            <a:r>
              <a:rPr lang="en-US" alt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κ-casein</a:t>
            </a:r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alt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which differ primarily in </a:t>
            </a:r>
            <a:r>
              <a:rPr lang="en-US" alt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molecular weight </a:t>
            </a:r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alt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amount of phosphorus </a:t>
            </a:r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 contain (number of phosphate groups</a:t>
            </a:r>
            <a:r>
              <a:rPr lang="en-US" alt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endPara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Casein fractions 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differ 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each other by charge distribution along the polypeptide chain, 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content of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proline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sensitivity to precipitation 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2800" baseline="30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casein proteins </a:t>
            </a:r>
            <a:r>
              <a:rPr lang="en-US" altLang="en-US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except κ-caseins </a:t>
            </a:r>
            <a:r>
              <a:rPr lang="en-US" alt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</a:t>
            </a:r>
            <a:r>
              <a:rPr lang="en-US" altLang="en-US" sz="28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phosphoprotein</a:t>
            </a:r>
            <a:r>
              <a:rPr lang="en-US" alt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which has phosphate groups attached to some of the amino acid side chains</a:t>
            </a:r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(mainly serine and threonine).</a:t>
            </a:r>
          </a:p>
          <a:p>
            <a:pPr marL="0" indent="0" rtl="0">
              <a:buNone/>
            </a:pPr>
            <a:endParaRPr lang="en-US" alt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ar-SA" alt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569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33400" y="95250"/>
            <a:ext cx="7772400" cy="5619750"/>
          </a:xfrm>
        </p:spPr>
        <p:txBody>
          <a:bodyPr/>
          <a:lstStyle/>
          <a:p>
            <a:pPr algn="just">
              <a:defRPr/>
            </a:pPr>
            <a:r>
              <a:rPr lang="en-US" sz="2800" kern="1200" dirty="0" smtClean="0">
                <a:solidFill>
                  <a:srgbClr val="C00000"/>
                </a:solidFill>
                <a:latin typeface="Calibri"/>
              </a:rPr>
              <a:t>α-caseins</a:t>
            </a:r>
            <a:r>
              <a:rPr lang="en-US" sz="2800" kern="1200" dirty="0" smtClean="0">
                <a:solidFill>
                  <a:schemeClr val="tx1"/>
                </a:solidFill>
                <a:latin typeface="Calibri"/>
              </a:rPr>
              <a:t> are the major casein proteins. Its containing  </a:t>
            </a:r>
            <a:r>
              <a:rPr lang="en-US" sz="2800" kern="1200" dirty="0" smtClean="0">
                <a:solidFill>
                  <a:srgbClr val="FF0000"/>
                </a:solidFill>
                <a:latin typeface="Calibri"/>
              </a:rPr>
              <a:t>8-10 phosphate groups</a:t>
            </a:r>
            <a:r>
              <a:rPr lang="en-US" sz="2800" kern="1200" dirty="0" smtClean="0">
                <a:solidFill>
                  <a:schemeClr val="tx1"/>
                </a:solidFill>
                <a:latin typeface="Calibri"/>
              </a:rPr>
              <a:t>. </a:t>
            </a:r>
            <a:r>
              <a:rPr lang="en-US" sz="2800" dirty="0" smtClean="0">
                <a:solidFill>
                  <a:schemeClr val="tx1"/>
                </a:solidFill>
                <a:latin typeface="Calibri"/>
              </a:rPr>
              <a:t>It is </a:t>
            </a:r>
            <a:r>
              <a:rPr lang="en-US" sz="2800" dirty="0">
                <a:solidFill>
                  <a:schemeClr val="tx1"/>
                </a:solidFill>
                <a:latin typeface="Calibri"/>
              </a:rPr>
              <a:t>poorly soluble in </a:t>
            </a:r>
            <a:r>
              <a:rPr lang="en-US" sz="2800" dirty="0" smtClean="0">
                <a:solidFill>
                  <a:schemeClr val="tx1"/>
                </a:solidFill>
                <a:latin typeface="Calibri"/>
              </a:rPr>
              <a:t>water.</a:t>
            </a:r>
            <a:endParaRPr lang="en-US" sz="2800" kern="1200" dirty="0" smtClean="0">
              <a:solidFill>
                <a:schemeClr val="tx1"/>
              </a:solidFill>
              <a:latin typeface="Calibri"/>
            </a:endParaRPr>
          </a:p>
          <a:p>
            <a:pPr algn="just" rtl="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800" kern="1200" dirty="0" smtClean="0">
              <a:solidFill>
                <a:schemeClr val="tx1"/>
              </a:solidFill>
              <a:latin typeface="Calibri"/>
            </a:endParaRPr>
          </a:p>
          <a:p>
            <a:pPr algn="just">
              <a:defRPr/>
            </a:pPr>
            <a:r>
              <a:rPr lang="en-US" sz="2800" kern="1200" dirty="0" smtClean="0">
                <a:solidFill>
                  <a:srgbClr val="C00000"/>
                </a:solidFill>
                <a:latin typeface="Calibri"/>
              </a:rPr>
              <a:t>β- caseins </a:t>
            </a:r>
            <a:r>
              <a:rPr lang="en-US" sz="2800" kern="1200" dirty="0" smtClean="0">
                <a:solidFill>
                  <a:schemeClr val="tx1"/>
                </a:solidFill>
                <a:latin typeface="Calibri"/>
              </a:rPr>
              <a:t>contains about </a:t>
            </a:r>
            <a:r>
              <a:rPr lang="en-US" sz="2800" kern="1200" dirty="0" smtClean="0">
                <a:solidFill>
                  <a:srgbClr val="FF0000"/>
                </a:solidFill>
                <a:latin typeface="Calibri"/>
              </a:rPr>
              <a:t>5 phosphate residues</a:t>
            </a:r>
            <a:r>
              <a:rPr lang="en-US" sz="2800" kern="1200" dirty="0" smtClean="0">
                <a:solidFill>
                  <a:schemeClr val="tx1"/>
                </a:solidFill>
                <a:latin typeface="Calibri"/>
              </a:rPr>
              <a:t>, it is more hydrophobic than α-caseins and </a:t>
            </a:r>
            <a:r>
              <a:rPr lang="en-US" sz="2800" dirty="0">
                <a:solidFill>
                  <a:schemeClr val="tx1"/>
                </a:solidFill>
                <a:latin typeface="Calibri"/>
              </a:rPr>
              <a:t>κ-casein. It is poorly soluble in water</a:t>
            </a:r>
            <a:r>
              <a:rPr lang="en-US" sz="2800" dirty="0" smtClean="0">
                <a:solidFill>
                  <a:schemeClr val="tx1"/>
                </a:solidFill>
                <a:latin typeface="Calibri"/>
              </a:rPr>
              <a:t>.</a:t>
            </a:r>
          </a:p>
          <a:p>
            <a:pPr algn="just">
              <a:defRPr/>
            </a:pPr>
            <a:endParaRPr lang="en-US" sz="2800" kern="1200" dirty="0">
              <a:solidFill>
                <a:schemeClr val="tx1"/>
              </a:solidFill>
              <a:latin typeface="Calibri"/>
            </a:endParaRPr>
          </a:p>
          <a:p>
            <a:pPr algn="just" rtl="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kern="1200" dirty="0" smtClean="0">
                <a:solidFill>
                  <a:schemeClr val="tx1"/>
                </a:solidFill>
                <a:latin typeface="Calibri"/>
              </a:rPr>
              <a:t>Because α-caseins and β-caseins are highly phosphorylated, they are very sensitive to the concentration of calcium salts, that is, they will precipitate with excess Ca</a:t>
            </a:r>
            <a:r>
              <a:rPr lang="en-US" sz="2800" kern="1200" baseline="30000" dirty="0" smtClean="0">
                <a:solidFill>
                  <a:schemeClr val="tx1"/>
                </a:solidFill>
                <a:latin typeface="Calibri"/>
              </a:rPr>
              <a:t>2+ </a:t>
            </a:r>
            <a:r>
              <a:rPr lang="en-US" sz="2800" kern="1200" dirty="0" smtClean="0">
                <a:solidFill>
                  <a:schemeClr val="tx1"/>
                </a:solidFill>
                <a:latin typeface="Calibri"/>
              </a:rPr>
              <a:t>ions.</a:t>
            </a:r>
            <a:endParaRPr lang="ar-SA" dirty="0">
              <a:solidFill>
                <a:schemeClr val="tx1"/>
              </a:solidFill>
            </a:endParaRPr>
          </a:p>
        </p:txBody>
      </p:sp>
      <p:pic>
        <p:nvPicPr>
          <p:cNvPr id="921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638800"/>
            <a:ext cx="8229600" cy="1253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332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محتوى 2"/>
          <p:cNvSpPr txBox="1">
            <a:spLocks/>
          </p:cNvSpPr>
          <p:nvPr/>
        </p:nvSpPr>
        <p:spPr>
          <a:xfrm>
            <a:off x="715227" y="836712"/>
            <a:ext cx="7772400" cy="561662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en-US" altLang="en-US" sz="2800" dirty="0" smtClean="0">
                <a:solidFill>
                  <a:srgbClr val="C00000"/>
                </a:solidFill>
                <a:latin typeface="Calibri" pitchFamily="34" charset="0"/>
              </a:rPr>
              <a:t>κ-caseins</a:t>
            </a:r>
            <a:r>
              <a:rPr lang="en-US" altLang="en-US" sz="2800" dirty="0" smtClean="0">
                <a:solidFill>
                  <a:schemeClr val="tx1"/>
                </a:solidFill>
                <a:latin typeface="Calibri" pitchFamily="34" charset="0"/>
              </a:rPr>
              <a:t> are </a:t>
            </a:r>
            <a:r>
              <a:rPr lang="en-US" altLang="en-US" sz="2800" dirty="0" smtClean="0">
                <a:solidFill>
                  <a:srgbClr val="C00000"/>
                </a:solidFill>
                <a:latin typeface="Calibri" pitchFamily="34" charset="0"/>
              </a:rPr>
              <a:t>glycoproteins</a:t>
            </a:r>
            <a:r>
              <a:rPr lang="en-US" altLang="en-US" sz="2800" dirty="0" smtClean="0">
                <a:solidFill>
                  <a:schemeClr val="tx1"/>
                </a:solidFill>
                <a:latin typeface="Calibri" pitchFamily="34" charset="0"/>
              </a:rPr>
              <a:t>.  They contain carbohydrate part which is negatively charged. </a:t>
            </a:r>
            <a:r>
              <a:rPr lang="en-US" altLang="en-US" sz="2800" dirty="0" smtClean="0">
                <a:solidFill>
                  <a:srgbClr val="FF0000"/>
                </a:solidFill>
                <a:latin typeface="Calibri" pitchFamily="34" charset="0"/>
              </a:rPr>
              <a:t>Hydrophilic part.</a:t>
            </a:r>
          </a:p>
          <a:p>
            <a:endParaRPr lang="en-US" altLang="en-US" sz="2800" dirty="0">
              <a:solidFill>
                <a:schemeClr val="tx1"/>
              </a:solidFill>
              <a:latin typeface="Calibri" pitchFamily="34" charset="0"/>
            </a:endParaRPr>
          </a:p>
          <a:p>
            <a:r>
              <a:rPr lang="en-US" altLang="en-US" sz="2800" dirty="0" smtClean="0">
                <a:solidFill>
                  <a:schemeClr val="tx1"/>
                </a:solidFill>
                <a:latin typeface="Calibri" pitchFamily="34" charset="0"/>
              </a:rPr>
              <a:t>Do not precipitate in the presence of </a:t>
            </a:r>
            <a:r>
              <a:rPr lang="en-US" sz="2800" dirty="0">
                <a:solidFill>
                  <a:schemeClr val="tx1"/>
                </a:solidFill>
                <a:latin typeface="Calibri"/>
              </a:rPr>
              <a:t>Ca</a:t>
            </a:r>
            <a:r>
              <a:rPr lang="en-US" sz="2800" baseline="30000" dirty="0">
                <a:solidFill>
                  <a:schemeClr val="tx1"/>
                </a:solidFill>
                <a:latin typeface="Calibri"/>
              </a:rPr>
              <a:t>2+ </a:t>
            </a:r>
            <a:r>
              <a:rPr lang="en-US" sz="2800" dirty="0" smtClean="0">
                <a:solidFill>
                  <a:schemeClr val="tx1"/>
                </a:solidFill>
                <a:latin typeface="Calibri"/>
              </a:rPr>
              <a:t>ions.</a:t>
            </a:r>
          </a:p>
          <a:p>
            <a:endParaRPr lang="en-US" altLang="en-US" sz="2800" dirty="0" smtClean="0">
              <a:solidFill>
                <a:schemeClr val="tx1"/>
              </a:solidFill>
              <a:latin typeface="Calibri" pitchFamily="34" charset="0"/>
            </a:endParaRPr>
          </a:p>
          <a:p>
            <a:r>
              <a:rPr lang="en-US" altLang="en-US" sz="2800" dirty="0">
                <a:solidFill>
                  <a:schemeClr val="tx1"/>
                </a:solidFill>
                <a:latin typeface="Calibri" pitchFamily="34" charset="0"/>
              </a:rPr>
              <a:t>P</a:t>
            </a:r>
            <a:r>
              <a:rPr lang="en-US" altLang="en-US" sz="2800" dirty="0" smtClean="0">
                <a:solidFill>
                  <a:schemeClr val="tx1"/>
                </a:solidFill>
                <a:latin typeface="Calibri" pitchFamily="34" charset="0"/>
              </a:rPr>
              <a:t>rotect other caseins from precipitation and make casein more soluble forming casein micelles.</a:t>
            </a:r>
          </a:p>
          <a:p>
            <a:endParaRPr lang="en-US" altLang="en-US" sz="2800" dirty="0" smtClean="0">
              <a:solidFill>
                <a:schemeClr val="tx1"/>
              </a:solidFill>
              <a:latin typeface="Calibri" pitchFamily="34" charset="0"/>
            </a:endParaRPr>
          </a:p>
          <a:p>
            <a:r>
              <a:rPr lang="en-US" altLang="en-US" sz="2800" dirty="0" smtClean="0">
                <a:solidFill>
                  <a:schemeClr val="tx1"/>
                </a:solidFill>
                <a:latin typeface="Calibri" pitchFamily="34" charset="0"/>
              </a:rPr>
              <a:t>In milk, </a:t>
            </a:r>
            <a:r>
              <a:rPr lang="en-US" altLang="en-US" sz="2800" dirty="0" smtClean="0">
                <a:solidFill>
                  <a:srgbClr val="C00000"/>
                </a:solidFill>
                <a:latin typeface="Calibri" pitchFamily="34" charset="0"/>
              </a:rPr>
              <a:t>κ-casein</a:t>
            </a:r>
            <a:r>
              <a:rPr lang="en-US" altLang="en-US" sz="2800" dirty="0" smtClean="0">
                <a:solidFill>
                  <a:schemeClr val="tx1"/>
                </a:solidFill>
                <a:latin typeface="Calibri" pitchFamily="34" charset="0"/>
              </a:rPr>
              <a:t> combine with </a:t>
            </a:r>
            <a:r>
              <a:rPr lang="en-US" sz="2800" dirty="0">
                <a:solidFill>
                  <a:srgbClr val="C00000"/>
                </a:solidFill>
                <a:latin typeface="Calibri"/>
              </a:rPr>
              <a:t>α-caseins </a:t>
            </a:r>
            <a:r>
              <a:rPr lang="en-US" sz="2800" dirty="0" smtClean="0">
                <a:solidFill>
                  <a:srgbClr val="C00000"/>
                </a:solidFill>
                <a:latin typeface="Calibri"/>
              </a:rPr>
              <a:t>and </a:t>
            </a:r>
            <a:r>
              <a:rPr lang="en-US" sz="2800" dirty="0">
                <a:solidFill>
                  <a:srgbClr val="C00000"/>
                </a:solidFill>
                <a:latin typeface="Calibri"/>
              </a:rPr>
              <a:t>β- </a:t>
            </a:r>
            <a:r>
              <a:rPr lang="en-US" sz="2800" dirty="0" smtClean="0">
                <a:solidFill>
                  <a:srgbClr val="C00000"/>
                </a:solidFill>
                <a:latin typeface="Calibri"/>
              </a:rPr>
              <a:t>caseins </a:t>
            </a:r>
            <a:r>
              <a:rPr lang="en-US" sz="2800" dirty="0" smtClean="0">
                <a:solidFill>
                  <a:schemeClr val="tx1"/>
                </a:solidFill>
                <a:latin typeface="Calibri"/>
              </a:rPr>
              <a:t>to form micelle.</a:t>
            </a:r>
            <a:endParaRPr lang="en-US" altLang="en-US" sz="2800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320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09600" y="1524000"/>
            <a:ext cx="7772400" cy="3352800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  <a:defRPr/>
            </a:pPr>
            <a:r>
              <a:rPr lang="en-US" sz="2800" kern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word “micelle” describes 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 not a single compound.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Casein micelles consist of 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water, protein, and 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salts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  <a:defRPr/>
            </a:pP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  <a:defRPr/>
            </a:pP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non-protein component of the 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micelles include 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calcium 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(37.5%) and 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phosphates (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%)</a:t>
            </a:r>
            <a:endPara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7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128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2346</TotalTime>
  <Words>1992</Words>
  <Application>Microsoft Office PowerPoint</Application>
  <PresentationFormat>On-screen Show (4:3)</PresentationFormat>
  <Paragraphs>266</Paragraphs>
  <Slides>45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Executive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Casein: Casein structure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Vesela</cp:lastModifiedBy>
  <cp:revision>105</cp:revision>
  <dcterms:created xsi:type="dcterms:W3CDTF">2015-07-09T07:33:03Z</dcterms:created>
  <dcterms:modified xsi:type="dcterms:W3CDTF">2018-12-13T09:59:34Z</dcterms:modified>
</cp:coreProperties>
</file>