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58" r:id="rId4"/>
    <p:sldId id="259" r:id="rId5"/>
    <p:sldId id="287" r:id="rId6"/>
    <p:sldId id="289" r:id="rId7"/>
    <p:sldId id="260" r:id="rId8"/>
    <p:sldId id="261" r:id="rId9"/>
    <p:sldId id="284" r:id="rId10"/>
    <p:sldId id="283" r:id="rId11"/>
    <p:sldId id="262" r:id="rId12"/>
    <p:sldId id="263" r:id="rId13"/>
    <p:sldId id="264" r:id="rId14"/>
    <p:sldId id="274" r:id="rId15"/>
    <p:sldId id="282" r:id="rId16"/>
    <p:sldId id="266" r:id="rId17"/>
    <p:sldId id="267" r:id="rId18"/>
    <p:sldId id="270" r:id="rId19"/>
    <p:sldId id="268" r:id="rId20"/>
    <p:sldId id="269" r:id="rId21"/>
    <p:sldId id="271" r:id="rId22"/>
    <p:sldId id="272" r:id="rId23"/>
    <p:sldId id="278" r:id="rId24"/>
    <p:sldId id="279" r:id="rId25"/>
    <p:sldId id="280" r:id="rId26"/>
    <p:sldId id="281" r:id="rId27"/>
    <p:sldId id="273" r:id="rId28"/>
    <p:sldId id="275" r:id="rId29"/>
    <p:sldId id="276" r:id="rId30"/>
    <p:sldId id="277" r:id="rId31"/>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02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DF7B77-0503-4EBD-8A36-DDA9E2AC1A1C}" type="datetimeFigureOut">
              <a:rPr lang="el-GR" smtClean="0"/>
              <a:pPr/>
              <a:t>20/4/2021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BE6D2E-8FA1-4988-8320-C2E37F42BBA9}"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E6720DAD-9180-4B02-94D6-C22E17B9A68F}"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E09CC92-58EA-4379-96DB-6ED203375DAC}"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29BE52F-F362-4F75-8A31-D2695573ED98}"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05D9AD1-BD01-4648-AE92-AF7EFE32F474}"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7B73ED6F-7D4D-4E15-BE74-D6E4A84CFD7B}"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4A4D7E2-4B76-43D8-89D4-2B48976257D3}"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E7C28A2-F0CA-4524-820C-549566CAF694}"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C33CBB2-7CB7-4140-AC4F-FB91A9F8FDCA}"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17041FB-0FC3-465A-9209-9588DBDA5CC5}"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38039A3-88CB-4274-91B1-0BA18D602A3F}"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1363F240-2068-4E29-86C9-793E3DEB685E}"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023E7D2-E4C3-4459-AF2D-F5CDFB777D53}"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ppt_x</p:attrName>
                                        </p:attrNameLst>
                                      </p:cBhvr>
                                      <p:tavLst>
                                        <p:tav tm="0">
                                          <p:val>
                                            <p:strVal val="#ppt_x-.2"/>
                                          </p:val>
                                        </p:tav>
                                        <p:tav tm="100000">
                                          <p:val>
                                            <p:strVal val="#ppt_x"/>
                                          </p:val>
                                        </p:tav>
                                      </p:tavLst>
                                    </p:anim>
                                    <p:anim calcmode="lin" valueType="num">
                                      <p:cBhvr>
                                        <p:cTn id="8"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Effect transition="in" filter="fade">
                                      <p:cBhvr>
                                        <p:cTn id="14" dur="500"/>
                                        <p:tgtEl>
                                          <p:spTgt spid="13">
                                            <p:txEl>
                                              <p:pRg st="0" end="0"/>
                                            </p:txEl>
                                          </p:spTgt>
                                        </p:tgtEl>
                                      </p:cBhvr>
                                    </p:animEffect>
                                    <p:anim calcmode="lin" valueType="num">
                                      <p:cBhvr>
                                        <p:cTn id="15"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Effect transition="in" filter="fade">
                                      <p:cBhvr>
                                        <p:cTn id="19" dur="500"/>
                                        <p:tgtEl>
                                          <p:spTgt spid="13">
                                            <p:txEl>
                                              <p:pRg st="1" end="1"/>
                                            </p:txEl>
                                          </p:spTgt>
                                        </p:tgtEl>
                                      </p:cBhvr>
                                    </p:animEffect>
                                    <p:anim calcmode="lin" valueType="num">
                                      <p:cBhvr>
                                        <p:cTn id="20"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13">
                                            <p:txEl>
                                              <p:pRg st="2" end="2"/>
                                            </p:txEl>
                                          </p:spTgt>
                                        </p:tgtEl>
                                        <p:attrNameLst>
                                          <p:attrName>style.visibility</p:attrName>
                                        </p:attrNameLst>
                                      </p:cBhvr>
                                      <p:to>
                                        <p:strVal val="visible"/>
                                      </p:to>
                                    </p:set>
                                    <p:animEffect transition="in" filter="fade">
                                      <p:cBhvr>
                                        <p:cTn id="24" dur="500"/>
                                        <p:tgtEl>
                                          <p:spTgt spid="13">
                                            <p:txEl>
                                              <p:pRg st="2" end="2"/>
                                            </p:txEl>
                                          </p:spTgt>
                                        </p:tgtEl>
                                      </p:cBhvr>
                                    </p:animEffect>
                                    <p:anim calcmode="lin" valueType="num">
                                      <p:cBhvr>
                                        <p:cTn id="25"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1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13">
                                            <p:txEl>
                                              <p:pRg st="3" end="3"/>
                                            </p:txEl>
                                          </p:spTgt>
                                        </p:tgtEl>
                                        <p:attrNameLst>
                                          <p:attrName>style.visibility</p:attrName>
                                        </p:attrNameLst>
                                      </p:cBhvr>
                                      <p:to>
                                        <p:strVal val="visible"/>
                                      </p:to>
                                    </p:set>
                                    <p:animEffect transition="in" filter="fade">
                                      <p:cBhvr>
                                        <p:cTn id="29" dur="500"/>
                                        <p:tgtEl>
                                          <p:spTgt spid="13">
                                            <p:txEl>
                                              <p:pRg st="3" end="3"/>
                                            </p:txEl>
                                          </p:spTgt>
                                        </p:tgtEl>
                                      </p:cBhvr>
                                    </p:animEffect>
                                    <p:anim calcmode="lin" valueType="num">
                                      <p:cBhvr>
                                        <p:cTn id="30"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1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13">
                                            <p:txEl>
                                              <p:pRg st="4" end="4"/>
                                            </p:txEl>
                                          </p:spTgt>
                                        </p:tgtEl>
                                        <p:attrNameLst>
                                          <p:attrName>style.visibility</p:attrName>
                                        </p:attrNameLst>
                                      </p:cBhvr>
                                      <p:to>
                                        <p:strVal val="visible"/>
                                      </p:to>
                                    </p:set>
                                    <p:animEffect transition="in" filter="fade">
                                      <p:cBhvr>
                                        <p:cTn id="34" dur="500"/>
                                        <p:tgtEl>
                                          <p:spTgt spid="13">
                                            <p:txEl>
                                              <p:pRg st="4" end="4"/>
                                            </p:txEl>
                                          </p:spTgt>
                                        </p:tgtEl>
                                      </p:cBhvr>
                                    </p:animEffect>
                                    <p:anim calcmode="lin" valueType="num">
                                      <p:cBhvr>
                                        <p:cTn id="35"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3" grpId="0" build="p"/>
    </p:bld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a:xfrm>
            <a:off x="1295400" y="3352800"/>
            <a:ext cx="6400800" cy="2362200"/>
          </a:xfrm>
        </p:spPr>
        <p:txBody>
          <a:bodyPr>
            <a:normAutofit fontScale="92500" lnSpcReduction="20000"/>
          </a:bodyPr>
          <a:lstStyle/>
          <a:p>
            <a:r>
              <a:rPr lang="el-GR" sz="1800" dirty="0" smtClean="0"/>
              <a:t>Απόδοση ιδίων κεφαλαίων</a:t>
            </a:r>
          </a:p>
          <a:p>
            <a:r>
              <a:rPr lang="el-GR" sz="1800" dirty="0" smtClean="0"/>
              <a:t>Μερισματική απόδοση</a:t>
            </a:r>
          </a:p>
          <a:p>
            <a:r>
              <a:rPr lang="en-US" sz="1800" dirty="0" smtClean="0"/>
              <a:t>P/BV</a:t>
            </a:r>
            <a:endParaRPr lang="el-GR" sz="1800" dirty="0" smtClean="0"/>
          </a:p>
          <a:p>
            <a:r>
              <a:rPr lang="en-US" sz="1800" dirty="0" smtClean="0"/>
              <a:t>P/S</a:t>
            </a:r>
          </a:p>
          <a:p>
            <a:r>
              <a:rPr lang="el-GR" sz="1800" dirty="0" smtClean="0"/>
              <a:t>Ρ/Ε </a:t>
            </a:r>
            <a:endParaRPr lang="en-US" sz="1800" dirty="0" smtClean="0"/>
          </a:p>
          <a:p>
            <a:r>
              <a:rPr lang="en-US" sz="1800" dirty="0" smtClean="0"/>
              <a:t>P.E.G</a:t>
            </a:r>
          </a:p>
          <a:p>
            <a:r>
              <a:rPr lang="el-GR" sz="1800" dirty="0" smtClean="0"/>
              <a:t>Δείκτης δανειακής επιβάρυνσης </a:t>
            </a:r>
            <a:endParaRPr lang="en-US" sz="1800" dirty="0" smtClean="0"/>
          </a:p>
          <a:p>
            <a:r>
              <a:rPr lang="el-GR" sz="1800" dirty="0" smtClean="0"/>
              <a:t>Ρευστότητα</a:t>
            </a:r>
            <a:r>
              <a:rPr lang="en-US" sz="1800" dirty="0" smtClean="0"/>
              <a:t> </a:t>
            </a:r>
            <a:endParaRPr lang="el-GR" sz="1800" dirty="0" smtClean="0"/>
          </a:p>
        </p:txBody>
      </p:sp>
      <p:sp>
        <p:nvSpPr>
          <p:cNvPr id="4098" name="Rectangle 2"/>
          <p:cNvSpPr>
            <a:spLocks noGrp="1" noChangeArrowheads="1"/>
          </p:cNvSpPr>
          <p:nvPr>
            <p:ph type="ctrTitle"/>
          </p:nvPr>
        </p:nvSpPr>
        <p:spPr/>
        <p:txBody>
          <a:bodyPr/>
          <a:lstStyle/>
          <a:p>
            <a:r>
              <a:rPr lang="el-GR"/>
              <a:t>ΘΕΜΕΛΙΩΔΗΣ ΑΝΑΛΥΣΗ </a:t>
            </a:r>
          </a:p>
        </p:txBody>
      </p:sp>
      <p:sp>
        <p:nvSpPr>
          <p:cNvPr id="4" name="3 - Θέση αριθμού διαφάνειας"/>
          <p:cNvSpPr>
            <a:spLocks noGrp="1"/>
          </p:cNvSpPr>
          <p:nvPr>
            <p:ph type="sldNum" sz="quarter" idx="12"/>
          </p:nvPr>
        </p:nvSpPr>
        <p:spPr/>
        <p:txBody>
          <a:bodyPr/>
          <a:lstStyle/>
          <a:p>
            <a:fld id="{E6720DAD-9180-4B02-94D6-C22E17B9A68F}" type="slidenum">
              <a:rPr lang="el-GR" smtClean="0"/>
              <a:pPr/>
              <a:t>1</a:t>
            </a:fld>
            <a:endParaRPr lang="el-G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a:bodyPr>
          <a:lstStyle/>
          <a:p>
            <a:r>
              <a:rPr lang="el-GR" sz="2800" b="1" dirty="0" smtClean="0">
                <a:solidFill>
                  <a:srgbClr val="FF0000"/>
                </a:solidFill>
              </a:rPr>
              <a:t>Ο Λόγος Τιμής Μετοχής προς Κέρδη ανά Μετοχή (</a:t>
            </a:r>
            <a:r>
              <a:rPr lang="el-GR" sz="2800" b="1" dirty="0" err="1" smtClean="0">
                <a:solidFill>
                  <a:srgbClr val="FF0000"/>
                </a:solidFill>
              </a:rPr>
              <a:t>Price</a:t>
            </a:r>
            <a:r>
              <a:rPr lang="el-GR" sz="2800" b="1" dirty="0" smtClean="0">
                <a:solidFill>
                  <a:srgbClr val="FF0000"/>
                </a:solidFill>
              </a:rPr>
              <a:t> </a:t>
            </a:r>
            <a:r>
              <a:rPr lang="el-GR" sz="2800" b="1" dirty="0" err="1" smtClean="0">
                <a:solidFill>
                  <a:srgbClr val="FF0000"/>
                </a:solidFill>
              </a:rPr>
              <a:t>Earnings</a:t>
            </a:r>
            <a:r>
              <a:rPr lang="el-GR" sz="2800" b="1" dirty="0" smtClean="0">
                <a:solidFill>
                  <a:srgbClr val="FF0000"/>
                </a:solidFill>
              </a:rPr>
              <a:t> </a:t>
            </a:r>
            <a:r>
              <a:rPr lang="el-GR" sz="2800" b="1" dirty="0" err="1" smtClean="0">
                <a:solidFill>
                  <a:srgbClr val="FF0000"/>
                </a:solidFill>
              </a:rPr>
              <a:t>Ratio</a:t>
            </a:r>
            <a:r>
              <a:rPr lang="el-GR" sz="2800" b="1" dirty="0" smtClean="0">
                <a:solidFill>
                  <a:srgbClr val="FF0000"/>
                </a:solidFill>
              </a:rPr>
              <a:t> ή P/E)</a:t>
            </a:r>
            <a:endParaRPr lang="el-GR" sz="2800" dirty="0">
              <a:solidFill>
                <a:srgbClr val="FF0000"/>
              </a:solidFill>
            </a:endParaRPr>
          </a:p>
        </p:txBody>
      </p:sp>
      <p:sp>
        <p:nvSpPr>
          <p:cNvPr id="31747" name="Rectangle 3"/>
          <p:cNvSpPr>
            <a:spLocks noGrp="1" noChangeArrowheads="1"/>
          </p:cNvSpPr>
          <p:nvPr>
            <p:ph sz="quarter" idx="1"/>
          </p:nvPr>
        </p:nvSpPr>
        <p:spPr/>
        <p:txBody>
          <a:bodyPr/>
          <a:lstStyle/>
          <a:p>
            <a:pPr>
              <a:lnSpc>
                <a:spcPct val="90000"/>
              </a:lnSpc>
            </a:pPr>
            <a:r>
              <a:rPr lang="el-GR" sz="2400"/>
              <a:t>Στην πράξη είναι πολύ δύσκολο να φτάσουμε σε κάποιο χρήσιμο ή οριστικό συμπέρασμα απλά με τη χρήση του Ρ/Ε μιας εταιρίας χωρίς να κάνουμε κάποιες συγκρίσεις και χωρίς να χρησιμοποιήσουμε και άλλα κριτήρια. </a:t>
            </a:r>
          </a:p>
          <a:p>
            <a:pPr>
              <a:lnSpc>
                <a:spcPct val="90000"/>
              </a:lnSpc>
            </a:pPr>
            <a:endParaRPr lang="el-GR" sz="2400"/>
          </a:p>
          <a:p>
            <a:pPr>
              <a:lnSpc>
                <a:spcPct val="90000"/>
              </a:lnSpc>
            </a:pPr>
            <a:r>
              <a:rPr lang="el-GR" sz="2400"/>
              <a:t>Για παράδειγμα, θα είναι λάθος να καταλήξουμε στο απόλυτο συμπέρασμα ότι ένα Ρ/Ε της τάξης του 10 σημαίνει ότι η μετοχή είναι σίγουρα υποτιμημένη και ότι πρέπει να αγοραστεί διότι θα ανέβει στο μέλλον ή ότι μια μετοχή με Ρ/Ε 30 είναι υπερτιμημένη και θα πρέπει να πωληθεί γιατί δεν δείχνει να έχει άλλα περιθώρια ανόδου. </a:t>
            </a:r>
          </a:p>
          <a:p>
            <a:pPr>
              <a:lnSpc>
                <a:spcPct val="90000"/>
              </a:lnSpc>
            </a:pPr>
            <a:endParaRPr lang="el-GR" sz="240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10</a:t>
            </a:fld>
            <a:endParaRPr lang="el-G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r>
              <a:rPr lang="el-GR" sz="2800" b="1" dirty="0" smtClean="0">
                <a:solidFill>
                  <a:srgbClr val="FF0000"/>
                </a:solidFill>
              </a:rPr>
              <a:t>Ο Λόγος Τιμής Μετοχής προς Κέρδη ανά Μετοχή (</a:t>
            </a:r>
            <a:r>
              <a:rPr lang="el-GR" sz="2800" b="1" dirty="0" err="1" smtClean="0">
                <a:solidFill>
                  <a:srgbClr val="FF0000"/>
                </a:solidFill>
              </a:rPr>
              <a:t>Price</a:t>
            </a:r>
            <a:r>
              <a:rPr lang="el-GR" sz="2800" b="1" dirty="0" smtClean="0">
                <a:solidFill>
                  <a:srgbClr val="FF0000"/>
                </a:solidFill>
              </a:rPr>
              <a:t> </a:t>
            </a:r>
            <a:r>
              <a:rPr lang="el-GR" sz="2800" b="1" dirty="0" err="1" smtClean="0">
                <a:solidFill>
                  <a:srgbClr val="FF0000"/>
                </a:solidFill>
              </a:rPr>
              <a:t>Earnings</a:t>
            </a:r>
            <a:r>
              <a:rPr lang="el-GR" sz="2800" b="1" dirty="0" smtClean="0">
                <a:solidFill>
                  <a:srgbClr val="FF0000"/>
                </a:solidFill>
              </a:rPr>
              <a:t> </a:t>
            </a:r>
            <a:r>
              <a:rPr lang="el-GR" sz="2800" b="1" dirty="0" err="1" smtClean="0">
                <a:solidFill>
                  <a:srgbClr val="FF0000"/>
                </a:solidFill>
              </a:rPr>
              <a:t>Ratio</a:t>
            </a:r>
            <a:r>
              <a:rPr lang="el-GR" sz="2800" b="1" dirty="0" smtClean="0">
                <a:solidFill>
                  <a:srgbClr val="FF0000"/>
                </a:solidFill>
              </a:rPr>
              <a:t> ή P/E)</a:t>
            </a:r>
            <a:endParaRPr lang="el-GR" sz="2800" dirty="0">
              <a:solidFill>
                <a:srgbClr val="FF0000"/>
              </a:solidFill>
            </a:endParaRPr>
          </a:p>
        </p:txBody>
      </p:sp>
      <p:sp>
        <p:nvSpPr>
          <p:cNvPr id="10243" name="Rectangle 3"/>
          <p:cNvSpPr>
            <a:spLocks noGrp="1" noChangeArrowheads="1"/>
          </p:cNvSpPr>
          <p:nvPr>
            <p:ph sz="quarter" idx="1"/>
          </p:nvPr>
        </p:nvSpPr>
        <p:spPr/>
        <p:txBody>
          <a:bodyPr/>
          <a:lstStyle/>
          <a:p>
            <a:pPr>
              <a:lnSpc>
                <a:spcPct val="80000"/>
              </a:lnSpc>
            </a:pPr>
            <a:r>
              <a:rPr lang="el-GR" sz="2000" dirty="0"/>
              <a:t>Γενικά ο δείκτης αυτός είναι πολύ χρήσιμος σαν ένα εργαλείο σύγκρισης. Δύο από τις συγκρίσεις που γίνονται συνήθως από τους επενδυτές είναι οι ακόλουθες: </a:t>
            </a:r>
          </a:p>
          <a:p>
            <a:pPr>
              <a:lnSpc>
                <a:spcPct val="80000"/>
              </a:lnSpc>
            </a:pPr>
            <a:endParaRPr lang="el-GR" sz="2000" dirty="0"/>
          </a:p>
          <a:p>
            <a:pPr>
              <a:lnSpc>
                <a:spcPct val="80000"/>
              </a:lnSpc>
            </a:pPr>
            <a:r>
              <a:rPr lang="el-GR" sz="2000" b="1" dirty="0"/>
              <a:t>Ανάμεσα στο Ρ/Ε μιας συγκεκριμένης μετοχής και το μέσο Ρ/Ε των άλλων εταιρειών που συμμετέχουν στον ίδιο κλάδο</a:t>
            </a:r>
            <a:r>
              <a:rPr lang="el-GR" sz="2000" dirty="0"/>
              <a:t>. Η σύγκριση μεταξύ εταιρειών του ίδιου κλάδου είναι χρήσιμη και ουσιαστική. </a:t>
            </a:r>
          </a:p>
          <a:p>
            <a:pPr>
              <a:lnSpc>
                <a:spcPct val="80000"/>
              </a:lnSpc>
            </a:pPr>
            <a:endParaRPr lang="en-US" sz="2000" b="1" dirty="0"/>
          </a:p>
          <a:p>
            <a:pPr>
              <a:lnSpc>
                <a:spcPct val="80000"/>
              </a:lnSpc>
            </a:pPr>
            <a:r>
              <a:rPr lang="el-GR" sz="2000" b="1" dirty="0"/>
              <a:t>Ανάμεσα στο Ρ/Ε μιας συγκεκριμένης μετοχής και το μέσο Ρ/Ε όλων των μετοχών που διαπραγματεύονται στο συγκεκριμένο Χρηματιστήριο</a:t>
            </a:r>
            <a:r>
              <a:rPr lang="el-GR" sz="2000" dirty="0"/>
              <a:t>. Η σύγκριση αυτή δείχνει, σε γενικές γραμμές, αν η μετοχή είναι υπερτιμημένη ή υποτιμημένη σε σχέση με τις άλλες μετοχές της ίδιας της χρηματιστηριακής αγοράς. (μικρή βαρύτητα στη λήψη μιας πιθανής επενδυτικής απόφασης)</a:t>
            </a:r>
          </a:p>
          <a:p>
            <a:pPr>
              <a:lnSpc>
                <a:spcPct val="80000"/>
              </a:lnSpc>
            </a:pPr>
            <a:endParaRPr lang="el-GR" sz="2000" dirty="0"/>
          </a:p>
          <a:p>
            <a:pPr>
              <a:lnSpc>
                <a:spcPct val="80000"/>
              </a:lnSpc>
            </a:pPr>
            <a:endParaRPr lang="el-GR" sz="2000" dirty="0"/>
          </a:p>
          <a:p>
            <a:pPr>
              <a:lnSpc>
                <a:spcPct val="80000"/>
              </a:lnSpc>
            </a:pPr>
            <a:endParaRPr lang="el-GR" sz="2000"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11</a:t>
            </a:fld>
            <a:endParaRPr lang="el-G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14400" y="304800"/>
            <a:ext cx="7772400" cy="1112838"/>
          </a:xfrm>
        </p:spPr>
        <p:txBody>
          <a:bodyPr>
            <a:normAutofit fontScale="90000"/>
          </a:bodyPr>
          <a:lstStyle/>
          <a:p>
            <a:r>
              <a:rPr lang="el-GR" sz="3100" b="1" dirty="0" smtClean="0">
                <a:solidFill>
                  <a:srgbClr val="00B050"/>
                </a:solidFill>
              </a:rPr>
              <a:t/>
            </a:r>
            <a:br>
              <a:rPr lang="el-GR" sz="3100" b="1" dirty="0" smtClean="0">
                <a:solidFill>
                  <a:srgbClr val="00B050"/>
                </a:solidFill>
              </a:rPr>
            </a:br>
            <a:r>
              <a:rPr lang="el-GR" sz="3100" b="1" dirty="0" smtClean="0">
                <a:solidFill>
                  <a:srgbClr val="00B050"/>
                </a:solidFill>
              </a:rPr>
              <a:t/>
            </a:r>
            <a:br>
              <a:rPr lang="el-GR" sz="3100" b="1" dirty="0" smtClean="0">
                <a:solidFill>
                  <a:srgbClr val="00B050"/>
                </a:solidFill>
              </a:rPr>
            </a:br>
            <a:r>
              <a:rPr lang="el-GR" b="1" dirty="0" smtClean="0">
                <a:solidFill>
                  <a:srgbClr val="00B050"/>
                </a:solidFill>
              </a:rPr>
              <a:t> </a:t>
            </a:r>
            <a:r>
              <a:rPr lang="el-GR" sz="2200" b="1" dirty="0" smtClean="0">
                <a:solidFill>
                  <a:srgbClr val="00B050"/>
                </a:solidFill>
              </a:rPr>
              <a:t>Οι Βασικοί Λόγοι για την Ύπαρξη Υψηλών και Χαμηλών Ρ/Ε </a:t>
            </a:r>
            <a:r>
              <a:rPr lang="el-GR" sz="4000" b="1" dirty="0"/>
              <a:t/>
            </a:r>
            <a:br>
              <a:rPr lang="el-GR" sz="4000" b="1" dirty="0"/>
            </a:br>
            <a:endParaRPr lang="el-GR" sz="4000" b="1" dirty="0"/>
          </a:p>
        </p:txBody>
      </p:sp>
      <p:sp>
        <p:nvSpPr>
          <p:cNvPr id="11267" name="Rectangle 3"/>
          <p:cNvSpPr>
            <a:spLocks noGrp="1" noChangeArrowheads="1"/>
          </p:cNvSpPr>
          <p:nvPr>
            <p:ph sz="quarter" idx="1"/>
          </p:nvPr>
        </p:nvSpPr>
        <p:spPr>
          <a:xfrm>
            <a:off x="914400" y="1066800"/>
            <a:ext cx="7772400" cy="4953000"/>
          </a:xfrm>
        </p:spPr>
        <p:txBody>
          <a:bodyPr/>
          <a:lstStyle/>
          <a:p>
            <a:pPr>
              <a:lnSpc>
                <a:spcPct val="80000"/>
              </a:lnSpc>
            </a:pPr>
            <a:r>
              <a:rPr lang="el-GR" sz="1800" dirty="0"/>
              <a:t>Γίνεται αντιληπτό ότι ο δείκτης Ρ/Ε χρησιμοποιείται ως μέτρο ή ως κριτήριο για τον καθορισμό του βαθμού στον οποίο μια μετοχή είναι υπερτιμημένη ή υποτιμημένη.</a:t>
            </a:r>
          </a:p>
          <a:p>
            <a:pPr>
              <a:lnSpc>
                <a:spcPct val="80000"/>
              </a:lnSpc>
            </a:pPr>
            <a:r>
              <a:rPr lang="el-GR" sz="1800" dirty="0"/>
              <a:t>Αυτή η αξιολόγηση όμως χαρακτηρίζεται από το στοιχείο της </a:t>
            </a:r>
            <a:r>
              <a:rPr lang="el-GR" sz="1800" i="1" u="sng" dirty="0"/>
              <a:t>υποκειμενικότητας. </a:t>
            </a:r>
          </a:p>
          <a:p>
            <a:pPr>
              <a:lnSpc>
                <a:spcPct val="80000"/>
              </a:lnSpc>
            </a:pPr>
            <a:endParaRPr lang="el-GR" sz="1800" i="1" u="sng" dirty="0"/>
          </a:p>
          <a:p>
            <a:pPr>
              <a:lnSpc>
                <a:spcPct val="80000"/>
              </a:lnSpc>
            </a:pPr>
            <a:r>
              <a:rPr lang="el-GR" sz="1800" dirty="0"/>
              <a:t>Το </a:t>
            </a:r>
            <a:r>
              <a:rPr lang="el-GR" sz="1800" u="sng" dirty="0"/>
              <a:t>βασικό θέμα διαφωνίας</a:t>
            </a:r>
            <a:r>
              <a:rPr lang="el-GR" sz="1800" dirty="0"/>
              <a:t> στην αιτιολόγηση του βαθμού στον οποίο μια μετοχή έχει υψηλή ή χαμηλή τιμή (άρα και Ρ/Ε) είναι </a:t>
            </a:r>
            <a:r>
              <a:rPr lang="el-GR" sz="1800" b="1" u="sng" dirty="0">
                <a:solidFill>
                  <a:srgbClr val="FF0000"/>
                </a:solidFill>
              </a:rPr>
              <a:t>οι μελλοντικές προοπτικές κερδοφορίας</a:t>
            </a:r>
            <a:r>
              <a:rPr lang="el-GR" sz="1800" b="1" dirty="0">
                <a:solidFill>
                  <a:srgbClr val="FF0000"/>
                </a:solidFill>
              </a:rPr>
              <a:t> </a:t>
            </a:r>
            <a:r>
              <a:rPr lang="el-GR" sz="1800" b="1" dirty="0"/>
              <a:t>που ανοίγονται για την εταιρεία, </a:t>
            </a:r>
            <a:r>
              <a:rPr lang="el-GR" sz="1800" dirty="0"/>
              <a:t>τις οποίες, ο καθένας μπορεί ενδεχομένως να βλέπει με διαφορετικό “μάτι”. </a:t>
            </a:r>
          </a:p>
          <a:p>
            <a:pPr>
              <a:lnSpc>
                <a:spcPct val="80000"/>
              </a:lnSpc>
            </a:pPr>
            <a:r>
              <a:rPr lang="el-GR" sz="1800" dirty="0"/>
              <a:t>Η πιο χαρακτηριστική περίπτωση για την ύπαρξη ασυνήθιστα υψηλών Ρ/Ε αφορά εταιρείες που χαρακτηρίζονται από ιδιαίτερα υψηλούς ρυθμούς ανάπτυξης. </a:t>
            </a:r>
          </a:p>
          <a:p>
            <a:pPr>
              <a:lnSpc>
                <a:spcPct val="80000"/>
              </a:lnSpc>
            </a:pPr>
            <a:endParaRPr lang="el-GR" sz="1800" dirty="0"/>
          </a:p>
          <a:p>
            <a:pPr>
              <a:lnSpc>
                <a:spcPct val="80000"/>
              </a:lnSpc>
            </a:pPr>
            <a:r>
              <a:rPr lang="el-GR" sz="1800" dirty="0"/>
              <a:t>Ο λόγος είναι ότι οι επιδόσεις τους, όσον αφορά τα μελλοντικά τους κέρδη, αναμένεται να είναι σημαντικά μεγαλύτερες σε σχέση με τις επιδόσεις των τελευταίων ετών. </a:t>
            </a:r>
          </a:p>
          <a:p>
            <a:pPr>
              <a:lnSpc>
                <a:spcPct val="80000"/>
              </a:lnSpc>
            </a:pPr>
            <a:endParaRPr lang="el-GR" sz="1800"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12</a:t>
            </a:fld>
            <a:endParaRPr lang="el-G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l-GR" sz="2400" b="1" dirty="0">
                <a:solidFill>
                  <a:srgbClr val="00B050"/>
                </a:solidFill>
              </a:rPr>
              <a:t>Τα Στερεότυπα γύρω από το Δείκτη Ρ/Ε </a:t>
            </a:r>
            <a:r>
              <a:rPr lang="el-GR" sz="1800" b="1" dirty="0"/>
              <a:t/>
            </a:r>
            <a:br>
              <a:rPr lang="el-GR" sz="1800" b="1" dirty="0"/>
            </a:br>
            <a:endParaRPr lang="el-GR" sz="1800" b="1" dirty="0"/>
          </a:p>
        </p:txBody>
      </p:sp>
      <p:sp>
        <p:nvSpPr>
          <p:cNvPr id="12291" name="Rectangle 3"/>
          <p:cNvSpPr>
            <a:spLocks noGrp="1" noChangeArrowheads="1"/>
          </p:cNvSpPr>
          <p:nvPr>
            <p:ph sz="quarter" idx="1"/>
          </p:nvPr>
        </p:nvSpPr>
        <p:spPr/>
        <p:txBody>
          <a:bodyPr/>
          <a:lstStyle/>
          <a:p>
            <a:pPr>
              <a:lnSpc>
                <a:spcPct val="80000"/>
              </a:lnSpc>
            </a:pPr>
            <a:r>
              <a:rPr lang="el-GR" sz="2000" dirty="0"/>
              <a:t>Οι </a:t>
            </a:r>
            <a:r>
              <a:rPr lang="el-GR" sz="2000" dirty="0">
                <a:solidFill>
                  <a:srgbClr val="FF0000"/>
                </a:solidFill>
              </a:rPr>
              <a:t>εταιρείες συγκεκριμένων βιομηχανικών κλάδων </a:t>
            </a:r>
            <a:r>
              <a:rPr lang="el-GR" sz="2000" dirty="0"/>
              <a:t>(βασικών μετάλλων, τροφίμων, κλπ.) διατηρούν ένα σταθερό (ή τουλάχιστον σε ένα μικρό εύρος διακύμανσης) δείκτη Ρ/Ε για μεγάλα χρονικά διαστήματα. </a:t>
            </a:r>
          </a:p>
          <a:p>
            <a:pPr>
              <a:lnSpc>
                <a:spcPct val="80000"/>
              </a:lnSpc>
            </a:pPr>
            <a:endParaRPr lang="el-GR" sz="2000" dirty="0"/>
          </a:p>
          <a:p>
            <a:pPr>
              <a:lnSpc>
                <a:spcPct val="80000"/>
              </a:lnSpc>
            </a:pPr>
            <a:r>
              <a:rPr lang="el-GR" sz="2000" u="sng" dirty="0">
                <a:solidFill>
                  <a:srgbClr val="FF0000"/>
                </a:solidFill>
              </a:rPr>
              <a:t>μικρές εταιρίες υψηλής τεχνολογίας</a:t>
            </a:r>
            <a:r>
              <a:rPr lang="el-GR" sz="2000" dirty="0"/>
              <a:t>, όπως αυτές του κλάδου των υπολογιστών και πιο πρόσφατα της βιοτεχνολογίας, έχουν συχνά </a:t>
            </a:r>
            <a:r>
              <a:rPr lang="el-GR" sz="2000" dirty="0">
                <a:solidFill>
                  <a:srgbClr val="00B050"/>
                </a:solidFill>
              </a:rPr>
              <a:t>υψηλά Ρ/Ε </a:t>
            </a:r>
            <a:r>
              <a:rPr lang="el-GR" sz="2000" dirty="0"/>
              <a:t>σε σχέση με την υπόλοιπη αγορά. Ο λόγος για το οποίο έχουν υψηλά Ρ/Ε συνίσταται στο γεγονός ότι, όσον αφορά αυτούς τους κλάδους υπάρχουν δυνατότητες για υψηλά μελλοντικά κέρδη. </a:t>
            </a:r>
          </a:p>
          <a:p>
            <a:pPr>
              <a:lnSpc>
                <a:spcPct val="80000"/>
              </a:lnSpc>
            </a:pPr>
            <a:endParaRPr lang="el-GR" sz="2000" dirty="0"/>
          </a:p>
          <a:p>
            <a:pPr>
              <a:lnSpc>
                <a:spcPct val="80000"/>
              </a:lnSpc>
            </a:pPr>
            <a:r>
              <a:rPr lang="el-GR" sz="2000" u="sng" dirty="0">
                <a:solidFill>
                  <a:srgbClr val="FF0000"/>
                </a:solidFill>
              </a:rPr>
              <a:t>Οι μεγαλύτερες και οι πιο γνωστές εταιρείες</a:t>
            </a:r>
            <a:r>
              <a:rPr lang="el-GR" sz="2000" u="sng" dirty="0"/>
              <a:t>, </a:t>
            </a:r>
            <a:r>
              <a:rPr lang="el-GR" sz="2000" b="1" i="1" u="sng" dirty="0">
                <a:solidFill>
                  <a:srgbClr val="00B0F0"/>
                </a:solidFill>
              </a:rPr>
              <a:t>(</a:t>
            </a:r>
            <a:r>
              <a:rPr lang="el-GR" sz="2000" b="1" i="1" u="sng" dirty="0" err="1">
                <a:solidFill>
                  <a:srgbClr val="00B0F0"/>
                </a:solidFill>
              </a:rPr>
              <a:t>blue</a:t>
            </a:r>
            <a:r>
              <a:rPr lang="el-GR" sz="2000" b="1" i="1" u="sng" dirty="0">
                <a:solidFill>
                  <a:srgbClr val="00B0F0"/>
                </a:solidFill>
              </a:rPr>
              <a:t> </a:t>
            </a:r>
            <a:r>
              <a:rPr lang="el-GR" sz="2000" b="1" i="1" u="sng" dirty="0" err="1">
                <a:solidFill>
                  <a:srgbClr val="00B0F0"/>
                </a:solidFill>
              </a:rPr>
              <a:t>chips</a:t>
            </a:r>
            <a:r>
              <a:rPr lang="el-GR" sz="2000" b="1" i="1" dirty="0">
                <a:solidFill>
                  <a:srgbClr val="00B0F0"/>
                </a:solidFill>
              </a:rPr>
              <a:t>), </a:t>
            </a:r>
            <a:r>
              <a:rPr lang="el-GR" sz="2000" dirty="0"/>
              <a:t>σπάνια θα έχουν δείκτες Ρ/Ε που θα είναι εξαιρετικά υψηλοί, γιατί οι εργασίες τους είναι καθορισμένες και οι πιθανότητες δημιουργίας ενός προϊόντος που θα διπλασιάσει τα κέρδη τους είναι πολύ μικρότερη από την αντίστοιχη των μικρότερων επιχειρήσεων.</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13</a:t>
            </a:fld>
            <a:endParaRPr lang="el-G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914400" y="274638"/>
            <a:ext cx="7772400" cy="792162"/>
          </a:xfrm>
        </p:spPr>
        <p:txBody>
          <a:bodyPr>
            <a:normAutofit fontScale="90000"/>
          </a:bodyPr>
          <a:lstStyle/>
          <a:p>
            <a:r>
              <a:rPr lang="el-GR" sz="3100" b="1" dirty="0">
                <a:solidFill>
                  <a:srgbClr val="00B0F0"/>
                </a:solidFill>
              </a:rPr>
              <a:t>Μειονεκτήματα του δείκτη Ρ/Ε</a:t>
            </a:r>
            <a:r>
              <a:rPr lang="el-GR" sz="2000" b="1" dirty="0"/>
              <a:t/>
            </a:r>
            <a:br>
              <a:rPr lang="el-GR" sz="2000" b="1" dirty="0"/>
            </a:br>
            <a:endParaRPr lang="el-GR" sz="2000" b="1" dirty="0"/>
          </a:p>
        </p:txBody>
      </p:sp>
      <p:sp>
        <p:nvSpPr>
          <p:cNvPr id="22531" name="Rectangle 3"/>
          <p:cNvSpPr>
            <a:spLocks noGrp="1" noChangeArrowheads="1"/>
          </p:cNvSpPr>
          <p:nvPr>
            <p:ph sz="quarter" idx="1"/>
          </p:nvPr>
        </p:nvSpPr>
        <p:spPr>
          <a:xfrm>
            <a:off x="914400" y="1066800"/>
            <a:ext cx="7772400" cy="5105400"/>
          </a:xfrm>
        </p:spPr>
        <p:txBody>
          <a:bodyPr>
            <a:noAutofit/>
          </a:bodyPr>
          <a:lstStyle/>
          <a:p>
            <a:pPr>
              <a:lnSpc>
                <a:spcPct val="80000"/>
              </a:lnSpc>
            </a:pPr>
            <a:r>
              <a:rPr lang="el-GR" sz="1800" dirty="0"/>
              <a:t>O  </a:t>
            </a:r>
            <a:r>
              <a:rPr lang="el-GR" sz="1800" dirty="0" err="1"/>
              <a:t>υπολογισµός</a:t>
            </a:r>
            <a:r>
              <a:rPr lang="el-GR" sz="1800" dirty="0"/>
              <a:t>  του  δείκτη </a:t>
            </a:r>
            <a:r>
              <a:rPr lang="en-US" sz="1800" dirty="0" smtClean="0"/>
              <a:t>P/E </a:t>
            </a:r>
            <a:r>
              <a:rPr lang="el-GR" sz="1800" dirty="0"/>
              <a:t>γίνεται  για </a:t>
            </a:r>
            <a:r>
              <a:rPr lang="el-GR" sz="1800" dirty="0" err="1"/>
              <a:t>δεδοµένα</a:t>
            </a:r>
            <a:r>
              <a:rPr lang="el-GR" sz="1800" dirty="0"/>
              <a:t> κέρδη που  έχουν καταγράψει οι εταιρείες. Στερείται της πρόβλεψης των μελλοντικών κερδών που θα έχουν οι εταιρείες. </a:t>
            </a:r>
          </a:p>
          <a:p>
            <a:pPr>
              <a:lnSpc>
                <a:spcPct val="80000"/>
              </a:lnSpc>
            </a:pPr>
            <a:endParaRPr lang="el-GR" sz="1800" dirty="0" smtClean="0"/>
          </a:p>
          <a:p>
            <a:pPr>
              <a:lnSpc>
                <a:spcPct val="80000"/>
              </a:lnSpc>
            </a:pPr>
            <a:r>
              <a:rPr lang="el-GR" sz="1800" dirty="0" smtClean="0"/>
              <a:t>Απορρίπτονται </a:t>
            </a:r>
            <a:r>
              <a:rPr lang="el-GR" sz="1800" dirty="0"/>
              <a:t>εταιρείες που είναι ζημιογόνες ή  έχουν πολύ μικρά κέρδη, χωρίς να λαμβάνονται υπόψη τα πάγια περιουσιακά  στοιχεία  της  εταιρείας  ή  άλλα  χαρακτηριστικά  της,  όπως  το  επίπεδο  τεχνογνωσίας. </a:t>
            </a:r>
          </a:p>
          <a:p>
            <a:pPr>
              <a:lnSpc>
                <a:spcPct val="80000"/>
              </a:lnSpc>
            </a:pPr>
            <a:endParaRPr lang="el-GR" sz="1800" dirty="0"/>
          </a:p>
          <a:p>
            <a:pPr>
              <a:lnSpc>
                <a:spcPct val="80000"/>
              </a:lnSpc>
            </a:pPr>
            <a:r>
              <a:rPr lang="el-GR" sz="1800" dirty="0"/>
              <a:t>Πολλές εταιρείες ενδέχεται σε κάποια χρήση να είχαν κάποια έκτακτα κέρδη ή </a:t>
            </a:r>
            <a:br>
              <a:rPr lang="el-GR" sz="1800" dirty="0"/>
            </a:br>
            <a:r>
              <a:rPr lang="el-GR" sz="1800" dirty="0" err="1"/>
              <a:t>ζηµίες</a:t>
            </a:r>
            <a:r>
              <a:rPr lang="el-GR" sz="1800" dirty="0"/>
              <a:t> που δεν σχετίζονται µε τη δράση της εταιρείας. Άρα, δεν μπορεί να γίνει αξιολόγηση µε τη χρήση αυτού του δείκτη. </a:t>
            </a:r>
          </a:p>
          <a:p>
            <a:pPr>
              <a:lnSpc>
                <a:spcPct val="80000"/>
              </a:lnSpc>
            </a:pPr>
            <a:endParaRPr lang="el-GR" sz="1800" dirty="0"/>
          </a:p>
          <a:p>
            <a:pPr>
              <a:lnSpc>
                <a:spcPct val="80000"/>
              </a:lnSpc>
            </a:pPr>
            <a:r>
              <a:rPr lang="el-GR" sz="1800" dirty="0"/>
              <a:t>Η </a:t>
            </a:r>
            <a:r>
              <a:rPr lang="el-GR" sz="1800" dirty="0" err="1"/>
              <a:t>τιµή</a:t>
            </a:r>
            <a:r>
              <a:rPr lang="el-GR" sz="1800" dirty="0"/>
              <a:t> του δείκτη παύει να αποτελεί μέτρο σύγκρισης για εταιρείες που </a:t>
            </a:r>
            <a:br>
              <a:rPr lang="el-GR" sz="1800" dirty="0"/>
            </a:br>
            <a:r>
              <a:rPr lang="el-GR" sz="1800" dirty="0"/>
              <a:t>προχωρούν  σε  συνεχή  επενδυτικά  </a:t>
            </a:r>
            <a:r>
              <a:rPr lang="el-GR" sz="1800" dirty="0" err="1"/>
              <a:t>προγράµµατα</a:t>
            </a:r>
            <a:r>
              <a:rPr lang="el-GR" sz="1800" dirty="0"/>
              <a:t>,  όπου  το  κόστος  της </a:t>
            </a:r>
            <a:br>
              <a:rPr lang="el-GR" sz="1800" dirty="0"/>
            </a:br>
            <a:r>
              <a:rPr lang="el-GR" sz="1800" dirty="0" err="1"/>
              <a:t>χρηµατοδότησης</a:t>
            </a:r>
            <a:r>
              <a:rPr lang="el-GR" sz="1800" dirty="0"/>
              <a:t> και οι αποσβέσεις επηρεάζουν τα κέρδη σε μεσοπρόθεσμο </a:t>
            </a:r>
            <a:br>
              <a:rPr lang="el-GR" sz="1800" dirty="0"/>
            </a:br>
            <a:r>
              <a:rPr lang="el-GR" sz="1800" dirty="0" err="1"/>
              <a:t>διάστηµα</a:t>
            </a:r>
            <a:r>
              <a:rPr lang="el-GR" sz="1800" dirty="0"/>
              <a:t>. Είναι παράλογο να µην αξιολογούνται εταιρείες που επενδύουν για </a:t>
            </a:r>
            <a:br>
              <a:rPr lang="el-GR" sz="1800" dirty="0"/>
            </a:br>
            <a:r>
              <a:rPr lang="el-GR" sz="1800" dirty="0"/>
              <a:t>να έχουν καλύτερα μελλοντικά </a:t>
            </a:r>
            <a:r>
              <a:rPr lang="el-GR" sz="1800" dirty="0" err="1"/>
              <a:t>αποτελέσµατα</a:t>
            </a:r>
            <a:r>
              <a:rPr lang="el-GR" sz="1800" dirty="0"/>
              <a:t>. </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14</a:t>
            </a:fld>
            <a:endParaRPr lang="el-G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l-GR" sz="3600" dirty="0" smtClean="0"/>
              <a:t>Απόδοση </a:t>
            </a:r>
            <a:r>
              <a:rPr lang="el-GR" sz="3600" dirty="0"/>
              <a:t>(</a:t>
            </a:r>
            <a:r>
              <a:rPr lang="el-GR" sz="3600" dirty="0" err="1"/>
              <a:t>Earnings</a:t>
            </a:r>
            <a:r>
              <a:rPr lang="el-GR" sz="3600" dirty="0"/>
              <a:t> </a:t>
            </a:r>
            <a:r>
              <a:rPr lang="el-GR" sz="3600" dirty="0" err="1" smtClean="0"/>
              <a:t>Yield</a:t>
            </a:r>
            <a:r>
              <a:rPr lang="en-US" sz="3600" dirty="0" smtClean="0"/>
              <a:t>, E/P</a:t>
            </a:r>
            <a:r>
              <a:rPr lang="el-GR" sz="3600" dirty="0" smtClean="0"/>
              <a:t>)</a:t>
            </a:r>
            <a:r>
              <a:rPr lang="el-GR" dirty="0" smtClean="0"/>
              <a:t> </a:t>
            </a:r>
            <a:endParaRPr lang="el-GR" dirty="0"/>
          </a:p>
        </p:txBody>
      </p:sp>
      <p:sp>
        <p:nvSpPr>
          <p:cNvPr id="30723" name="Rectangle 3"/>
          <p:cNvSpPr>
            <a:spLocks noGrp="1" noChangeArrowheads="1"/>
          </p:cNvSpPr>
          <p:nvPr>
            <p:ph sz="quarter" idx="1"/>
          </p:nvPr>
        </p:nvSpPr>
        <p:spPr/>
        <p:txBody>
          <a:bodyPr/>
          <a:lstStyle/>
          <a:p>
            <a:r>
              <a:rPr lang="el-GR" sz="2800" dirty="0"/>
              <a:t>Άλλος ένας τρόπος να χρησιμοποιήσουμε το P/E είναι να το αντιστρέψουμε και τότε έχουμε </a:t>
            </a:r>
            <a:r>
              <a:rPr lang="el-GR" sz="2800" dirty="0" smtClean="0"/>
              <a:t>την απόδοση </a:t>
            </a:r>
            <a:r>
              <a:rPr lang="el-GR" sz="2800" dirty="0"/>
              <a:t>% επί της τιμής της μετοχής (</a:t>
            </a:r>
            <a:r>
              <a:rPr lang="el-GR" sz="2800" dirty="0" err="1"/>
              <a:t>Earnings</a:t>
            </a:r>
            <a:r>
              <a:rPr lang="el-GR" sz="2800" dirty="0"/>
              <a:t> </a:t>
            </a:r>
            <a:r>
              <a:rPr lang="el-GR" sz="2800" dirty="0" err="1"/>
              <a:t>Yield</a:t>
            </a:r>
            <a:r>
              <a:rPr lang="el-GR" sz="2800" dirty="0"/>
              <a:t>). Σε αυτήν την περίπτωση ο κανόνας μετατρέπεται σε:</a:t>
            </a:r>
          </a:p>
          <a:p>
            <a:r>
              <a:rPr lang="el-GR" sz="2800" dirty="0" err="1"/>
              <a:t>Earnings</a:t>
            </a:r>
            <a:r>
              <a:rPr lang="el-GR" sz="2800" dirty="0"/>
              <a:t> </a:t>
            </a:r>
            <a:r>
              <a:rPr lang="el-GR" sz="2800" dirty="0" err="1"/>
              <a:t>Yield</a:t>
            </a:r>
            <a:r>
              <a:rPr lang="el-GR" sz="2800" dirty="0"/>
              <a:t> = 1</a:t>
            </a:r>
            <a:r>
              <a:rPr lang="el-GR" sz="2800" dirty="0" smtClean="0"/>
              <a:t>/(P/E)=Ε/</a:t>
            </a:r>
            <a:r>
              <a:rPr lang="en-US" sz="2800" dirty="0" smtClean="0"/>
              <a:t>P</a:t>
            </a:r>
            <a:endParaRPr lang="el-GR" sz="2800" dirty="0"/>
          </a:p>
          <a:p>
            <a:endParaRPr lang="en-US" sz="2800" dirty="0" smtClean="0"/>
          </a:p>
          <a:p>
            <a:r>
              <a:rPr lang="el-GR" sz="2800" dirty="0" err="1" smtClean="0"/>
              <a:t>π.χ</a:t>
            </a:r>
            <a:r>
              <a:rPr lang="el-GR" sz="2800" dirty="0" smtClean="0"/>
              <a:t>: ένα </a:t>
            </a:r>
            <a:r>
              <a:rPr lang="el-GR" sz="2800" dirty="0"/>
              <a:t>P</a:t>
            </a:r>
            <a:r>
              <a:rPr lang="en-US" sz="2800" dirty="0"/>
              <a:t>/</a:t>
            </a:r>
            <a:r>
              <a:rPr lang="el-GR" sz="2800" dirty="0"/>
              <a:t>E</a:t>
            </a:r>
            <a:r>
              <a:rPr lang="en-US" sz="2800" dirty="0"/>
              <a:t>=12</a:t>
            </a:r>
            <a:r>
              <a:rPr lang="el-GR" sz="2800" dirty="0"/>
              <a:t> θα δώσει μία απόδοση </a:t>
            </a:r>
            <a:r>
              <a:rPr lang="en-US" sz="2800" dirty="0" smtClean="0"/>
              <a:t>8,33</a:t>
            </a:r>
            <a:r>
              <a:rPr lang="en-US" sz="2800" dirty="0"/>
              <a:t>%</a:t>
            </a:r>
            <a:endParaRPr lang="el-GR" sz="2800" dirty="0"/>
          </a:p>
          <a:p>
            <a:endParaRPr lang="el-GR" sz="2800"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15</a:t>
            </a:fld>
            <a:endParaRPr lang="el-G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l-GR" sz="3600" b="1" dirty="0"/>
              <a:t>Μερισματική</a:t>
            </a:r>
            <a:r>
              <a:rPr lang="el-GR" sz="2000" b="1" dirty="0"/>
              <a:t> </a:t>
            </a:r>
            <a:r>
              <a:rPr lang="el-GR" sz="3600" b="1" dirty="0" smtClean="0"/>
              <a:t>Απόδοση</a:t>
            </a:r>
            <a:r>
              <a:rPr lang="en-US" sz="2000" b="1" dirty="0" smtClean="0"/>
              <a:t>  </a:t>
            </a:r>
            <a:r>
              <a:rPr lang="en-US" sz="3600" b="1" dirty="0" smtClean="0"/>
              <a:t>(</a:t>
            </a:r>
            <a:r>
              <a:rPr lang="en-US" sz="3600" b="1" dirty="0"/>
              <a:t>D/P)</a:t>
            </a:r>
            <a:endParaRPr lang="el-GR" sz="3600" b="1" dirty="0"/>
          </a:p>
        </p:txBody>
      </p:sp>
      <p:sp>
        <p:nvSpPr>
          <p:cNvPr id="14339" name="Rectangle 3"/>
          <p:cNvSpPr>
            <a:spLocks noGrp="1" noChangeArrowheads="1"/>
          </p:cNvSpPr>
          <p:nvPr>
            <p:ph sz="quarter" idx="1"/>
          </p:nvPr>
        </p:nvSpPr>
        <p:spPr/>
        <p:txBody>
          <a:bodyPr>
            <a:normAutofit fontScale="92500" lnSpcReduction="10000"/>
          </a:bodyPr>
          <a:lstStyle/>
          <a:p>
            <a:pPr>
              <a:lnSpc>
                <a:spcPct val="80000"/>
              </a:lnSpc>
            </a:pPr>
            <a:r>
              <a:rPr lang="el-GR" sz="2800" dirty="0"/>
              <a:t>Η μερισματική απόδοση είναι το μέρισμα ως ποσοστό της χρηματιστηριακής τιμής της </a:t>
            </a:r>
            <a:r>
              <a:rPr lang="el-GR" sz="2800" dirty="0" smtClean="0"/>
              <a:t>μετοχής.</a:t>
            </a:r>
            <a:endParaRPr lang="el-GR" sz="2800" dirty="0"/>
          </a:p>
          <a:p>
            <a:pPr>
              <a:lnSpc>
                <a:spcPct val="80000"/>
              </a:lnSpc>
            </a:pPr>
            <a:endParaRPr lang="en-US" sz="2800" dirty="0" smtClean="0"/>
          </a:p>
          <a:p>
            <a:pPr>
              <a:lnSpc>
                <a:spcPct val="80000"/>
              </a:lnSpc>
            </a:pPr>
            <a:r>
              <a:rPr lang="el-GR" sz="2800" dirty="0" smtClean="0"/>
              <a:t>Καθώς </a:t>
            </a:r>
            <a:r>
              <a:rPr lang="el-GR" sz="2800" dirty="0"/>
              <a:t>πέφτει η τιμή μιας μετοχής, η μερισματική της απόδοση αυξάνει. </a:t>
            </a:r>
            <a:endParaRPr lang="en-US" sz="2800" dirty="0"/>
          </a:p>
          <a:p>
            <a:pPr>
              <a:lnSpc>
                <a:spcPct val="80000"/>
              </a:lnSpc>
            </a:pPr>
            <a:endParaRPr lang="en-US" sz="2800" dirty="0" smtClean="0"/>
          </a:p>
          <a:p>
            <a:pPr>
              <a:lnSpc>
                <a:spcPct val="80000"/>
              </a:lnSpc>
            </a:pPr>
            <a:r>
              <a:rPr lang="el-GR" sz="2800" dirty="0" smtClean="0"/>
              <a:t>Ο </a:t>
            </a:r>
            <a:r>
              <a:rPr lang="el-GR" sz="2800" dirty="0"/>
              <a:t>δείκτης της μερισματικής απόδοσης συγκαταλέγεται στους </a:t>
            </a:r>
            <a:r>
              <a:rPr lang="el-GR" sz="2800" dirty="0">
                <a:solidFill>
                  <a:srgbClr val="FF0000"/>
                </a:solidFill>
              </a:rPr>
              <a:t>σπουδαιότερους χρηματιστηριακούς δείκτες</a:t>
            </a:r>
            <a:r>
              <a:rPr lang="el-GR" sz="2800" dirty="0"/>
              <a:t>, επηρεάζοντας αναλυτές και επενδυτές. </a:t>
            </a:r>
          </a:p>
          <a:p>
            <a:pPr>
              <a:lnSpc>
                <a:spcPct val="80000"/>
              </a:lnSpc>
            </a:pPr>
            <a:endParaRPr lang="en-US" sz="2800" dirty="0" smtClean="0"/>
          </a:p>
          <a:p>
            <a:pPr>
              <a:lnSpc>
                <a:spcPct val="80000"/>
              </a:lnSpc>
            </a:pPr>
            <a:r>
              <a:rPr lang="el-GR" sz="2800" dirty="0" smtClean="0"/>
              <a:t>Όσο </a:t>
            </a:r>
            <a:r>
              <a:rPr lang="el-GR" sz="2800" dirty="0"/>
              <a:t>μεγαλύτερος είναι αυτός ο δείκτης τόσο αποδοτικότερη θεωρείται η επένδυση </a:t>
            </a:r>
            <a:r>
              <a:rPr lang="el-GR" sz="2800" dirty="0" smtClean="0"/>
              <a:t>σε </a:t>
            </a:r>
            <a:r>
              <a:rPr lang="el-GR" sz="2800" dirty="0"/>
              <a:t>αυτή την μετοχή</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16</a:t>
            </a:fld>
            <a:endParaRPr lang="el-G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l-GR" b="1" dirty="0" smtClean="0"/>
              <a:t>Μερισματική</a:t>
            </a:r>
            <a:r>
              <a:rPr lang="el-GR" sz="2400" b="1" dirty="0" smtClean="0"/>
              <a:t> </a:t>
            </a:r>
            <a:r>
              <a:rPr lang="el-GR" b="1" dirty="0" smtClean="0"/>
              <a:t>Απόδοση</a:t>
            </a:r>
            <a:r>
              <a:rPr lang="en-US" sz="2400" b="1" dirty="0" smtClean="0"/>
              <a:t>  </a:t>
            </a:r>
            <a:r>
              <a:rPr lang="en-US" b="1" dirty="0" smtClean="0"/>
              <a:t>(D/P)</a:t>
            </a:r>
            <a:endParaRPr lang="el-GR" dirty="0"/>
          </a:p>
        </p:txBody>
      </p:sp>
      <p:sp>
        <p:nvSpPr>
          <p:cNvPr id="15363" name="Rectangle 3"/>
          <p:cNvSpPr>
            <a:spLocks noGrp="1" noChangeArrowheads="1"/>
          </p:cNvSpPr>
          <p:nvPr>
            <p:ph sz="quarter" idx="1"/>
          </p:nvPr>
        </p:nvSpPr>
        <p:spPr/>
        <p:txBody>
          <a:bodyPr/>
          <a:lstStyle/>
          <a:p>
            <a:r>
              <a:rPr lang="el-GR" dirty="0"/>
              <a:t>Η υψηλή μερισματική απόδοση μιας μετοχής αποτελεί ένα σημαντικό κριτήριο προκειμένου η μετοχή να επιλεγεί και να συμπεριληφθεί στο χαρτοφυλάκιο του επενδυτή. </a:t>
            </a:r>
          </a:p>
          <a:p>
            <a:endParaRPr lang="el-GR" dirty="0" smtClean="0"/>
          </a:p>
          <a:p>
            <a:r>
              <a:rPr lang="el-GR" dirty="0" smtClean="0"/>
              <a:t>Συνήθως </a:t>
            </a:r>
            <a:r>
              <a:rPr lang="el-GR" dirty="0"/>
              <a:t>οι επενδυτές που αγοράζουν χαρτιά με υψηλή μερισματική απόδοση,  παραμένουν σε αυτά κατά 70% ακλόνητοι. </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17</a:t>
            </a:fld>
            <a:endParaRPr lang="el-G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r>
              <a:rPr lang="el-GR" sz="3200" b="1" dirty="0"/>
              <a:t>Η σχέση τιμής προς τη λογιστική </a:t>
            </a:r>
            <a:r>
              <a:rPr lang="el-GR" sz="3200" b="1" dirty="0" smtClean="0"/>
              <a:t>αξία</a:t>
            </a:r>
            <a:r>
              <a:rPr lang="en-US" sz="3200" b="1" dirty="0" smtClean="0"/>
              <a:t> (</a:t>
            </a:r>
            <a:r>
              <a:rPr lang="en-US" sz="3200" b="1" dirty="0"/>
              <a:t>P/BV)</a:t>
            </a:r>
            <a:endParaRPr lang="el-GR" sz="3200" b="1" dirty="0"/>
          </a:p>
        </p:txBody>
      </p:sp>
      <p:sp>
        <p:nvSpPr>
          <p:cNvPr id="18435" name="Rectangle 3"/>
          <p:cNvSpPr>
            <a:spLocks noGrp="1" noChangeArrowheads="1"/>
          </p:cNvSpPr>
          <p:nvPr>
            <p:ph sz="quarter" idx="1"/>
          </p:nvPr>
        </p:nvSpPr>
        <p:spPr/>
        <p:txBody>
          <a:bodyPr/>
          <a:lstStyle/>
          <a:p>
            <a:pPr>
              <a:lnSpc>
                <a:spcPct val="80000"/>
              </a:lnSpc>
            </a:pPr>
            <a:r>
              <a:rPr lang="el-GR" sz="2400" dirty="0"/>
              <a:t>Είναι ένας αριθμός που δείχνει </a:t>
            </a:r>
            <a:r>
              <a:rPr lang="el-GR" sz="2400" dirty="0">
                <a:solidFill>
                  <a:srgbClr val="FF0000"/>
                </a:solidFill>
              </a:rPr>
              <a:t>πόσες φορές την καθαρή της θέση αξίζει μια επιχείρηση</a:t>
            </a:r>
            <a:r>
              <a:rPr lang="el-GR" sz="2400" dirty="0"/>
              <a:t>. </a:t>
            </a:r>
          </a:p>
          <a:p>
            <a:pPr>
              <a:lnSpc>
                <a:spcPct val="80000"/>
              </a:lnSpc>
            </a:pPr>
            <a:endParaRPr lang="el-GR" sz="2400" dirty="0"/>
          </a:p>
          <a:p>
            <a:pPr>
              <a:lnSpc>
                <a:spcPct val="80000"/>
              </a:lnSpc>
            </a:pPr>
            <a:r>
              <a:rPr lang="el-GR" sz="2400" dirty="0"/>
              <a:t>Είναι το πηλίκο της χρηματιστηριακής τιμής της μετοχής προς την λογιστική αξία της μετοχής, (P/BV) όπως προκύπτει με βάση τα ίδια κεφάλαια στο τέλος της  οικονομικής χρήσης της εταιρίας. </a:t>
            </a:r>
          </a:p>
          <a:p>
            <a:pPr>
              <a:lnSpc>
                <a:spcPct val="80000"/>
              </a:lnSpc>
            </a:pPr>
            <a:r>
              <a:rPr lang="el-GR" sz="2400" dirty="0" smtClean="0"/>
              <a:t>Γενικά, </a:t>
            </a:r>
            <a:r>
              <a:rPr lang="el-GR" sz="2400" dirty="0">
                <a:solidFill>
                  <a:srgbClr val="FF0000"/>
                </a:solidFill>
              </a:rPr>
              <a:t>όσο υψηλότερος είναι ο συγκεκριμένος λόγος τόσο ακριβότερη </a:t>
            </a:r>
            <a:r>
              <a:rPr lang="el-GR" sz="2400" dirty="0"/>
              <a:t>θεωρείται μια μετοχή και όσο μικρότερη είναι η σχέση της χρηματιστηριακής προς την λογιστική τιμή μιας μετοχής η μετοχή θεωρείται υποτιμημένη και επομένως καλή επιλογή για το χαρτοφυλάκιο του επενδυτή.</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18</a:t>
            </a:fld>
            <a:endParaRPr lang="el-G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l-GR" sz="2800" b="1" dirty="0">
                <a:solidFill>
                  <a:srgbClr val="00B0F0"/>
                </a:solidFill>
              </a:rPr>
              <a:t>Η σχέση τιμής προς τη λογιστική αξία</a:t>
            </a:r>
            <a:r>
              <a:rPr lang="el-GR" sz="2000" b="1" dirty="0"/>
              <a:t/>
            </a:r>
            <a:br>
              <a:rPr lang="el-GR" sz="2000" b="1" dirty="0"/>
            </a:br>
            <a:endParaRPr lang="el-GR" sz="2000" b="1" dirty="0"/>
          </a:p>
        </p:txBody>
      </p:sp>
      <p:sp>
        <p:nvSpPr>
          <p:cNvPr id="16387" name="Rectangle 3"/>
          <p:cNvSpPr>
            <a:spLocks noGrp="1" noChangeArrowheads="1"/>
          </p:cNvSpPr>
          <p:nvPr>
            <p:ph sz="quarter" idx="1"/>
          </p:nvPr>
        </p:nvSpPr>
        <p:spPr/>
        <p:txBody>
          <a:bodyPr/>
          <a:lstStyle/>
          <a:p>
            <a:r>
              <a:rPr lang="el-GR" dirty="0"/>
              <a:t>Για τον  </a:t>
            </a:r>
            <a:r>
              <a:rPr lang="el-GR" dirty="0" err="1"/>
              <a:t>Warren</a:t>
            </a:r>
            <a:r>
              <a:rPr lang="el-GR" dirty="0"/>
              <a:t> </a:t>
            </a:r>
            <a:r>
              <a:rPr lang="el-GR" dirty="0" err="1"/>
              <a:t>Buffet</a:t>
            </a:r>
            <a:r>
              <a:rPr lang="el-GR" dirty="0"/>
              <a:t> η σχέση τιμής προς τη λογιστική αξία πρέπει να είναι ελκυστική. </a:t>
            </a:r>
          </a:p>
          <a:p>
            <a:endParaRPr lang="el-GR" dirty="0"/>
          </a:p>
          <a:p>
            <a:r>
              <a:rPr lang="el-GR" dirty="0"/>
              <a:t>Για την ακρίβεια δεν θέλει ν’ αγοράζει μετοχές προσφέροντας περισσότερα  χρήματα από το διπλάσιο της λογιστικής αξίας. </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19</a:t>
            </a:fld>
            <a:endParaRPr lang="el-G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l-GR" dirty="0" smtClean="0">
                <a:solidFill>
                  <a:srgbClr val="FF0000"/>
                </a:solidFill>
              </a:rPr>
              <a:t>Θεμελιώδης ανάλυση</a:t>
            </a:r>
            <a:endParaRPr lang="el-GR" dirty="0">
              <a:solidFill>
                <a:srgbClr val="FF0000"/>
              </a:solidFill>
            </a:endParaRPr>
          </a:p>
        </p:txBody>
      </p:sp>
      <p:sp>
        <p:nvSpPr>
          <p:cNvPr id="5123" name="Rectangle 3"/>
          <p:cNvSpPr>
            <a:spLocks noGrp="1" noChangeArrowheads="1"/>
          </p:cNvSpPr>
          <p:nvPr>
            <p:ph sz="quarter" idx="1"/>
          </p:nvPr>
        </p:nvSpPr>
        <p:spPr/>
        <p:txBody>
          <a:bodyPr/>
          <a:lstStyle/>
          <a:p>
            <a:pPr>
              <a:lnSpc>
                <a:spcPct val="80000"/>
              </a:lnSpc>
            </a:pPr>
            <a:r>
              <a:rPr lang="el-GR" sz="2400" dirty="0"/>
              <a:t>Θεμελιώδης ανάλυση είναι μια μέθοδος επιλογής μετοχών που στηρίζεται στη μελέτη της γενικής </a:t>
            </a:r>
            <a:r>
              <a:rPr lang="el-GR" sz="2400" dirty="0">
                <a:solidFill>
                  <a:schemeClr val="accent2">
                    <a:lumMod val="60000"/>
                    <a:lumOff val="40000"/>
                  </a:schemeClr>
                </a:solidFill>
              </a:rPr>
              <a:t>κατάστασης της οικονομίας </a:t>
            </a:r>
            <a:r>
              <a:rPr lang="el-GR" sz="2400" dirty="0"/>
              <a:t>μιας χώρας, των συνθηκών που επικρατούν στους διάφορους</a:t>
            </a:r>
            <a:r>
              <a:rPr lang="el-GR" sz="2400" dirty="0">
                <a:solidFill>
                  <a:schemeClr val="accent2">
                    <a:lumMod val="60000"/>
                    <a:lumOff val="40000"/>
                  </a:schemeClr>
                </a:solidFill>
              </a:rPr>
              <a:t> κλάδους </a:t>
            </a:r>
            <a:r>
              <a:rPr lang="el-GR" sz="2400" dirty="0"/>
              <a:t>της οικονομίας, της οικονομικής κατάστασης (ισολογισμοί) και της διοίκησης μιας </a:t>
            </a:r>
            <a:r>
              <a:rPr lang="el-GR" sz="2400" dirty="0">
                <a:solidFill>
                  <a:schemeClr val="accent2">
                    <a:lumMod val="60000"/>
                    <a:lumOff val="40000"/>
                  </a:schemeClr>
                </a:solidFill>
              </a:rPr>
              <a:t>εταιρείας. </a:t>
            </a:r>
            <a:endParaRPr lang="en-US" sz="2400" dirty="0">
              <a:solidFill>
                <a:schemeClr val="accent2">
                  <a:lumMod val="60000"/>
                  <a:lumOff val="40000"/>
                </a:schemeClr>
              </a:solidFill>
            </a:endParaRPr>
          </a:p>
          <a:p>
            <a:pPr>
              <a:lnSpc>
                <a:spcPct val="80000"/>
              </a:lnSpc>
            </a:pPr>
            <a:endParaRPr lang="en-US" sz="2400" dirty="0"/>
          </a:p>
          <a:p>
            <a:pPr>
              <a:lnSpc>
                <a:spcPct val="80000"/>
              </a:lnSpc>
            </a:pPr>
            <a:r>
              <a:rPr lang="el-GR" sz="2400" dirty="0"/>
              <a:t>Οι υποθέσεις πίσω από αυτήν τη μέθοδο επιλογής μετοχών είναι ότι η μελέτη αυτή θα μας οδηγήσει σε </a:t>
            </a:r>
            <a:r>
              <a:rPr lang="el-GR" sz="2400" dirty="0">
                <a:solidFill>
                  <a:srgbClr val="00B0F0"/>
                </a:solidFill>
              </a:rPr>
              <a:t>αντικειμενική εκτίμηση της συγκεκριμένης μετοχής </a:t>
            </a:r>
            <a:r>
              <a:rPr lang="el-GR" sz="2400" dirty="0"/>
              <a:t>και </a:t>
            </a:r>
            <a:r>
              <a:rPr lang="el-GR" sz="2400" dirty="0">
                <a:solidFill>
                  <a:srgbClr val="00B0F0"/>
                </a:solidFill>
              </a:rPr>
              <a:t>ότι η σύγκριση των μετοχών </a:t>
            </a:r>
            <a:r>
              <a:rPr lang="el-GR" sz="2400" dirty="0"/>
              <a:t>με βάση τα θεμελιώδη οικονομικά μεγέθη τους θα μας </a:t>
            </a:r>
            <a:r>
              <a:rPr lang="el-GR" sz="2400" dirty="0">
                <a:solidFill>
                  <a:srgbClr val="00B0F0"/>
                </a:solidFill>
              </a:rPr>
              <a:t>υποδείξει μετοχές </a:t>
            </a:r>
            <a:r>
              <a:rPr lang="el-GR" sz="2400" dirty="0"/>
              <a:t>των οποίων την αξία για τον ένα ή για τον άλλο λόγο δεν εκτιμά σωστά η αγορά. </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a:t>
            </a:fld>
            <a:endParaRPr lang="el-G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a:bodyPr>
          <a:lstStyle/>
          <a:p>
            <a:r>
              <a:rPr lang="el-GR" sz="3200" dirty="0">
                <a:solidFill>
                  <a:srgbClr val="00B0F0"/>
                </a:solidFill>
              </a:rPr>
              <a:t>Παράδειγμα του </a:t>
            </a:r>
            <a:r>
              <a:rPr lang="el-GR" sz="3200" dirty="0" err="1">
                <a:solidFill>
                  <a:srgbClr val="00B0F0"/>
                </a:solidFill>
              </a:rPr>
              <a:t>Warren</a:t>
            </a:r>
            <a:r>
              <a:rPr lang="el-GR" sz="3200" dirty="0">
                <a:solidFill>
                  <a:srgbClr val="00B0F0"/>
                </a:solidFill>
              </a:rPr>
              <a:t> </a:t>
            </a:r>
            <a:r>
              <a:rPr lang="el-GR" sz="3200" dirty="0" err="1">
                <a:solidFill>
                  <a:srgbClr val="00B0F0"/>
                </a:solidFill>
              </a:rPr>
              <a:t>Buffett</a:t>
            </a:r>
            <a:endParaRPr lang="el-GR" sz="3200" dirty="0">
              <a:solidFill>
                <a:srgbClr val="00B0F0"/>
              </a:solidFill>
            </a:endParaRPr>
          </a:p>
        </p:txBody>
      </p:sp>
      <p:sp>
        <p:nvSpPr>
          <p:cNvPr id="17411" name="Rectangle 3"/>
          <p:cNvSpPr>
            <a:spLocks noGrp="1" noChangeArrowheads="1"/>
          </p:cNvSpPr>
          <p:nvPr>
            <p:ph sz="quarter" idx="1"/>
          </p:nvPr>
        </p:nvSpPr>
        <p:spPr/>
        <p:txBody>
          <a:bodyPr/>
          <a:lstStyle/>
          <a:p>
            <a:pPr>
              <a:lnSpc>
                <a:spcPct val="80000"/>
              </a:lnSpc>
            </a:pPr>
            <a:r>
              <a:rPr lang="el-GR" sz="2000" dirty="0"/>
              <a:t>παίρνουμε δύο χωριστές επιχειρήσεις. Η επιχείρηση A έχει μια καθαρή αξία 100,000€, από τα οποία τα 40,000€ είναι τα καθαρά υλικά στοιχεία του ενεργητικού και 60,000€ είναι τα άυλα (φήμη, πελατεία, η δηλωμένη αξία των διπλωμάτων ευρεσιτεχνίας κλπ). </a:t>
            </a:r>
          </a:p>
          <a:p>
            <a:pPr>
              <a:lnSpc>
                <a:spcPct val="80000"/>
              </a:lnSpc>
            </a:pPr>
            <a:endParaRPr lang="el-GR" sz="2000" dirty="0"/>
          </a:p>
          <a:p>
            <a:pPr>
              <a:lnSpc>
                <a:spcPct val="80000"/>
              </a:lnSpc>
            </a:pPr>
            <a:r>
              <a:rPr lang="el-GR" sz="2000" dirty="0"/>
              <a:t>Η επιχείρηση B έχει την ίδια καθαρή αξία αλλά τα 90,000€ από το καθαρό ενεργητικό είναι υλικά. Κάθε επιχείρηση κερδίζει 10,000€ το χρόνο. Έτσι η επιχείρηση Α κερδίζει 10,000€ από τα υλικά στοιχεία του ενεργητικού των 40,000€ και η επιχείρηση Β κερδίζει 10,000€ από τα υλικά στοιχεία του ενεργητικού των 90,000€.</a:t>
            </a:r>
          </a:p>
          <a:p>
            <a:pPr>
              <a:lnSpc>
                <a:spcPct val="80000"/>
              </a:lnSpc>
            </a:pPr>
            <a:endParaRPr lang="el-GR" sz="2000" dirty="0"/>
          </a:p>
          <a:p>
            <a:pPr>
              <a:lnSpc>
                <a:spcPct val="80000"/>
              </a:lnSpc>
            </a:pPr>
            <a:r>
              <a:rPr lang="el-GR" sz="2000" dirty="0"/>
              <a:t>Ποια επιχείρηση έχει καλύτερες μελλοντικές προοπτικές αύξησης των πραγματικών κερδών;</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20</a:t>
            </a:fld>
            <a:endParaRPr lang="el-G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l-GR" dirty="0" smtClean="0">
                <a:solidFill>
                  <a:srgbClr val="00B0F0"/>
                </a:solidFill>
              </a:rPr>
              <a:t>Παράδειγμα του </a:t>
            </a:r>
            <a:r>
              <a:rPr lang="el-GR" dirty="0" err="1" smtClean="0">
                <a:solidFill>
                  <a:srgbClr val="00B0F0"/>
                </a:solidFill>
              </a:rPr>
              <a:t>Warren</a:t>
            </a:r>
            <a:r>
              <a:rPr lang="el-GR" dirty="0" smtClean="0">
                <a:solidFill>
                  <a:srgbClr val="00B0F0"/>
                </a:solidFill>
              </a:rPr>
              <a:t> </a:t>
            </a:r>
            <a:r>
              <a:rPr lang="el-GR" dirty="0" err="1" smtClean="0">
                <a:solidFill>
                  <a:srgbClr val="00B0F0"/>
                </a:solidFill>
              </a:rPr>
              <a:t>Buffett</a:t>
            </a:r>
            <a:endParaRPr lang="el-GR" dirty="0"/>
          </a:p>
        </p:txBody>
      </p:sp>
      <p:sp>
        <p:nvSpPr>
          <p:cNvPr id="19459" name="Rectangle 3"/>
          <p:cNvSpPr>
            <a:spLocks noGrp="1" noChangeArrowheads="1"/>
          </p:cNvSpPr>
          <p:nvPr>
            <p:ph sz="quarter" idx="1"/>
          </p:nvPr>
        </p:nvSpPr>
        <p:spPr/>
        <p:txBody>
          <a:bodyPr/>
          <a:lstStyle/>
          <a:p>
            <a:pPr>
              <a:lnSpc>
                <a:spcPct val="90000"/>
              </a:lnSpc>
            </a:pPr>
            <a:r>
              <a:rPr lang="el-GR" sz="2400" dirty="0"/>
              <a:t>Εάν και οι δύο επιχειρήσεις θέλουν να διπλασιάσουν τα κέρδη τους, πιθανόν να πρέπει να διπλασιάσουν τις επενδύσεις τους στα υλικά στοιχεία. </a:t>
            </a:r>
          </a:p>
          <a:p>
            <a:pPr>
              <a:lnSpc>
                <a:spcPct val="90000"/>
              </a:lnSpc>
            </a:pPr>
            <a:r>
              <a:rPr lang="el-GR" sz="2400" dirty="0"/>
              <a:t>Για να κάνει αυτό η επιχείρηση Α, πρέπει να ξοδέψει 40,000€ για να προσθέσει 10,000€ στα κέρδη. </a:t>
            </a:r>
          </a:p>
          <a:p>
            <a:pPr>
              <a:lnSpc>
                <a:spcPct val="90000"/>
              </a:lnSpc>
            </a:pPr>
            <a:r>
              <a:rPr lang="el-GR" sz="2400" dirty="0"/>
              <a:t>Για να κάνει αυτό η επιχείρηση B, θα πρέπει να ξοδέψει άλλα </a:t>
            </a:r>
            <a:r>
              <a:rPr lang="el-GR" sz="2400" dirty="0" smtClean="0"/>
              <a:t>90,000</a:t>
            </a:r>
            <a:r>
              <a:rPr lang="el-GR" sz="2400" dirty="0"/>
              <a:t>€ για να προσθέσει 10,000€ στα κέρδη. </a:t>
            </a:r>
          </a:p>
          <a:p>
            <a:pPr>
              <a:lnSpc>
                <a:spcPct val="90000"/>
              </a:lnSpc>
            </a:pPr>
            <a:endParaRPr lang="el-GR" sz="2400" dirty="0"/>
          </a:p>
          <a:p>
            <a:pPr>
              <a:lnSpc>
                <a:spcPct val="90000"/>
              </a:lnSpc>
            </a:pPr>
            <a:r>
              <a:rPr lang="el-GR" sz="2400" dirty="0"/>
              <a:t>Με τις υπόλοιπες μεταβλητές να είναι σταθερές, η επιχείρηση A έχει καλύτερες μελλοντικές προοπτικές αύξησης των πραγματικών κερδών από την επιχείρηση B.</a:t>
            </a:r>
          </a:p>
          <a:p>
            <a:pPr>
              <a:lnSpc>
                <a:spcPct val="90000"/>
              </a:lnSpc>
            </a:pPr>
            <a:endParaRPr lang="el-GR" sz="2400"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21</a:t>
            </a:fld>
            <a:endParaRPr lang="el-G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r>
              <a:rPr lang="el-GR" sz="3200" dirty="0"/>
              <a:t>Δείκτης P.E.G</a:t>
            </a:r>
            <a:r>
              <a:rPr lang="en-US" sz="3200" dirty="0"/>
              <a:t>= </a:t>
            </a:r>
            <a:r>
              <a:rPr lang="el-GR" sz="3200" dirty="0"/>
              <a:t>(</a:t>
            </a:r>
            <a:r>
              <a:rPr lang="en-US" sz="3200" dirty="0"/>
              <a:t>P/E)/ </a:t>
            </a:r>
            <a:r>
              <a:rPr lang="el-GR" sz="3200" dirty="0"/>
              <a:t>ρυθμός αύξησης </a:t>
            </a:r>
            <a:r>
              <a:rPr lang="en-US" sz="3200" dirty="0"/>
              <a:t>EPS </a:t>
            </a:r>
            <a:endParaRPr lang="el-GR" sz="3200" dirty="0"/>
          </a:p>
        </p:txBody>
      </p:sp>
      <p:sp>
        <p:nvSpPr>
          <p:cNvPr id="20483" name="Rectangle 3"/>
          <p:cNvSpPr>
            <a:spLocks noGrp="1" noChangeArrowheads="1"/>
          </p:cNvSpPr>
          <p:nvPr>
            <p:ph sz="quarter" idx="1"/>
          </p:nvPr>
        </p:nvSpPr>
        <p:spPr/>
        <p:txBody>
          <a:bodyPr/>
          <a:lstStyle/>
          <a:p>
            <a:pPr>
              <a:lnSpc>
                <a:spcPct val="80000"/>
              </a:lnSpc>
            </a:pPr>
            <a:r>
              <a:rPr lang="el-GR" sz="2000" dirty="0"/>
              <a:t>Το αρνητικό σημείο του P/E προκύπτει από την αδυναμία του να λάβει υπόψη τη μελλοντική πορεία και την ενδεχόμενη δυναμική μεγέθυνση μιας εισηγμένης στο Χρηματιστήριο εταιρίας.</a:t>
            </a:r>
          </a:p>
          <a:p>
            <a:pPr>
              <a:lnSpc>
                <a:spcPct val="80000"/>
              </a:lnSpc>
            </a:pPr>
            <a:endParaRPr lang="el-GR" sz="2000" dirty="0"/>
          </a:p>
          <a:p>
            <a:pPr>
              <a:lnSpc>
                <a:spcPct val="80000"/>
              </a:lnSpc>
            </a:pPr>
            <a:r>
              <a:rPr lang="el-GR" sz="2000" dirty="0"/>
              <a:t>Ο δείκτης P.E.G.=</a:t>
            </a:r>
            <a:r>
              <a:rPr lang="en-US" sz="2000" dirty="0"/>
              <a:t> </a:t>
            </a:r>
            <a:r>
              <a:rPr lang="el-GR" sz="2000" dirty="0"/>
              <a:t>(</a:t>
            </a:r>
            <a:r>
              <a:rPr lang="en-US" sz="2000" dirty="0"/>
              <a:t>P/E)/ </a:t>
            </a:r>
            <a:r>
              <a:rPr lang="el-GR" sz="2000" dirty="0"/>
              <a:t>ρυθμός αύξησης </a:t>
            </a:r>
            <a:r>
              <a:rPr lang="en-US" sz="2000" dirty="0"/>
              <a:t>EPS </a:t>
            </a:r>
            <a:r>
              <a:rPr lang="el-GR" sz="2000" dirty="0"/>
              <a:t>της εξεταζόμενης χρονικής περιόδου (χρόνος 2ετία, 3ετία κλπ.). </a:t>
            </a:r>
          </a:p>
          <a:p>
            <a:pPr>
              <a:lnSpc>
                <a:spcPct val="80000"/>
              </a:lnSpc>
            </a:pPr>
            <a:endParaRPr lang="el-GR" sz="2000" dirty="0"/>
          </a:p>
          <a:p>
            <a:pPr>
              <a:lnSpc>
                <a:spcPct val="80000"/>
              </a:lnSpc>
            </a:pPr>
            <a:r>
              <a:rPr lang="el-GR" sz="2000" dirty="0"/>
              <a:t>Με τον τρόπο αυτό, το εξαγόμενο αποτέλεσμα είναι πιο ‘συμβατό’ και ευέλικτο σε απότομες αλλαγές μεγεθών. </a:t>
            </a:r>
          </a:p>
          <a:p>
            <a:pPr>
              <a:lnSpc>
                <a:spcPct val="80000"/>
              </a:lnSpc>
            </a:pPr>
            <a:endParaRPr lang="el-GR" sz="2000" dirty="0"/>
          </a:p>
          <a:p>
            <a:pPr>
              <a:lnSpc>
                <a:spcPct val="80000"/>
              </a:lnSpc>
            </a:pPr>
            <a:r>
              <a:rPr lang="el-GR" sz="2000" dirty="0"/>
              <a:t>Η εξεταζόμενη χρονική περίοδος θα πρέπει να είναι κατά προτίμηση η 5ετία. Μπορεί ακόμη και να είναι προβλεπόμενος ρυθμός αύξησης της κερδοφορίας.</a:t>
            </a:r>
          </a:p>
          <a:p>
            <a:pPr>
              <a:lnSpc>
                <a:spcPct val="80000"/>
              </a:lnSpc>
            </a:pPr>
            <a:r>
              <a:rPr lang="el-GR" sz="2000" dirty="0">
                <a:solidFill>
                  <a:srgbClr val="FF0000"/>
                </a:solidFill>
              </a:rPr>
              <a:t>Όσο μικρότερος ο δείκτης τόσο περισσότερο υποτιμημένη είναι η </a:t>
            </a:r>
            <a:r>
              <a:rPr lang="el-GR" sz="2000" dirty="0" smtClean="0">
                <a:solidFill>
                  <a:srgbClr val="FF0000"/>
                </a:solidFill>
              </a:rPr>
              <a:t>μετοχή.</a:t>
            </a:r>
            <a:endParaRPr lang="el-GR" sz="2000" dirty="0">
              <a:solidFill>
                <a:srgbClr val="FF0000"/>
              </a:solidFill>
            </a:endParaRP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22</a:t>
            </a:fld>
            <a:endParaRPr lang="el-GR"/>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pPr algn="l"/>
            <a:r>
              <a:rPr lang="el-GR" dirty="0">
                <a:solidFill>
                  <a:srgbClr val="00B050"/>
                </a:solidFill>
              </a:rPr>
              <a:t>Παράδειγμα 1</a:t>
            </a:r>
          </a:p>
        </p:txBody>
      </p:sp>
      <p:sp>
        <p:nvSpPr>
          <p:cNvPr id="26627" name="Rectangle 3"/>
          <p:cNvSpPr>
            <a:spLocks noGrp="1" noChangeArrowheads="1"/>
          </p:cNvSpPr>
          <p:nvPr>
            <p:ph sz="quarter" idx="1"/>
          </p:nvPr>
        </p:nvSpPr>
        <p:spPr/>
        <p:txBody>
          <a:bodyPr/>
          <a:lstStyle/>
          <a:p>
            <a:pPr>
              <a:buFontTx/>
              <a:buNone/>
            </a:pPr>
            <a:r>
              <a:rPr lang="el-GR" dirty="0"/>
              <a:t>Έστω δύο εταιρίες Α </a:t>
            </a:r>
            <a:r>
              <a:rPr lang="el-GR" dirty="0" smtClean="0"/>
              <a:t>και Β. </a:t>
            </a:r>
            <a:endParaRPr lang="el-GR" dirty="0"/>
          </a:p>
          <a:p>
            <a:pPr>
              <a:buFontTx/>
              <a:buNone/>
            </a:pPr>
            <a:endParaRPr lang="el-GR" dirty="0" smtClean="0"/>
          </a:p>
          <a:p>
            <a:pPr indent="0">
              <a:buFontTx/>
              <a:buNone/>
            </a:pPr>
            <a:r>
              <a:rPr lang="el-GR" dirty="0" smtClean="0"/>
              <a:t>Ετήσιος </a:t>
            </a:r>
            <a:r>
              <a:rPr lang="el-GR" dirty="0"/>
              <a:t>ρυθμός αύξησης κερδοφορίας για την Α είναι 20% και το Ρ/Ε=50</a:t>
            </a:r>
          </a:p>
          <a:p>
            <a:pPr>
              <a:buFontTx/>
              <a:buNone/>
            </a:pPr>
            <a:endParaRPr lang="el-GR" dirty="0" smtClean="0"/>
          </a:p>
          <a:p>
            <a:pPr indent="0">
              <a:buFontTx/>
              <a:buNone/>
            </a:pPr>
            <a:r>
              <a:rPr lang="el-GR" dirty="0" smtClean="0"/>
              <a:t>Ετήσιος </a:t>
            </a:r>
            <a:r>
              <a:rPr lang="el-GR" dirty="0"/>
              <a:t>ρυθμός αύξησης κερδοφορίας για την Β είναι 10% και το Ρ/Ε=15</a:t>
            </a:r>
          </a:p>
          <a:p>
            <a:pPr>
              <a:buFontTx/>
              <a:buNone/>
            </a:pPr>
            <a:endParaRPr lang="el-GR" dirty="0" smtClean="0"/>
          </a:p>
          <a:p>
            <a:pPr>
              <a:buFontTx/>
              <a:buNone/>
            </a:pPr>
            <a:r>
              <a:rPr lang="el-GR" dirty="0" smtClean="0"/>
              <a:t>Ποια </a:t>
            </a:r>
            <a:r>
              <a:rPr lang="el-GR" dirty="0"/>
              <a:t>εταιρία θα επιλέγατε;</a:t>
            </a:r>
          </a:p>
          <a:p>
            <a:pPr>
              <a:buFontTx/>
              <a:buNone/>
            </a:pPr>
            <a:endParaRPr lang="el-GR"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23</a:t>
            </a:fld>
            <a:endParaRPr lang="el-GR"/>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l-GR" dirty="0" smtClean="0">
                <a:solidFill>
                  <a:srgbClr val="00B050"/>
                </a:solidFill>
              </a:rPr>
              <a:t>Παράδειγμα 1</a:t>
            </a:r>
            <a:endParaRPr lang="el-GR" dirty="0"/>
          </a:p>
        </p:txBody>
      </p:sp>
      <p:sp>
        <p:nvSpPr>
          <p:cNvPr id="27651" name="Rectangle 3"/>
          <p:cNvSpPr>
            <a:spLocks noGrp="1" noChangeArrowheads="1"/>
          </p:cNvSpPr>
          <p:nvPr>
            <p:ph sz="quarter" idx="1"/>
          </p:nvPr>
        </p:nvSpPr>
        <p:spPr/>
        <p:txBody>
          <a:bodyPr/>
          <a:lstStyle/>
          <a:p>
            <a:r>
              <a:rPr lang="el-GR"/>
              <a:t>Α: </a:t>
            </a:r>
            <a:r>
              <a:rPr lang="en-US"/>
              <a:t>PEG=2,5</a:t>
            </a:r>
          </a:p>
          <a:p>
            <a:endParaRPr lang="en-US"/>
          </a:p>
          <a:p>
            <a:r>
              <a:rPr lang="en-US"/>
              <a:t>B: PEG=1,5</a:t>
            </a:r>
          </a:p>
          <a:p>
            <a:endParaRPr lang="en-US"/>
          </a:p>
          <a:p>
            <a:r>
              <a:rPr lang="el-GR"/>
              <a:t>Προφανώς ο ρυθμός αύξησης της Α δεν δικαιολογεί το υψηλότερο Ρ/Ε και άρα η μετοχή της είναι υπερτιμημένη.</a:t>
            </a:r>
            <a:endParaRPr lang="en-US"/>
          </a:p>
          <a:p>
            <a:endParaRPr lang="el-G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24</a:t>
            </a:fld>
            <a:endParaRPr lang="el-G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a:bodyPr>
          <a:lstStyle/>
          <a:p>
            <a:pPr algn="l"/>
            <a:r>
              <a:rPr lang="el-GR" b="1" dirty="0">
                <a:solidFill>
                  <a:srgbClr val="7030A0"/>
                </a:solidFill>
              </a:rPr>
              <a:t>Παράδειγμα 2</a:t>
            </a:r>
          </a:p>
        </p:txBody>
      </p:sp>
      <p:sp>
        <p:nvSpPr>
          <p:cNvPr id="28675" name="Rectangle 3"/>
          <p:cNvSpPr>
            <a:spLocks noGrp="1" noChangeArrowheads="1"/>
          </p:cNvSpPr>
          <p:nvPr>
            <p:ph sz="quarter" idx="1"/>
          </p:nvPr>
        </p:nvSpPr>
        <p:spPr/>
        <p:txBody>
          <a:bodyPr/>
          <a:lstStyle/>
          <a:p>
            <a:pPr>
              <a:buFontTx/>
              <a:buNone/>
            </a:pPr>
            <a:r>
              <a:rPr lang="el-GR" dirty="0"/>
              <a:t>Έστω δύο εταιρίες Α </a:t>
            </a:r>
            <a:r>
              <a:rPr lang="el-GR" dirty="0" smtClean="0"/>
              <a:t>και Β. </a:t>
            </a:r>
            <a:endParaRPr lang="el-GR" dirty="0"/>
          </a:p>
          <a:p>
            <a:pPr>
              <a:buFontTx/>
              <a:buNone/>
            </a:pPr>
            <a:endParaRPr lang="el-GR" dirty="0" smtClean="0"/>
          </a:p>
          <a:p>
            <a:pPr>
              <a:buFontTx/>
              <a:buNone/>
            </a:pPr>
            <a:r>
              <a:rPr lang="el-GR" dirty="0" smtClean="0"/>
              <a:t>Ετήσιος </a:t>
            </a:r>
            <a:r>
              <a:rPr lang="el-GR" dirty="0"/>
              <a:t>ρυθμός αύξησης κερδοφορίας για την Α είναι 33% και το Ρ/Ε=47</a:t>
            </a:r>
          </a:p>
          <a:p>
            <a:pPr>
              <a:buFontTx/>
              <a:buNone/>
            </a:pPr>
            <a:endParaRPr lang="el-GR" dirty="0" smtClean="0"/>
          </a:p>
          <a:p>
            <a:pPr>
              <a:buFontTx/>
              <a:buNone/>
            </a:pPr>
            <a:r>
              <a:rPr lang="el-GR" dirty="0" smtClean="0"/>
              <a:t>Ετήσιος </a:t>
            </a:r>
            <a:r>
              <a:rPr lang="el-GR" dirty="0"/>
              <a:t>ρυθμός αύξησης κερδοφορίας για την Β είναι 15% και το Ρ/Ε=30</a:t>
            </a:r>
          </a:p>
          <a:p>
            <a:pPr>
              <a:buFontTx/>
              <a:buNone/>
            </a:pPr>
            <a:endParaRPr lang="el-GR" dirty="0" smtClean="0"/>
          </a:p>
          <a:p>
            <a:pPr>
              <a:buFontTx/>
              <a:buNone/>
            </a:pPr>
            <a:r>
              <a:rPr lang="el-GR" dirty="0" smtClean="0"/>
              <a:t>Ποια </a:t>
            </a:r>
            <a:r>
              <a:rPr lang="el-GR" dirty="0"/>
              <a:t>εταιρία θα επιλέγατε;</a:t>
            </a:r>
          </a:p>
          <a:p>
            <a:endParaRPr lang="el-GR"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25</a:t>
            </a:fld>
            <a:endParaRPr lang="el-GR"/>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l-GR" b="1" dirty="0" smtClean="0">
                <a:solidFill>
                  <a:srgbClr val="7030A0"/>
                </a:solidFill>
              </a:rPr>
              <a:t>Παράδειγμα 2</a:t>
            </a:r>
            <a:endParaRPr lang="el-GR" dirty="0"/>
          </a:p>
        </p:txBody>
      </p:sp>
      <p:sp>
        <p:nvSpPr>
          <p:cNvPr id="29699" name="Rectangle 3"/>
          <p:cNvSpPr>
            <a:spLocks noGrp="1" noChangeArrowheads="1"/>
          </p:cNvSpPr>
          <p:nvPr>
            <p:ph sz="quarter" idx="1"/>
          </p:nvPr>
        </p:nvSpPr>
        <p:spPr/>
        <p:txBody>
          <a:bodyPr/>
          <a:lstStyle/>
          <a:p>
            <a:r>
              <a:rPr lang="el-GR"/>
              <a:t>Α: </a:t>
            </a:r>
            <a:r>
              <a:rPr lang="en-US"/>
              <a:t>PEG=</a:t>
            </a:r>
            <a:r>
              <a:rPr lang="el-GR"/>
              <a:t>1</a:t>
            </a:r>
            <a:r>
              <a:rPr lang="en-US"/>
              <a:t>,</a:t>
            </a:r>
            <a:r>
              <a:rPr lang="el-GR"/>
              <a:t>4</a:t>
            </a:r>
            <a:endParaRPr lang="en-US"/>
          </a:p>
          <a:p>
            <a:endParaRPr lang="en-US"/>
          </a:p>
          <a:p>
            <a:r>
              <a:rPr lang="en-US"/>
              <a:t>B: PEG=</a:t>
            </a:r>
            <a:r>
              <a:rPr lang="el-GR"/>
              <a:t>2</a:t>
            </a:r>
            <a:endParaRPr lang="en-US"/>
          </a:p>
          <a:p>
            <a:endParaRPr lang="en-US"/>
          </a:p>
          <a:p>
            <a:r>
              <a:rPr lang="el-GR"/>
              <a:t>Προφανώς ο ρυθμός αύξησης της Α  υπέρ-δικαιολογεί το υψηλότερο Ρ/Ε και άρα η μετοχή της είναι υποτιμημένη.</a:t>
            </a:r>
            <a:endParaRPr lang="en-US"/>
          </a:p>
          <a:p>
            <a:endParaRPr lang="el-G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26</a:t>
            </a:fld>
            <a:endParaRPr lang="el-G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pPr algn="ctr"/>
            <a:r>
              <a:rPr lang="el-GR" b="1" dirty="0" smtClean="0">
                <a:solidFill>
                  <a:srgbClr val="FF0000"/>
                </a:solidFill>
              </a:rPr>
              <a:t>δείκτης ‘P.E.G.’</a:t>
            </a:r>
            <a:endParaRPr lang="el-GR" b="1" dirty="0">
              <a:solidFill>
                <a:srgbClr val="FF0000"/>
              </a:solidFill>
            </a:endParaRPr>
          </a:p>
        </p:txBody>
      </p:sp>
      <p:sp>
        <p:nvSpPr>
          <p:cNvPr id="21507" name="Rectangle 3"/>
          <p:cNvSpPr>
            <a:spLocks noGrp="1" noChangeArrowheads="1"/>
          </p:cNvSpPr>
          <p:nvPr>
            <p:ph sz="quarter" idx="1"/>
          </p:nvPr>
        </p:nvSpPr>
        <p:spPr/>
        <p:txBody>
          <a:bodyPr/>
          <a:lstStyle/>
          <a:p>
            <a:pPr>
              <a:lnSpc>
                <a:spcPct val="80000"/>
              </a:lnSpc>
            </a:pPr>
            <a:r>
              <a:rPr lang="el-GR" sz="2000" dirty="0"/>
              <a:t>Αξίζει να σημειωθεί ότι:</a:t>
            </a:r>
          </a:p>
          <a:p>
            <a:pPr>
              <a:lnSpc>
                <a:spcPct val="80000"/>
              </a:lnSpc>
            </a:pPr>
            <a:r>
              <a:rPr lang="el-GR" sz="2000" dirty="0"/>
              <a:t>Όταν μια μετοχή έχει δείκτη P.E.G. = 0,5 τότε προτείνεται η αγορά της, ενώ αν ο δείκτης P.E.G. = 1 (ή ανώτερος του 1) τότε προτείνεται η πώληση της μετοχής. </a:t>
            </a:r>
          </a:p>
          <a:p>
            <a:pPr>
              <a:lnSpc>
                <a:spcPct val="80000"/>
              </a:lnSpc>
            </a:pPr>
            <a:endParaRPr lang="el-GR" sz="2000" dirty="0"/>
          </a:p>
          <a:p>
            <a:pPr>
              <a:lnSpc>
                <a:spcPct val="80000"/>
              </a:lnSpc>
            </a:pPr>
            <a:r>
              <a:rPr lang="el-GR" sz="2000" dirty="0"/>
              <a:t>Πολλές φορές, ένας δείκτης PEG μικρότερος από τη μονάδα υπονοεί ότι υπάρχει ένα σημαντικό περιθώριο ασφάλειας. Ένας δείκτης PEG μεγαλύτερος από τη μονάδα σημαίνει ότι το περιθώριο ασφάλειας δεν είναι πολύ υψηλό.</a:t>
            </a:r>
          </a:p>
          <a:p>
            <a:pPr>
              <a:lnSpc>
                <a:spcPct val="80000"/>
              </a:lnSpc>
            </a:pPr>
            <a:r>
              <a:rPr lang="el-GR" sz="2000" dirty="0"/>
              <a:t>Ο δείκτης λειτουργεί σαν εργαλείο για </a:t>
            </a:r>
            <a:r>
              <a:rPr lang="el-GR" sz="2000" u="sng" dirty="0"/>
              <a:t>μακροχρόνιες</a:t>
            </a:r>
            <a:r>
              <a:rPr lang="el-GR" sz="2000" dirty="0"/>
              <a:t> επενδυτικές επιλογές και σε μετοχές με ικανοποιητική εμπορευσιμότητα. Αντίθετα δεν προσφέρει ιδιαίτερα σημαντικό έργο στην αναζήτηση επιλογών βραχυχρόνιας διάρκειας.</a:t>
            </a:r>
          </a:p>
          <a:p>
            <a:pPr>
              <a:lnSpc>
                <a:spcPct val="80000"/>
              </a:lnSpc>
            </a:pPr>
            <a:r>
              <a:rPr lang="el-GR" sz="2000" dirty="0"/>
              <a:t>Ο δείκτης ‘P.E.G.’ πρέπει να χρησιμοποιείται σε συνδυασμό και με άλλα κριτήρια αποτίμησης. </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27</a:t>
            </a:fld>
            <a:endParaRPr lang="el-GR"/>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l-GR" sz="2000" b="1"/>
              <a:t>Δείκτης Κεφαλαιοποίησης προς Κύκλο Εργασιών (c/s) ή (Ρ/</a:t>
            </a:r>
            <a:r>
              <a:rPr lang="en-US" sz="2000" b="1"/>
              <a:t>S)</a:t>
            </a:r>
            <a:endParaRPr lang="el-GR" sz="2000" b="1"/>
          </a:p>
        </p:txBody>
      </p:sp>
      <p:sp>
        <p:nvSpPr>
          <p:cNvPr id="23555" name="Rectangle 3"/>
          <p:cNvSpPr>
            <a:spLocks noGrp="1" noChangeArrowheads="1"/>
          </p:cNvSpPr>
          <p:nvPr>
            <p:ph sz="quarter" idx="1"/>
          </p:nvPr>
        </p:nvSpPr>
        <p:spPr/>
        <p:txBody>
          <a:bodyPr/>
          <a:lstStyle/>
          <a:p>
            <a:pPr>
              <a:lnSpc>
                <a:spcPct val="80000"/>
              </a:lnSpc>
            </a:pPr>
            <a:endParaRPr lang="el-GR" sz="2000" b="1" dirty="0"/>
          </a:p>
          <a:p>
            <a:pPr>
              <a:lnSpc>
                <a:spcPct val="80000"/>
              </a:lnSpc>
            </a:pPr>
            <a:r>
              <a:rPr lang="el-GR" sz="2000" dirty="0"/>
              <a:t>Η </a:t>
            </a:r>
            <a:r>
              <a:rPr lang="el-GR" sz="2000" dirty="0" err="1"/>
              <a:t>τιµή</a:t>
            </a:r>
            <a:r>
              <a:rPr lang="el-GR" sz="2000" dirty="0"/>
              <a:t> του είναι </a:t>
            </a:r>
            <a:r>
              <a:rPr lang="el-GR" sz="2000" dirty="0" err="1"/>
              <a:t>αποτέλεσµα</a:t>
            </a:r>
            <a:r>
              <a:rPr lang="el-GR" sz="2000" dirty="0"/>
              <a:t> ενός πηλίκου µε </a:t>
            </a:r>
            <a:r>
              <a:rPr lang="el-GR" sz="2000" dirty="0" err="1"/>
              <a:t>αριθµητή</a:t>
            </a:r>
            <a:r>
              <a:rPr lang="el-GR" sz="2000" dirty="0"/>
              <a:t> το </a:t>
            </a:r>
            <a:r>
              <a:rPr lang="el-GR" sz="2000" dirty="0" err="1"/>
              <a:t>γινόµενο</a:t>
            </a:r>
            <a:r>
              <a:rPr lang="el-GR" sz="2000" dirty="0"/>
              <a:t> της </a:t>
            </a:r>
            <a:r>
              <a:rPr lang="el-GR" sz="2000" dirty="0" err="1"/>
              <a:t>τιµής</a:t>
            </a:r>
            <a:r>
              <a:rPr lang="el-GR" sz="2000" dirty="0"/>
              <a:t> της µ</a:t>
            </a:r>
            <a:r>
              <a:rPr lang="el-GR" sz="2000" dirty="0" err="1"/>
              <a:t>ετοχής</a:t>
            </a:r>
            <a:r>
              <a:rPr lang="el-GR" sz="2000" dirty="0"/>
              <a:t> επί τον </a:t>
            </a:r>
            <a:r>
              <a:rPr lang="el-GR" sz="2000" dirty="0" err="1"/>
              <a:t>αριθµό</a:t>
            </a:r>
            <a:r>
              <a:rPr lang="el-GR" sz="2000" dirty="0"/>
              <a:t> των µ</a:t>
            </a:r>
            <a:r>
              <a:rPr lang="el-GR" sz="2000" dirty="0" err="1"/>
              <a:t>ετοχών</a:t>
            </a:r>
            <a:r>
              <a:rPr lang="el-GR" sz="2000" dirty="0"/>
              <a:t> (κεφαλαιοποίηση) και </a:t>
            </a:r>
            <a:r>
              <a:rPr lang="el-GR" sz="2000" dirty="0" err="1"/>
              <a:t>παρονοµαστή</a:t>
            </a:r>
            <a:r>
              <a:rPr lang="el-GR" sz="2000" dirty="0"/>
              <a:t> την </a:t>
            </a:r>
            <a:r>
              <a:rPr lang="el-GR" sz="2000" dirty="0" err="1"/>
              <a:t>τιµή</a:t>
            </a:r>
            <a:r>
              <a:rPr lang="el-GR" sz="2000" dirty="0"/>
              <a:t> του κύκλου εργασιών της εταιρείας. </a:t>
            </a:r>
          </a:p>
          <a:p>
            <a:pPr>
              <a:lnSpc>
                <a:spcPct val="80000"/>
              </a:lnSpc>
            </a:pPr>
            <a:endParaRPr lang="el-GR" sz="2000" dirty="0"/>
          </a:p>
          <a:p>
            <a:pPr>
              <a:lnSpc>
                <a:spcPct val="80000"/>
              </a:lnSpc>
            </a:pPr>
            <a:r>
              <a:rPr lang="el-GR" sz="2000" dirty="0"/>
              <a:t>Πιο συγκεκριμένα, ο λόγος "κεφαλαιοποίηση / πωλήσεις", </a:t>
            </a:r>
            <a:r>
              <a:rPr lang="el-GR" sz="2000" dirty="0" err="1"/>
              <a:t>price</a:t>
            </a:r>
            <a:r>
              <a:rPr lang="el-GR" sz="2000" dirty="0"/>
              <a:t> / </a:t>
            </a:r>
            <a:r>
              <a:rPr lang="el-GR" sz="2000" dirty="0" err="1"/>
              <a:t>sales</a:t>
            </a:r>
            <a:r>
              <a:rPr lang="el-GR" sz="2000" dirty="0"/>
              <a:t> </a:t>
            </a:r>
            <a:r>
              <a:rPr lang="el-GR" sz="2000" dirty="0" err="1"/>
              <a:t>ratio</a:t>
            </a:r>
            <a:r>
              <a:rPr lang="el-GR" sz="2000" dirty="0"/>
              <a:t> (P</a:t>
            </a:r>
            <a:r>
              <a:rPr lang="en-US" sz="2000" dirty="0"/>
              <a:t>/</a:t>
            </a:r>
            <a:r>
              <a:rPr lang="el-GR" sz="2000" dirty="0"/>
              <a:t>S), δείχνει πόσο δημοφιλής είναι μια εταιρεία στους επενδυτικούς κύκλους με βάση την ικανότητά της να "παράγει" πωλήσεις σε μία συγκεκριμένη χρονιά.  </a:t>
            </a:r>
          </a:p>
          <a:p>
            <a:pPr>
              <a:lnSpc>
                <a:spcPct val="80000"/>
              </a:lnSpc>
            </a:pPr>
            <a:endParaRPr lang="el-GR" sz="2000" dirty="0"/>
          </a:p>
          <a:p>
            <a:pPr>
              <a:lnSpc>
                <a:spcPct val="80000"/>
              </a:lnSpc>
            </a:pPr>
            <a:r>
              <a:rPr lang="el-GR" sz="2000" dirty="0">
                <a:solidFill>
                  <a:srgbClr val="FF0000"/>
                </a:solidFill>
              </a:rPr>
              <a:t>Όσο μικρότερη είναι η </a:t>
            </a:r>
            <a:r>
              <a:rPr lang="el-GR" sz="2000" dirty="0" err="1">
                <a:solidFill>
                  <a:srgbClr val="FF0000"/>
                </a:solidFill>
              </a:rPr>
              <a:t>τιµή</a:t>
            </a:r>
            <a:r>
              <a:rPr lang="el-GR" sz="2000" dirty="0">
                <a:solidFill>
                  <a:srgbClr val="FF0000"/>
                </a:solidFill>
              </a:rPr>
              <a:t> του δείκτη για κάποια εταιρεία, τόσο πιο ελκυστική είναι η </a:t>
            </a:r>
            <a:r>
              <a:rPr lang="el-GR" sz="2000" dirty="0" err="1">
                <a:solidFill>
                  <a:srgbClr val="FF0000"/>
                </a:solidFill>
              </a:rPr>
              <a:t>τιµή</a:t>
            </a:r>
            <a:r>
              <a:rPr lang="el-GR" sz="2000" dirty="0">
                <a:solidFill>
                  <a:srgbClr val="FF0000"/>
                </a:solidFill>
              </a:rPr>
              <a:t> της μετοχής της. </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28</a:t>
            </a:fld>
            <a:endParaRPr lang="el-GR"/>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l"/>
            <a:r>
              <a:rPr lang="el-GR" sz="2000" b="1"/>
              <a:t>Η χρησιμότητα του Δείκτη Κεφαλαιοποίησης προς Κύκλο Εργασιών (c/s) </a:t>
            </a:r>
            <a:br>
              <a:rPr lang="el-GR" sz="2000" b="1"/>
            </a:br>
            <a:endParaRPr lang="el-GR" sz="2000" b="1"/>
          </a:p>
        </p:txBody>
      </p:sp>
      <p:sp>
        <p:nvSpPr>
          <p:cNvPr id="24579" name="Rectangle 3"/>
          <p:cNvSpPr>
            <a:spLocks noGrp="1" noChangeArrowheads="1"/>
          </p:cNvSpPr>
          <p:nvPr>
            <p:ph sz="quarter" idx="1"/>
          </p:nvPr>
        </p:nvSpPr>
        <p:spPr/>
        <p:txBody>
          <a:bodyPr/>
          <a:lstStyle/>
          <a:p>
            <a:pPr>
              <a:lnSpc>
                <a:spcPct val="90000"/>
              </a:lnSpc>
            </a:pPr>
            <a:r>
              <a:rPr lang="el-GR" sz="2400"/>
              <a:t>Όταν η χρηματιστηριακή αγορά ακολουθεί έντονες ανοδικές τάσεις, οι επενδυτές συνήθως λησμονούν το γεγονός ότι η εικόνα της αγοράς δύναται να έχει διπλή όψη. </a:t>
            </a:r>
          </a:p>
          <a:p>
            <a:pPr>
              <a:lnSpc>
                <a:spcPct val="90000"/>
              </a:lnSpc>
            </a:pPr>
            <a:endParaRPr lang="el-GR" sz="2400"/>
          </a:p>
          <a:p>
            <a:pPr>
              <a:lnSpc>
                <a:spcPct val="90000"/>
              </a:lnSpc>
            </a:pPr>
            <a:r>
              <a:rPr lang="el-GR" sz="2400"/>
              <a:t>Δηλαδή, τείνουν να αυξάνονται οι πιθανότητες κάποιας βίαιης διόρθωσης ή οι καθοδικές τάσεις να παρουσιάζονται με την ίδια συχνότητα με τις ανοδικές. </a:t>
            </a:r>
          </a:p>
          <a:p>
            <a:pPr>
              <a:lnSpc>
                <a:spcPct val="90000"/>
              </a:lnSpc>
            </a:pPr>
            <a:r>
              <a:rPr lang="el-GR" sz="2400"/>
              <a:t>Έτσι απότομες αυξήσεις στον δείκτη είναι ουσιαστικά αποτέλεσμα του χρηματιστηριακού κλίματος και όχι των πραγματικών οικονομικών αποτελεσμάτων. </a:t>
            </a:r>
          </a:p>
          <a:p>
            <a:pPr>
              <a:lnSpc>
                <a:spcPct val="90000"/>
              </a:lnSpc>
            </a:pPr>
            <a:endParaRPr lang="el-GR" sz="240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29</a:t>
            </a:fld>
            <a:endParaRPr lang="el-G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l-GR" dirty="0" smtClean="0">
                <a:solidFill>
                  <a:srgbClr val="FF0000"/>
                </a:solidFill>
              </a:rPr>
              <a:t>Θεμελιώδης ανάλυση</a:t>
            </a:r>
            <a:endParaRPr lang="el-GR" dirty="0">
              <a:solidFill>
                <a:srgbClr val="FF0000"/>
              </a:solidFill>
            </a:endParaRPr>
          </a:p>
        </p:txBody>
      </p:sp>
      <p:sp>
        <p:nvSpPr>
          <p:cNvPr id="6147" name="Rectangle 3"/>
          <p:cNvSpPr>
            <a:spLocks noGrp="1" noChangeArrowheads="1"/>
          </p:cNvSpPr>
          <p:nvPr>
            <p:ph sz="quarter" idx="1"/>
          </p:nvPr>
        </p:nvSpPr>
        <p:spPr/>
        <p:txBody>
          <a:bodyPr>
            <a:normAutofit lnSpcReduction="10000"/>
          </a:bodyPr>
          <a:lstStyle/>
          <a:p>
            <a:pPr>
              <a:lnSpc>
                <a:spcPct val="80000"/>
              </a:lnSpc>
            </a:pPr>
            <a:r>
              <a:rPr lang="el-GR" sz="2400" dirty="0"/>
              <a:t>Η θεμελιώδης ανάλυση βοηθάει  τον επενδυτή  στην κατανόηση των πραγματικών </a:t>
            </a:r>
            <a:r>
              <a:rPr lang="el-GR" sz="2400" dirty="0" err="1"/>
              <a:t>παραµέτρων</a:t>
            </a:r>
            <a:r>
              <a:rPr lang="el-GR" sz="2400" dirty="0"/>
              <a:t> που περιβάλλουν την λειτουργία των εταιριών, των οποίων οι μετοχές διαπραγματεύονται στο χρηματιστήριο.</a:t>
            </a:r>
            <a:endParaRPr lang="en-US" sz="2400" dirty="0"/>
          </a:p>
          <a:p>
            <a:pPr>
              <a:lnSpc>
                <a:spcPct val="80000"/>
              </a:lnSpc>
            </a:pPr>
            <a:endParaRPr lang="en-US" sz="2400" dirty="0" smtClean="0"/>
          </a:p>
          <a:p>
            <a:pPr>
              <a:lnSpc>
                <a:spcPct val="80000"/>
              </a:lnSpc>
            </a:pPr>
            <a:r>
              <a:rPr lang="el-GR" sz="2400" dirty="0" smtClean="0"/>
              <a:t>Προσφέρει </a:t>
            </a:r>
            <a:r>
              <a:rPr lang="el-GR" sz="2400" dirty="0"/>
              <a:t>βοήθεια στον επενδυτή, πριν από κάθε επενδυτική του επιλογή, να κατανοήσει την ποιότητα του προϊόντος που σκοπεύει να αγοράσει, από το οποίο προσδοκά μελλοντικά κέρδη. </a:t>
            </a:r>
            <a:endParaRPr lang="en-US" sz="2400" dirty="0"/>
          </a:p>
          <a:p>
            <a:pPr>
              <a:lnSpc>
                <a:spcPct val="80000"/>
              </a:lnSpc>
            </a:pPr>
            <a:endParaRPr lang="en-US" sz="2400" dirty="0" smtClean="0"/>
          </a:p>
          <a:p>
            <a:pPr>
              <a:lnSpc>
                <a:spcPct val="80000"/>
              </a:lnSpc>
            </a:pPr>
            <a:r>
              <a:rPr lang="el-GR" sz="2400" dirty="0" smtClean="0"/>
              <a:t>Η </a:t>
            </a:r>
            <a:r>
              <a:rPr lang="el-GR" sz="2400" dirty="0"/>
              <a:t>ανάλυση των θεμελιωδών παραγόντων με βάση τη συμπεριφορά τους στο παρελθόν και η εξαγωγή συμπερασμάτων για την ιστορική πορεία της εταιρίας αποτελούν το σημαντικότερο σημείο εκκίνησης για την πρόβλεψη των μελλοντικών πωλήσεων και κερδών της επιχείρησης.</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3</a:t>
            </a:fld>
            <a:endParaRPr lang="el-G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rmAutofit fontScale="90000"/>
          </a:bodyPr>
          <a:lstStyle/>
          <a:p>
            <a:pPr algn="l"/>
            <a:r>
              <a:rPr lang="el-GR" sz="2000" b="1"/>
              <a:t>Τα μειονεκτήματα του Δείκτη Κεφαλαιοποίησης προς Κύκλο Εργασιών (c/s)</a:t>
            </a:r>
            <a:r>
              <a:rPr lang="el-GR" sz="4000" b="1"/>
              <a:t/>
            </a:r>
            <a:br>
              <a:rPr lang="el-GR" sz="4000" b="1"/>
            </a:br>
            <a:endParaRPr lang="el-GR" sz="4000" b="1"/>
          </a:p>
        </p:txBody>
      </p:sp>
      <p:sp>
        <p:nvSpPr>
          <p:cNvPr id="25603" name="Rectangle 3"/>
          <p:cNvSpPr>
            <a:spLocks noGrp="1" noChangeArrowheads="1"/>
          </p:cNvSpPr>
          <p:nvPr>
            <p:ph sz="quarter" idx="1"/>
          </p:nvPr>
        </p:nvSpPr>
        <p:spPr/>
        <p:txBody>
          <a:bodyPr/>
          <a:lstStyle/>
          <a:p>
            <a:pPr>
              <a:lnSpc>
                <a:spcPct val="90000"/>
              </a:lnSpc>
              <a:buFontTx/>
              <a:buNone/>
            </a:pPr>
            <a:r>
              <a:rPr lang="el-GR" sz="2800" dirty="0"/>
              <a:t>Τα πιο </a:t>
            </a:r>
            <a:r>
              <a:rPr lang="el-GR" sz="2800" dirty="0" err="1"/>
              <a:t>σηµαντικά</a:t>
            </a:r>
            <a:r>
              <a:rPr lang="el-GR" sz="2800" dirty="0"/>
              <a:t> μειονεκτήματα είναι: </a:t>
            </a:r>
          </a:p>
          <a:p>
            <a:pPr>
              <a:lnSpc>
                <a:spcPct val="90000"/>
              </a:lnSpc>
            </a:pPr>
            <a:r>
              <a:rPr lang="el-GR" sz="2800" dirty="0"/>
              <a:t>Το μεγαλύτερο µ</a:t>
            </a:r>
            <a:r>
              <a:rPr lang="el-GR" sz="2800" dirty="0" err="1"/>
              <a:t>ειονέκτηµα</a:t>
            </a:r>
            <a:r>
              <a:rPr lang="el-GR" sz="2800" dirty="0"/>
              <a:t> είναι ότι από το ύψος του κύκλου εργασιών δεν</a:t>
            </a:r>
            <a:r>
              <a:rPr lang="en-US" sz="2800" dirty="0"/>
              <a:t> </a:t>
            </a:r>
            <a:r>
              <a:rPr lang="el-GR" sz="2800" dirty="0"/>
              <a:t>δίνεται </a:t>
            </a:r>
            <a:r>
              <a:rPr lang="el-GR" sz="2800" dirty="0" err="1"/>
              <a:t>καµία</a:t>
            </a:r>
            <a:r>
              <a:rPr lang="el-GR" sz="2800" dirty="0"/>
              <a:t> απολύτως εικόνα για το ύψος των κερδών. </a:t>
            </a:r>
            <a:endParaRPr lang="en-US" sz="2800" dirty="0"/>
          </a:p>
          <a:p>
            <a:pPr>
              <a:lnSpc>
                <a:spcPct val="90000"/>
              </a:lnSpc>
            </a:pPr>
            <a:endParaRPr lang="en-US" sz="2800" dirty="0"/>
          </a:p>
          <a:p>
            <a:pPr>
              <a:lnSpc>
                <a:spcPct val="90000"/>
              </a:lnSpc>
            </a:pPr>
            <a:r>
              <a:rPr lang="el-GR" sz="2800" dirty="0"/>
              <a:t>Ενδέχεται δύο</a:t>
            </a:r>
            <a:r>
              <a:rPr lang="en-US" sz="2800" dirty="0"/>
              <a:t> </a:t>
            </a:r>
            <a:r>
              <a:rPr lang="el-GR" sz="2800" dirty="0"/>
              <a:t>εταιρείες να έχουν ίδιο κύκλο εργασιών αλλά να λειτουργούν µε διαφορετικά </a:t>
            </a:r>
            <a:br>
              <a:rPr lang="el-GR" sz="2800" dirty="0"/>
            </a:br>
            <a:r>
              <a:rPr lang="el-GR" sz="2800" dirty="0"/>
              <a:t>περιθώρια κέρδους. </a:t>
            </a:r>
            <a:endParaRPr lang="en-US" sz="2800" dirty="0"/>
          </a:p>
          <a:p>
            <a:pPr>
              <a:lnSpc>
                <a:spcPct val="90000"/>
              </a:lnSpc>
            </a:pPr>
            <a:endParaRPr lang="el-GR" sz="2800" dirty="0"/>
          </a:p>
          <a:p>
            <a:pPr>
              <a:lnSpc>
                <a:spcPct val="90000"/>
              </a:lnSpc>
              <a:buFontTx/>
              <a:buNone/>
            </a:pPr>
            <a:endParaRPr lang="el-GR" sz="2800"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30</a:t>
            </a:fld>
            <a:endParaRPr lang="el-G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l-GR" dirty="0" smtClean="0">
                <a:solidFill>
                  <a:srgbClr val="FF0000"/>
                </a:solidFill>
              </a:rPr>
              <a:t>Θεμελιώδης ανάλυση</a:t>
            </a:r>
            <a:endParaRPr lang="el-GR" dirty="0">
              <a:solidFill>
                <a:srgbClr val="FF0000"/>
              </a:solidFill>
            </a:endParaRPr>
          </a:p>
        </p:txBody>
      </p:sp>
      <p:sp>
        <p:nvSpPr>
          <p:cNvPr id="7171" name="Rectangle 3"/>
          <p:cNvSpPr>
            <a:spLocks noGrp="1" noChangeArrowheads="1"/>
          </p:cNvSpPr>
          <p:nvPr>
            <p:ph sz="quarter" idx="1"/>
          </p:nvPr>
        </p:nvSpPr>
        <p:spPr/>
        <p:txBody>
          <a:bodyPr>
            <a:normAutofit/>
          </a:bodyPr>
          <a:lstStyle/>
          <a:p>
            <a:pPr indent="0">
              <a:lnSpc>
                <a:spcPct val="80000"/>
              </a:lnSpc>
              <a:buFontTx/>
              <a:buNone/>
            </a:pPr>
            <a:r>
              <a:rPr lang="el-GR" sz="1800" dirty="0"/>
              <a:t>Σε  γενικά  πλαίσια  είναι  αποδεκτό  ότι  η  πορεία  του Χρηματιστηρίου </a:t>
            </a:r>
            <a:br>
              <a:rPr lang="el-GR" sz="1800" dirty="0"/>
            </a:br>
            <a:r>
              <a:rPr lang="el-GR" sz="1800" dirty="0"/>
              <a:t>επηρεάζεται </a:t>
            </a:r>
            <a:r>
              <a:rPr lang="el-GR" sz="1800" dirty="0" smtClean="0"/>
              <a:t>από</a:t>
            </a:r>
            <a:r>
              <a:rPr lang="en-US" sz="1800" dirty="0" smtClean="0"/>
              <a:t>:</a:t>
            </a:r>
          </a:p>
          <a:p>
            <a:pPr indent="0">
              <a:lnSpc>
                <a:spcPct val="80000"/>
              </a:lnSpc>
              <a:buFontTx/>
              <a:buNone/>
            </a:pPr>
            <a:endParaRPr lang="en-US" sz="1800" dirty="0" smtClean="0"/>
          </a:p>
          <a:p>
            <a:pPr indent="0">
              <a:lnSpc>
                <a:spcPct val="80000"/>
              </a:lnSpc>
              <a:buFontTx/>
              <a:buNone/>
            </a:pPr>
            <a:r>
              <a:rPr lang="el-GR" sz="1800" dirty="0" smtClean="0"/>
              <a:t>τη </a:t>
            </a:r>
            <a:r>
              <a:rPr lang="el-GR" sz="1800" dirty="0"/>
              <a:t>γενική </a:t>
            </a:r>
            <a:r>
              <a:rPr lang="el-GR" sz="1800" b="1" dirty="0" err="1"/>
              <a:t>οικονοµική</a:t>
            </a:r>
            <a:r>
              <a:rPr lang="el-GR" sz="1800" b="1" dirty="0"/>
              <a:t> και πολιτική</a:t>
            </a:r>
            <a:r>
              <a:rPr lang="el-GR" sz="1800" dirty="0"/>
              <a:t> κατάσταση της χώρας, </a:t>
            </a:r>
            <a:endParaRPr lang="en-US" sz="1800" dirty="0" smtClean="0"/>
          </a:p>
          <a:p>
            <a:pPr indent="0">
              <a:lnSpc>
                <a:spcPct val="80000"/>
              </a:lnSpc>
              <a:buFontTx/>
              <a:buNone/>
            </a:pPr>
            <a:endParaRPr lang="en-US" sz="1800" dirty="0" smtClean="0"/>
          </a:p>
          <a:p>
            <a:pPr indent="0">
              <a:lnSpc>
                <a:spcPct val="80000"/>
              </a:lnSpc>
              <a:buFontTx/>
              <a:buNone/>
            </a:pPr>
            <a:r>
              <a:rPr lang="el-GR" sz="1800" dirty="0" smtClean="0"/>
              <a:t>διάφορα </a:t>
            </a:r>
            <a:r>
              <a:rPr lang="el-GR" sz="1800" dirty="0" err="1"/>
              <a:t>σηµαντικά</a:t>
            </a:r>
            <a:r>
              <a:rPr lang="el-GR" sz="1800" dirty="0"/>
              <a:t> </a:t>
            </a:r>
            <a:r>
              <a:rPr lang="el-GR" sz="1800" b="1" dirty="0"/>
              <a:t>διεθνή γεγονότα</a:t>
            </a:r>
            <a:r>
              <a:rPr lang="el-GR" sz="1800" dirty="0"/>
              <a:t>, </a:t>
            </a:r>
            <a:endParaRPr lang="en-US" sz="1800" dirty="0" smtClean="0"/>
          </a:p>
          <a:p>
            <a:pPr indent="0">
              <a:lnSpc>
                <a:spcPct val="80000"/>
              </a:lnSpc>
              <a:buFontTx/>
              <a:buNone/>
            </a:pPr>
            <a:endParaRPr lang="en-US" sz="1800" dirty="0" smtClean="0"/>
          </a:p>
          <a:p>
            <a:pPr indent="0">
              <a:lnSpc>
                <a:spcPct val="80000"/>
              </a:lnSpc>
              <a:buFontTx/>
              <a:buNone/>
            </a:pPr>
            <a:r>
              <a:rPr lang="el-GR" sz="1800" dirty="0" smtClean="0"/>
              <a:t>τα </a:t>
            </a:r>
            <a:r>
              <a:rPr lang="el-GR" sz="1800" b="1" dirty="0" err="1"/>
              <a:t>θεσµικά</a:t>
            </a:r>
            <a:r>
              <a:rPr lang="el-GR" sz="1800" b="1" dirty="0"/>
              <a:t> πλαίσια</a:t>
            </a:r>
            <a:r>
              <a:rPr lang="el-GR" sz="1800" dirty="0"/>
              <a:t> του </a:t>
            </a:r>
            <a:r>
              <a:rPr lang="el-GR" sz="1800" dirty="0" smtClean="0"/>
              <a:t>χρηματιστηρίου</a:t>
            </a:r>
            <a:endParaRPr lang="en-US" sz="1800" dirty="0" smtClean="0"/>
          </a:p>
          <a:p>
            <a:pPr indent="0">
              <a:lnSpc>
                <a:spcPct val="80000"/>
              </a:lnSpc>
              <a:buFontTx/>
              <a:buNone/>
            </a:pPr>
            <a:endParaRPr lang="en-US" sz="1800" dirty="0" smtClean="0"/>
          </a:p>
          <a:p>
            <a:pPr indent="0">
              <a:lnSpc>
                <a:spcPct val="80000"/>
              </a:lnSpc>
              <a:buFontTx/>
              <a:buNone/>
            </a:pPr>
            <a:r>
              <a:rPr lang="el-GR" sz="1800" dirty="0" smtClean="0"/>
              <a:t>την </a:t>
            </a:r>
            <a:r>
              <a:rPr lang="el-GR" sz="1800" b="1" dirty="0"/>
              <a:t>πληροφόρηση</a:t>
            </a:r>
            <a:r>
              <a:rPr lang="el-GR" sz="1800" dirty="0"/>
              <a:t> </a:t>
            </a:r>
            <a:endParaRPr lang="en-US" sz="1800" dirty="0" smtClean="0"/>
          </a:p>
          <a:p>
            <a:pPr indent="0">
              <a:lnSpc>
                <a:spcPct val="80000"/>
              </a:lnSpc>
              <a:buFontTx/>
              <a:buNone/>
            </a:pPr>
            <a:endParaRPr lang="en-US" sz="1800" dirty="0" smtClean="0"/>
          </a:p>
          <a:p>
            <a:pPr indent="0">
              <a:lnSpc>
                <a:spcPct val="80000"/>
              </a:lnSpc>
              <a:buFontTx/>
              <a:buNone/>
            </a:pPr>
            <a:r>
              <a:rPr lang="el-GR" sz="1800" dirty="0" smtClean="0"/>
              <a:t>τη </a:t>
            </a:r>
            <a:r>
              <a:rPr lang="el-GR" sz="1800" b="1" dirty="0"/>
              <a:t>γνώση </a:t>
            </a:r>
            <a:r>
              <a:rPr lang="el-GR" sz="1800" dirty="0"/>
              <a:t>του επενδυτή. </a:t>
            </a:r>
            <a:endParaRPr lang="en-US" sz="1800" dirty="0"/>
          </a:p>
          <a:p>
            <a:pPr>
              <a:lnSpc>
                <a:spcPct val="80000"/>
              </a:lnSpc>
              <a:buFontTx/>
              <a:buNone/>
            </a:pPr>
            <a:endParaRPr lang="en-US" sz="1800"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4</a:t>
            </a:fld>
            <a:endParaRPr lang="el-G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rgbClr val="FF0000"/>
                </a:solidFill>
              </a:rPr>
              <a:t>Θεμελιώδης ανάλυση</a:t>
            </a:r>
            <a:endParaRPr lang="el-GR" dirty="0">
              <a:solidFill>
                <a:srgbClr val="FF0000"/>
              </a:solidFill>
            </a:endParaRPr>
          </a:p>
        </p:txBody>
      </p:sp>
      <p:sp>
        <p:nvSpPr>
          <p:cNvPr id="3" name="2 - Θέση περιεχομένου"/>
          <p:cNvSpPr>
            <a:spLocks noGrp="1"/>
          </p:cNvSpPr>
          <p:nvPr>
            <p:ph sz="quarter" idx="1"/>
          </p:nvPr>
        </p:nvSpPr>
        <p:spPr/>
        <p:txBody>
          <a:bodyPr>
            <a:normAutofit fontScale="92500" lnSpcReduction="20000"/>
          </a:bodyPr>
          <a:lstStyle/>
          <a:p>
            <a:pPr>
              <a:lnSpc>
                <a:spcPct val="80000"/>
              </a:lnSpc>
              <a:buFontTx/>
              <a:buNone/>
            </a:pPr>
            <a:r>
              <a:rPr lang="en-US" sz="2800" dirty="0" smtClean="0">
                <a:latin typeface="+mj-lt"/>
              </a:rPr>
              <a:t>H</a:t>
            </a:r>
            <a:r>
              <a:rPr lang="el-GR" sz="2800" dirty="0" smtClean="0">
                <a:latin typeface="+mj-lt"/>
              </a:rPr>
              <a:t> θεμελιώδης ανάλυση, κάνει την ανάλυση µε</a:t>
            </a:r>
            <a:r>
              <a:rPr lang="en-US" sz="2800" dirty="0" smtClean="0">
                <a:latin typeface="+mj-lt"/>
              </a:rPr>
              <a:t> </a:t>
            </a:r>
            <a:r>
              <a:rPr lang="el-GR" sz="2800" dirty="0" smtClean="0">
                <a:latin typeface="+mj-lt"/>
              </a:rPr>
              <a:t>κεντρικό πυρήνα το τρίπτυχο </a:t>
            </a:r>
            <a:r>
              <a:rPr lang="el-GR" sz="2800" b="1" dirty="0" err="1" smtClean="0">
                <a:latin typeface="+mj-lt"/>
              </a:rPr>
              <a:t>οικονοµία</a:t>
            </a:r>
            <a:r>
              <a:rPr lang="el-GR" sz="2800" b="1" dirty="0" smtClean="0">
                <a:latin typeface="+mj-lt"/>
              </a:rPr>
              <a:t> - κλάδος - εταιρεία</a:t>
            </a:r>
            <a:r>
              <a:rPr lang="el-GR" sz="2800" dirty="0" smtClean="0">
                <a:latin typeface="+mj-lt"/>
              </a:rPr>
              <a:t>. </a:t>
            </a:r>
            <a:endParaRPr lang="en-US" sz="2800" dirty="0" smtClean="0">
              <a:latin typeface="+mj-lt"/>
            </a:endParaRPr>
          </a:p>
          <a:p>
            <a:pPr>
              <a:lnSpc>
                <a:spcPct val="80000"/>
              </a:lnSpc>
              <a:buFontTx/>
              <a:buNone/>
            </a:pPr>
            <a:endParaRPr lang="en-US" sz="2800" dirty="0" smtClean="0">
              <a:latin typeface="+mj-lt"/>
            </a:endParaRPr>
          </a:p>
          <a:p>
            <a:pPr>
              <a:lnSpc>
                <a:spcPct val="80000"/>
              </a:lnSpc>
              <a:buFontTx/>
              <a:buNone/>
            </a:pPr>
            <a:r>
              <a:rPr lang="el-GR" sz="2800" dirty="0" smtClean="0">
                <a:latin typeface="+mj-lt"/>
              </a:rPr>
              <a:t>Με αυτήν την μέθοδο ανάλυσης, γνωστή και ως μέθοδος </a:t>
            </a:r>
            <a:r>
              <a:rPr lang="el-GR" sz="2800" b="1" dirty="0" smtClean="0">
                <a:latin typeface="+mj-lt"/>
              </a:rPr>
              <a:t>«από πάνω προς τα κάτω» (</a:t>
            </a:r>
            <a:r>
              <a:rPr lang="el-GR" sz="2800" b="1" dirty="0" err="1" smtClean="0">
                <a:latin typeface="+mj-lt"/>
              </a:rPr>
              <a:t>top</a:t>
            </a:r>
            <a:r>
              <a:rPr lang="el-GR" sz="2800" b="1" dirty="0" smtClean="0">
                <a:latin typeface="+mj-lt"/>
              </a:rPr>
              <a:t>-</a:t>
            </a:r>
            <a:r>
              <a:rPr lang="el-GR" sz="2800" b="1" dirty="0" err="1" smtClean="0">
                <a:latin typeface="+mj-lt"/>
              </a:rPr>
              <a:t>down</a:t>
            </a:r>
            <a:r>
              <a:rPr lang="en-US" sz="2800" b="1" dirty="0" smtClean="0">
                <a:latin typeface="+mj-lt"/>
              </a:rPr>
              <a:t> </a:t>
            </a:r>
            <a:r>
              <a:rPr lang="el-GR" sz="2800" b="1" dirty="0" err="1" smtClean="0">
                <a:latin typeface="+mj-lt"/>
              </a:rPr>
              <a:t>approach</a:t>
            </a:r>
            <a:r>
              <a:rPr lang="el-GR" sz="2800" dirty="0" smtClean="0">
                <a:latin typeface="+mj-lt"/>
              </a:rPr>
              <a:t>), επιχειρείται η εμπεριστατωμένη εξέταση</a:t>
            </a:r>
            <a:endParaRPr lang="en-US" sz="2800" dirty="0" smtClean="0">
              <a:latin typeface="+mj-lt"/>
            </a:endParaRPr>
          </a:p>
          <a:p>
            <a:pPr>
              <a:lnSpc>
                <a:spcPct val="80000"/>
              </a:lnSpc>
              <a:buFontTx/>
              <a:buNone/>
            </a:pPr>
            <a:r>
              <a:rPr lang="el-GR" sz="2800" dirty="0" smtClean="0">
                <a:latin typeface="+mj-lt"/>
              </a:rPr>
              <a:t> </a:t>
            </a:r>
          </a:p>
          <a:p>
            <a:pPr>
              <a:lnSpc>
                <a:spcPct val="80000"/>
              </a:lnSpc>
              <a:buFontTx/>
              <a:buNone/>
            </a:pPr>
            <a:r>
              <a:rPr lang="el-GR" sz="2800" dirty="0" smtClean="0">
                <a:latin typeface="+mj-lt"/>
              </a:rPr>
              <a:t>(α) της οικονομίας</a:t>
            </a:r>
            <a:r>
              <a:rPr lang="en-US" sz="2800" dirty="0" smtClean="0">
                <a:latin typeface="+mj-lt"/>
              </a:rPr>
              <a:t> </a:t>
            </a:r>
            <a:r>
              <a:rPr lang="el-GR" sz="2800" dirty="0" smtClean="0">
                <a:latin typeface="+mj-lt"/>
              </a:rPr>
              <a:t>μέσα στην οποία λειτουργεί η συγκεκριμένη επιχείρηση, </a:t>
            </a:r>
            <a:endParaRPr lang="en-US" sz="2800" dirty="0" smtClean="0">
              <a:latin typeface="+mj-lt"/>
            </a:endParaRPr>
          </a:p>
          <a:p>
            <a:pPr>
              <a:lnSpc>
                <a:spcPct val="80000"/>
              </a:lnSpc>
              <a:buFontTx/>
              <a:buNone/>
            </a:pPr>
            <a:endParaRPr lang="el-GR" sz="2800" dirty="0" smtClean="0">
              <a:latin typeface="+mj-lt"/>
            </a:endParaRPr>
          </a:p>
          <a:p>
            <a:pPr>
              <a:lnSpc>
                <a:spcPct val="80000"/>
              </a:lnSpc>
              <a:buFontTx/>
              <a:buNone/>
            </a:pPr>
            <a:r>
              <a:rPr lang="el-GR" sz="2800" dirty="0" smtClean="0">
                <a:latin typeface="+mj-lt"/>
              </a:rPr>
              <a:t>(β) του παραγωγικού  κλάδου ή δραστηριότητας της επιχείρησης και</a:t>
            </a:r>
            <a:endParaRPr lang="en-US" sz="2800" dirty="0" smtClean="0">
              <a:latin typeface="+mj-lt"/>
            </a:endParaRPr>
          </a:p>
          <a:p>
            <a:pPr>
              <a:lnSpc>
                <a:spcPct val="80000"/>
              </a:lnSpc>
              <a:buFontTx/>
              <a:buNone/>
            </a:pPr>
            <a:endParaRPr lang="el-GR" sz="2800" dirty="0" smtClean="0">
              <a:latin typeface="+mj-lt"/>
            </a:endParaRPr>
          </a:p>
          <a:p>
            <a:pPr>
              <a:lnSpc>
                <a:spcPct val="80000"/>
              </a:lnSpc>
              <a:buFontTx/>
              <a:buNone/>
            </a:pPr>
            <a:r>
              <a:rPr lang="el-GR" sz="2800" dirty="0" smtClean="0">
                <a:latin typeface="+mj-lt"/>
              </a:rPr>
              <a:t>(γ) των μεγεθών (μέσω  λογιστικών  καταστάσεων) και άλλων στοιχείων (προϊόντα ή επενδύσεις) της εν λόγω επιχείρησης. </a:t>
            </a:r>
          </a:p>
          <a:p>
            <a:endParaRPr lang="el-GR"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5</a:t>
            </a:fld>
            <a:endParaRPr lang="el-G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639762"/>
          </a:xfrm>
        </p:spPr>
        <p:txBody>
          <a:bodyPr>
            <a:normAutofit fontScale="90000"/>
          </a:bodyPr>
          <a:lstStyle/>
          <a:p>
            <a:r>
              <a:rPr lang="el-GR" dirty="0" smtClean="0">
                <a:solidFill>
                  <a:srgbClr val="FF0000"/>
                </a:solidFill>
              </a:rPr>
              <a:t>ΑΝΑΛΥΣΗ ΔΕΙΚΤΩΝ </a:t>
            </a:r>
            <a:endParaRPr lang="el-GR" dirty="0">
              <a:solidFill>
                <a:srgbClr val="FF0000"/>
              </a:solidFill>
            </a:endParaRPr>
          </a:p>
        </p:txBody>
      </p:sp>
      <p:sp>
        <p:nvSpPr>
          <p:cNvPr id="3" name="2 - Θέση αριθμού διαφάνειας"/>
          <p:cNvSpPr>
            <a:spLocks noGrp="1"/>
          </p:cNvSpPr>
          <p:nvPr>
            <p:ph type="sldNum" sz="quarter" idx="12"/>
          </p:nvPr>
        </p:nvSpPr>
        <p:spPr/>
        <p:txBody>
          <a:bodyPr/>
          <a:lstStyle/>
          <a:p>
            <a:fld id="{B05D9AD1-BD01-4648-AE92-AF7EFE32F474}" type="slidenum">
              <a:rPr lang="el-GR" smtClean="0"/>
              <a:pPr/>
              <a:t>6</a:t>
            </a:fld>
            <a:endParaRPr lang="el-GR"/>
          </a:p>
        </p:txBody>
      </p:sp>
      <p:sp>
        <p:nvSpPr>
          <p:cNvPr id="4" name="3 - Θέση περιεχομένου"/>
          <p:cNvSpPr>
            <a:spLocks noGrp="1"/>
          </p:cNvSpPr>
          <p:nvPr>
            <p:ph sz="quarter" idx="1"/>
          </p:nvPr>
        </p:nvSpPr>
        <p:spPr>
          <a:xfrm>
            <a:off x="914400" y="1143000"/>
            <a:ext cx="7772400" cy="4876800"/>
          </a:xfrm>
        </p:spPr>
        <p:txBody>
          <a:bodyPr/>
          <a:lstStyle/>
          <a:p>
            <a:r>
              <a:rPr lang="el-GR" dirty="0" smtClean="0">
                <a:solidFill>
                  <a:srgbClr val="00B050"/>
                </a:solidFill>
              </a:rPr>
              <a:t>ΚΕΡΔΗ ΑΝΑ ΜΕΤΟΧΗ  </a:t>
            </a:r>
            <a:r>
              <a:rPr lang="el-GR" dirty="0" smtClean="0">
                <a:solidFill>
                  <a:srgbClr val="002060"/>
                </a:solidFill>
              </a:rPr>
              <a:t>- </a:t>
            </a:r>
          </a:p>
          <a:p>
            <a:pPr>
              <a:buNone/>
            </a:pPr>
            <a:r>
              <a:rPr lang="el-GR" dirty="0" smtClean="0">
                <a:solidFill>
                  <a:srgbClr val="002060"/>
                </a:solidFill>
              </a:rPr>
              <a:t> </a:t>
            </a:r>
            <a:r>
              <a:rPr lang="el-GR" dirty="0" smtClean="0">
                <a:solidFill>
                  <a:srgbClr val="002060"/>
                </a:solidFill>
              </a:rPr>
              <a:t>       </a:t>
            </a:r>
            <a:r>
              <a:rPr lang="el-GR" dirty="0" smtClean="0">
                <a:solidFill>
                  <a:srgbClr val="7030A0"/>
                </a:solidFill>
              </a:rPr>
              <a:t>ΚΑΜ= ΚΕΡΔΗ / ΑΡΙΘΜΟΣ </a:t>
            </a:r>
            <a:r>
              <a:rPr lang="el-GR" dirty="0" err="1" smtClean="0">
                <a:solidFill>
                  <a:srgbClr val="7030A0"/>
                </a:solidFill>
              </a:rPr>
              <a:t>ΜΕΤΟΧώΝ</a:t>
            </a:r>
            <a:endParaRPr lang="el-GR" dirty="0" smtClean="0">
              <a:solidFill>
                <a:srgbClr val="7030A0"/>
              </a:solidFill>
            </a:endParaRPr>
          </a:p>
          <a:p>
            <a:endParaRPr lang="el-GR" dirty="0" smtClean="0">
              <a:solidFill>
                <a:srgbClr val="002060"/>
              </a:solidFill>
            </a:endParaRPr>
          </a:p>
          <a:p>
            <a:r>
              <a:rPr lang="el-GR" dirty="0" smtClean="0">
                <a:solidFill>
                  <a:srgbClr val="00B050"/>
                </a:solidFill>
              </a:rPr>
              <a:t>ΜΕΡΙΣΜΑ ΤΙΚΗ   ΑΠΟΔΟΣΗ </a:t>
            </a:r>
            <a:r>
              <a:rPr lang="el-GR" dirty="0" smtClean="0">
                <a:solidFill>
                  <a:srgbClr val="002060"/>
                </a:solidFill>
              </a:rPr>
              <a:t>= </a:t>
            </a:r>
          </a:p>
          <a:p>
            <a:r>
              <a:rPr lang="el-GR" dirty="0" smtClean="0">
                <a:solidFill>
                  <a:srgbClr val="002060"/>
                </a:solidFill>
              </a:rPr>
              <a:t>= </a:t>
            </a:r>
            <a:r>
              <a:rPr lang="el-GR" dirty="0" smtClean="0">
                <a:solidFill>
                  <a:srgbClr val="7030A0"/>
                </a:solidFill>
              </a:rPr>
              <a:t>ΜΕΡΙΣΜΑ ΑΝΑ ΜΕΤΟΧΗ / ΧΡΗΜΑΤΙΣΤΗΡΙΑΚΗ ΑΞΙΑ ΜΕΤΟΧΗΣ</a:t>
            </a:r>
          </a:p>
          <a:p>
            <a:pPr>
              <a:buNone/>
            </a:pPr>
            <a:endParaRPr lang="el-GR" dirty="0" smtClean="0">
              <a:solidFill>
                <a:srgbClr val="7030A0"/>
              </a:solidFill>
            </a:endParaRPr>
          </a:p>
          <a:p>
            <a:r>
              <a:rPr lang="el-GR" dirty="0" smtClean="0">
                <a:solidFill>
                  <a:srgbClr val="00B050"/>
                </a:solidFill>
              </a:rPr>
              <a:t>Π.χ.  </a:t>
            </a:r>
            <a:r>
              <a:rPr lang="el-GR" sz="2000" dirty="0" smtClean="0">
                <a:solidFill>
                  <a:srgbClr val="00B050"/>
                </a:solidFill>
              </a:rPr>
              <a:t>Εάν Ρ=8€ και το μέρισμα €0,40 ανά μετοχή</a:t>
            </a:r>
          </a:p>
          <a:p>
            <a:pPr>
              <a:buNone/>
            </a:pPr>
            <a:r>
              <a:rPr lang="el-GR" sz="2000" dirty="0" smtClean="0">
                <a:solidFill>
                  <a:srgbClr val="00B050"/>
                </a:solidFill>
              </a:rPr>
              <a:t>       ΜΕΡΙΣΜΑ </a:t>
            </a:r>
            <a:r>
              <a:rPr lang="el-GR" sz="2000" dirty="0" smtClean="0">
                <a:solidFill>
                  <a:srgbClr val="00B050"/>
                </a:solidFill>
              </a:rPr>
              <a:t>ΤΙΚΗ   </a:t>
            </a:r>
            <a:r>
              <a:rPr lang="el-GR" sz="2000" dirty="0" smtClean="0">
                <a:solidFill>
                  <a:srgbClr val="00B050"/>
                </a:solidFill>
              </a:rPr>
              <a:t>ΑΠΟΔΟΣΗ 0,40/8= 0,05 ή 5%</a:t>
            </a:r>
            <a:endParaRPr lang="el-GR" sz="2000" dirty="0">
              <a:solidFill>
                <a:srgbClr val="00B050"/>
              </a:solidFill>
            </a:endParaRPr>
          </a:p>
        </p:txBody>
      </p:sp>
      <p:sp>
        <p:nvSpPr>
          <p:cNvPr id="5" name="4 - Δεξιό βέλος"/>
          <p:cNvSpPr/>
          <p:nvPr/>
        </p:nvSpPr>
        <p:spPr>
          <a:xfrm>
            <a:off x="6934200" y="45720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FF0000"/>
              </a:solidFill>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l-GR" sz="2800" b="1" dirty="0">
                <a:solidFill>
                  <a:srgbClr val="FF0000"/>
                </a:solidFill>
              </a:rPr>
              <a:t>Ο Λόγος Τιμής Μετοχής προς Κέρδη ανά Μετοχή (</a:t>
            </a:r>
            <a:r>
              <a:rPr lang="el-GR" sz="2800" b="1" dirty="0" err="1">
                <a:solidFill>
                  <a:srgbClr val="FF0000"/>
                </a:solidFill>
              </a:rPr>
              <a:t>Price</a:t>
            </a:r>
            <a:r>
              <a:rPr lang="el-GR" sz="2800" b="1" dirty="0">
                <a:solidFill>
                  <a:srgbClr val="FF0000"/>
                </a:solidFill>
              </a:rPr>
              <a:t> </a:t>
            </a:r>
            <a:r>
              <a:rPr lang="el-GR" sz="2800" b="1" dirty="0" err="1">
                <a:solidFill>
                  <a:srgbClr val="FF0000"/>
                </a:solidFill>
              </a:rPr>
              <a:t>Earnings</a:t>
            </a:r>
            <a:r>
              <a:rPr lang="el-GR" sz="2800" b="1" dirty="0">
                <a:solidFill>
                  <a:srgbClr val="FF0000"/>
                </a:solidFill>
              </a:rPr>
              <a:t> </a:t>
            </a:r>
            <a:r>
              <a:rPr lang="el-GR" sz="2800" b="1" dirty="0" err="1">
                <a:solidFill>
                  <a:srgbClr val="FF0000"/>
                </a:solidFill>
              </a:rPr>
              <a:t>Ratio</a:t>
            </a:r>
            <a:r>
              <a:rPr lang="el-GR" sz="2800" b="1" dirty="0">
                <a:solidFill>
                  <a:srgbClr val="FF0000"/>
                </a:solidFill>
              </a:rPr>
              <a:t> ή P/E)</a:t>
            </a:r>
          </a:p>
        </p:txBody>
      </p:sp>
      <p:sp>
        <p:nvSpPr>
          <p:cNvPr id="8195" name="Rectangle 3"/>
          <p:cNvSpPr>
            <a:spLocks noGrp="1" noChangeArrowheads="1"/>
          </p:cNvSpPr>
          <p:nvPr>
            <p:ph sz="quarter" idx="1"/>
          </p:nvPr>
        </p:nvSpPr>
        <p:spPr/>
        <p:txBody>
          <a:bodyPr/>
          <a:lstStyle/>
          <a:p>
            <a:endParaRPr lang="el-GR" sz="2800" b="1" dirty="0"/>
          </a:p>
          <a:p>
            <a:r>
              <a:rPr lang="el-GR" sz="2800" dirty="0"/>
              <a:t>Ο δείκτης Ρ/Ε είναι το πλέον δημοφιλές εργαλείο για τους επενδυτές προκειμένου να προσδιορίσουν τις επενδυτικές τους κινήσεις και εμμέσως τις τιμές των μετοχών. </a:t>
            </a:r>
            <a:endParaRPr lang="en-US" sz="2800" dirty="0"/>
          </a:p>
          <a:p>
            <a:endParaRPr lang="en-US" sz="2800" dirty="0"/>
          </a:p>
          <a:p>
            <a:r>
              <a:rPr lang="el-GR" sz="2800" dirty="0"/>
              <a:t>Είναι ένα από τα κυριότερα μέτρα που χρησιμοποιούνται για να καθοριστεί αν μια μετοχή είναι υπερτιμημένη ή υποτιμημένη. </a:t>
            </a:r>
            <a:endParaRPr lang="en-US" sz="2800" dirty="0"/>
          </a:p>
          <a:p>
            <a:endParaRPr lang="en-US" sz="2800"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7</a:t>
            </a:fld>
            <a:endParaRPr lang="el-G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l-GR" sz="2800" b="1" dirty="0" smtClean="0">
                <a:solidFill>
                  <a:srgbClr val="FF0000"/>
                </a:solidFill>
              </a:rPr>
              <a:t>Ο Λόγος Τιμής Μετοχής προς Κέρδη ανά Μετοχή (</a:t>
            </a:r>
            <a:r>
              <a:rPr lang="el-GR" sz="2800" b="1" dirty="0" err="1" smtClean="0">
                <a:solidFill>
                  <a:srgbClr val="FF0000"/>
                </a:solidFill>
              </a:rPr>
              <a:t>Price</a:t>
            </a:r>
            <a:r>
              <a:rPr lang="el-GR" sz="2800" b="1" dirty="0" smtClean="0">
                <a:solidFill>
                  <a:srgbClr val="FF0000"/>
                </a:solidFill>
              </a:rPr>
              <a:t> </a:t>
            </a:r>
            <a:r>
              <a:rPr lang="el-GR" sz="2800" b="1" dirty="0" err="1" smtClean="0">
                <a:solidFill>
                  <a:srgbClr val="FF0000"/>
                </a:solidFill>
              </a:rPr>
              <a:t>Earnings</a:t>
            </a:r>
            <a:r>
              <a:rPr lang="el-GR" sz="2800" b="1" dirty="0" smtClean="0">
                <a:solidFill>
                  <a:srgbClr val="FF0000"/>
                </a:solidFill>
              </a:rPr>
              <a:t> </a:t>
            </a:r>
            <a:r>
              <a:rPr lang="el-GR" sz="2800" b="1" dirty="0" err="1" smtClean="0">
                <a:solidFill>
                  <a:srgbClr val="FF0000"/>
                </a:solidFill>
              </a:rPr>
              <a:t>Ratio</a:t>
            </a:r>
            <a:r>
              <a:rPr lang="el-GR" sz="2800" b="1" dirty="0" smtClean="0">
                <a:solidFill>
                  <a:srgbClr val="FF0000"/>
                </a:solidFill>
              </a:rPr>
              <a:t> ή P/E)</a:t>
            </a:r>
            <a:endParaRPr lang="el-GR" sz="2800" dirty="0">
              <a:solidFill>
                <a:srgbClr val="FF0000"/>
              </a:solidFill>
            </a:endParaRPr>
          </a:p>
        </p:txBody>
      </p:sp>
      <p:sp>
        <p:nvSpPr>
          <p:cNvPr id="9219" name="Rectangle 3"/>
          <p:cNvSpPr>
            <a:spLocks noGrp="1" noChangeArrowheads="1"/>
          </p:cNvSpPr>
          <p:nvPr>
            <p:ph sz="quarter" idx="1"/>
          </p:nvPr>
        </p:nvSpPr>
        <p:spPr/>
        <p:txBody>
          <a:bodyPr>
            <a:normAutofit lnSpcReduction="10000"/>
          </a:bodyPr>
          <a:lstStyle/>
          <a:p>
            <a:pPr>
              <a:lnSpc>
                <a:spcPct val="90000"/>
              </a:lnSpc>
            </a:pPr>
            <a:r>
              <a:rPr lang="el-GR" sz="2800"/>
              <a:t>Η λογική για τη χρησιμότητα του Ρ/Ε έγκειται στο γεγονός ότι η τιμή της μετοχής μιας εταιρίας πρέπει να αντανακλά την κερδοφορία της. </a:t>
            </a:r>
          </a:p>
          <a:p>
            <a:pPr>
              <a:lnSpc>
                <a:spcPct val="90000"/>
              </a:lnSpc>
            </a:pPr>
            <a:endParaRPr lang="en-US" sz="2800"/>
          </a:p>
          <a:p>
            <a:pPr>
              <a:lnSpc>
                <a:spcPct val="90000"/>
              </a:lnSpc>
            </a:pPr>
            <a:r>
              <a:rPr lang="el-GR" sz="2800"/>
              <a:t>Άρα, μια εταιρία που έχει πολύ υψηλά κέρδη ανά μετοχή πρέπει επίσης να έχει και μεγάλη χρηματιστηριακή αξία. </a:t>
            </a:r>
            <a:endParaRPr lang="en-US" sz="2800"/>
          </a:p>
          <a:p>
            <a:pPr>
              <a:lnSpc>
                <a:spcPct val="90000"/>
              </a:lnSpc>
            </a:pPr>
            <a:endParaRPr lang="en-US" sz="2800"/>
          </a:p>
          <a:p>
            <a:pPr>
              <a:lnSpc>
                <a:spcPct val="90000"/>
              </a:lnSpc>
            </a:pPr>
            <a:r>
              <a:rPr lang="el-GR" sz="2800"/>
              <a:t>Μια εταιρία με χαμηλά κέρδη ή ζημιές πρέπει να έχει μικρή χρηματιστηριακή αξία. </a:t>
            </a:r>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8</a:t>
            </a:fld>
            <a:endParaRPr lang="el-G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a:bodyPr>
          <a:lstStyle/>
          <a:p>
            <a:r>
              <a:rPr lang="el-GR" sz="2800" b="1" dirty="0" smtClean="0">
                <a:solidFill>
                  <a:srgbClr val="FF0000"/>
                </a:solidFill>
              </a:rPr>
              <a:t>Ο Λόγος Τιμής Μετοχής προς Κέρδη ανά Μετοχή (</a:t>
            </a:r>
            <a:r>
              <a:rPr lang="el-GR" sz="2800" b="1" dirty="0" err="1" smtClean="0">
                <a:solidFill>
                  <a:srgbClr val="FF0000"/>
                </a:solidFill>
              </a:rPr>
              <a:t>Price</a:t>
            </a:r>
            <a:r>
              <a:rPr lang="el-GR" sz="2800" b="1" dirty="0" smtClean="0">
                <a:solidFill>
                  <a:srgbClr val="FF0000"/>
                </a:solidFill>
              </a:rPr>
              <a:t> </a:t>
            </a:r>
            <a:r>
              <a:rPr lang="el-GR" sz="2800" b="1" dirty="0" err="1" smtClean="0">
                <a:solidFill>
                  <a:srgbClr val="FF0000"/>
                </a:solidFill>
              </a:rPr>
              <a:t>Earnings</a:t>
            </a:r>
            <a:r>
              <a:rPr lang="el-GR" sz="2800" b="1" dirty="0" smtClean="0">
                <a:solidFill>
                  <a:srgbClr val="FF0000"/>
                </a:solidFill>
              </a:rPr>
              <a:t> </a:t>
            </a:r>
            <a:r>
              <a:rPr lang="el-GR" sz="2800" b="1" dirty="0" err="1" smtClean="0">
                <a:solidFill>
                  <a:srgbClr val="FF0000"/>
                </a:solidFill>
              </a:rPr>
              <a:t>Ratio</a:t>
            </a:r>
            <a:r>
              <a:rPr lang="el-GR" sz="2800" b="1" dirty="0" smtClean="0">
                <a:solidFill>
                  <a:srgbClr val="FF0000"/>
                </a:solidFill>
              </a:rPr>
              <a:t> ή P/E)</a:t>
            </a:r>
            <a:endParaRPr lang="el-GR" sz="2800" dirty="0">
              <a:solidFill>
                <a:srgbClr val="FF0000"/>
              </a:solidFill>
            </a:endParaRPr>
          </a:p>
        </p:txBody>
      </p:sp>
      <p:sp>
        <p:nvSpPr>
          <p:cNvPr id="32771" name="Rectangle 3"/>
          <p:cNvSpPr>
            <a:spLocks noGrp="1" noChangeArrowheads="1"/>
          </p:cNvSpPr>
          <p:nvPr>
            <p:ph sz="quarter" idx="1"/>
          </p:nvPr>
        </p:nvSpPr>
        <p:spPr/>
        <p:txBody>
          <a:bodyPr/>
          <a:lstStyle/>
          <a:p>
            <a:r>
              <a:rPr lang="el-GR" dirty="0"/>
              <a:t>Ένας χαμηλός δείκτης Ρ/Ε, σε συνδυασμό με μια χαμηλή τιμή μετοχής και μεγάλα κέρδη αποτελεί ένδειξη ότι η μετοχή είναι </a:t>
            </a:r>
            <a:r>
              <a:rPr lang="el-GR" b="1" dirty="0"/>
              <a:t>υποτιμημένη</a:t>
            </a:r>
            <a:r>
              <a:rPr lang="el-GR" dirty="0"/>
              <a:t>. </a:t>
            </a:r>
          </a:p>
          <a:p>
            <a:endParaRPr lang="el-GR" dirty="0" smtClean="0"/>
          </a:p>
          <a:p>
            <a:r>
              <a:rPr lang="el-GR" dirty="0" smtClean="0"/>
              <a:t>Μια </a:t>
            </a:r>
            <a:r>
              <a:rPr lang="el-GR" dirty="0"/>
              <a:t>εταιρία με υψηλή χρηματιστηριακή αξία και χαμηλά κέρδη είναι </a:t>
            </a:r>
            <a:r>
              <a:rPr lang="el-GR" b="1" dirty="0"/>
              <a:t>υπερτιμημένη</a:t>
            </a:r>
            <a:r>
              <a:rPr lang="el-GR" dirty="0"/>
              <a:t> και η τιμή της θα πρέπει λογικά να υποχωρήσει. </a:t>
            </a:r>
          </a:p>
          <a:p>
            <a:endParaRPr lang="el-GR" dirty="0"/>
          </a:p>
        </p:txBody>
      </p:sp>
      <p:sp>
        <p:nvSpPr>
          <p:cNvPr id="4" name="3 - Θέση αριθμού διαφάνειας"/>
          <p:cNvSpPr>
            <a:spLocks noGrp="1"/>
          </p:cNvSpPr>
          <p:nvPr>
            <p:ph type="sldNum" sz="quarter" idx="12"/>
          </p:nvPr>
        </p:nvSpPr>
        <p:spPr/>
        <p:txBody>
          <a:bodyPr/>
          <a:lstStyle/>
          <a:p>
            <a:fld id="{B05D9AD1-BD01-4648-AE92-AF7EFE32F474}" type="slidenum">
              <a:rPr lang="el-GR" smtClean="0"/>
              <a:pPr/>
              <a:t>9</a:t>
            </a:fld>
            <a:endParaRPr lang="el-GR"/>
          </a:p>
        </p:txBody>
      </p:sp>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824</TotalTime>
  <Words>2318</Words>
  <Application>Microsoft Office PowerPoint</Application>
  <PresentationFormat>Προβολή στην οθόνη (4:3)</PresentationFormat>
  <Paragraphs>227</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Δικαιοσύνη</vt:lpstr>
      <vt:lpstr>ΘΕΜΕΛΙΩΔΗΣ ΑΝΑΛΥΣΗ </vt:lpstr>
      <vt:lpstr>Θεμελιώδης ανάλυση</vt:lpstr>
      <vt:lpstr>Θεμελιώδης ανάλυση</vt:lpstr>
      <vt:lpstr>Θεμελιώδης ανάλυση</vt:lpstr>
      <vt:lpstr>Θεμελιώδης ανάλυση</vt:lpstr>
      <vt:lpstr>ΑΝΑΛΥΣΗ ΔΕΙΚΤΩΝ </vt:lpstr>
      <vt:lpstr>Ο Λόγος Τιμής Μετοχής προς Κέρδη ανά Μετοχή (Price Earnings Ratio ή P/E)</vt:lpstr>
      <vt:lpstr>Ο Λόγος Τιμής Μετοχής προς Κέρδη ανά Μετοχή (Price Earnings Ratio ή P/E)</vt:lpstr>
      <vt:lpstr>Ο Λόγος Τιμής Μετοχής προς Κέρδη ανά Μετοχή (Price Earnings Ratio ή P/E)</vt:lpstr>
      <vt:lpstr>Ο Λόγος Τιμής Μετοχής προς Κέρδη ανά Μετοχή (Price Earnings Ratio ή P/E)</vt:lpstr>
      <vt:lpstr>Ο Λόγος Τιμής Μετοχής προς Κέρδη ανά Μετοχή (Price Earnings Ratio ή P/E)</vt:lpstr>
      <vt:lpstr>   Οι Βασικοί Λόγοι για την Ύπαρξη Υψηλών και Χαμηλών Ρ/Ε  </vt:lpstr>
      <vt:lpstr>Τα Στερεότυπα γύρω από το Δείκτη Ρ/Ε  </vt:lpstr>
      <vt:lpstr>Μειονεκτήματα του δείκτη Ρ/Ε </vt:lpstr>
      <vt:lpstr>Απόδοση (Earnings Yield, E/P) </vt:lpstr>
      <vt:lpstr>Μερισματική Απόδοση  (D/P)</vt:lpstr>
      <vt:lpstr>Μερισματική Απόδοση  (D/P)</vt:lpstr>
      <vt:lpstr>Η σχέση τιμής προς τη λογιστική αξία (P/BV)</vt:lpstr>
      <vt:lpstr>Η σχέση τιμής προς τη λογιστική αξία </vt:lpstr>
      <vt:lpstr>Παράδειγμα του Warren Buffett</vt:lpstr>
      <vt:lpstr>Παράδειγμα του Warren Buffett</vt:lpstr>
      <vt:lpstr>Δείκτης P.E.G= (P/E)/ ρυθμός αύξησης EPS </vt:lpstr>
      <vt:lpstr>Παράδειγμα 1</vt:lpstr>
      <vt:lpstr>Παράδειγμα 1</vt:lpstr>
      <vt:lpstr>Παράδειγμα 2</vt:lpstr>
      <vt:lpstr>Παράδειγμα 2</vt:lpstr>
      <vt:lpstr>δείκτης ‘P.E.G.’</vt:lpstr>
      <vt:lpstr>Δείκτης Κεφαλαιοποίησης προς Κύκλο Εργασιών (c/s) ή (Ρ/S)</vt:lpstr>
      <vt:lpstr>Η χρησιμότητα του Δείκτη Κεφαλαιοποίησης προς Κύκλο Εργασιών (c/s)  </vt:lpstr>
      <vt:lpstr>Τα μειονεκτήματα του Δείκτη Κεφαλαιοποίησης προς Κύκλο Εργασιών (c/s)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noulas</dc:creator>
  <cp:lastModifiedBy>Αργυρώ Δημητογλου</cp:lastModifiedBy>
  <cp:revision>63</cp:revision>
  <cp:lastPrinted>1601-01-01T00:00:00Z</cp:lastPrinted>
  <dcterms:created xsi:type="dcterms:W3CDTF">1601-01-01T00:00:00Z</dcterms:created>
  <dcterms:modified xsi:type="dcterms:W3CDTF">2021-04-20T12:38:11Z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