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504" r:id="rId3"/>
    <p:sldId id="415" r:id="rId4"/>
    <p:sldId id="444" r:id="rId5"/>
    <p:sldId id="446" r:id="rId6"/>
    <p:sldId id="445" r:id="rId7"/>
    <p:sldId id="257" r:id="rId8"/>
    <p:sldId id="278" r:id="rId9"/>
    <p:sldId id="259" r:id="rId10"/>
    <p:sldId id="697" r:id="rId11"/>
    <p:sldId id="447" r:id="rId12"/>
    <p:sldId id="448" r:id="rId13"/>
    <p:sldId id="660" r:id="rId14"/>
    <p:sldId id="260" r:id="rId15"/>
    <p:sldId id="261" r:id="rId16"/>
    <p:sldId id="263" r:id="rId17"/>
    <p:sldId id="653" r:id="rId18"/>
    <p:sldId id="449" r:id="rId19"/>
    <p:sldId id="450" r:id="rId20"/>
    <p:sldId id="451" r:id="rId21"/>
    <p:sldId id="549" r:id="rId22"/>
    <p:sldId id="425" r:id="rId23"/>
    <p:sldId id="432" r:id="rId24"/>
    <p:sldId id="429" r:id="rId25"/>
    <p:sldId id="430" r:id="rId26"/>
    <p:sldId id="551" r:id="rId27"/>
    <p:sldId id="431" r:id="rId28"/>
    <p:sldId id="628" r:id="rId29"/>
    <p:sldId id="657" r:id="rId30"/>
    <p:sldId id="659" r:id="rId31"/>
    <p:sldId id="658" r:id="rId32"/>
    <p:sldId id="629" r:id="rId33"/>
    <p:sldId id="630" r:id="rId34"/>
    <p:sldId id="634" r:id="rId35"/>
    <p:sldId id="661" r:id="rId36"/>
    <p:sldId id="683" r:id="rId37"/>
    <p:sldId id="663" r:id="rId38"/>
    <p:sldId id="666" r:id="rId39"/>
    <p:sldId id="640" r:id="rId40"/>
    <p:sldId id="671" r:id="rId41"/>
    <p:sldId id="672" r:id="rId42"/>
    <p:sldId id="684" r:id="rId43"/>
    <p:sldId id="670" r:id="rId44"/>
    <p:sldId id="669" r:id="rId45"/>
    <p:sldId id="642" r:id="rId46"/>
    <p:sldId id="508" r:id="rId47"/>
    <p:sldId id="509" r:id="rId48"/>
    <p:sldId id="522" r:id="rId49"/>
    <p:sldId id="519" r:id="rId50"/>
    <p:sldId id="510" r:id="rId51"/>
    <p:sldId id="520" r:id="rId52"/>
    <p:sldId id="521" r:id="rId53"/>
    <p:sldId id="515" r:id="rId54"/>
    <p:sldId id="514" r:id="rId55"/>
    <p:sldId id="587" r:id="rId56"/>
    <p:sldId id="588" r:id="rId57"/>
    <p:sldId id="537" r:id="rId58"/>
    <p:sldId id="526" r:id="rId59"/>
    <p:sldId id="536" r:id="rId60"/>
    <p:sldId id="529" r:id="rId61"/>
    <p:sldId id="535" r:id="rId62"/>
    <p:sldId id="530" r:id="rId63"/>
    <p:sldId id="696" r:id="rId64"/>
    <p:sldId id="476" r:id="rId65"/>
    <p:sldId id="505" r:id="rId66"/>
    <p:sldId id="477" r:id="rId67"/>
    <p:sldId id="479" r:id="rId68"/>
    <p:sldId id="481" r:id="rId69"/>
    <p:sldId id="482" r:id="rId70"/>
    <p:sldId id="484" r:id="rId71"/>
    <p:sldId id="485" r:id="rId72"/>
    <p:sldId id="700" r:id="rId73"/>
    <p:sldId id="486" r:id="rId74"/>
    <p:sldId id="685" r:id="rId75"/>
    <p:sldId id="651" r:id="rId76"/>
    <p:sldId id="686" r:id="rId77"/>
    <p:sldId id="489" r:id="rId78"/>
    <p:sldId id="490" r:id="rId79"/>
    <p:sldId id="491" r:id="rId80"/>
    <p:sldId id="496" r:id="rId81"/>
    <p:sldId id="497" r:id="rId82"/>
    <p:sldId id="495" r:id="rId83"/>
    <p:sldId id="452" r:id="rId84"/>
    <p:sldId id="453" r:id="rId85"/>
    <p:sldId id="461" r:id="rId86"/>
    <p:sldId id="540" r:id="rId87"/>
    <p:sldId id="506" r:id="rId88"/>
    <p:sldId id="507" r:id="rId89"/>
    <p:sldId id="541" r:id="rId90"/>
    <p:sldId id="266" r:id="rId91"/>
    <p:sldId id="267" r:id="rId92"/>
    <p:sldId id="269" r:id="rId93"/>
    <p:sldId id="464" r:id="rId94"/>
    <p:sldId id="465" r:id="rId95"/>
    <p:sldId id="466" r:id="rId96"/>
    <p:sldId id="655" r:id="rId97"/>
    <p:sldId id="561" r:id="rId98"/>
    <p:sldId id="270" r:id="rId99"/>
    <p:sldId id="271" r:id="rId100"/>
    <p:sldId id="273" r:id="rId101"/>
    <p:sldId id="280" r:id="rId102"/>
    <p:sldId id="272" r:id="rId103"/>
    <p:sldId id="289" r:id="rId104"/>
    <p:sldId id="577" r:id="rId105"/>
    <p:sldId id="656" r:id="rId106"/>
    <p:sldId id="578" r:id="rId107"/>
    <p:sldId id="579" r:id="rId108"/>
    <p:sldId id="543" r:id="rId109"/>
    <p:sldId id="544" r:id="rId110"/>
    <p:sldId id="573" r:id="rId111"/>
    <p:sldId id="545" r:id="rId112"/>
    <p:sldId id="576" r:id="rId113"/>
    <p:sldId id="575" r:id="rId114"/>
    <p:sldId id="547" r:id="rId115"/>
    <p:sldId id="467" r:id="rId116"/>
    <p:sldId id="468" r:id="rId117"/>
    <p:sldId id="391" r:id="rId118"/>
    <p:sldId id="392" r:id="rId119"/>
    <p:sldId id="394" r:id="rId120"/>
    <p:sldId id="552" r:id="rId121"/>
    <p:sldId id="393" r:id="rId122"/>
    <p:sldId id="692" r:id="rId123"/>
    <p:sldId id="688" r:id="rId124"/>
    <p:sldId id="689" r:id="rId125"/>
    <p:sldId id="691" r:id="rId126"/>
    <p:sldId id="693" r:id="rId127"/>
    <p:sldId id="470" r:id="rId128"/>
    <p:sldId id="469" r:id="rId129"/>
    <p:sldId id="471" r:id="rId130"/>
    <p:sldId id="411" r:id="rId131"/>
    <p:sldId id="408" r:id="rId132"/>
    <p:sldId id="410" r:id="rId133"/>
    <p:sldId id="409" r:id="rId134"/>
    <p:sldId id="413" r:id="rId135"/>
    <p:sldId id="472" r:id="rId136"/>
    <p:sldId id="473" r:id="rId137"/>
    <p:sldId id="416" r:id="rId138"/>
    <p:sldId id="417" r:id="rId139"/>
    <p:sldId id="418" r:id="rId140"/>
    <p:sldId id="422" r:id="rId141"/>
    <p:sldId id="423" r:id="rId142"/>
    <p:sldId id="586" r:id="rId143"/>
    <p:sldId id="701" r:id="rId144"/>
    <p:sldId id="585" r:id="rId145"/>
    <p:sldId id="610" r:id="rId146"/>
    <p:sldId id="556" r:id="rId147"/>
    <p:sldId id="694" r:id="rId148"/>
    <p:sldId id="558" r:id="rId149"/>
    <p:sldId id="557" r:id="rId150"/>
    <p:sldId id="559" r:id="rId151"/>
    <p:sldId id="582" r:id="rId152"/>
    <p:sldId id="583" r:id="rId153"/>
    <p:sldId id="584" r:id="rId154"/>
    <p:sldId id="562" r:id="rId155"/>
    <p:sldId id="563" r:id="rId156"/>
    <p:sldId id="565" r:id="rId157"/>
    <p:sldId id="571" r:id="rId158"/>
    <p:sldId id="569" r:id="rId159"/>
    <p:sldId id="474" r:id="rId160"/>
    <p:sldId id="475" r:id="rId161"/>
    <p:sldId id="553" r:id="rId162"/>
    <p:sldId id="554" r:id="rId163"/>
    <p:sldId id="555" r:id="rId164"/>
    <p:sldId id="398" r:id="rId165"/>
    <p:sldId id="400" r:id="rId166"/>
    <p:sldId id="401" r:id="rId167"/>
    <p:sldId id="589" r:id="rId168"/>
    <p:sldId id="590" r:id="rId169"/>
    <p:sldId id="591" r:id="rId170"/>
    <p:sldId id="592" r:id="rId171"/>
    <p:sldId id="593" r:id="rId172"/>
    <p:sldId id="594" r:id="rId173"/>
    <p:sldId id="595" r:id="rId174"/>
    <p:sldId id="597" r:id="rId175"/>
    <p:sldId id="605" r:id="rId176"/>
    <p:sldId id="702" r:id="rId177"/>
    <p:sldId id="646" r:id="rId178"/>
    <p:sldId id="648" r:id="rId179"/>
    <p:sldId id="703" r:id="rId180"/>
    <p:sldId id="603" r:id="rId181"/>
    <p:sldId id="607" r:id="rId182"/>
    <p:sldId id="600" r:id="rId183"/>
    <p:sldId id="604" r:id="rId184"/>
    <p:sldId id="608" r:id="rId185"/>
    <p:sldId id="602" r:id="rId186"/>
    <p:sldId id="644" r:id="rId187"/>
    <p:sldId id="645" r:id="rId188"/>
    <p:sldId id="615" r:id="rId189"/>
    <p:sldId id="611" r:id="rId190"/>
    <p:sldId id="677" r:id="rId191"/>
    <p:sldId id="613" r:id="rId192"/>
    <p:sldId id="619" r:id="rId193"/>
    <p:sldId id="616" r:id="rId194"/>
    <p:sldId id="620" r:id="rId195"/>
    <p:sldId id="625" r:id="rId196"/>
    <p:sldId id="621" r:id="rId197"/>
    <p:sldId id="622" r:id="rId198"/>
    <p:sldId id="623" r:id="rId199"/>
    <p:sldId id="624" r:id="rId200"/>
    <p:sldId id="626" r:id="rId201"/>
    <p:sldId id="499" r:id="rId202"/>
    <p:sldId id="682" r:id="rId203"/>
    <p:sldId id="458" r:id="rId204"/>
    <p:sldId id="678" r:id="rId205"/>
    <p:sldId id="459" r:id="rId206"/>
    <p:sldId id="500" r:id="rId207"/>
    <p:sldId id="501" r:id="rId20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0091" autoAdjust="0"/>
    <p:restoredTop sz="50000" autoAdjust="0"/>
  </p:normalViewPr>
  <p:slideViewPr>
    <p:cSldViewPr snapToGrid="0" snapToObjects="1">
      <p:cViewPr varScale="1">
        <p:scale>
          <a:sx n="34" d="100"/>
          <a:sy n="34" d="100"/>
        </p:scale>
        <p:origin x="-214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57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2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1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tableStyles" Target="tableStyle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presProps" Target="presProp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viewProps" Target="view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E6B5E-1036-0844-9593-8B67A9884175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8E1E-73B8-424D-877A-E54CE221B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E6B5E-1036-0844-9593-8B67A9884175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8E1E-73B8-424D-877A-E54CE221B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E6B5E-1036-0844-9593-8B67A9884175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8E1E-73B8-424D-877A-E54CE221B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E6B5E-1036-0844-9593-8B67A9884175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8E1E-73B8-424D-877A-E54CE221B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E6B5E-1036-0844-9593-8B67A9884175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8E1E-73B8-424D-877A-E54CE221B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E6B5E-1036-0844-9593-8B67A9884175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8E1E-73B8-424D-877A-E54CE221B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E6B5E-1036-0844-9593-8B67A9884175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8E1E-73B8-424D-877A-E54CE221B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E6B5E-1036-0844-9593-8B67A9884175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8E1E-73B8-424D-877A-E54CE221B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E6B5E-1036-0844-9593-8B67A9884175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8E1E-73B8-424D-877A-E54CE221B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E6B5E-1036-0844-9593-8B67A9884175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8E1E-73B8-424D-877A-E54CE221B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E6B5E-1036-0844-9593-8B67A9884175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68E1E-73B8-424D-877A-E54CE221B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E6B5E-1036-0844-9593-8B67A9884175}" type="datetimeFigureOut">
              <a:rPr lang="en-US" smtClean="0"/>
              <a:pPr/>
              <a:t>3/28/2020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68E1E-73B8-424D-877A-E54CE221BA8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smtClean="0"/>
              <a:t>ΧΕΙΜΕΡΙΝΑ ΖΙΖΑΝΙΑ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sz="2400" dirty="0" smtClean="0"/>
              <a:t>Γλωσσίδιο</a:t>
            </a:r>
            <a:r>
              <a:rPr lang="el-GR" sz="2400" dirty="0"/>
              <a:t>, ευδιάκριτο, λευκοκίτρινο, ελλειψοειδές, σχισμένο κατά </a:t>
            </a:r>
            <a:r>
              <a:rPr lang="el-GR" sz="2400" dirty="0" smtClean="0"/>
              <a:t>θέσεις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l-GR" sz="2400" dirty="0" smtClean="0"/>
              <a:t>Σειρά απλών τριχών στα περιθώρια του ελάσματος (σε μερικούς βιοτύπους)</a:t>
            </a:r>
            <a:r>
              <a:rPr lang="el-GR" sz="2400" dirty="0"/>
              <a:t/>
            </a:r>
            <a:br>
              <a:rPr lang="el-GR" sz="2400" dirty="0"/>
            </a:br>
            <a:endParaRPr lang="en-US" sz="2400" dirty="0"/>
          </a:p>
        </p:txBody>
      </p:sp>
      <p:pic>
        <p:nvPicPr>
          <p:cNvPr id="5" name="Picture 4" descr="42692-337x4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82" y="1928404"/>
            <a:ext cx="3289057" cy="3903925"/>
          </a:xfrm>
          <a:prstGeom prst="rect">
            <a:avLst/>
          </a:prstGeom>
        </p:spPr>
      </p:pic>
      <p:pic>
        <p:nvPicPr>
          <p:cNvPr id="6" name="Picture 5" descr="42691-573x4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860" y="2306191"/>
            <a:ext cx="4667940" cy="32585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865902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Κίτρινα άνθη φέρονται σε βοτρυοειδή ταξιανθία</a:t>
            </a:r>
            <a:endParaRPr lang="en-US" sz="2400" dirty="0"/>
          </a:p>
        </p:txBody>
      </p:sp>
      <p:pic>
        <p:nvPicPr>
          <p:cNvPr id="4" name="Content Placeholder 3" descr="Sinapis%20arvensis%20L.-%20Senape%20dei%20campi-10-04-12%20050%20%281%2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Άνθη άγριου σιναπιού (</a:t>
            </a:r>
            <a:r>
              <a:rPr lang="en-US" sz="2400" i="1" dirty="0" err="1" smtClean="0"/>
              <a:t>Sinapis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arvensis</a:t>
            </a:r>
            <a:r>
              <a:rPr lang="el-GR" sz="2400" dirty="0" smtClean="0"/>
              <a:t>)</a:t>
            </a:r>
            <a:br>
              <a:rPr lang="el-GR" sz="2400" dirty="0" smtClean="0"/>
            </a:br>
            <a:r>
              <a:rPr lang="el-GR" sz="2400" dirty="0" smtClean="0"/>
              <a:t>Είναι σχετικά μεγάλα με πέταλα κίτρινα, χρώματος θειαφιού</a:t>
            </a:r>
            <a:br>
              <a:rPr lang="el-GR" sz="2400" dirty="0" smtClean="0"/>
            </a:br>
            <a:endParaRPr lang="en-US" sz="2400" dirty="0"/>
          </a:p>
        </p:txBody>
      </p:sp>
      <p:pic>
        <p:nvPicPr>
          <p:cNvPr id="4" name="Content Placeholder 3" descr="Sinapis arvensis-herik-0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 καρπός είναι μικρό κέρας, με κωνικό ράμφος και περιέχει συνήθως 8-13 στρογγυλούς σπόρους</a:t>
            </a:r>
            <a:endParaRPr lang="en-US" sz="2400" dirty="0"/>
          </a:p>
        </p:txBody>
      </p:sp>
      <p:pic>
        <p:nvPicPr>
          <p:cNvPr id="4" name="Content Placeholder 3" descr="sinapis arvensis-herik-0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Σπόροι άγριου σιναπιού </a:t>
            </a:r>
            <a:br>
              <a:rPr lang="el-GR" sz="2400" dirty="0" smtClean="0"/>
            </a:br>
            <a:r>
              <a:rPr lang="el-GR" sz="2400" dirty="0" smtClean="0"/>
              <a:t>σφαιρικοί, σκούρου (καστανού-μαύρου χρώματος)</a:t>
            </a:r>
            <a:endParaRPr lang="en-US" sz="2400" dirty="0"/>
          </a:p>
        </p:txBody>
      </p:sp>
      <p:pic>
        <p:nvPicPr>
          <p:cNvPr id="4" name="Content Placeholder 3" descr="800px-Sinapis_arvensis_s_IP031001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9551" r="-2955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Στελλάρια (</a:t>
            </a:r>
            <a:r>
              <a:rPr lang="en-US" sz="2400" b="1" i="1" dirty="0" err="1" smtClean="0"/>
              <a:t>Stellaria</a:t>
            </a:r>
            <a:r>
              <a:rPr lang="en-US" sz="2400" b="1" i="1" dirty="0" smtClean="0"/>
              <a:t> media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Ταξινομικά, βιολογικά, οικολογικά χαρακτηριστικά</a:t>
            </a:r>
            <a:br>
              <a:rPr lang="el-GR" sz="2400" b="1" dirty="0" smtClean="0"/>
            </a:b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Ετήσιο χειμερινό είδος</a:t>
            </a:r>
          </a:p>
          <a:p>
            <a:r>
              <a:rPr lang="el-GR" sz="2400" dirty="0" smtClean="0"/>
              <a:t>Αναπαράγεται με σπόρο</a:t>
            </a:r>
          </a:p>
          <a:p>
            <a:r>
              <a:rPr lang="el-GR" sz="2400" dirty="0" smtClean="0"/>
              <a:t>Απαντάται σε αγρούς σιτηρών, λαχανικών και άλλων αροτριαίων καλλιεργειών, σε αμπελώνες και δενδρώνες, αλλά και σε ακαλλιέργητες εκτάσεις</a:t>
            </a:r>
          </a:p>
          <a:p>
            <a:r>
              <a:rPr lang="el-GR" sz="2400" dirty="0" smtClean="0"/>
              <a:t>Θεωρείται σοβαρό ζιζάνιο κυρίως σε χειμερινές καλλιέργειες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Στελλάρια </a:t>
            </a:r>
            <a:r>
              <a:rPr lang="el-GR" sz="2400" b="1" dirty="0"/>
              <a:t>(</a:t>
            </a:r>
            <a:r>
              <a:rPr lang="en-US" sz="2400" b="1" i="1" dirty="0" err="1"/>
              <a:t>Stellaria</a:t>
            </a:r>
            <a:r>
              <a:rPr lang="en-US" sz="2400" b="1" i="1" dirty="0"/>
              <a:t> media</a:t>
            </a:r>
            <a:r>
              <a:rPr lang="el-GR" sz="2400" b="1" dirty="0"/>
              <a:t>)</a:t>
            </a:r>
            <a:br>
              <a:rPr lang="el-GR" sz="2400" b="1" dirty="0"/>
            </a:br>
            <a:r>
              <a:rPr lang="el-GR" sz="2400" b="1" dirty="0"/>
              <a:t>Ταξινομικά, βιολογικά, οικολογικά χαρακτηριστικά</a:t>
            </a:r>
            <a:br>
              <a:rPr lang="el-GR" sz="2400" b="1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Λόγω της </a:t>
            </a:r>
            <a:r>
              <a:rPr lang="el-GR" sz="2400" b="1" dirty="0"/>
              <a:t>αντοχής του στο κρύο </a:t>
            </a:r>
            <a:r>
              <a:rPr lang="el-GR" sz="2400" dirty="0"/>
              <a:t>ανταγωνίζεται τις καλλιέργειες των χειμερινών σιτηρών κατά τις περιόδους των χαμηλών θερμοκρασιών όταν ο ρυθμός ανάπτυξής τους είναι μειωμένος</a:t>
            </a:r>
          </a:p>
          <a:p>
            <a:r>
              <a:rPr lang="el-GR" sz="2400" dirty="0"/>
              <a:t>Φυτρώνει κυρίως το φθινόπωρο και ολοκληρώνει τον βιολογικό του κύκλο κατά το τέλος της άνοιξης</a:t>
            </a:r>
          </a:p>
          <a:p>
            <a:r>
              <a:rPr lang="el-GR" sz="2400" dirty="0"/>
              <a:t>Προτιμά καλά αεριζόμενα, χαλαρά και υγρά εδάφη, πλούσια σε θρεπτικά </a:t>
            </a:r>
            <a:r>
              <a:rPr lang="el-GR" sz="2400" dirty="0" smtClean="0"/>
              <a:t>στοιχεία</a:t>
            </a:r>
            <a:endParaRPr lang="en-US" sz="2400" dirty="0" smtClean="0"/>
          </a:p>
          <a:p>
            <a:r>
              <a:rPr lang="en-US" sz="2400" dirty="0" smtClean="0"/>
              <a:t>E</a:t>
            </a:r>
            <a:r>
              <a:rPr lang="el-GR" sz="2400" dirty="0" smtClean="0"/>
              <a:t>υνοείται σε αντίδραση εδάφους ελαφρώς </a:t>
            </a:r>
            <a:r>
              <a:rPr lang="el-GR" sz="2400" dirty="0"/>
              <a:t>όξινη έως αλκαλική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33738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667" b="1" dirty="0" smtClean="0"/>
              <a:t/>
            </a:r>
            <a:br>
              <a:rPr lang="el-GR" sz="2667" b="1" dirty="0" smtClean="0"/>
            </a:br>
            <a:r>
              <a:rPr lang="el-GR" sz="2667" b="1" dirty="0" smtClean="0"/>
              <a:t>Στελλάρια (</a:t>
            </a:r>
            <a:r>
              <a:rPr lang="en-US" sz="2667" b="1" i="1" dirty="0" err="1" smtClean="0"/>
              <a:t>Stellaria</a:t>
            </a:r>
            <a:r>
              <a:rPr lang="en-US" sz="2667" b="1" i="1" dirty="0" smtClean="0"/>
              <a:t> media</a:t>
            </a:r>
            <a:r>
              <a:rPr lang="el-GR" sz="2667" b="1" dirty="0" smtClean="0"/>
              <a:t>)</a:t>
            </a:r>
            <a:br>
              <a:rPr lang="el-GR" sz="2667" b="1" dirty="0" smtClean="0"/>
            </a:br>
            <a:r>
              <a:rPr lang="el-GR" sz="2667" b="1" dirty="0" smtClean="0"/>
              <a:t>Μορφολογικά χαρακτηριστικά</a:t>
            </a:r>
            <a:r>
              <a:rPr lang="el-GR" b="1" dirty="0" smtClean="0"/>
              <a:t/>
            </a:r>
            <a:br>
              <a:rPr lang="el-GR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sz="3097" dirty="0" smtClean="0"/>
              <a:t>Κοτυληδόνες λεπτές, άτριχες, ωοειδείς, μυτερές στο άκρο, με μακρύ μίσχο</a:t>
            </a:r>
          </a:p>
          <a:p>
            <a:r>
              <a:rPr lang="el-GR" sz="3097" dirty="0" smtClean="0"/>
              <a:t>Τα πρώτα φύλλα είναι έμμισχα, ωοειδή, με οξεία κορυφή, αλλά έχουν κοντύτερο μίσχο και λίγες τρίχες στη βάση τους</a:t>
            </a:r>
          </a:p>
          <a:p>
            <a:r>
              <a:rPr lang="el-GR" sz="3097" dirty="0" smtClean="0"/>
              <a:t>Τα φύλλα είναι έμμισχα στη βάση του βλαστού και γίνονται σταδιακά άμισχα προς την κορυφή του βλαστού</a:t>
            </a:r>
          </a:p>
          <a:p>
            <a:r>
              <a:rPr lang="el-GR" sz="3097" dirty="0" smtClean="0"/>
              <a:t>Βλαστός ύψους 5-50</a:t>
            </a:r>
            <a:r>
              <a:rPr lang="en-US" sz="3097" dirty="0" smtClean="0"/>
              <a:t>cm</a:t>
            </a:r>
            <a:r>
              <a:rPr lang="el-GR" sz="3097" dirty="0" smtClean="0"/>
              <a:t>, έρπουσας έκφυσης, κυλινδρικός, με μια </a:t>
            </a:r>
            <a:r>
              <a:rPr lang="el-GR" sz="3097" b="1" dirty="0" smtClean="0"/>
              <a:t>απλή σειρά τριχών κατά μήκος του</a:t>
            </a:r>
            <a:r>
              <a:rPr lang="el-GR" sz="3097" dirty="0" smtClean="0"/>
              <a:t>, ανοικτού πράσινου χρώματος</a:t>
            </a:r>
          </a:p>
          <a:p>
            <a:r>
              <a:rPr lang="el-GR" sz="3097" dirty="0" smtClean="0"/>
              <a:t>Ο βλαστός έχει ελαφρώς διογκωμένα γόνατα</a:t>
            </a:r>
          </a:p>
          <a:p>
            <a:r>
              <a:rPr lang="el-GR" sz="3097" b="1" dirty="0" smtClean="0"/>
              <a:t>Σε κάθε γόνατο υπάρχουν δύο αντίθετα φύλλα</a:t>
            </a:r>
          </a:p>
          <a:p>
            <a:r>
              <a:rPr lang="el-GR" sz="3097" dirty="0" smtClean="0"/>
              <a:t>Τα φυτά ανθίζουν συνήθως στα τέλη χειμώνα ως τις αρχές της άνοιξης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4901"/>
          </a:xfrm>
        </p:spPr>
        <p:txBody>
          <a:bodyPr>
            <a:noAutofit/>
          </a:bodyPr>
          <a:lstStyle/>
          <a:p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Στελλάρια (</a:t>
            </a:r>
            <a:r>
              <a:rPr lang="en-US" sz="2400" b="1" i="1" dirty="0" err="1" smtClean="0"/>
              <a:t>Stellaria</a:t>
            </a:r>
            <a:r>
              <a:rPr lang="en-US" sz="2400" b="1" i="1" dirty="0" smtClean="0"/>
              <a:t> media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br>
              <a:rPr lang="el-GR" sz="2400" b="1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110" y="1112722"/>
            <a:ext cx="8229600" cy="5516678"/>
          </a:xfrm>
        </p:spPr>
        <p:txBody>
          <a:bodyPr>
            <a:noAutofit/>
          </a:bodyPr>
          <a:lstStyle/>
          <a:p>
            <a:r>
              <a:rPr lang="el-GR" sz="2400" dirty="0" smtClean="0"/>
              <a:t>Άνθη μικρά, λευκά, μασχαλιαία ή φέρονται στο άκρο του βλαστού</a:t>
            </a:r>
          </a:p>
          <a:p>
            <a:r>
              <a:rPr lang="el-GR" sz="2400" dirty="0" smtClean="0"/>
              <a:t>Χαρακτηριστικό των ανθέων είναι τα </a:t>
            </a:r>
            <a:r>
              <a:rPr lang="el-GR" sz="2400" b="1" dirty="0" smtClean="0"/>
              <a:t>5 λευκά πέταλα με το βαθύ σχίσιμό τους (μοιάζουν σαν να είναι δέκα</a:t>
            </a:r>
            <a:r>
              <a:rPr lang="el-GR" sz="2400" dirty="0" smtClean="0"/>
              <a:t>)</a:t>
            </a:r>
          </a:p>
          <a:p>
            <a:r>
              <a:rPr lang="el-GR" sz="2400" dirty="0" smtClean="0"/>
              <a:t>Καρπός μικρός, ωοειδής, με πέντε δόντια (σέπαλα) και σχετικά μακρύ ποδίσκο που κάμπτεται προς τα κάτω κατά την ωρίμανση</a:t>
            </a:r>
          </a:p>
          <a:p>
            <a:r>
              <a:rPr lang="el-GR" sz="2400" dirty="0" smtClean="0"/>
              <a:t>Οι σπόροι που περιέχονται μέσα στον καρπό είναι μικροί (0,8-1,4</a:t>
            </a:r>
            <a:r>
              <a:rPr lang="en-US" sz="2400" dirty="0" smtClean="0"/>
              <a:t>mm</a:t>
            </a:r>
            <a:r>
              <a:rPr lang="el-GR" sz="2400" dirty="0" smtClean="0"/>
              <a:t>), σφαιροειδείς ή νεφροειδείς, με χρώμα σταχτί έως ανοικτό καστανό</a:t>
            </a:r>
          </a:p>
          <a:p>
            <a:r>
              <a:rPr lang="el-GR" sz="2400" dirty="0" smtClean="0"/>
              <a:t>Κάθε φυτό παράγει 15.000-25.000 σπόρους που φυτρώνουν από μικρό βάθος (μέχρι 3</a:t>
            </a:r>
            <a:r>
              <a:rPr lang="en-US" sz="2400" dirty="0" smtClean="0"/>
              <a:t>cm</a:t>
            </a:r>
            <a:r>
              <a:rPr lang="el-GR" sz="2400" dirty="0" smtClean="0"/>
              <a:t>)</a:t>
            </a:r>
          </a:p>
          <a:p>
            <a:r>
              <a:rPr lang="el-GR" sz="2400" dirty="0" smtClean="0"/>
              <a:t>Οι σπόροι διατηρούν τη φυτρωτική τους ικανότητα για πάνω από 10 έτη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Νεαρό σπορόφυτο του ζιζανίου στελλάρια</a:t>
            </a:r>
            <a:br>
              <a:rPr lang="el-GR" sz="2400" dirty="0" smtClean="0"/>
            </a:br>
            <a:r>
              <a:rPr lang="el-GR" sz="2400" dirty="0" smtClean="0"/>
              <a:t>Διακρίνονται οι λείες, άτριχες, ωοειδείς κοτυληδόνες με τον μακρύ μίσχο</a:t>
            </a:r>
            <a:endParaRPr lang="en-US" sz="2400" dirty="0"/>
          </a:p>
        </p:txBody>
      </p:sp>
      <p:pic>
        <p:nvPicPr>
          <p:cNvPr id="4" name="Content Placeholder 3" descr="Stellaria-media-BBCH-1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93" r="-1069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667" dirty="0" smtClean="0"/>
              <a:t>Τα φύλλα είναι έμμισχα στη βάση και γίνονται</a:t>
            </a:r>
            <a:br>
              <a:rPr lang="el-GR" sz="2667" dirty="0" smtClean="0"/>
            </a:br>
            <a:r>
              <a:rPr lang="el-GR" sz="2667" dirty="0" smtClean="0"/>
              <a:t> σταδιακά άμισχα στην κορυφή του φυτού</a:t>
            </a:r>
            <a:br>
              <a:rPr lang="el-GR" sz="2667" dirty="0" smtClean="0"/>
            </a:br>
            <a:r>
              <a:rPr lang="el-GR" sz="2667" dirty="0" smtClean="0"/>
              <a:t>Διακρίνεται μια απλή σειρά τριχών στην </a:t>
            </a:r>
            <a:br>
              <a:rPr lang="el-GR" sz="2667" dirty="0" smtClean="0"/>
            </a:br>
            <a:r>
              <a:rPr lang="el-GR" sz="2667" dirty="0" smtClean="0"/>
              <a:t>μία πλευρά του βλαστού</a:t>
            </a:r>
            <a:endParaRPr lang="en-US" sz="2667" dirty="0"/>
          </a:p>
        </p:txBody>
      </p:sp>
      <p:pic>
        <p:nvPicPr>
          <p:cNvPr id="4" name="Content Placeholder 3" descr="Stellaria-media-BBCH-3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0749" r="-80749"/>
          <a:stretch>
            <a:fillRect/>
          </a:stretch>
        </p:blipFill>
        <p:spPr>
          <a:xfrm>
            <a:off x="457200" y="1945076"/>
            <a:ext cx="8229600" cy="46456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Ήρα λεπτή (</a:t>
            </a:r>
            <a:r>
              <a:rPr lang="en-US" sz="2400" b="1" i="1" dirty="0" err="1" smtClean="0"/>
              <a:t>Lolium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rigidum</a:t>
            </a:r>
            <a:r>
              <a:rPr lang="el-GR" sz="2400" b="1" dirty="0" smtClean="0"/>
              <a:t>)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b="1" dirty="0" smtClean="0"/>
              <a:t>Ταξινομικά, βιολογικά, οικολογικά χαρακτηριστικά 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E</a:t>
            </a:r>
            <a:r>
              <a:rPr lang="el-GR" sz="2400" dirty="0" smtClean="0"/>
              <a:t>τήσιο χειμερινό ζιζάνιο</a:t>
            </a:r>
          </a:p>
          <a:p>
            <a:r>
              <a:rPr lang="el-GR" sz="2400" dirty="0" smtClean="0"/>
              <a:t>Αναπαράγεται με σπόρους</a:t>
            </a:r>
          </a:p>
          <a:p>
            <a:r>
              <a:rPr lang="el-GR" sz="2400" dirty="0" smtClean="0"/>
              <a:t>Απαντάται με μεγάλη συχνότητα κυρίως στις καλλιέργειες χειμερινών σιτηρών</a:t>
            </a:r>
          </a:p>
          <a:p>
            <a:r>
              <a:rPr lang="el-GR" sz="2400" dirty="0" smtClean="0"/>
              <a:t>Δευτερευόντως, απαντάται και σε άλλες χειμερινές και πρώιμες ανοιξιάτικες καλλιέργειες</a:t>
            </a:r>
          </a:p>
          <a:p>
            <a:r>
              <a:rPr lang="el-GR" sz="2400" dirty="0" smtClean="0"/>
              <a:t>Φυτρώνει το φθινόπωρο και νωρίς την άνοιξη</a:t>
            </a:r>
          </a:p>
          <a:p>
            <a:r>
              <a:rPr lang="el-GR" sz="2400" dirty="0" smtClean="0"/>
              <a:t>Δεν απαιτεί γόνιμα εδάφη για την ανάπτυξή του</a:t>
            </a:r>
          </a:p>
          <a:p>
            <a:r>
              <a:rPr lang="el-GR" sz="2400" dirty="0" smtClean="0"/>
              <a:t>Επίσης, στις αροτραίες καλλιέργειες της χώρας απαντώνται τα συγγενικά είδη </a:t>
            </a:r>
            <a:r>
              <a:rPr lang="en-US" sz="2400" i="1" dirty="0" err="1" smtClean="0"/>
              <a:t>Lolium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multiflorum</a:t>
            </a:r>
            <a:r>
              <a:rPr lang="en-US" sz="2400" i="1" dirty="0" smtClean="0"/>
              <a:t> </a:t>
            </a:r>
            <a:r>
              <a:rPr lang="el-GR" sz="2400" dirty="0" smtClean="0"/>
              <a:t>(ήρα πολύανθη) και </a:t>
            </a:r>
            <a:r>
              <a:rPr lang="en-US" sz="2400" i="1" dirty="0" err="1" smtClean="0"/>
              <a:t>Lolium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temulentum</a:t>
            </a:r>
            <a:r>
              <a:rPr lang="en-US" sz="2400" dirty="0" smtClean="0"/>
              <a:t> </a:t>
            </a:r>
            <a:r>
              <a:rPr lang="el-GR" sz="2400" dirty="0" smtClean="0"/>
              <a:t>(ήρα μεθυστική)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Νεαρά και αναπτυγμένα φυτά του ζιζανίου στελλάρια</a:t>
            </a:r>
            <a:endParaRPr lang="en-US" sz="2400" dirty="0"/>
          </a:p>
        </p:txBody>
      </p:sp>
      <p:pic>
        <p:nvPicPr>
          <p:cNvPr id="4" name="Content Placeholder 3" descr="Stellaria_media_plant_62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Χαρακτηριστικά άνθη με πέντε λευκά σέπαλα, βαθιά σχισμένα που δίνουν την εντύπωση ότι είναι δέκα</a:t>
            </a:r>
            <a:endParaRPr lang="en-US" sz="2400" dirty="0"/>
          </a:p>
        </p:txBody>
      </p:sp>
      <p:pic>
        <p:nvPicPr>
          <p:cNvPr id="4" name="Content Placeholder 3" descr="Stellaria-media-BBCH-65_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6773" r="-2677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Λεπτομέρεια ανθέων του ζιζανίου στελλάρια τα οποία είναι μεμονωμένα στις μασχάλες των φύλλων ή την κορυφή των βλαστών</a:t>
            </a:r>
            <a:endParaRPr lang="en-US" sz="2400" dirty="0"/>
          </a:p>
        </p:txBody>
      </p:sp>
      <p:pic>
        <p:nvPicPr>
          <p:cNvPr id="4" name="Content Placeholder 3" descr="800px-Kaldari_Stellaria_media_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Οι καρποί του ζιζανίου στελλάρια φέρονται σε μακρείς ποδίσκους που κάμπτονται προς τα κάτω κατά την ωρίμανσή τους</a:t>
            </a:r>
            <a:endParaRPr lang="en-US" sz="2400" dirty="0"/>
          </a:p>
        </p:txBody>
      </p:sp>
      <p:pic>
        <p:nvPicPr>
          <p:cNvPr id="4" name="Content Placeholder 3" descr="436px-Stellaria_media_kz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4904" r="-7490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Οι σπόροι του ζιζανίου στελλάρια είναι καστανοί έως κόκκινοι, σφαιροειδείς ή νεφροειδείς</a:t>
            </a:r>
            <a:endParaRPr lang="en-US" sz="2400" dirty="0"/>
          </a:p>
        </p:txBody>
      </p:sp>
      <p:pic>
        <p:nvPicPr>
          <p:cNvPr id="4" name="Content Placeholder 3" descr="Stellaria-media-BBCH-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4308" r="-3430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Βερόνικα (</a:t>
            </a:r>
            <a:r>
              <a:rPr lang="en-US" sz="2400" b="1" i="1" dirty="0" smtClean="0"/>
              <a:t>Veronica </a:t>
            </a:r>
            <a:r>
              <a:rPr lang="en-US" sz="2400" b="1" i="1" dirty="0" err="1" smtClean="0"/>
              <a:t>hederifolia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Ταξινομικά, βιολογικά, οικολογικά, μορφολογικά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</a:t>
            </a:r>
            <a:r>
              <a:rPr lang="el-GR" sz="2400" dirty="0" smtClean="0"/>
              <a:t>τήσιο χειμερινό είδος</a:t>
            </a:r>
          </a:p>
          <a:p>
            <a:r>
              <a:rPr lang="el-GR" sz="2400" dirty="0" smtClean="0"/>
              <a:t>Αναπαράγεται με σπόρους και φυτρώνει το φθινόπωρο</a:t>
            </a:r>
          </a:p>
          <a:p>
            <a:r>
              <a:rPr lang="el-GR" sz="2400" dirty="0" smtClean="0"/>
              <a:t>Δημιουργεί προβλήματα σε καλλιέργειες χειμερινών σιτηρών, στη μηδική (κατά την περίοδο ληθάργου), καθώς και σε κήπους</a:t>
            </a:r>
          </a:p>
          <a:p>
            <a:r>
              <a:rPr lang="el-GR" sz="2400" dirty="0" smtClean="0"/>
              <a:t>Προτιμά τα υγρά, χαλαρά, πηλώδη, γόνιμα εδάφη</a:t>
            </a:r>
          </a:p>
          <a:p>
            <a:r>
              <a:rPr lang="el-GR" sz="2400" dirty="0" smtClean="0"/>
              <a:t>Κοτυληδόνες σαρκώδεις, ωοειδείς, έμμισχες, με ευδιάκριτη μεσαία νεύρωση</a:t>
            </a:r>
          </a:p>
          <a:p>
            <a:r>
              <a:rPr lang="el-GR" sz="2400" b="1" dirty="0" smtClean="0"/>
              <a:t>Φύλλα</a:t>
            </a:r>
            <a:r>
              <a:rPr lang="el-GR" sz="2400" dirty="0" smtClean="0"/>
              <a:t> έμμισχα, </a:t>
            </a:r>
            <a:r>
              <a:rPr lang="el-GR" sz="2400" b="1" dirty="0" smtClean="0"/>
              <a:t>κυκλικά ή καρδιόσχημα, με 3-7 λωβούς, καλυμμένα από τρίχες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Βερόνικα (</a:t>
            </a:r>
            <a:r>
              <a:rPr lang="en-US" sz="2400" b="1" i="1" dirty="0" smtClean="0"/>
              <a:t>Veronica </a:t>
            </a:r>
            <a:r>
              <a:rPr lang="en-US" sz="2400" b="1" i="1" dirty="0" err="1" smtClean="0"/>
              <a:t>hederifolia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Ταξινομικά, βιολογικά, οικολογικά, 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sz="3100" dirty="0" smtClean="0"/>
              <a:t>Βλαστός ύψους 10-40</a:t>
            </a:r>
            <a:r>
              <a:rPr lang="en-US" sz="3100" dirty="0" smtClean="0"/>
              <a:t>cm</a:t>
            </a:r>
            <a:r>
              <a:rPr lang="el-GR" sz="3100" dirty="0" smtClean="0"/>
              <a:t>, όρθιας ή έρπουσας έκφυσης, κυλινδρικός, πολύ διακλαδισμένος, καλυμμένος από τρίχες</a:t>
            </a:r>
          </a:p>
          <a:p>
            <a:r>
              <a:rPr lang="el-GR" sz="3100" dirty="0" smtClean="0"/>
              <a:t>Τα φυτά της βερόνικας ανθοφορούν το διάστημα μεταξύ Μαρτίου μέχρι τον Μάιο</a:t>
            </a:r>
          </a:p>
          <a:p>
            <a:r>
              <a:rPr lang="el-GR" sz="3100" dirty="0" smtClean="0"/>
              <a:t>Τα </a:t>
            </a:r>
            <a:r>
              <a:rPr lang="el-GR" sz="3100" b="1" dirty="0" smtClean="0"/>
              <a:t>άνθη </a:t>
            </a:r>
            <a:r>
              <a:rPr lang="el-GR" sz="3100" dirty="0" smtClean="0"/>
              <a:t>είναι</a:t>
            </a:r>
            <a:r>
              <a:rPr lang="el-GR" sz="3100" b="1" dirty="0" smtClean="0"/>
              <a:t> ανοικτού κυανού (γαλάζιου) χρώματος, με μικρούς ποδίσκους</a:t>
            </a:r>
            <a:r>
              <a:rPr lang="el-GR" sz="3100" dirty="0" smtClean="0"/>
              <a:t>, φέρονται τοποθετημένα στις μασχάλες των φύλλων</a:t>
            </a:r>
          </a:p>
          <a:p>
            <a:r>
              <a:rPr lang="el-GR" sz="3100" dirty="0" smtClean="0"/>
              <a:t>Σπόροι σφαιροειδείς μέχρι ωοειδείς, κιτρινο-καστανόχροης απόχρωσης</a:t>
            </a:r>
          </a:p>
          <a:p>
            <a:r>
              <a:rPr lang="el-GR" sz="3100" dirty="0" smtClean="0"/>
              <a:t>Κάθε φυτό παράγει κατά μέσο όρο 200 σπόρους</a:t>
            </a:r>
          </a:p>
          <a:p>
            <a:r>
              <a:rPr lang="el-GR" sz="3100" dirty="0" smtClean="0"/>
              <a:t>Οι διαστάσεις τους είναι μήκος 2-3</a:t>
            </a:r>
            <a:r>
              <a:rPr lang="en-US" sz="3100" dirty="0" smtClean="0"/>
              <a:t>mm</a:t>
            </a:r>
            <a:r>
              <a:rPr lang="el-GR" sz="3100" dirty="0" smtClean="0"/>
              <a:t> και πλάτος 1,2-1,8</a:t>
            </a:r>
            <a:r>
              <a:rPr lang="en-US" sz="3100" dirty="0" smtClean="0"/>
              <a:t>mm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Νεαρό φυτό βερόνικας (</a:t>
            </a:r>
            <a:r>
              <a:rPr lang="en-US" sz="2400" i="1" dirty="0" smtClean="0"/>
              <a:t>Veronica </a:t>
            </a:r>
            <a:r>
              <a:rPr lang="en-US" sz="2400" i="1" dirty="0" err="1" smtClean="0"/>
              <a:t>hederifolia</a:t>
            </a:r>
            <a:r>
              <a:rPr lang="el-GR" sz="2400" dirty="0" smtClean="0"/>
              <a:t>) με ωοειδείς, έμμισχες κοτυληδόνες, με ευδιάκριτη μεσαία νεύρωση</a:t>
            </a:r>
            <a:endParaRPr lang="en-US" sz="2400" dirty="0"/>
          </a:p>
        </p:txBody>
      </p:sp>
      <p:pic>
        <p:nvPicPr>
          <p:cNvPr id="4" name="Content Placeholder 3" descr="VERHE-COT-7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757" r="-675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φύλλα του ζιζανίου βερόνικα είναι κυκλικά,</a:t>
            </a:r>
            <a:br>
              <a:rPr lang="el-GR" sz="2400" dirty="0" smtClean="0"/>
            </a:br>
            <a:r>
              <a:rPr lang="el-GR" sz="2400" dirty="0" smtClean="0"/>
              <a:t> αδιαίρετα και λοβωτά (φέρουν 3-7 λοβούς)  </a:t>
            </a:r>
            <a:endParaRPr lang="en-US" sz="2400" dirty="0"/>
          </a:p>
        </p:txBody>
      </p:sp>
      <p:pic>
        <p:nvPicPr>
          <p:cNvPr id="4" name="Content Placeholder 3" descr="VERHE-EAR-7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2862" r="-2286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φύλλα της βερόνικας δεν έχουν ευδιάκριτα νεύρα, αλλά έχουν τραχιά υφή και τρίχες σε όλη την επιφάνειά τους</a:t>
            </a:r>
            <a:endParaRPr lang="en-US" sz="2400" dirty="0"/>
          </a:p>
        </p:txBody>
      </p:sp>
      <p:pic>
        <p:nvPicPr>
          <p:cNvPr id="4" name="Content Placeholder 3" descr="Veronica-hederifolia-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7619" r="-2761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667" b="1" dirty="0" smtClean="0"/>
              <a:t/>
            </a:r>
            <a:br>
              <a:rPr lang="el-GR" sz="2667" b="1" dirty="0" smtClean="0"/>
            </a:br>
            <a:r>
              <a:rPr lang="el-GR" sz="2667" b="1" dirty="0" smtClean="0"/>
              <a:t/>
            </a:r>
            <a:br>
              <a:rPr lang="el-GR" sz="2667" b="1" dirty="0" smtClean="0"/>
            </a:br>
            <a:r>
              <a:rPr lang="el-GR" sz="2667" b="1" dirty="0" smtClean="0"/>
              <a:t>Ήρα λεπτή </a:t>
            </a:r>
            <a:r>
              <a:rPr lang="en-US" sz="2667" b="1" dirty="0" smtClean="0"/>
              <a:t>(</a:t>
            </a:r>
            <a:r>
              <a:rPr lang="en-US" sz="2667" b="1" i="1" dirty="0" err="1" smtClean="0"/>
              <a:t>Lolium</a:t>
            </a:r>
            <a:r>
              <a:rPr lang="en-US" sz="2667" b="1" i="1" dirty="0" smtClean="0"/>
              <a:t> </a:t>
            </a:r>
            <a:r>
              <a:rPr lang="en-US" sz="2667" b="1" i="1" dirty="0" err="1" smtClean="0"/>
              <a:t>rigidum</a:t>
            </a:r>
            <a:r>
              <a:rPr lang="en-US" sz="2667" b="1" dirty="0" smtClean="0"/>
              <a:t>)</a:t>
            </a:r>
            <a:br>
              <a:rPr lang="en-US" sz="2667" b="1" dirty="0" smtClean="0"/>
            </a:br>
            <a:r>
              <a:rPr lang="el-GR" sz="2667" b="1" dirty="0" smtClean="0"/>
              <a:t>Μορφολογικά χαρακτηριστικά </a:t>
            </a:r>
            <a:r>
              <a:rPr lang="el-GR" b="1" dirty="0" smtClean="0"/>
              <a:t/>
            </a:r>
            <a:br>
              <a:rPr lang="el-GR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481814" cy="522134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Φύλλα νεαρών φυτών στενά και όρθια</a:t>
            </a:r>
          </a:p>
          <a:p>
            <a:r>
              <a:rPr lang="el-GR" sz="2400" b="1" dirty="0" smtClean="0"/>
              <a:t>Έλασμα φύλλων </a:t>
            </a:r>
            <a:r>
              <a:rPr lang="el-GR" sz="2400" dirty="0" smtClean="0"/>
              <a:t>τραχιάς υφής, ‘ραβδωτό’, χωρίς ευδιάκριτο κεντρικό νεύρο στην άνω επιφάνεια και </a:t>
            </a:r>
            <a:r>
              <a:rPr lang="el-GR" sz="2400" b="1" dirty="0" smtClean="0"/>
              <a:t>γυαλιστερό στην κάτω επιφάνεια</a:t>
            </a:r>
          </a:p>
          <a:p>
            <a:r>
              <a:rPr lang="el-GR" sz="2400" dirty="0" smtClean="0"/>
              <a:t>Κολεός φύλλων τραχύς, ωχροκίτρινος, δεν φέρει τρίχες</a:t>
            </a:r>
          </a:p>
          <a:p>
            <a:r>
              <a:rPr lang="el-GR" sz="2400" b="1" dirty="0" smtClean="0"/>
              <a:t>Γλωσσίδιο μεμβρανώδες</a:t>
            </a:r>
            <a:r>
              <a:rPr lang="el-GR" sz="2400" dirty="0" smtClean="0"/>
              <a:t>, βραχύ, </a:t>
            </a:r>
            <a:r>
              <a:rPr lang="el-GR" sz="2400" b="1" dirty="0" smtClean="0"/>
              <a:t>τριγωνικό (μυτερό)</a:t>
            </a:r>
          </a:p>
          <a:p>
            <a:r>
              <a:rPr lang="el-GR" sz="2400" b="1" dirty="0" smtClean="0"/>
              <a:t>Ωτίδια μεγάλα</a:t>
            </a:r>
            <a:r>
              <a:rPr lang="el-GR" sz="2400" dirty="0" smtClean="0"/>
              <a:t>, στενά, τα οποία </a:t>
            </a:r>
            <a:r>
              <a:rPr lang="el-GR" sz="2400" b="1" dirty="0" smtClean="0"/>
              <a:t>περιβάλλουν τον κολεό </a:t>
            </a:r>
          </a:p>
          <a:p>
            <a:r>
              <a:rPr lang="el-GR" sz="2400" dirty="0" smtClean="0"/>
              <a:t>Βλαστός πράσινος, κυλινδρικός, τραχύς, ημιπλάγιας-όρθιας έκφυσης</a:t>
            </a:r>
          </a:p>
          <a:p>
            <a:r>
              <a:rPr lang="el-GR" sz="2400" dirty="0" smtClean="0"/>
              <a:t>Το είδος χαρακτηρίζεται από πολύ μεγάλη ικανότητα αδερφώματος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667" dirty="0" smtClean="0"/>
              <a:t>Τα φύλλα της βερόνικας δεν έχουν ευδιάκριτα νεύρα, αλλά έχουν τραχιά υφή και τρίχες σε όλη την επιφάνειά τους</a:t>
            </a:r>
            <a:endParaRPr lang="en-US" sz="2667" dirty="0"/>
          </a:p>
        </p:txBody>
      </p:sp>
      <p:pic>
        <p:nvPicPr>
          <p:cNvPr id="4" name="Content Placeholder 3" descr="Veronica-hederifolia-BBCH-6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1684" r="-3168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άνθη είναι γαλάζια και φέρονται μεμονωμένα στις μασχάλες των φύλλων Ο ποδίσκος τους είναι κοντός και έχει τρίχες</a:t>
            </a:r>
            <a:endParaRPr lang="en-US" sz="2400" dirty="0"/>
          </a:p>
        </p:txBody>
      </p:sp>
      <p:pic>
        <p:nvPicPr>
          <p:cNvPr id="4" name="Content Placeholder 3" descr="800px-Veronica_hederifolia_(7131281999)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72" r="-1057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To </a:t>
            </a:r>
            <a:r>
              <a:rPr lang="el-GR" sz="2400" b="1" dirty="0" smtClean="0"/>
              <a:t>γαλαζάκι</a:t>
            </a:r>
            <a:r>
              <a:rPr lang="el-GR" sz="2400" dirty="0" smtClean="0"/>
              <a:t> </a:t>
            </a:r>
            <a:r>
              <a:rPr lang="en-US" sz="2400" dirty="0" smtClean="0"/>
              <a:t>(</a:t>
            </a:r>
            <a:r>
              <a:rPr lang="en-US" sz="2400" b="1" i="1" dirty="0" smtClean="0"/>
              <a:t>Veronica </a:t>
            </a:r>
            <a:r>
              <a:rPr lang="en-US" sz="2400" b="1" i="1" dirty="0" err="1" smtClean="0"/>
              <a:t>persicae</a:t>
            </a:r>
            <a:r>
              <a:rPr lang="en-US" sz="2400" dirty="0" smtClean="0"/>
              <a:t>)</a:t>
            </a:r>
            <a:r>
              <a:rPr lang="el-GR" sz="2400" dirty="0" smtClean="0"/>
              <a:t> είναι ετήσιο, </a:t>
            </a:r>
            <a:br>
              <a:rPr lang="el-GR" sz="2400" dirty="0" smtClean="0"/>
            </a:br>
            <a:r>
              <a:rPr lang="el-GR" sz="2400" dirty="0" smtClean="0"/>
              <a:t>χειμερινό φυτό, με όρθια ή έρπουσα έκφυση</a:t>
            </a:r>
            <a:endParaRPr lang="en-US" sz="2400" dirty="0"/>
          </a:p>
        </p:txBody>
      </p:sp>
      <p:pic>
        <p:nvPicPr>
          <p:cNvPr id="3" name="Picture 2" descr="00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97" y="1847830"/>
            <a:ext cx="6581206" cy="43874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939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 βλαστός είναι πράσινος, κυλινδρικός </a:t>
            </a:r>
            <a:br>
              <a:rPr lang="el-GR" sz="2400" dirty="0" smtClean="0"/>
            </a:br>
            <a:r>
              <a:rPr lang="el-GR" sz="2400" dirty="0" smtClean="0"/>
              <a:t>και έχει όρθια ή έρπουσα έκφυση</a:t>
            </a:r>
            <a:endParaRPr lang="en-US" sz="2400" dirty="0"/>
          </a:p>
        </p:txBody>
      </p:sp>
      <p:pic>
        <p:nvPicPr>
          <p:cNvPr id="5" name="Picture 4" descr="85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788" y="1649549"/>
            <a:ext cx="3637255" cy="4849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425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 βλαστός έχει τρίχες στην επιφάνειά του και </a:t>
            </a:r>
            <a:br>
              <a:rPr lang="el-GR" sz="2400" dirty="0" smtClean="0"/>
            </a:br>
            <a:r>
              <a:rPr lang="el-GR" sz="2400" dirty="0" smtClean="0"/>
              <a:t>ύψος που κυμαίνεται μεταξύ 10 και 40</a:t>
            </a:r>
            <a:r>
              <a:rPr lang="en-US" sz="2400" dirty="0" smtClean="0"/>
              <a:t>cm</a:t>
            </a:r>
            <a:endParaRPr lang="en-US" sz="2400" dirty="0"/>
          </a:p>
        </p:txBody>
      </p:sp>
      <p:pic>
        <p:nvPicPr>
          <p:cNvPr id="5" name="Picture 4" descr="85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586" y="1570769"/>
            <a:ext cx="3829436" cy="5109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2741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Τα άνθη είναι γαλάζια και φέρονται μεμονωμένα</a:t>
            </a:r>
            <a:endParaRPr lang="en-US" sz="2400" dirty="0"/>
          </a:p>
        </p:txBody>
      </p:sp>
      <p:pic>
        <p:nvPicPr>
          <p:cNvPr id="5" name="Picture 4" descr="Veronica-persica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964" y="1659167"/>
            <a:ext cx="5756494" cy="48354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9174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 </a:t>
            </a:r>
            <a:r>
              <a:rPr lang="el-GR" sz="2400" dirty="0"/>
              <a:t>π</a:t>
            </a:r>
            <a:r>
              <a:rPr lang="el-GR" sz="2400" dirty="0" smtClean="0"/>
              <a:t>οδίσκος των ανθέων είναι μακρύς </a:t>
            </a:r>
            <a:br>
              <a:rPr lang="el-GR" sz="2400" dirty="0" smtClean="0"/>
            </a:br>
            <a:r>
              <a:rPr lang="en-US" sz="2400" dirty="0" smtClean="0"/>
              <a:t>(</a:t>
            </a:r>
            <a:r>
              <a:rPr lang="el-GR" sz="2400" dirty="0" smtClean="0"/>
              <a:t>διακρίνεται από το είδος </a:t>
            </a:r>
            <a:r>
              <a:rPr lang="en-US" sz="2400" i="1" dirty="0" smtClean="0"/>
              <a:t>Veronica </a:t>
            </a:r>
            <a:r>
              <a:rPr lang="en-US" sz="2400" i="1" dirty="0" err="1" smtClean="0"/>
              <a:t>hederifolia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3" name="Picture 2" descr="Veronica persica stem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91" y="1648472"/>
            <a:ext cx="3067930" cy="47352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804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Μικρόκαρπη κολλητσίδα (</a:t>
            </a:r>
            <a:r>
              <a:rPr lang="en-US" sz="2400" b="1" i="1" dirty="0" err="1" smtClean="0"/>
              <a:t>Galium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spurium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Ταξινομικά, βιολογικά, οικολογικά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Ετήσιο χειμερινό είδος</a:t>
            </a:r>
          </a:p>
          <a:p>
            <a:r>
              <a:rPr lang="el-GR" sz="2400" dirty="0" smtClean="0"/>
              <a:t>Αναπαράγεται με σπόρο</a:t>
            </a:r>
          </a:p>
          <a:p>
            <a:r>
              <a:rPr lang="el-GR" sz="2400" dirty="0" smtClean="0"/>
              <a:t>Φυτρώνει το φθινόπωρο και στο τέλος του χειμώνα</a:t>
            </a:r>
          </a:p>
          <a:p>
            <a:r>
              <a:rPr lang="el-GR" sz="2400" dirty="0" smtClean="0"/>
              <a:t>Απαντάται με μεγάλη συχνότητα και πυκνότητα στις καλλιέργειες χειμερινών σιτηρών της χώρας</a:t>
            </a:r>
          </a:p>
          <a:p>
            <a:r>
              <a:rPr lang="el-GR" sz="2400" dirty="0" smtClean="0"/>
              <a:t>Συνήθως στα χειμερινά σιτηρά απαντάται μόνο του (ή συνυπάρχει με το συγγενές είδος </a:t>
            </a:r>
            <a:r>
              <a:rPr lang="en-US" sz="2400" i="1" dirty="0" smtClean="0"/>
              <a:t>G. </a:t>
            </a:r>
            <a:r>
              <a:rPr lang="en-US" sz="2400" i="1" dirty="0" err="1" smtClean="0"/>
              <a:t>tricornutum</a:t>
            </a:r>
            <a:r>
              <a:rPr lang="el-GR" sz="2400" dirty="0" smtClean="0"/>
              <a:t>, κυρτόκαρπη κολλητσίδα</a:t>
            </a:r>
            <a:r>
              <a:rPr lang="en-US" sz="2400" dirty="0" smtClean="0"/>
              <a:t>) </a:t>
            </a:r>
          </a:p>
          <a:p>
            <a:r>
              <a:rPr lang="el-GR" sz="2400" dirty="0" smtClean="0"/>
              <a:t>Έχει μικρότερες απαιτήσεις σε νερό, θρεπτικά στοιχεία και οργανική ουσία συγκριτικά με τη μεγαλόκαρπη κολλητσίδα </a:t>
            </a:r>
            <a:r>
              <a:rPr lang="en-US" sz="2400" dirty="0" smtClean="0"/>
              <a:t>(</a:t>
            </a:r>
            <a:r>
              <a:rPr lang="en-US" sz="2400" i="1" dirty="0" smtClean="0"/>
              <a:t>G. </a:t>
            </a:r>
            <a:r>
              <a:rPr lang="en-US" sz="2400" i="1" dirty="0" err="1" smtClean="0"/>
              <a:t>aparine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Μικρόκαρπη κολλητσίδα (</a:t>
            </a:r>
            <a:r>
              <a:rPr lang="en-US" sz="2400" b="1" i="1" dirty="0" err="1" smtClean="0"/>
              <a:t>Galium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spurium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Κοτυληδόνες ωοειδείς, έμμισχες, χωρίς τρίχες</a:t>
            </a:r>
          </a:p>
          <a:p>
            <a:r>
              <a:rPr lang="el-GR" sz="2400" dirty="0" smtClean="0"/>
              <a:t>Φύλλα στενά, άκαμπτα, ανοικτού πράσινου χρώματος</a:t>
            </a:r>
          </a:p>
          <a:p>
            <a:r>
              <a:rPr lang="el-GR" sz="2400" dirty="0" smtClean="0"/>
              <a:t>Τα </a:t>
            </a:r>
            <a:r>
              <a:rPr lang="el-GR" sz="2400" b="1" dirty="0" smtClean="0"/>
              <a:t>φύλλα είναι κυκλικώς διατεταγμένα </a:t>
            </a:r>
            <a:r>
              <a:rPr lang="el-GR" sz="2400" dirty="0" smtClean="0"/>
              <a:t>(6-9 φύλλα) </a:t>
            </a:r>
            <a:r>
              <a:rPr lang="el-GR" sz="2400" b="1" dirty="0" smtClean="0"/>
              <a:t>σε κάθε γόνατο του βλαστού</a:t>
            </a:r>
          </a:p>
          <a:p>
            <a:r>
              <a:rPr lang="el-GR" sz="2400" dirty="0" smtClean="0"/>
              <a:t>Συνήθως </a:t>
            </a:r>
            <a:r>
              <a:rPr lang="el-GR" sz="2400" b="1" dirty="0" smtClean="0"/>
              <a:t>καταλήγουν σε αγκάθι </a:t>
            </a:r>
            <a:r>
              <a:rPr lang="el-GR" sz="2400" dirty="0" smtClean="0"/>
              <a:t>(το κεντρικό τους νεύρο)</a:t>
            </a:r>
          </a:p>
          <a:p>
            <a:r>
              <a:rPr lang="el-GR" sz="2400" dirty="0" smtClean="0"/>
              <a:t>Η άνω επιφάνεια των φύλλων φέρει μικρές, άκαμπτες τρίχες</a:t>
            </a:r>
          </a:p>
          <a:p>
            <a:r>
              <a:rPr lang="el-GR" sz="2400" dirty="0" smtClean="0"/>
              <a:t>Ο </a:t>
            </a:r>
            <a:r>
              <a:rPr lang="el-GR" sz="2400" b="1" dirty="0" smtClean="0"/>
              <a:t>βλαστός</a:t>
            </a:r>
            <a:r>
              <a:rPr lang="el-GR" sz="2400" dirty="0" smtClean="0"/>
              <a:t> είναι πράσινος, όρθιας έκφυσης, </a:t>
            </a:r>
            <a:r>
              <a:rPr lang="el-GR" sz="2400" b="1" dirty="0" smtClean="0"/>
              <a:t>τετράπλευρος (τετραγωνικής διατομής),</a:t>
            </a:r>
            <a:r>
              <a:rPr lang="el-GR" sz="2400" dirty="0" smtClean="0"/>
              <a:t> ύψους 40-90</a:t>
            </a:r>
            <a:r>
              <a:rPr lang="en-US" sz="2400" dirty="0" smtClean="0"/>
              <a:t>cm</a:t>
            </a:r>
            <a:endParaRPr lang="el-GR" sz="2400" dirty="0" smtClean="0"/>
          </a:p>
          <a:p>
            <a:r>
              <a:rPr lang="el-GR" sz="2400" dirty="0" smtClean="0"/>
              <a:t>Είναι λεπτότερος και λιγότερο πράσινος από το βλαστό της μεγαλόκαρπης κολλητσίδας (</a:t>
            </a:r>
            <a:r>
              <a:rPr lang="en-US" sz="2400" i="1" dirty="0" smtClean="0"/>
              <a:t>G. </a:t>
            </a:r>
            <a:r>
              <a:rPr lang="en-US" sz="2400" i="1" dirty="0" err="1" smtClean="0"/>
              <a:t>aparine</a:t>
            </a:r>
            <a:r>
              <a:rPr lang="el-GR" sz="2400" dirty="0" smtClean="0"/>
              <a:t>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Μικρόκαρπη κολλητσίδα (</a:t>
            </a:r>
            <a:r>
              <a:rPr lang="en-US" sz="2400" b="1" i="1" dirty="0" err="1" smtClean="0"/>
              <a:t>Galium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spurium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φυτά της μικρόκαρπης κολλητσίδας ανθίζουν από τον Μάρτιο έως τον Μάιο</a:t>
            </a:r>
          </a:p>
          <a:p>
            <a:r>
              <a:rPr lang="el-GR" sz="2400" dirty="0" smtClean="0"/>
              <a:t>Άνθη κιτρινοπράσινα, με μακρύτερους άκαμπτους ποδίσκους από ότι του είδους </a:t>
            </a:r>
            <a:r>
              <a:rPr lang="en-US" sz="2400" i="1" dirty="0" smtClean="0"/>
              <a:t>G. </a:t>
            </a:r>
            <a:r>
              <a:rPr lang="en-US" sz="2400" i="1" dirty="0" err="1" smtClean="0"/>
              <a:t>aparine</a:t>
            </a:r>
            <a:endParaRPr lang="en-US" sz="2400" i="1" dirty="0" smtClean="0"/>
          </a:p>
          <a:p>
            <a:r>
              <a:rPr lang="el-GR" sz="2400" dirty="0" smtClean="0"/>
              <a:t>Οι ποδίσκοι διακλαδίζονται προς όλες τις κατευθύνσεις</a:t>
            </a:r>
          </a:p>
          <a:p>
            <a:r>
              <a:rPr lang="el-GR" sz="2400" b="1" dirty="0" smtClean="0"/>
              <a:t>Σπόροι</a:t>
            </a:r>
            <a:r>
              <a:rPr lang="el-GR" sz="2400" dirty="0" smtClean="0"/>
              <a:t> πολύ μικροί (1,5-3</a:t>
            </a:r>
            <a:r>
              <a:rPr lang="en-US" sz="2400" dirty="0" smtClean="0"/>
              <a:t>mm</a:t>
            </a:r>
            <a:r>
              <a:rPr lang="el-GR" sz="2400" dirty="0" smtClean="0"/>
              <a:t>), </a:t>
            </a:r>
            <a:r>
              <a:rPr lang="el-GR" sz="2400" b="1" dirty="0" smtClean="0"/>
              <a:t>σφαιροειδείς με αγκάθια</a:t>
            </a:r>
            <a:r>
              <a:rPr lang="el-GR" sz="2400" dirty="0" smtClean="0"/>
              <a:t> στη μεγαλύτερη επιφάνεια</a:t>
            </a:r>
          </a:p>
          <a:p>
            <a:r>
              <a:rPr lang="el-GR" sz="2400" dirty="0" smtClean="0"/>
              <a:t>Οι σπόροι δεν φέρουν αγκάθια στη βάση τους</a:t>
            </a:r>
          </a:p>
          <a:p>
            <a:r>
              <a:rPr lang="el-GR" sz="2400" dirty="0" smtClean="0"/>
              <a:t>Τα φυτά της μικρόκαρπης κολλητσίδας είναι λεπτότερα, λιγότερο πράσινα και χαμηλότερα από εκείνα του είδους </a:t>
            </a:r>
            <a:r>
              <a:rPr lang="en-US" sz="2400" i="1" dirty="0" smtClean="0"/>
              <a:t>G. </a:t>
            </a:r>
            <a:r>
              <a:rPr lang="en-US" sz="2400" i="1" dirty="0" err="1" smtClean="0"/>
              <a:t>aparine</a:t>
            </a:r>
            <a:r>
              <a:rPr lang="en-US" sz="2400" i="1" dirty="0" smtClean="0"/>
              <a:t> </a:t>
            </a:r>
            <a:r>
              <a:rPr lang="el-GR" sz="2400" dirty="0" smtClean="0"/>
              <a:t>(μεγαλόκαρπη κολλητσίδα)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Ήρα </a:t>
            </a:r>
            <a:r>
              <a:rPr lang="el-GR" sz="2400" b="1" dirty="0"/>
              <a:t>λεπτή </a:t>
            </a:r>
            <a:r>
              <a:rPr lang="en-US" sz="2400" b="1" dirty="0"/>
              <a:t>(</a:t>
            </a:r>
            <a:r>
              <a:rPr lang="en-US" sz="2400" b="1" i="1" dirty="0" err="1"/>
              <a:t>Lolium</a:t>
            </a:r>
            <a:r>
              <a:rPr lang="en-US" sz="2400" b="1" i="1" dirty="0"/>
              <a:t> </a:t>
            </a:r>
            <a:r>
              <a:rPr lang="en-US" sz="2400" b="1" i="1" dirty="0" err="1"/>
              <a:t>rigidum</a:t>
            </a:r>
            <a:r>
              <a:rPr lang="en-US" sz="2400" b="1" dirty="0"/>
              <a:t>)</a:t>
            </a:r>
            <a:br>
              <a:rPr lang="en-US" sz="2400" b="1" dirty="0"/>
            </a:br>
            <a:r>
              <a:rPr lang="el-GR" sz="2400" b="1" dirty="0"/>
              <a:t>Μορφολογικά χαρακτηριστικά </a:t>
            </a:r>
            <a:br>
              <a:rPr lang="el-GR" sz="2400" b="1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/>
              <a:t>Ανθίζει το διάστημα μεταξύ Μαρτίου-Μαϊου</a:t>
            </a:r>
          </a:p>
          <a:p>
            <a:r>
              <a:rPr lang="el-GR" sz="2400" b="1" dirty="0"/>
              <a:t>Ταξιανθία πρασινωπός, επιμήκης στάχυς</a:t>
            </a:r>
            <a:r>
              <a:rPr lang="el-GR" sz="2400" dirty="0"/>
              <a:t>, στενός και λεπτός</a:t>
            </a:r>
          </a:p>
          <a:p>
            <a:r>
              <a:rPr lang="el-GR" sz="2400" dirty="0"/>
              <a:t>Τα σταχύδια είναι επιμήκη, λογχοειδή, τοποθετημένα αραιά στη ράχη του σταχυού</a:t>
            </a:r>
          </a:p>
          <a:p>
            <a:r>
              <a:rPr lang="el-GR" sz="2400" b="1" dirty="0"/>
              <a:t>Ο χιτώνας των ανθιδίων δεν καταλήγει σε άγανο</a:t>
            </a: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5219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Νεαρό σπορόφυτο μικρόκαρπης κολλητσίδας (</a:t>
            </a:r>
            <a:r>
              <a:rPr lang="en-US" sz="2400" i="1" dirty="0" err="1" smtClean="0"/>
              <a:t>Galium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spurium</a:t>
            </a:r>
            <a:r>
              <a:rPr lang="el-GR" sz="2400" dirty="0" smtClean="0"/>
              <a:t>)</a:t>
            </a:r>
            <a:br>
              <a:rPr lang="el-GR" sz="2400" dirty="0" smtClean="0"/>
            </a:br>
            <a:r>
              <a:rPr lang="el-GR" sz="2400" dirty="0" smtClean="0"/>
              <a:t>Κοτυληδόνες ωοειδείς, έμμισχες, χωρίς τρίχες</a:t>
            </a:r>
            <a:endParaRPr lang="en-US" sz="2400" dirty="0"/>
          </a:p>
        </p:txBody>
      </p:sp>
      <p:pic>
        <p:nvPicPr>
          <p:cNvPr id="4" name="Content Placeholder 3" descr="86220_bb5bc04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5257" r="-1525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Τα φύλλα παρουσιάζουν κυκλική διάταξη σε </a:t>
            </a:r>
            <a:br>
              <a:rPr lang="el-GR" sz="2400" dirty="0" smtClean="0"/>
            </a:br>
            <a:r>
              <a:rPr lang="el-GR" sz="2400" dirty="0" smtClean="0"/>
              <a:t>κάθε γόνατο των φυτών της μικρόκαρπης κολλητσίδας</a:t>
            </a:r>
            <a:br>
              <a:rPr lang="el-GR" sz="2400" dirty="0" smtClean="0"/>
            </a:br>
            <a:r>
              <a:rPr lang="el-GR" sz="2400" dirty="0" smtClean="0"/>
              <a:t>Το κεντρικό τους νεύρο καταλήγει σε αγκάθι</a:t>
            </a:r>
            <a:endParaRPr lang="en-US" sz="2400" dirty="0"/>
          </a:p>
        </p:txBody>
      </p:sp>
      <p:pic>
        <p:nvPicPr>
          <p:cNvPr id="4" name="Content Placeholder 3" descr="86221_9c07bb7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040" r="-1404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Βλαστός τετράπλευρος έρπουσας έκφυσης</a:t>
            </a:r>
            <a:br>
              <a:rPr lang="el-GR" sz="2400" dirty="0" smtClean="0"/>
            </a:br>
            <a:r>
              <a:rPr lang="el-GR" sz="2400" dirty="0" smtClean="0"/>
              <a:t> ή αναρριχώμενος σε άλλα φυτά</a:t>
            </a:r>
            <a:endParaRPr lang="en-US" sz="2400" dirty="0"/>
          </a:p>
        </p:txBody>
      </p:sp>
      <p:pic>
        <p:nvPicPr>
          <p:cNvPr id="4" name="Content Placeholder 3" descr="PICT817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963" y="274638"/>
            <a:ext cx="9027037" cy="1143000"/>
          </a:xfrm>
        </p:spPr>
        <p:txBody>
          <a:bodyPr>
            <a:noAutofit/>
          </a:bodyPr>
          <a:lstStyle/>
          <a:p>
            <a:r>
              <a:rPr lang="el-GR" sz="2400" dirty="0" smtClean="0"/>
              <a:t>Φύλλα στενά, κυκλικά διατεταγμένα σε κάθε γόνατο του βλαστού</a:t>
            </a:r>
            <a:br>
              <a:rPr lang="el-GR" sz="2400" dirty="0" smtClean="0"/>
            </a:br>
            <a:r>
              <a:rPr lang="el-GR" sz="2400" dirty="0" smtClean="0"/>
              <a:t>Συχνά το κεντρικό τους νεύρο καταλήγει σε αγκάθι</a:t>
            </a:r>
            <a:endParaRPr lang="en-US" sz="2400" dirty="0"/>
          </a:p>
        </p:txBody>
      </p:sp>
      <p:pic>
        <p:nvPicPr>
          <p:cNvPr id="4" name="Content Placeholder 3" descr="galium_spurium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883" r="-1288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Ώριμοι σπόροι (σφαιροειδείς με αγκάθια στο μεγαλύτερο μέρος της επιφάνειάς τους) του ζιζανίου μικρόκαρπη κολλητσίδα</a:t>
            </a:r>
            <a:endParaRPr lang="en-US" sz="2400" dirty="0"/>
          </a:p>
        </p:txBody>
      </p:sp>
      <p:pic>
        <p:nvPicPr>
          <p:cNvPr id="4" name="Content Placeholder 3" descr="800px-Galium_spurium_var._echinospermon_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72" r="-1057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Μπιφόρα (</a:t>
            </a:r>
            <a:r>
              <a:rPr lang="en-US" sz="2400" b="1" i="1" dirty="0" err="1" smtClean="0"/>
              <a:t>Bifora</a:t>
            </a:r>
            <a:r>
              <a:rPr lang="en-US" sz="2400" b="1" i="1" dirty="0" smtClean="0"/>
              <a:t> radians</a:t>
            </a:r>
            <a:r>
              <a:rPr lang="en-US" sz="2400" b="1" dirty="0" smtClean="0"/>
              <a:t>)</a:t>
            </a:r>
            <a:br>
              <a:rPr lang="en-US" sz="2400" b="1" dirty="0" smtClean="0"/>
            </a:br>
            <a:r>
              <a:rPr lang="en-US" sz="2400" b="1" dirty="0" smtClean="0"/>
              <a:t>T</a:t>
            </a:r>
            <a:r>
              <a:rPr lang="el-GR" sz="2400" b="1" dirty="0" smtClean="0"/>
              <a:t>αξινομικά, βιολογικά, οικολογικά, 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Ετήσιο χειμερινό είδος</a:t>
            </a:r>
          </a:p>
          <a:p>
            <a:r>
              <a:rPr lang="el-GR" sz="2400" dirty="0" smtClean="0"/>
              <a:t>Αναπαράγεται με σπόρους και φυτρώνει στο τέλος του χειμώνα</a:t>
            </a:r>
          </a:p>
          <a:p>
            <a:r>
              <a:rPr lang="el-GR" sz="2400" dirty="0" smtClean="0"/>
              <a:t>Απαντάται με μέτρια συχνότητα εμφάνισης στις καλλιέργειες χειμερινών σιτηρών</a:t>
            </a:r>
          </a:p>
          <a:p>
            <a:r>
              <a:rPr lang="el-GR" sz="2400" dirty="0" smtClean="0"/>
              <a:t>Παρουσιάζει </a:t>
            </a:r>
            <a:r>
              <a:rPr lang="el-GR" sz="2400" b="1" dirty="0" smtClean="0"/>
              <a:t>απειλητική έξαρση εξάπλωσης </a:t>
            </a:r>
            <a:r>
              <a:rPr lang="el-GR" sz="2400" dirty="0" smtClean="0"/>
              <a:t>στη Β. Ελλάδα</a:t>
            </a:r>
          </a:p>
          <a:p>
            <a:r>
              <a:rPr lang="el-GR" sz="2400" dirty="0" smtClean="0"/>
              <a:t>Απαντάται σε ποικίλα εδάφη</a:t>
            </a:r>
          </a:p>
          <a:p>
            <a:r>
              <a:rPr lang="el-GR" sz="2400" dirty="0" smtClean="0"/>
              <a:t>Κοτυληδόνες έμμισχες, επιμήκεις, λογχοειδείς</a:t>
            </a:r>
          </a:p>
          <a:p>
            <a:r>
              <a:rPr lang="el-GR" sz="2400" dirty="0" smtClean="0"/>
              <a:t>Η υποκοτύλη είναι ερυθρή και δεν έχει τρίχες</a:t>
            </a:r>
          </a:p>
          <a:p>
            <a:r>
              <a:rPr lang="el-GR" sz="2400" dirty="0" smtClean="0"/>
              <a:t>Τα κατώτερα φύλλα είναι έμμισχα, βαθιά σχισμένα, με τμήματα τριγωνικά, τα οποία καταλήγουν σε μυτερά άκρα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Μπιφόρα (</a:t>
            </a:r>
            <a:r>
              <a:rPr lang="en-US" sz="2400" b="1" i="1" dirty="0" err="1" smtClean="0"/>
              <a:t>Bifora</a:t>
            </a:r>
            <a:r>
              <a:rPr lang="en-US" sz="2400" b="1" i="1" dirty="0" smtClean="0"/>
              <a:t> radians</a:t>
            </a:r>
            <a:r>
              <a:rPr lang="en-US" sz="2400" b="1" dirty="0" smtClean="0"/>
              <a:t>)</a:t>
            </a:r>
            <a:br>
              <a:rPr lang="en-US" sz="2400" b="1" dirty="0" smtClean="0"/>
            </a:br>
            <a:r>
              <a:rPr lang="en-US" sz="2400" b="1" dirty="0" smtClean="0"/>
              <a:t>T</a:t>
            </a:r>
            <a:r>
              <a:rPr lang="el-GR" sz="2400" b="1" dirty="0" smtClean="0"/>
              <a:t>αξινομικά, βιολογικά, οικολογικά, 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Τα ανώτερα φύλλα είναι διπλά ή τριπλά πτεροσχιδή, με επιμήκη και στενά τμήματα</a:t>
            </a:r>
          </a:p>
          <a:p>
            <a:r>
              <a:rPr lang="el-GR" sz="2400" dirty="0" smtClean="0"/>
              <a:t>Τα φύλλα έχουν λεία υφή, καθώς δεν φέρουν ευδιάκριτα νεύρα ή τρίχες</a:t>
            </a:r>
          </a:p>
          <a:p>
            <a:r>
              <a:rPr lang="el-GR" sz="2400" dirty="0" smtClean="0"/>
              <a:t>Βλαστός όρθιας έκφυσης, κυλινδρικός, ύψους 10-40</a:t>
            </a:r>
            <a:r>
              <a:rPr lang="en-US" sz="2400" dirty="0" smtClean="0"/>
              <a:t>cm, </a:t>
            </a:r>
            <a:r>
              <a:rPr lang="el-GR" sz="2400" dirty="0" smtClean="0"/>
              <a:t>διακλαδισμένος με αυλακώσεις</a:t>
            </a:r>
          </a:p>
          <a:p>
            <a:r>
              <a:rPr lang="el-GR" sz="2400" dirty="0" smtClean="0"/>
              <a:t>Όταν τρίβεται ο βλαστός αναδύει </a:t>
            </a:r>
            <a:r>
              <a:rPr lang="el-GR" sz="2400" b="1" dirty="0" smtClean="0"/>
              <a:t>δυσάρεστη οσμή</a:t>
            </a:r>
          </a:p>
          <a:p>
            <a:r>
              <a:rPr lang="el-GR" sz="2400" dirty="0" smtClean="0"/>
              <a:t>Τα φυτά της μπιφόρας ανθοφορούν από Απρίλιο έως τον Ιούνιο</a:t>
            </a:r>
          </a:p>
          <a:p>
            <a:r>
              <a:rPr lang="el-GR" sz="2400" dirty="0" smtClean="0"/>
              <a:t>Σχηματίζουν </a:t>
            </a:r>
            <a:r>
              <a:rPr lang="el-GR" sz="2400" b="1" dirty="0" smtClean="0"/>
              <a:t>ταξιανθία σκιάδιο αποτελούμενη από λευκά άνθη </a:t>
            </a:r>
            <a:r>
              <a:rPr lang="el-GR" sz="2400" dirty="0" smtClean="0"/>
              <a:t>που φέρονται στα άκρα λεπτών διακλαδώσεων</a:t>
            </a:r>
          </a:p>
          <a:p>
            <a:r>
              <a:rPr lang="el-GR" sz="2400" dirty="0" smtClean="0"/>
              <a:t>Οι σπόροι είναι σφαιροειδείς, λευκοκίτρινου χρώματος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Νεαρό φυτό μπιφόρας Διακρίνονται οι επιμήκεις, λογχοειδείς κοτυληδόνες και τα πτεροσχιδή, βαθιά σχισμένα φύλλα του ζιζανίου</a:t>
            </a:r>
            <a:endParaRPr lang="en-US" sz="2400" dirty="0"/>
          </a:p>
        </p:txBody>
      </p:sp>
      <p:pic>
        <p:nvPicPr>
          <p:cNvPr id="4" name="Content Placeholder 3" descr="bifra_p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356" r="-1335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Λεπτομέρεια φύλλου μπιφόρας (</a:t>
            </a:r>
            <a:r>
              <a:rPr lang="en-US" sz="2400" i="1" dirty="0" smtClean="0"/>
              <a:t>B. radians</a:t>
            </a:r>
            <a:r>
              <a:rPr lang="el-GR" sz="2400" dirty="0" smtClean="0"/>
              <a:t>)</a:t>
            </a:r>
            <a:endParaRPr lang="en-US" sz="2400" dirty="0"/>
          </a:p>
        </p:txBody>
      </p:sp>
      <p:pic>
        <p:nvPicPr>
          <p:cNvPr id="4" name="Content Placeholder 3" descr="Bifora Radians 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5914" r="-1591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λευκά άνθη της μπιφόρας σχηματίζουν ταξιανθία σκιάδιο</a:t>
            </a:r>
            <a:endParaRPr lang="en-US" sz="2400" dirty="0"/>
          </a:p>
        </p:txBody>
      </p:sp>
      <p:pic>
        <p:nvPicPr>
          <p:cNvPr id="4" name="Content Placeholder 3" descr="Bifora%20radians%20M.%20Bieb.%201%20%285%2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9862" r="-3986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Νεαρό φυτό του ζιζανίου ήρα λεπτή </a:t>
            </a:r>
            <a:r>
              <a:rPr lang="en-US" sz="2400" dirty="0" smtClean="0"/>
              <a:t>(</a:t>
            </a:r>
            <a:r>
              <a:rPr lang="en-US" sz="2400" i="1" dirty="0" err="1" smtClean="0"/>
              <a:t>Lolium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rigidum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4" name="Content Placeholder 3" descr="LOLRI_076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1824" r="-3182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Ταξικαρπία ώριμων σπόρων μπιφόρας</a:t>
            </a:r>
            <a:endParaRPr lang="en-US" sz="2400" dirty="0"/>
          </a:p>
        </p:txBody>
      </p:sp>
      <p:pic>
        <p:nvPicPr>
          <p:cNvPr id="4" name="Content Placeholder 3" descr="Bifora_radians______________16_07_2004_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2590" r="-2259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Λευκοκίτρινοι, σφαιροειδείς σπόροι του ζιζανίου μπιφόρα</a:t>
            </a:r>
            <a:endParaRPr lang="en-US" sz="2400" dirty="0"/>
          </a:p>
        </p:txBody>
      </p:sp>
      <p:pic>
        <p:nvPicPr>
          <p:cNvPr id="4" name="Content Placeholder 3" descr="bifora-radians5708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9800" r="-2980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Καψέλλα (</a:t>
            </a:r>
            <a:r>
              <a:rPr lang="en-US" sz="2400" b="1" i="1" dirty="0" err="1" smtClean="0"/>
              <a:t>Capsella</a:t>
            </a:r>
            <a:r>
              <a:rPr lang="en-US" sz="2400" b="1" i="1" dirty="0" smtClean="0"/>
              <a:t> bursa-</a:t>
            </a:r>
            <a:r>
              <a:rPr lang="en-US" sz="2400" b="1" i="1" dirty="0" err="1" smtClean="0"/>
              <a:t>pastoris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Ταξινομικά, βιολογικά, οικολογικά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Ετήσιο, διετές, χειμερινό φυτό</a:t>
            </a:r>
          </a:p>
          <a:p>
            <a:r>
              <a:rPr lang="el-GR" sz="2400" dirty="0" smtClean="0"/>
              <a:t>Αναπαράγεται με σπόρους</a:t>
            </a:r>
          </a:p>
          <a:p>
            <a:r>
              <a:rPr lang="el-GR" sz="2400" dirty="0" smtClean="0"/>
              <a:t>Φυτρώνει από το φθινόπωρο μέχρι το τέλος του χειμώνα</a:t>
            </a:r>
          </a:p>
          <a:p>
            <a:r>
              <a:rPr lang="el-GR" sz="2400" dirty="0" smtClean="0"/>
              <a:t>Απαντάται σε χειμερινά σιτηρά, μηδική (περίοδο ληθάργου), δενδρώδεις, θαμνώδεις και λαχανοκομικές καλλιέργειες, ακόμα και σε ακαλλιέργητες εκτάσεις</a:t>
            </a:r>
          </a:p>
          <a:p>
            <a:r>
              <a:rPr lang="el-GR" sz="2400" dirty="0" smtClean="0"/>
              <a:t>Προτιμά ζεστές περιοχές και γόνιμα (πλούσια σε άζωτο), πηλώδη ή αμμώδη εδάφη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err="1"/>
              <a:t>Καψέλλα</a:t>
            </a:r>
            <a:r>
              <a:rPr lang="el-GR" sz="2400" b="1" dirty="0"/>
              <a:t> (</a:t>
            </a:r>
            <a:r>
              <a:rPr lang="en-US" sz="2400" b="1" i="1" dirty="0" err="1"/>
              <a:t>Capsella</a:t>
            </a:r>
            <a:r>
              <a:rPr lang="en-US" sz="2400" b="1" i="1" dirty="0"/>
              <a:t> bursa-</a:t>
            </a:r>
            <a:r>
              <a:rPr lang="en-US" sz="2400" b="1" i="1" dirty="0" err="1"/>
              <a:t>pastoris</a:t>
            </a:r>
            <a:r>
              <a:rPr lang="el-GR" sz="2400" b="1" dirty="0"/>
              <a:t>)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l-GR" sz="2400" b="1" dirty="0"/>
              <a:t>Ταξινομικά, βιολογικά, οικολογικά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Αποτελεί </a:t>
            </a:r>
            <a:r>
              <a:rPr lang="el-GR" sz="2400" u="sng" dirty="0"/>
              <a:t>φυτό-δείκτη των ασβεστούχων εδαφών</a:t>
            </a:r>
          </a:p>
          <a:p>
            <a:r>
              <a:rPr lang="el-GR" sz="2400" dirty="0"/>
              <a:t>Είναι </a:t>
            </a:r>
            <a:r>
              <a:rPr lang="el-GR" sz="2400" b="1" dirty="0"/>
              <a:t>μικρής σχετικά ανταγωνιστικής ικανότητας </a:t>
            </a:r>
            <a:r>
              <a:rPr lang="el-GR" sz="2400" dirty="0"/>
              <a:t>φυτό</a:t>
            </a:r>
          </a:p>
          <a:p>
            <a:r>
              <a:rPr lang="el-GR" sz="2400" dirty="0"/>
              <a:t>Μπορεί να υπάρχει σε μεγάλες πυκνότητες, αφαιρώντας από το έδαφος σημαντικές ποσότητες υγρασίας και θρεπτικών στοιχείων</a:t>
            </a:r>
          </a:p>
          <a:p>
            <a:r>
              <a:rPr lang="el-GR" sz="2400" dirty="0" err="1"/>
              <a:t>Περιέρχει</a:t>
            </a:r>
            <a:r>
              <a:rPr lang="el-GR" sz="2400" dirty="0"/>
              <a:t> </a:t>
            </a:r>
            <a:r>
              <a:rPr lang="el-GR" sz="2400" dirty="0" err="1"/>
              <a:t>χολίνη</a:t>
            </a:r>
            <a:r>
              <a:rPr lang="el-GR" sz="2400" dirty="0"/>
              <a:t>, </a:t>
            </a:r>
            <a:r>
              <a:rPr lang="el-GR" sz="2400" dirty="0" err="1"/>
              <a:t>ακετυλοχολίνη</a:t>
            </a:r>
            <a:r>
              <a:rPr lang="el-GR" sz="2400" dirty="0"/>
              <a:t> και </a:t>
            </a:r>
            <a:r>
              <a:rPr lang="el-GR" sz="2400" dirty="0" err="1"/>
              <a:t>τυραμίνη</a:t>
            </a:r>
            <a:r>
              <a:rPr lang="el-GR" sz="2400" dirty="0"/>
              <a:t> (ουσίες που προκαλούν διαταραχή σε ανθρώπους και ζώα)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9903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Καψέλλα (</a:t>
            </a:r>
            <a:r>
              <a:rPr lang="en-US" sz="2400" b="1" i="1" dirty="0" err="1" smtClean="0"/>
              <a:t>Capsella</a:t>
            </a:r>
            <a:r>
              <a:rPr lang="en-US" sz="2400" b="1" i="1" dirty="0" smtClean="0"/>
              <a:t> bursa-</a:t>
            </a:r>
            <a:r>
              <a:rPr lang="en-US" sz="2400" b="1" i="1" dirty="0" err="1" smtClean="0"/>
              <a:t>pastoris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Κοτυληδόνες πράσινες, στρογγυλές και έμμισχες</a:t>
            </a:r>
          </a:p>
          <a:p>
            <a:r>
              <a:rPr lang="el-GR" sz="2400" dirty="0" smtClean="0"/>
              <a:t>Τα κατώτερα φύλλα είναι έμμισχα, σε διάταξη ροζέτας, ενώ τα ανώτερα φύλλα είναι άμισχα, κατ’ εναλλαγή</a:t>
            </a:r>
          </a:p>
          <a:p>
            <a:r>
              <a:rPr lang="el-GR" sz="2400" dirty="0" smtClean="0"/>
              <a:t>Τα νεαρά και τα αναπτυγμένα φυτά είναι σκουροπράσινα και </a:t>
            </a:r>
            <a:r>
              <a:rPr lang="el-GR" sz="2400" b="1" dirty="0" smtClean="0"/>
              <a:t>καλύπτονται από αραιές τρίχες</a:t>
            </a:r>
          </a:p>
          <a:p>
            <a:r>
              <a:rPr lang="el-GR" sz="2400" dirty="0" smtClean="0"/>
              <a:t>Βλαστός πράσινος, κυλινδρικός, όρθιας έκφυσης, φύεται από το κέντρο της ροζέτας</a:t>
            </a:r>
          </a:p>
          <a:p>
            <a:r>
              <a:rPr lang="el-GR" sz="2400" dirty="0" smtClean="0"/>
              <a:t>Είναι απλός ή διακλαδισμένος, λείος ή </a:t>
            </a:r>
            <a:r>
              <a:rPr lang="el-GR" sz="2400" b="1" dirty="0" smtClean="0"/>
              <a:t>καλυμμένος με αραιές, μικρές τρίχες</a:t>
            </a:r>
          </a:p>
          <a:p>
            <a:r>
              <a:rPr lang="el-GR" sz="2400" dirty="0" smtClean="0"/>
              <a:t>Το ύψος του βλαστού κυμαίνεται μεταξύ 10 και 50</a:t>
            </a:r>
            <a:r>
              <a:rPr lang="en-US" sz="2400" dirty="0" smtClean="0"/>
              <a:t>cm</a:t>
            </a:r>
          </a:p>
          <a:p>
            <a:r>
              <a:rPr lang="el-GR" sz="2400" b="1" dirty="0" smtClean="0"/>
              <a:t>Φύλλα γκριζοπράσινα</a:t>
            </a:r>
            <a:r>
              <a:rPr lang="el-GR" sz="2400" dirty="0" smtClean="0"/>
              <a:t>, λογχοειδή, </a:t>
            </a:r>
            <a:r>
              <a:rPr lang="el-GR" sz="2400" b="1" dirty="0" smtClean="0"/>
              <a:t>βαθιά σχισμένα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Καψέλλα (</a:t>
            </a:r>
            <a:r>
              <a:rPr lang="en-US" sz="2400" b="1" i="1" dirty="0" err="1" smtClean="0"/>
              <a:t>Capsella</a:t>
            </a:r>
            <a:r>
              <a:rPr lang="en-US" sz="2400" b="1" i="1" dirty="0" smtClean="0"/>
              <a:t> bursa-</a:t>
            </a:r>
            <a:r>
              <a:rPr lang="en-US" sz="2400" b="1" i="1" dirty="0" err="1" smtClean="0"/>
              <a:t>pastoris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2400" dirty="0" smtClean="0"/>
              <a:t>Τα φύλλα δεν έχουν ευδιάκριτα νεύρα, έχουν τραχιά υφή και τρίχες σε όλη την επιφάνεια</a:t>
            </a:r>
          </a:p>
          <a:p>
            <a:r>
              <a:rPr lang="el-GR" sz="2400" dirty="0" smtClean="0"/>
              <a:t>Άνθη λευκά, φέρονται σε βοτρυοειδείς ταξιανθίες</a:t>
            </a:r>
          </a:p>
          <a:p>
            <a:r>
              <a:rPr lang="el-GR" sz="2400" dirty="0" smtClean="0"/>
              <a:t>Ο ποδίσκος των ανθέων είναι κοντός και δεν έχει τρίχες</a:t>
            </a:r>
          </a:p>
          <a:p>
            <a:r>
              <a:rPr lang="el-GR" sz="2400" dirty="0" smtClean="0"/>
              <a:t>Τα φυτά ανθοφορούν από το Μάρτιο έως τον Νοέμβριο</a:t>
            </a:r>
          </a:p>
          <a:p>
            <a:r>
              <a:rPr lang="el-GR" sz="2400" dirty="0" smtClean="0"/>
              <a:t>Ρίζα λεπτή και πασσαλώδης</a:t>
            </a:r>
          </a:p>
          <a:p>
            <a:r>
              <a:rPr lang="el-GR" sz="2400" b="1" dirty="0" smtClean="0"/>
              <a:t>Καρποί καρδιόσχημοι</a:t>
            </a:r>
            <a:r>
              <a:rPr lang="el-GR" sz="2400" dirty="0" smtClean="0"/>
              <a:t>, περιέχουν δύο καφεκίτρινους και λείους σπόρους</a:t>
            </a:r>
          </a:p>
          <a:p>
            <a:r>
              <a:rPr lang="el-GR" sz="2400" dirty="0" smtClean="0"/>
              <a:t>Κάθε φυτό παράγει 2.000 έως 40.000 σπόρους</a:t>
            </a:r>
          </a:p>
          <a:p>
            <a:r>
              <a:rPr lang="el-GR" sz="2400" dirty="0" smtClean="0"/>
              <a:t>Το ζιζάνιο αυτό είναι πολυμορφικό, μπορεί να δώσει 2-4 γενεές το έτος</a:t>
            </a:r>
            <a:endParaRPr lang="en-US" sz="24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 smtClean="0"/>
              <a:t>Τα πρώτα φύλλα είναι ολόκληρα, χωρίς κολπώσεις</a:t>
            </a:r>
            <a:endParaRPr lang="en-US" sz="2400" dirty="0"/>
          </a:p>
        </p:txBody>
      </p:sp>
      <p:pic>
        <p:nvPicPr>
          <p:cNvPr id="4" name="Content Placeholder 3" descr="Capsella-bursa-pastoris-BBCH-1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8707" r="-2870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Υπάρχει ακρετή ομοιότητα στα νεαρά φυτά </a:t>
            </a:r>
            <a:br>
              <a:rPr lang="el-GR" sz="2400" dirty="0" smtClean="0"/>
            </a:br>
            <a:r>
              <a:rPr lang="el-GR" sz="2400" dirty="0" smtClean="0"/>
              <a:t>καψέλας (αριστερά) και παπαρούνας (δεξιά)</a:t>
            </a:r>
            <a:endParaRPr lang="en-US" sz="2400" dirty="0"/>
          </a:p>
        </p:txBody>
      </p:sp>
      <p:pic>
        <p:nvPicPr>
          <p:cNvPr id="5" name="Content Placeholder 3" descr="Capsella-bursa-pastoris-BBCH-19_2.jpg"/>
          <p:cNvPicPr>
            <a:picLocks noChangeAspect="1"/>
          </p:cNvPicPr>
          <p:nvPr/>
        </p:nvPicPr>
        <p:blipFill>
          <a:blip r:embed="rId2"/>
          <a:srcRect l="-34421" r="-34421"/>
          <a:stretch>
            <a:fillRect/>
          </a:stretch>
        </p:blipFill>
        <p:spPr>
          <a:xfrm>
            <a:off x="-250361" y="2391846"/>
            <a:ext cx="5428898" cy="2985684"/>
          </a:xfrm>
          <a:prstGeom prst="rect">
            <a:avLst/>
          </a:prstGeom>
        </p:spPr>
      </p:pic>
      <p:pic>
        <p:nvPicPr>
          <p:cNvPr id="6" name="Content Placeholder 3" descr="PAPRH-rosetW_1344623071.jpg"/>
          <p:cNvPicPr>
            <a:picLocks noChangeAspect="1"/>
          </p:cNvPicPr>
          <p:nvPr/>
        </p:nvPicPr>
        <p:blipFill>
          <a:blip r:embed="rId3"/>
          <a:srcRect l="-10423" r="-10423"/>
          <a:stretch>
            <a:fillRect/>
          </a:stretch>
        </p:blipFill>
        <p:spPr>
          <a:xfrm>
            <a:off x="3892656" y="2523812"/>
            <a:ext cx="5068968" cy="27877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8610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Νεαρό σπορόφυτο του ζιζανίου καψέλα σχηματίζει</a:t>
            </a:r>
            <a:br>
              <a:rPr lang="el-GR" sz="2400" dirty="0" smtClean="0"/>
            </a:br>
            <a:r>
              <a:rPr lang="el-GR" sz="2400" dirty="0" smtClean="0"/>
              <a:t> ‘ροζέτα’ στην επιφάνεια του εδάφους</a:t>
            </a:r>
            <a:endParaRPr lang="en-US" sz="2400" dirty="0"/>
          </a:p>
        </p:txBody>
      </p:sp>
      <p:pic>
        <p:nvPicPr>
          <p:cNvPr id="4" name="Content Placeholder 3" descr="Capsella-bursa-pastoris-BBCH-19_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4421" r="-3442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επόμενα φύλλα των νεαρών φυτών έχουν βαθειές συμμετρικές κολπώσεις και από τις δύο πλευρές</a:t>
            </a:r>
            <a:endParaRPr lang="en-US" sz="2400" dirty="0"/>
          </a:p>
        </p:txBody>
      </p:sp>
      <p:pic>
        <p:nvPicPr>
          <p:cNvPr id="4" name="Content Placeholder 3" descr="Capsella-bursa-pastoris-BBCH-1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9405" r="-2940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Ωτίδια ήρας λεπτής τα οποία περιβάλλουν τον κολεό των φυτών</a:t>
            </a:r>
            <a:endParaRPr lang="en-US" sz="2400" dirty="0"/>
          </a:p>
        </p:txBody>
      </p:sp>
      <p:pic>
        <p:nvPicPr>
          <p:cNvPr id="4" name="Content Placeholder 3" descr="LOLRI_076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178" r="-40178"/>
          <a:stretch>
            <a:fillRect/>
          </a:stretch>
        </p:blipFill>
        <p:spPr>
          <a:xfrm>
            <a:off x="-294706" y="1784027"/>
            <a:ext cx="6175979" cy="3396551"/>
          </a:xfrm>
        </p:spPr>
      </p:pic>
      <p:pic>
        <p:nvPicPr>
          <p:cNvPr id="3" name="Picture 2" descr="450px-Lolium_rigidum_auricles_(6773741916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842" y="1533347"/>
            <a:ext cx="2919872" cy="3893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άνθη φέρονται σε επάκρια βοτρυοειδή ταξιανθία</a:t>
            </a:r>
            <a:br>
              <a:rPr lang="el-GR" sz="2400" dirty="0" smtClean="0"/>
            </a:br>
            <a:r>
              <a:rPr lang="el-GR" sz="2400" dirty="0" smtClean="0"/>
              <a:t>Καρποί καρδιόσχημοι που περιέχουν δύο σπόρους</a:t>
            </a:r>
            <a:endParaRPr lang="en-US" sz="2400" dirty="0"/>
          </a:p>
        </p:txBody>
      </p:sp>
      <p:pic>
        <p:nvPicPr>
          <p:cNvPr id="4" name="Content Placeholder 3" descr="Capsella-bursa-pastoris-BBCH-7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6271" r="-7627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Αναρριχώμενο πολύγονο 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Bilderdykia</a:t>
            </a:r>
            <a:r>
              <a:rPr lang="en-US" sz="2400" b="1" i="1" dirty="0" smtClean="0"/>
              <a:t> convolvulus</a:t>
            </a:r>
            <a:r>
              <a:rPr lang="en-US" sz="2400" b="1" dirty="0" smtClean="0"/>
              <a:t>/ </a:t>
            </a:r>
            <a:r>
              <a:rPr lang="en-US" sz="2400" b="1" i="1" dirty="0" err="1" smtClean="0"/>
              <a:t>Fallopia</a:t>
            </a:r>
            <a:r>
              <a:rPr lang="en-US" sz="2400" b="1" i="1" dirty="0" smtClean="0"/>
              <a:t> convolvulus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Ταξινομικά, βιολογικά, οικολογικά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Ετήσιο χειμερινό ή θερινό ζιζάνιο</a:t>
            </a:r>
          </a:p>
          <a:p>
            <a:r>
              <a:rPr lang="el-GR" sz="2400" dirty="0" smtClean="0"/>
              <a:t>Αναπαράγεται με σπόρους</a:t>
            </a:r>
          </a:p>
          <a:p>
            <a:r>
              <a:rPr lang="el-GR" sz="2400" dirty="0" smtClean="0"/>
              <a:t>Παρουσιάζει μέτρια συχνότητα εμφάνισης στις χειμερινές και ανοιξιάτικες καλλιέργειες</a:t>
            </a:r>
          </a:p>
          <a:p>
            <a:r>
              <a:rPr lang="el-GR" sz="2400" dirty="0" smtClean="0"/>
              <a:t>Προτιμά ποικίλα εδάφη και προσαρμόζεται σε διάφορα κλίματα</a:t>
            </a:r>
          </a:p>
          <a:p>
            <a:r>
              <a:rPr lang="el-GR" sz="2400" dirty="0" smtClean="0"/>
              <a:t>Φυτρώνει από Φεβρουάριο μέχρι Απρίλιο</a:t>
            </a:r>
          </a:p>
          <a:p>
            <a:r>
              <a:rPr lang="el-GR" sz="2400" dirty="0" smtClean="0"/>
              <a:t>Ανθίζει από Μάιο έως Ιούλιο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Αναρριχώμενο πολύγονο 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Bilderdykia</a:t>
            </a:r>
            <a:r>
              <a:rPr lang="en-US" sz="2400" b="1" i="1" dirty="0" smtClean="0"/>
              <a:t> convolvulus</a:t>
            </a:r>
            <a:r>
              <a:rPr lang="en-US" sz="2400" b="1" dirty="0" smtClean="0"/>
              <a:t>/ </a:t>
            </a:r>
            <a:r>
              <a:rPr lang="en-US" sz="2400" b="1" i="1" dirty="0" err="1" smtClean="0"/>
              <a:t>Fallopia</a:t>
            </a:r>
            <a:r>
              <a:rPr lang="en-US" sz="2400" b="1" i="1" dirty="0" smtClean="0"/>
              <a:t> convolvulus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Κοτυληδόνες</a:t>
            </a:r>
            <a:r>
              <a:rPr lang="el-GR" sz="2400" dirty="0" smtClean="0"/>
              <a:t> πράσινες, επιμήκεις, σαρκώδεις, έμμισχες (φέρουν μικρό μήκος)</a:t>
            </a:r>
          </a:p>
          <a:p>
            <a:r>
              <a:rPr lang="el-GR" sz="2400" dirty="0" smtClean="0"/>
              <a:t>Δεν έχουν τρίχες και </a:t>
            </a:r>
            <a:r>
              <a:rPr lang="el-GR" sz="2400" b="1" dirty="0" smtClean="0"/>
              <a:t>κοκκινίζουν στην κάτω επιφάνεια</a:t>
            </a:r>
          </a:p>
          <a:p>
            <a:r>
              <a:rPr lang="el-GR" sz="2400" dirty="0" smtClean="0"/>
              <a:t>Η </a:t>
            </a:r>
            <a:r>
              <a:rPr lang="el-GR" sz="2400" b="1" dirty="0" smtClean="0"/>
              <a:t>υποκοτύλη είναι ερυθρή </a:t>
            </a:r>
            <a:r>
              <a:rPr lang="el-GR" sz="2400" dirty="0" smtClean="0"/>
              <a:t>και δεν έχει τρίχες</a:t>
            </a:r>
          </a:p>
          <a:p>
            <a:r>
              <a:rPr lang="el-GR" sz="2400" b="1" dirty="0" smtClean="0"/>
              <a:t>Φύλλα</a:t>
            </a:r>
            <a:r>
              <a:rPr lang="el-GR" sz="2400" dirty="0" smtClean="0"/>
              <a:t> αναπτυγμένων φυτών </a:t>
            </a:r>
            <a:r>
              <a:rPr lang="el-GR" sz="2400" b="1" dirty="0" smtClean="0"/>
              <a:t>καρδιόσχημα</a:t>
            </a:r>
            <a:r>
              <a:rPr lang="el-GR" sz="2400" dirty="0" smtClean="0"/>
              <a:t>, έμμισχα και οδοντωτά, έχουν ευδιάκριτα νεύρα και λεία υφή</a:t>
            </a:r>
          </a:p>
          <a:p>
            <a:r>
              <a:rPr lang="el-GR" sz="2400" dirty="0" smtClean="0"/>
              <a:t>Βλαστός έρπ</a:t>
            </a:r>
            <a:r>
              <a:rPr lang="en-US" sz="2400" dirty="0" err="1" smtClean="0"/>
              <a:t>o</a:t>
            </a:r>
            <a:r>
              <a:rPr lang="el-GR" sz="2400" dirty="0" smtClean="0"/>
              <a:t>υσας συνήθως έκφυσης και σε ορισμένες περιπτώσεις αναρριχώμενος</a:t>
            </a:r>
          </a:p>
          <a:p>
            <a:r>
              <a:rPr lang="el-GR" sz="2400" dirty="0" smtClean="0"/>
              <a:t>Έχει ύψος ή μήκος 40-100</a:t>
            </a:r>
            <a:r>
              <a:rPr lang="en-US" sz="2400" dirty="0" smtClean="0"/>
              <a:t>cm</a:t>
            </a:r>
            <a:r>
              <a:rPr lang="el-GR" sz="2400" dirty="0" smtClean="0"/>
              <a:t>, είναι κυλινδρικός, λεπτός και λείος, χωρίς τρίχες στην επιφάνειά του</a:t>
            </a:r>
          </a:p>
          <a:p>
            <a:r>
              <a:rPr lang="el-GR" sz="2400" dirty="0" smtClean="0"/>
              <a:t> Ο βλαστός είναι διακλαδισμένος στη βάση και φέρει συνήθως λευκό και μεμβρανώδες περίβλημα (κολεό) στα γόνατα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Αναρριχώμενο πολύγονο 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Bilderdykia</a:t>
            </a:r>
            <a:r>
              <a:rPr lang="en-US" sz="2400" b="1" i="1" dirty="0" smtClean="0"/>
              <a:t> convolvulus</a:t>
            </a:r>
            <a:r>
              <a:rPr lang="en-US" sz="2400" b="1" dirty="0" smtClean="0"/>
              <a:t>/ </a:t>
            </a:r>
            <a:r>
              <a:rPr lang="en-US" sz="2400" b="1" i="1" dirty="0" err="1" smtClean="0"/>
              <a:t>Fallopia</a:t>
            </a:r>
            <a:r>
              <a:rPr lang="en-US" sz="2400" b="1" i="1" dirty="0" smtClean="0"/>
              <a:t> convolvulus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Άνθη μικρά, λευκοπράσινα που φέρονται μεμονωμένα στις μασχάλες των φύλλων</a:t>
            </a:r>
          </a:p>
          <a:p>
            <a:r>
              <a:rPr lang="el-GR" sz="2400" dirty="0" smtClean="0"/>
              <a:t>Ο ποδίσκος των ανθέων είναι κοντός και δεν έχει τρίχες</a:t>
            </a:r>
          </a:p>
          <a:p>
            <a:r>
              <a:rPr lang="el-GR" sz="2400" dirty="0" smtClean="0"/>
              <a:t>Σπόροι τριγωνικοί (</a:t>
            </a:r>
            <a:r>
              <a:rPr lang="en-US" sz="2400" dirty="0" smtClean="0"/>
              <a:t>4-5mm</a:t>
            </a:r>
            <a:r>
              <a:rPr lang="el-GR" sz="2400" dirty="0" smtClean="0"/>
              <a:t>), μαύροι, έγκλειστοι εντός καστανού περιάνθιου</a:t>
            </a:r>
          </a:p>
          <a:p>
            <a:r>
              <a:rPr lang="el-GR" sz="2400" dirty="0" smtClean="0"/>
              <a:t>Κάθε φυτό παράγει 100-1000 σπόρους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Νεαρό σπορόφυτο του ζιζανίου αναριχχώμενο πολύγονο με πράσινες, επιμήκεις, έμμισχες κοτυλοδόνες</a:t>
            </a:r>
            <a:endParaRPr lang="en-US" sz="2400" dirty="0"/>
          </a:p>
        </p:txBody>
      </p:sp>
      <p:pic>
        <p:nvPicPr>
          <p:cNvPr id="4" name="Content Placeholder 3" descr="Fallopia-convolvulus-BBCH-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896" r="-1289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Σπορόφυτο αναρριχώμενου πολύγονου με επιμήκεις κοτυληδόνες και καρδιόσχημα φύλλα</a:t>
            </a:r>
            <a:endParaRPr lang="en-US" sz="2400" dirty="0"/>
          </a:p>
        </p:txBody>
      </p:sp>
      <p:pic>
        <p:nvPicPr>
          <p:cNvPr id="4" name="Content Placeholder 3" descr="Fallopia-convolvulus-BBCH-1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551" r="-1855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Άνθη λευκοπράσινα φέρονται μεμονωμένα </a:t>
            </a:r>
            <a:br>
              <a:rPr lang="el-GR" sz="2400" dirty="0" smtClean="0"/>
            </a:br>
            <a:r>
              <a:rPr lang="el-GR" sz="2400" dirty="0" smtClean="0"/>
              <a:t>στις μασχάλες των φύλλων</a:t>
            </a:r>
            <a:endParaRPr lang="en-US" sz="2400" dirty="0"/>
          </a:p>
        </p:txBody>
      </p:sp>
      <p:pic>
        <p:nvPicPr>
          <p:cNvPr id="4" name="Content Placeholder 3" descr="Fallopia-convolvulus-BBCH-7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6107" r="-3610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 βλαστός είναι συνήθως έρπουσας έκφυσης</a:t>
            </a:r>
            <a:endParaRPr lang="en-US" sz="2400" dirty="0"/>
          </a:p>
        </p:txBody>
      </p:sp>
      <p:pic>
        <p:nvPicPr>
          <p:cNvPr id="4" name="Content Placeholder 3" descr="640px-Fallopia_convolvulus1p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631" r="-40631"/>
          <a:stretch>
            <a:fillRect/>
          </a:stretch>
        </p:blipFill>
        <p:spPr>
          <a:xfrm>
            <a:off x="457200" y="163235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Βλαστός αναρριχώμενου πολύγονου </a:t>
            </a:r>
            <a:br>
              <a:rPr lang="el-GR" sz="2400" dirty="0" smtClean="0"/>
            </a:br>
            <a:r>
              <a:rPr lang="el-GR" sz="2400" dirty="0" smtClean="0"/>
              <a:t>που περιελίσσεται γύρω από άλλα φυτά</a:t>
            </a:r>
            <a:endParaRPr lang="en-US" sz="2400" dirty="0"/>
          </a:p>
        </p:txBody>
      </p:sp>
      <p:pic>
        <p:nvPicPr>
          <p:cNvPr id="4" name="Content Placeholder 3" descr="fallopia-convolvulu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203" r="-8620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b="1" dirty="0" smtClean="0"/>
              <a:t>Πορφυρό λάμιο (</a:t>
            </a:r>
            <a:r>
              <a:rPr lang="en-US" sz="2400" b="1" i="1" dirty="0" err="1" smtClean="0"/>
              <a:t>Lamium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purpureum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Ταξινομικά, βιολογικά, οικολογικά, μορφολογικά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sz="2600" dirty="0" smtClean="0"/>
              <a:t>Ετήσιο χειμερινό ζιζάνιο</a:t>
            </a:r>
          </a:p>
          <a:p>
            <a:r>
              <a:rPr lang="el-GR" sz="2600" dirty="0" smtClean="0"/>
              <a:t>Αναπαράγεται με σπόρους</a:t>
            </a:r>
          </a:p>
          <a:p>
            <a:r>
              <a:rPr lang="el-GR" sz="2600" dirty="0" smtClean="0"/>
              <a:t>Φυτρώνει από αρχές φθινοπώρου έως το τέλος του χειμώνα</a:t>
            </a:r>
          </a:p>
          <a:p>
            <a:r>
              <a:rPr lang="el-GR" sz="2600" dirty="0" smtClean="0"/>
              <a:t>Προτιμά τα χαλαρά, αμμοπηλώδη εδάφη, πλούσια σε θρεπτικά στοιχεία και οργανική ουσία</a:t>
            </a:r>
          </a:p>
          <a:p>
            <a:r>
              <a:rPr lang="el-GR" sz="2600" dirty="0" smtClean="0"/>
              <a:t>Κοτυληδόνες πράσινες, στρογγυλές, με μακρύ μίσχο</a:t>
            </a:r>
          </a:p>
          <a:p>
            <a:r>
              <a:rPr lang="el-GR" sz="2600" dirty="0" smtClean="0"/>
              <a:t>Η υποκοτύλη είναι πράσινη, δεν έχει τρίχες</a:t>
            </a:r>
          </a:p>
          <a:p>
            <a:r>
              <a:rPr lang="el-GR" sz="2600" b="1" dirty="0" smtClean="0"/>
              <a:t>Φύλλα</a:t>
            </a:r>
            <a:r>
              <a:rPr lang="el-GR" sz="2600" dirty="0" smtClean="0"/>
              <a:t> εναλλασσόμενα , έμμισχα (ακόμα και αυτά της κορυφής), </a:t>
            </a:r>
            <a:r>
              <a:rPr lang="el-GR" sz="2600" b="1" dirty="0" smtClean="0"/>
              <a:t>τριγωνικά</a:t>
            </a:r>
            <a:r>
              <a:rPr lang="el-GR" sz="2600" dirty="0" smtClean="0"/>
              <a:t>, </a:t>
            </a:r>
            <a:r>
              <a:rPr lang="el-GR" sz="2600" b="1" dirty="0" smtClean="0"/>
              <a:t>με οδόντωση στην περιφέρεια</a:t>
            </a:r>
          </a:p>
          <a:p>
            <a:r>
              <a:rPr lang="el-GR" sz="2600" dirty="0" smtClean="0"/>
              <a:t>Δεν έχουν ευδιάκριτα νεύρα, έχουν τραχιά υφή και </a:t>
            </a:r>
            <a:r>
              <a:rPr lang="el-GR" sz="2600" b="1" dirty="0" smtClean="0"/>
              <a:t>τρίχες σε όλη την επιφάνεια</a:t>
            </a:r>
          </a:p>
          <a:p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Επιμήκη, λογχοειδή σταχύδια, αραιά τοποθετημένα στη ράχη του στάχεος με τη στενή πλευρά τους</a:t>
            </a:r>
            <a:endParaRPr lang="en-US" sz="2400" dirty="0"/>
          </a:p>
        </p:txBody>
      </p:sp>
      <p:pic>
        <p:nvPicPr>
          <p:cNvPr id="4" name="Content Placeholder 3" descr="Lolium_rigidum_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>
          <a:xfrm>
            <a:off x="89602" y="1600200"/>
            <a:ext cx="82296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Πορφυρό λάμιο (</a:t>
            </a:r>
            <a:r>
              <a:rPr lang="en-US" sz="2400" b="1" i="1" dirty="0" err="1" smtClean="0"/>
              <a:t>Lamium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purpureum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Ταξινομικά, βιολογικά, οικολογικά, 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Βλαστός τετράπλευρος</a:t>
            </a:r>
            <a:r>
              <a:rPr lang="el-GR" sz="2400" dirty="0" smtClean="0"/>
              <a:t>, όρθιας έκφυσης, σαρκώδης, πράσινος και συχνά ερυθρόχροος</a:t>
            </a:r>
          </a:p>
          <a:p>
            <a:r>
              <a:rPr lang="el-GR" sz="2400" b="1" dirty="0" smtClean="0"/>
              <a:t>Δεν έχει τρίχες στην επιφάνειά του</a:t>
            </a:r>
            <a:r>
              <a:rPr lang="el-GR" sz="2400" dirty="0" smtClean="0"/>
              <a:t>, το ύψος του κυμαίνεται από 10 έως 25</a:t>
            </a:r>
            <a:r>
              <a:rPr lang="en-US" sz="2400" dirty="0" smtClean="0"/>
              <a:t>cm</a:t>
            </a:r>
            <a:endParaRPr lang="el-GR" sz="2400" dirty="0" smtClean="0"/>
          </a:p>
          <a:p>
            <a:r>
              <a:rPr lang="el-GR" sz="2400" dirty="0" smtClean="0"/>
              <a:t>Τα φυτά του πορφυρού λάμιου ανθοφορούν την περίοδο μεταξύ Μαρτίου και Μαϊου</a:t>
            </a:r>
          </a:p>
          <a:p>
            <a:r>
              <a:rPr lang="el-GR" sz="2400" dirty="0" smtClean="0"/>
              <a:t>Τα άνθη είναι ρόδινου/μοβ χρώματος, ζυγόμορφα και βρίσκονται μεμονωμένα στο ανώτερο τμήμα του φυτού</a:t>
            </a:r>
          </a:p>
          <a:p>
            <a:r>
              <a:rPr lang="el-GR" sz="2400" dirty="0" smtClean="0"/>
              <a:t>Παράγει έως 200 σπόρους ανά φυτό</a:t>
            </a:r>
          </a:p>
          <a:p>
            <a:r>
              <a:rPr lang="el-GR" sz="2400" dirty="0" smtClean="0"/>
              <a:t>Οι σπόροι είναι γκριζόχροοι, ωοειδείς (μήκους 2,0-2,5</a:t>
            </a:r>
            <a:r>
              <a:rPr lang="en-US" sz="2400" dirty="0" smtClean="0"/>
              <a:t>mm)</a:t>
            </a:r>
            <a:endParaRPr lang="el-GR" sz="24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Νεαρό σπορόφυτο του ζιζανίου πορφυρό λάμιο</a:t>
            </a:r>
            <a:br>
              <a:rPr lang="el-GR" sz="2400" dirty="0" smtClean="0"/>
            </a:br>
            <a:r>
              <a:rPr lang="el-GR" sz="2400" dirty="0" smtClean="0"/>
              <a:t>Διακρίνονται οι πράσινες, στρογγυλές, έμμισχες κοτυληδόνες και τα ωοειδή, οδοντωτά φύλλα</a:t>
            </a:r>
            <a:endParaRPr lang="en-US" sz="2400" dirty="0"/>
          </a:p>
        </p:txBody>
      </p:sp>
      <p:pic>
        <p:nvPicPr>
          <p:cNvPr id="4" name="Content Placeholder 3" descr="Lamium-purpureum-BBCH-1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5084" r="-4508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Τα ωοειδή ή τριγωνικά, οδοντωτά φύλλα δεν έχουν </a:t>
            </a:r>
            <a:br>
              <a:rPr lang="el-GR" sz="2400" dirty="0" smtClean="0"/>
            </a:br>
            <a:r>
              <a:rPr lang="el-GR" sz="2400" dirty="0" smtClean="0"/>
              <a:t>ευδιάκριτα νεύρα, αλλά έχουν τραχειά υφή </a:t>
            </a:r>
            <a:br>
              <a:rPr lang="el-GR" sz="2400" dirty="0" smtClean="0"/>
            </a:br>
            <a:r>
              <a:rPr lang="el-GR" sz="2400" dirty="0" smtClean="0"/>
              <a:t>και τρίχες σε όλη την επιφάνειά τους</a:t>
            </a:r>
            <a:endParaRPr lang="en-US" sz="2400" dirty="0"/>
          </a:p>
        </p:txBody>
      </p:sp>
      <p:pic>
        <p:nvPicPr>
          <p:cNvPr id="4" name="Content Placeholder 3" descr="Lamium-purpureum-BBCH-14_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028" r="-2102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φύλλα της κορυφής (όπως και της βάσης) </a:t>
            </a:r>
            <a:br>
              <a:rPr lang="el-GR" sz="2400" dirty="0" smtClean="0"/>
            </a:br>
            <a:r>
              <a:rPr lang="el-GR" sz="2400" dirty="0" smtClean="0"/>
              <a:t>είναι έμμισχα και εναλλασσόμενα</a:t>
            </a:r>
            <a:endParaRPr lang="en-US" sz="2400" dirty="0"/>
          </a:p>
        </p:txBody>
      </p:sp>
      <p:pic>
        <p:nvPicPr>
          <p:cNvPr id="4" name="Content Placeholder 3" descr="Lamium-purpureum-BBCH-6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9099" r="-5909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Βαστική κορυφή πορφυρού λάμιου Ακριβώς επειδή τα φύλλα της κορυφής είναι έμμισχα, το έλασμα (σε αντίθεση με το ζιζάνιο δωδεκάνθι) παρουσιάζει κλίση προς τα κάτω</a:t>
            </a:r>
            <a:endParaRPr lang="en-US" sz="2400" dirty="0"/>
          </a:p>
        </p:txBody>
      </p:sp>
      <p:pic>
        <p:nvPicPr>
          <p:cNvPr id="4" name="Content Placeholder 3" descr="Lamium_purpureum,I_TQBH724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άνθη του ζιζανίου πορφυρό λάμιο είναι μοβ, ζυγόμορφα και βρίσκονται μεμονωμένα στην κορυφή του φυτού</a:t>
            </a:r>
            <a:endParaRPr lang="en-US" sz="2400" dirty="0"/>
          </a:p>
        </p:txBody>
      </p:sp>
      <p:pic>
        <p:nvPicPr>
          <p:cNvPr id="4" name="Content Placeholder 3" descr="Lamium-purpureu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253" r="-2025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μοβ άνθη του λάμιου πορφυρού φέρονται </a:t>
            </a:r>
            <a:br>
              <a:rPr lang="el-GR" sz="2400" dirty="0" smtClean="0"/>
            </a:br>
            <a:r>
              <a:rPr lang="el-GR" sz="2400" dirty="0" smtClean="0"/>
              <a:t>μεμονωμένα στην κορυφή των φυτών</a:t>
            </a:r>
            <a:endParaRPr lang="en-US" sz="2400" dirty="0"/>
          </a:p>
        </p:txBody>
      </p:sp>
      <p:pic>
        <p:nvPicPr>
          <p:cNvPr id="4" name="Content Placeholder 3" descr="800px-Lamium_purpureum_2_beentre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073" r="-1807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b="1" dirty="0" smtClean="0"/>
              <a:t>Δωδεκάνθι (</a:t>
            </a:r>
            <a:r>
              <a:rPr lang="en-US" sz="2400" b="1" i="1" dirty="0" err="1" smtClean="0"/>
              <a:t>Lamium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amplexicaule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T</a:t>
            </a:r>
            <a:r>
              <a:rPr lang="el-GR" sz="2400" b="1" dirty="0" smtClean="0"/>
              <a:t>αξινομικά, βιολογικά, οικολογικά, μορφολογικά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4388"/>
          </a:xfrm>
        </p:spPr>
        <p:txBody>
          <a:bodyPr>
            <a:normAutofit fontScale="92500"/>
          </a:bodyPr>
          <a:lstStyle/>
          <a:p>
            <a:r>
              <a:rPr lang="el-GR" sz="2400" dirty="0" smtClean="0"/>
              <a:t>Ετήσιο, χειμερινό, δικοτυλήδονο είδος</a:t>
            </a:r>
          </a:p>
          <a:p>
            <a:r>
              <a:rPr lang="el-GR" sz="2400" dirty="0" smtClean="0"/>
              <a:t>Αναπαράγεται με σπόρους</a:t>
            </a:r>
          </a:p>
          <a:p>
            <a:r>
              <a:rPr lang="el-GR" sz="2400" dirty="0" smtClean="0"/>
              <a:t>Ως χειμερινό ζιζάνιο απαντάται σε αμπελώνες, δενδρώνες, χειμερινά σιτηρά, λαχανικά, άλλες καλλιέργειες, αλλά και σε ακαλλιέργητες εκτάσεις</a:t>
            </a:r>
          </a:p>
          <a:p>
            <a:r>
              <a:rPr lang="el-GR" sz="2400" dirty="0" smtClean="0"/>
              <a:t>Φυτρώνει από το φθινόπωρο μέχρι το τέλος του χειμώνα</a:t>
            </a:r>
          </a:p>
          <a:p>
            <a:r>
              <a:rPr lang="el-GR" sz="2400" dirty="0" smtClean="0"/>
              <a:t>Προτιμά εδάφη χαλαρά, με οργανική ουσία, αμμοπηλώδη, πλούσια σε θρεπτικά στοιχεία</a:t>
            </a:r>
          </a:p>
          <a:p>
            <a:r>
              <a:rPr lang="el-GR" sz="2400" dirty="0" smtClean="0"/>
              <a:t>Κοτηλυδόνες πράσινες, στρογγυλές και έμμισχες, χωρίς τρίχες</a:t>
            </a:r>
          </a:p>
          <a:p>
            <a:r>
              <a:rPr lang="el-GR" sz="2400" dirty="0" smtClean="0"/>
              <a:t>Βλαστός πράσινος, σαρκώδης, τετραπλευρικός, όρθιας έκφυσης</a:t>
            </a:r>
          </a:p>
          <a:p>
            <a:r>
              <a:rPr lang="el-GR" sz="2400" dirty="0" smtClean="0"/>
              <a:t>Ο βλαστός δεν έχει τρίχες στην επιφάνειά του και το ύψος του κυμαίνεται μεταξύ 5 και 30</a:t>
            </a:r>
            <a:r>
              <a:rPr lang="en-US" sz="2400" dirty="0" smtClean="0"/>
              <a:t>cm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el-GR" sz="2400" b="1" dirty="0" smtClean="0"/>
              <a:t>Δωδεκάνθι 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Lamium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amplexicaule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T</a:t>
            </a:r>
            <a:r>
              <a:rPr lang="el-GR" sz="2400" b="1" dirty="0" smtClean="0"/>
              <a:t>αξινομικά, βιολογικά, οικολογικά, μορφολογικά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Φύλλα πράσινα, τριγωνικά ή ωοειδή και οδοντωτά</a:t>
            </a:r>
          </a:p>
          <a:p>
            <a:r>
              <a:rPr lang="el-GR" sz="2400" dirty="0" smtClean="0"/>
              <a:t>Δεν έχουν ευδιάκριτα νεύρα, αλλά έχουν τραχιά υφή και τρίχες σε όλη την επιφάνεια του ελάσματος</a:t>
            </a:r>
          </a:p>
          <a:p>
            <a:r>
              <a:rPr lang="el-GR" sz="2400" b="1" dirty="0" smtClean="0"/>
              <a:t>Τα κατώτερα φύλλα είναι έμμισχα, ενώ τα ανώτερα άμισχα</a:t>
            </a:r>
          </a:p>
          <a:p>
            <a:r>
              <a:rPr lang="el-GR" sz="2400" dirty="0" smtClean="0"/>
              <a:t>Άνθη μοβ, ζυγόμορφα, βρίσκονται μεμονωμένα στην κορυφή του φυτού</a:t>
            </a:r>
          </a:p>
          <a:p>
            <a:r>
              <a:rPr lang="el-GR" sz="2400" dirty="0" smtClean="0"/>
              <a:t>Ο ποδίσκος είναι κοντός και δεν έχει τρίχες</a:t>
            </a:r>
          </a:p>
          <a:p>
            <a:r>
              <a:rPr lang="el-GR" sz="2400" dirty="0" smtClean="0"/>
              <a:t>Τα φυτά ανθοφορούν από το Μάρτιο έως τον Μάϊο</a:t>
            </a:r>
          </a:p>
          <a:p>
            <a:r>
              <a:rPr lang="el-GR" sz="2400" dirty="0" smtClean="0"/>
              <a:t>Παράγει έως 200 ωοειδείς σπόρους ανά φυτό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Αναπτυγμένα φυτά του ζιζανίου δωδεκάνθι</a:t>
            </a:r>
            <a:endParaRPr lang="en-US" sz="2400" dirty="0"/>
          </a:p>
        </p:txBody>
      </p:sp>
      <p:pic>
        <p:nvPicPr>
          <p:cNvPr id="4" name="Content Placeholder 3" descr="lamium-amplexicaule48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47" r="-1824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Τα φυτά του ζιζανίου ήρα λεπτή </a:t>
            </a:r>
            <a:br>
              <a:rPr lang="el-GR" sz="2400" dirty="0" smtClean="0"/>
            </a:br>
            <a:r>
              <a:rPr lang="el-GR" sz="2400" dirty="0" smtClean="0"/>
              <a:t>παρουσιάζουν πολύ έντονο αδέλφωμα</a:t>
            </a:r>
            <a:endParaRPr lang="en-US" sz="2400" dirty="0"/>
          </a:p>
        </p:txBody>
      </p:sp>
      <p:pic>
        <p:nvPicPr>
          <p:cNvPr id="5" name="Picture 4" descr="HPIM19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56" y="1793876"/>
            <a:ext cx="6089625" cy="45860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8100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φύλλα έχουν τρίχες σε όλη την επιφάνειά τους</a:t>
            </a:r>
            <a:endParaRPr lang="en-US" sz="2400" dirty="0"/>
          </a:p>
        </p:txBody>
      </p:sp>
      <p:pic>
        <p:nvPicPr>
          <p:cNvPr id="4" name="Content Placeholder 3" descr="lamium-amplexicaule67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113" r="-7111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Έμμισχα κατώτερα, άμισχα ανώτερα φύλλα </a:t>
            </a:r>
            <a:br>
              <a:rPr lang="el-GR" sz="2400" dirty="0" smtClean="0"/>
            </a:br>
            <a:r>
              <a:rPr lang="el-GR" sz="2400" dirty="0" smtClean="0"/>
              <a:t>και τετραπλευρικός βλαστός</a:t>
            </a:r>
            <a:endParaRPr lang="en-US" sz="2400" dirty="0"/>
          </a:p>
        </p:txBody>
      </p:sp>
      <p:pic>
        <p:nvPicPr>
          <p:cNvPr id="4" name="Content Placeholder 3" descr="lamium-amplexicaule1281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7888" r="-7788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ανώτερα φύλλα των φυτών είναι άμισχα σε αντίθεση με εκείνα του συγγενούς είδους </a:t>
            </a:r>
            <a:r>
              <a:rPr lang="en-US" sz="2400" i="1" dirty="0" smtClean="0"/>
              <a:t>L. </a:t>
            </a:r>
            <a:r>
              <a:rPr lang="en-US" sz="2400" i="1" dirty="0" err="1" smtClean="0"/>
              <a:t>purpureum</a:t>
            </a:r>
            <a:endParaRPr lang="en-US" sz="2400" i="1" dirty="0"/>
          </a:p>
        </p:txBody>
      </p:sp>
      <p:pic>
        <p:nvPicPr>
          <p:cNvPr id="4" name="Content Placeholder 3" descr="420px-Lamium_amplexicaule_090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9879" r="-7987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Άνθη μοβ, φέρονται μεμονωμένα στην κορυφή του φυτού</a:t>
            </a:r>
            <a:endParaRPr lang="en-US" sz="2400" dirty="0"/>
          </a:p>
        </p:txBody>
      </p:sp>
      <p:pic>
        <p:nvPicPr>
          <p:cNvPr id="4" name="Content Placeholder 3" descr="450px-Lamium_amplexicaule_Nashvil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l-GR" sz="2667" b="1" dirty="0" smtClean="0"/>
              <a:t>Βρωμολάχανο</a:t>
            </a:r>
            <a:r>
              <a:rPr lang="el-GR" sz="2667" dirty="0"/>
              <a:t> </a:t>
            </a:r>
            <a:r>
              <a:rPr lang="en-US" sz="2667" dirty="0" smtClean="0"/>
              <a:t>(</a:t>
            </a:r>
            <a:r>
              <a:rPr lang="en-US" sz="2667" i="1" dirty="0" err="1" smtClean="0"/>
              <a:t>Cardaria</a:t>
            </a:r>
            <a:r>
              <a:rPr lang="en-US" sz="2667" i="1" dirty="0" smtClean="0"/>
              <a:t> </a:t>
            </a:r>
            <a:r>
              <a:rPr lang="en-US" sz="2667" i="1" dirty="0" err="1" smtClean="0"/>
              <a:t>draba</a:t>
            </a:r>
            <a:r>
              <a:rPr lang="el-GR" sz="2667" dirty="0" smtClean="0"/>
              <a:t>)</a:t>
            </a:r>
            <a:br>
              <a:rPr lang="el-GR" sz="2667" dirty="0" smtClean="0"/>
            </a:br>
            <a:r>
              <a:rPr lang="el-GR" sz="2667" dirty="0" smtClean="0"/>
              <a:t>Ταξινομικά, βιολογικά οικολογικά, μορφολογικά χαρακτηριστικά</a:t>
            </a:r>
            <a:r>
              <a:rPr lang="el-GR" sz="2400" dirty="0" smtClean="0"/>
              <a:t/>
            </a:r>
            <a:br>
              <a:rPr lang="el-GR" sz="2400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1701"/>
            <a:ext cx="8229600" cy="5385127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Πολυετές χειμερινό ζιζάνιο</a:t>
            </a:r>
          </a:p>
          <a:p>
            <a:r>
              <a:rPr lang="el-GR" dirty="0" smtClean="0"/>
              <a:t>Αναπαράγεται με </a:t>
            </a:r>
            <a:r>
              <a:rPr lang="el-GR" u="sng" dirty="0" smtClean="0"/>
              <a:t>σπόρους</a:t>
            </a:r>
            <a:r>
              <a:rPr lang="el-GR" dirty="0" smtClean="0"/>
              <a:t> και </a:t>
            </a:r>
            <a:r>
              <a:rPr lang="el-GR" u="sng" dirty="0" smtClean="0"/>
              <a:t>τμήματα ρίζας</a:t>
            </a:r>
          </a:p>
          <a:p>
            <a:r>
              <a:rPr lang="el-GR" dirty="0" smtClean="0"/>
              <a:t>Απαντάται  σε καλλιέργειες χειμερινών σιτηρών, λαχανοκομικών ειδών, αμπέλου, δενδρωδών καλλιεργειών και φυσικών λιβαδιών</a:t>
            </a:r>
          </a:p>
          <a:p>
            <a:r>
              <a:rPr lang="el-GR" dirty="0" smtClean="0"/>
              <a:t>Φυτρώνει από το τέλος του χειμώνα έως το τέλος της άνοιξης</a:t>
            </a:r>
          </a:p>
          <a:p>
            <a:r>
              <a:rPr lang="el-GR" dirty="0" smtClean="0"/>
              <a:t>Προτιμά ξηρά, γόνιμα, πηλώδη ή αργιλλώδη εδάφη</a:t>
            </a:r>
          </a:p>
          <a:p>
            <a:r>
              <a:rPr lang="el-GR" dirty="0" smtClean="0"/>
              <a:t>Κοτυληδόνες των νεαρών φυτών που προέρχονται από σπόρο σταχτοπράσινες, λεπτές, ροπαλόμορφες, έμμισχες</a:t>
            </a:r>
          </a:p>
          <a:p>
            <a:r>
              <a:rPr lang="el-GR" dirty="0" smtClean="0"/>
              <a:t>Τα νεαρά φυτά από τμήματα ρίζας έχουν φύλλα σε </a:t>
            </a:r>
            <a:r>
              <a:rPr lang="el-GR" b="1" dirty="0" smtClean="0"/>
              <a:t>διάταξη ροζέτας</a:t>
            </a:r>
          </a:p>
          <a:p>
            <a:r>
              <a:rPr lang="el-GR" dirty="0" smtClean="0"/>
              <a:t>Τα πρώτα φύλλα είναι επίσης έμμισχα, ροπαλοειδή και οδοντωτά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Βρωμολάχανο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/>
              <a:t>(</a:t>
            </a:r>
            <a:r>
              <a:rPr lang="en-US" sz="2400" b="1" i="1" dirty="0" err="1" smtClean="0"/>
              <a:t>Cardaria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draba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Ταξινομικά, βιολογικά οικολογικά, μορφλογικά  χαρακτηριστικά</a:t>
            </a:r>
            <a:r>
              <a:rPr lang="el-GR" sz="2400" dirty="0" smtClean="0"/>
              <a:t/>
            </a:r>
            <a:br>
              <a:rPr lang="el-GR" sz="2400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ανώτερα φύλλα είναι άμμισχα, οδοντωτά με καρδιόμορφη ή τοξόμορφη βάση</a:t>
            </a:r>
          </a:p>
          <a:p>
            <a:r>
              <a:rPr lang="el-GR" sz="2400" dirty="0" smtClean="0"/>
              <a:t>Το έλασμα των φύλλων έχει ευδιάκριτα νεύρα, τραχιά υφή </a:t>
            </a:r>
            <a:r>
              <a:rPr lang="el-GR" sz="2400" b="1" dirty="0" smtClean="0"/>
              <a:t>καλύπτεται από αργυρές τρίχες σε όλη την επιφάνειά του</a:t>
            </a:r>
          </a:p>
          <a:p>
            <a:r>
              <a:rPr lang="el-GR" sz="2400" b="1" dirty="0" smtClean="0"/>
              <a:t>Βλαστός</a:t>
            </a:r>
            <a:r>
              <a:rPr lang="el-GR" sz="2400" dirty="0" smtClean="0"/>
              <a:t> ύψους 20-50</a:t>
            </a:r>
            <a:r>
              <a:rPr lang="en-US" sz="2400" dirty="0" smtClean="0"/>
              <a:t>cm</a:t>
            </a:r>
            <a:r>
              <a:rPr lang="el-GR" sz="2400" dirty="0" smtClean="0"/>
              <a:t>, είναι όρθιας έκφυσης, </a:t>
            </a:r>
            <a:r>
              <a:rPr lang="el-GR" sz="2400" b="1" dirty="0" smtClean="0"/>
              <a:t>πολυπλευρικός</a:t>
            </a:r>
            <a:r>
              <a:rPr lang="el-GR" sz="2400" dirty="0" smtClean="0"/>
              <a:t>, </a:t>
            </a:r>
            <a:r>
              <a:rPr lang="el-GR" sz="2400" b="1" dirty="0" smtClean="0"/>
              <a:t>καλυμένος με σταχτιές τρίχες</a:t>
            </a:r>
            <a:r>
              <a:rPr lang="el-GR" sz="2400" dirty="0" smtClean="0"/>
              <a:t> και διακλαδισμένος κοντά στην ταξιανθία</a:t>
            </a:r>
          </a:p>
          <a:p>
            <a:r>
              <a:rPr lang="el-GR" sz="2400" dirty="0" smtClean="0"/>
              <a:t>Ρίζα πασσαλώδης, με τμήματα ερπουσών ριζών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err="1"/>
              <a:t>Βρωμολάχανο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(</a:t>
            </a:r>
            <a:r>
              <a:rPr lang="en-US" sz="2400" b="1" i="1" dirty="0" err="1"/>
              <a:t>Cardaria</a:t>
            </a:r>
            <a:r>
              <a:rPr lang="en-US" sz="2400" b="1" i="1" dirty="0"/>
              <a:t> </a:t>
            </a:r>
            <a:r>
              <a:rPr lang="en-US" sz="2400" b="1" i="1" dirty="0" err="1"/>
              <a:t>draba</a:t>
            </a:r>
            <a:r>
              <a:rPr lang="el-GR" sz="2400" b="1" dirty="0"/>
              <a:t>)</a:t>
            </a:r>
            <a:br>
              <a:rPr lang="el-GR" sz="2400" b="1" dirty="0"/>
            </a:br>
            <a:r>
              <a:rPr lang="el-GR" sz="2400" b="1" dirty="0"/>
              <a:t>Ταξινομικά, βιολογικά οικολογικά, </a:t>
            </a:r>
            <a:r>
              <a:rPr lang="el-GR" sz="2400" b="1" dirty="0" err="1"/>
              <a:t>μορφλογικά</a:t>
            </a:r>
            <a:r>
              <a:rPr lang="el-GR" sz="2400" b="1" dirty="0"/>
              <a:t>  χαρακτηριστικά</a:t>
            </a:r>
            <a:r>
              <a:rPr lang="el-GR" sz="2400" dirty="0"/>
              <a:t/>
            </a:r>
            <a:br>
              <a:rPr lang="el-GR" sz="2400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b="1" dirty="0"/>
              <a:t>Άνθη λευκά </a:t>
            </a:r>
            <a:r>
              <a:rPr lang="el-GR" sz="2400" dirty="0"/>
              <a:t>και αρωματικά, </a:t>
            </a:r>
            <a:r>
              <a:rPr lang="el-GR" sz="2400" b="1" dirty="0"/>
              <a:t>φέρονται σε σκιάδια</a:t>
            </a:r>
          </a:p>
          <a:p>
            <a:r>
              <a:rPr lang="el-GR" sz="2400" dirty="0"/>
              <a:t>Το φυτό ανθίζει από Απρίλιο έως τον Ιούνιο</a:t>
            </a:r>
          </a:p>
          <a:p>
            <a:r>
              <a:rPr lang="el-GR" sz="2400" dirty="0"/>
              <a:t>Ο καρπός είναι καρδιόσχημο κεράτιο που περιέχει στο εσωτερικό του δύο σπόρους</a:t>
            </a:r>
          </a:p>
          <a:p>
            <a:r>
              <a:rPr lang="el-GR" sz="2400" dirty="0"/>
              <a:t>Κάθε φυτό παράγει 1000-5000 σπόρους </a:t>
            </a:r>
          </a:p>
          <a:p>
            <a:r>
              <a:rPr lang="el-GR" sz="2400" dirty="0"/>
              <a:t>Οι σπόροι είναι ωοειδείς, λείοι, καφέ χρώματος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46793195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Νεαρό σπορόφυτο βρωμολάχανου</a:t>
            </a:r>
            <a:endParaRPr lang="en-US" sz="2400" dirty="0"/>
          </a:p>
        </p:txBody>
      </p:sp>
      <p:pic>
        <p:nvPicPr>
          <p:cNvPr id="4" name="Content Placeholder 3" descr="537468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</a:t>
            </a:r>
            <a:r>
              <a:rPr lang="el-GR" sz="2400" dirty="0" smtClean="0"/>
              <a:t>φύλλα είναι </a:t>
            </a:r>
            <a:r>
              <a:rPr lang="el-GR" sz="2400" dirty="0" smtClean="0"/>
              <a:t>έμμισχα, ροπαλοειδή, οδοντωτά</a:t>
            </a:r>
            <a:endParaRPr lang="en-US" sz="2400" dirty="0"/>
          </a:p>
        </p:txBody>
      </p:sp>
      <p:pic>
        <p:nvPicPr>
          <p:cNvPr id="4" name="Content Placeholder 3" descr="f161t995p1945n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φυτά </a:t>
            </a:r>
            <a:r>
              <a:rPr lang="el-GR" sz="2400" dirty="0" err="1" smtClean="0"/>
              <a:t>βρωμολάχανυο</a:t>
            </a:r>
            <a:r>
              <a:rPr lang="el-GR" sz="2400" dirty="0" smtClean="0"/>
              <a:t> </a:t>
            </a:r>
            <a:r>
              <a:rPr lang="el-GR" sz="2400" dirty="0" smtClean="0"/>
              <a:t>έχουν σταχτοπράσινη 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 smtClean="0"/>
              <a:t>απόχρωση, καθώς </a:t>
            </a:r>
            <a:r>
              <a:rPr lang="el-GR" sz="2400" dirty="0" smtClean="0"/>
              <a:t>καλύπτονται από αργυρές τρίχες</a:t>
            </a:r>
            <a:endParaRPr lang="en-US" sz="2400" dirty="0"/>
          </a:p>
        </p:txBody>
      </p:sp>
      <p:pic>
        <p:nvPicPr>
          <p:cNvPr id="4" name="Content Placeholder 3" descr="DSCN453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b="1" dirty="0" smtClean="0"/>
              <a:t>Αλεπονουρά (</a:t>
            </a:r>
            <a:r>
              <a:rPr lang="en-US" sz="2400" b="1" i="1" dirty="0" smtClean="0"/>
              <a:t>A. </a:t>
            </a:r>
            <a:r>
              <a:rPr lang="en-US" sz="2400" b="1" i="1" dirty="0" err="1" smtClean="0"/>
              <a:t>myosuroides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T</a:t>
            </a:r>
            <a:r>
              <a:rPr lang="el-GR" sz="2400" b="1" dirty="0" smtClean="0"/>
              <a:t>αξινομικά, βιολογικά, οικολογικά χαρακτηριστικά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sz="2400" dirty="0" smtClean="0"/>
              <a:t>Ετήσιο χειμερινό ζιζάνιο</a:t>
            </a:r>
          </a:p>
          <a:p>
            <a:r>
              <a:rPr lang="el-GR" sz="2400" dirty="0" smtClean="0"/>
              <a:t>Είναι φυτό ιθαγενές της Μεσογειακής λεκάνης, συναντάται όμως στην κεντρική, δυτική και βόρεια Ευρώπη, στην δυτική Ασία και τη βόρεια Αμερική</a:t>
            </a:r>
          </a:p>
          <a:p>
            <a:r>
              <a:rPr lang="el-GR" sz="2400" dirty="0" smtClean="0"/>
              <a:t>Απαντάται με μέτρια συχνότητα σε καλλιέργειες χειμερινών σιτηρών, χειμερινών ψυχανθών και μηδικής (κατά την περίοδο του ληθάργου)</a:t>
            </a:r>
          </a:p>
          <a:p>
            <a:r>
              <a:rPr lang="el-GR" sz="2400" dirty="0" smtClean="0"/>
              <a:t>Φυτρώνει την περίοδο φθινοπώρου-χειμώνα</a:t>
            </a:r>
          </a:p>
          <a:p>
            <a:r>
              <a:rPr lang="el-GR" sz="2400" dirty="0" smtClean="0"/>
              <a:t>Βρίσκεται συνήθως σε αγρούς και θέσεις που νεροκρατούν</a:t>
            </a:r>
          </a:p>
          <a:p>
            <a:r>
              <a:rPr lang="el-GR" sz="2400" b="1" dirty="0" smtClean="0"/>
              <a:t>Αποτελεί φυτό-δείκτη υγρών εδαφών</a:t>
            </a:r>
          </a:p>
          <a:p>
            <a:r>
              <a:rPr lang="el-GR" sz="2400" dirty="0" smtClean="0"/>
              <a:t>Προτιμά εδάφη βαριά, πηλώδη, </a:t>
            </a:r>
            <a:r>
              <a:rPr lang="el-GR" sz="2400" b="1" dirty="0" smtClean="0"/>
              <a:t>πλούσια σε ασβέστιο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άνθη είναι λευκά, αρωματικά και φέρονται</a:t>
            </a:r>
            <a:br>
              <a:rPr lang="el-GR" sz="2400" dirty="0" smtClean="0"/>
            </a:br>
            <a:r>
              <a:rPr lang="el-GR" sz="2400" dirty="0" smtClean="0"/>
              <a:t> σε σκιάδια στην κορυφή των φυτών</a:t>
            </a:r>
            <a:endParaRPr lang="en-US" sz="2400" dirty="0"/>
          </a:p>
        </p:txBody>
      </p:sp>
      <p:pic>
        <p:nvPicPr>
          <p:cNvPr id="4" name="Content Placeholder 3" descr="800px-Cardaria_draba_saleux_80_05052007_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913" r="-1091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Βλαστός όρθιας έκφυσης, σταχτοπράσινος,</a:t>
            </a:r>
            <a:br>
              <a:rPr lang="el-GR" sz="2400" dirty="0" smtClean="0"/>
            </a:br>
            <a:r>
              <a:rPr lang="el-GR" sz="2400" dirty="0" smtClean="0"/>
              <a:t> καλυμένος από αργυρές τρίχες</a:t>
            </a:r>
            <a:br>
              <a:rPr lang="el-GR" sz="2400" dirty="0" smtClean="0"/>
            </a:br>
            <a:r>
              <a:rPr lang="el-GR" sz="2400" dirty="0" smtClean="0"/>
              <a:t>Ανώτερα φύλλα άμμισχα και εναλλασσόμενα</a:t>
            </a:r>
            <a:endParaRPr lang="en-US" sz="2400" dirty="0"/>
          </a:p>
        </p:txBody>
      </p:sp>
      <p:pic>
        <p:nvPicPr>
          <p:cNvPr id="4" name="Content Placeholder 3" descr="hoarycressleaves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2548" r="-3254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Ταξικαρπία βρωμολάχανου (</a:t>
            </a:r>
            <a:r>
              <a:rPr lang="en-US" sz="2400" i="1" dirty="0" err="1" smtClean="0"/>
              <a:t>Cardaria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draba</a:t>
            </a:r>
            <a:r>
              <a:rPr lang="el-GR" sz="2400" dirty="0" smtClean="0"/>
              <a:t>)</a:t>
            </a:r>
            <a:endParaRPr lang="en-US" sz="2400" dirty="0"/>
          </a:p>
        </p:txBody>
      </p:sp>
      <p:pic>
        <p:nvPicPr>
          <p:cNvPr id="4" name="Content Placeholder 3" descr="Cardchal_XID_Cardaria_chalapensis_DiTomaso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3494" r="-8349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To</a:t>
            </a:r>
            <a:r>
              <a:rPr lang="el-GR" sz="2400" dirty="0" smtClean="0"/>
              <a:t> βρωμολάχανο πολλαπλασιάζεται με σπόρους </a:t>
            </a:r>
            <a:br>
              <a:rPr lang="el-GR" sz="2400" dirty="0" smtClean="0"/>
            </a:br>
            <a:r>
              <a:rPr lang="el-GR" sz="2400" dirty="0" smtClean="0"/>
              <a:t>και τμήματα έρπουσας ρίζας</a:t>
            </a:r>
            <a:endParaRPr lang="en-US" sz="2400" dirty="0"/>
          </a:p>
        </p:txBody>
      </p:sp>
      <p:pic>
        <p:nvPicPr>
          <p:cNvPr id="4" name="Content Placeholder 3" descr="FISDwhitetop3smal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0312" r="-8031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Οι έρπουσες ρίζες είναι υπόγειες, οριζόντιες, με επίκτητους οφθαλμούς από τους οποίους παράγονται υπέργειοι βλαστοί και ρίζες</a:t>
            </a:r>
            <a:endParaRPr lang="en-US" sz="2400" dirty="0"/>
          </a:p>
        </p:txBody>
      </p:sp>
      <p:pic>
        <p:nvPicPr>
          <p:cNvPr id="4" name="Content Placeholder 3" descr="LEPIDIU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0621" r="-8062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 καρπός είναι καρδιόσχημο κεράτιο που περιέχει δύο σπόρους</a:t>
            </a:r>
            <a:endParaRPr lang="en-US" sz="2400" dirty="0"/>
          </a:p>
        </p:txBody>
      </p:sp>
      <p:pic>
        <p:nvPicPr>
          <p:cNvPr id="4" name="Content Placeholder 3" descr="Cardaria_draba_05-f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0064" r="-5006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b="1" dirty="0" smtClean="0"/>
              <a:t>Καπνόχορτο </a:t>
            </a:r>
            <a:br>
              <a:rPr lang="el-GR" sz="2400" b="1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Fumaria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officinalis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T</a:t>
            </a:r>
            <a:r>
              <a:rPr lang="el-GR" sz="2400" b="1" dirty="0" smtClean="0"/>
              <a:t>αξινομικά, βιολογικά, οικολογικά, μορφολογικά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el-GR" sz="2595" dirty="0" smtClean="0"/>
              <a:t>Ετήσιο, χειμερινό, δικοτυλήδονο φυτό</a:t>
            </a:r>
          </a:p>
          <a:p>
            <a:r>
              <a:rPr lang="el-GR" sz="2595" dirty="0" smtClean="0"/>
              <a:t>Αναπαράγεται με σπόρους</a:t>
            </a:r>
          </a:p>
          <a:p>
            <a:r>
              <a:rPr lang="el-GR" sz="2595" dirty="0" smtClean="0"/>
              <a:t>Φυτρώνει το φθινόπωρο και στο τέλος του χειμώνα</a:t>
            </a:r>
          </a:p>
          <a:p>
            <a:r>
              <a:rPr lang="el-GR" sz="2595" dirty="0" smtClean="0"/>
              <a:t>Θεωρείται σημαντικό ζιζάνιο σε καλλιέργειες χειμερινών σιτηρών και κηπευτικών</a:t>
            </a:r>
          </a:p>
          <a:p>
            <a:r>
              <a:rPr lang="el-GR" sz="2595" dirty="0" smtClean="0"/>
              <a:t>Προτιμά εδάφη χαλαρά, πηλώδη, πλούσια σε υγρασία και θρετικά στοιχεία</a:t>
            </a:r>
          </a:p>
          <a:p>
            <a:r>
              <a:rPr lang="el-GR" sz="2595" dirty="0" smtClean="0"/>
              <a:t>Αποτελεί </a:t>
            </a:r>
            <a:r>
              <a:rPr lang="el-GR" sz="2595" b="1" dirty="0" smtClean="0"/>
              <a:t>φυτό-δείκτη των ασβεστούχων εδαφών</a:t>
            </a:r>
          </a:p>
          <a:p>
            <a:r>
              <a:rPr lang="el-GR" sz="2595" dirty="0" smtClean="0"/>
              <a:t>Κοτυληδόνες πράσινες, άτριχες, έμμισχες, επιμήκεις έως λογχοειδείς</a:t>
            </a:r>
          </a:p>
          <a:p>
            <a:r>
              <a:rPr lang="el-GR" sz="2595" b="1" dirty="0" smtClean="0"/>
              <a:t>Βλαστός πολυπλευρικός</a:t>
            </a:r>
            <a:r>
              <a:rPr lang="el-GR" sz="2595" dirty="0" smtClean="0"/>
              <a:t>, έρπουσας ή όρθιας έκφυσης</a:t>
            </a:r>
          </a:p>
          <a:p>
            <a:r>
              <a:rPr lang="el-GR" sz="2595" dirty="0" smtClean="0"/>
              <a:t>Είναι </a:t>
            </a:r>
            <a:r>
              <a:rPr lang="el-GR" sz="2595" b="1" dirty="0" smtClean="0"/>
              <a:t>σταχτοπράσινος, χωρίς τρίχες στην επιφάνειά του</a:t>
            </a:r>
            <a:r>
              <a:rPr lang="el-GR" sz="2595" dirty="0" smtClean="0"/>
              <a:t>, με ύψος που κυμαίνεται μεταξύ 15 και 40</a:t>
            </a:r>
            <a:r>
              <a:rPr lang="en-US" sz="2595" dirty="0" smtClean="0"/>
              <a:t>cm</a:t>
            </a:r>
            <a:r>
              <a:rPr lang="el-GR" sz="2595" dirty="0" smtClean="0"/>
              <a:t> </a:t>
            </a:r>
          </a:p>
          <a:p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el-GR" sz="2400" b="1" dirty="0" smtClean="0"/>
              <a:t>Καπνόχορτο 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b="1" dirty="0" smtClean="0"/>
              <a:t>(</a:t>
            </a:r>
            <a:r>
              <a:rPr lang="en-US" sz="2400" b="1" i="1" dirty="0" err="1" smtClean="0"/>
              <a:t>Fumaria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officinalis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T</a:t>
            </a:r>
            <a:r>
              <a:rPr lang="el-GR" sz="2400" b="1" dirty="0" smtClean="0"/>
              <a:t>αξινομικά, βιολογικά, οικολογικά, μορφολογικά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Φύλλα</a:t>
            </a:r>
            <a:r>
              <a:rPr lang="el-GR" sz="2400" dirty="0" smtClean="0"/>
              <a:t> πτεροσχιδή, έως </a:t>
            </a:r>
            <a:r>
              <a:rPr lang="el-GR" sz="2400" b="1" dirty="0" smtClean="0"/>
              <a:t>βαθιά σχισμένα, σταχτοπράσινης απόχρωσης</a:t>
            </a:r>
          </a:p>
          <a:p>
            <a:r>
              <a:rPr lang="el-GR" sz="2400" dirty="0" smtClean="0"/>
              <a:t>Έμμισχα, εναλασσόμενα, χωρίς ευδιάκριτα νεύρα, με επιφάνεια λεία, χωρίς τρίχες</a:t>
            </a:r>
          </a:p>
          <a:p>
            <a:r>
              <a:rPr lang="el-GR" sz="2400" b="1" dirty="0" smtClean="0"/>
              <a:t>Άνθη μοβ</a:t>
            </a:r>
            <a:r>
              <a:rPr lang="el-GR" sz="2400" dirty="0" smtClean="0"/>
              <a:t>, φέρονται σε βοτρυοειδή ταξιανθία</a:t>
            </a:r>
          </a:p>
          <a:p>
            <a:r>
              <a:rPr lang="el-GR" sz="2400" dirty="0" smtClean="0"/>
              <a:t>Το φυτό ανθίζει από τον Απρίλιο έως τον Ιούνιο</a:t>
            </a:r>
          </a:p>
          <a:p>
            <a:r>
              <a:rPr lang="el-GR" sz="2400" dirty="0" smtClean="0"/>
              <a:t>Ο καρπός είναι μικρός, σκληρός, ωοειδής ή σφαιρικός</a:t>
            </a:r>
          </a:p>
          <a:p>
            <a:r>
              <a:rPr lang="el-GR" sz="2400" dirty="0" smtClean="0"/>
              <a:t>Κάθε φυτό παράγει 300-1.600 σπόρους</a:t>
            </a:r>
          </a:p>
          <a:p>
            <a:r>
              <a:rPr lang="el-GR" sz="2400" dirty="0" smtClean="0"/>
              <a:t>Η ρίζα που σχηματίζει είναι ποασσαλώδης και αβαθής</a:t>
            </a:r>
          </a:p>
          <a:p>
            <a:r>
              <a:rPr lang="el-GR" sz="2400" dirty="0" smtClean="0"/>
              <a:t>Η διάκριση μεταξύ των ειδών του γένους </a:t>
            </a:r>
            <a:r>
              <a:rPr lang="en-US" sz="2400" i="1" dirty="0" err="1" smtClean="0"/>
              <a:t>Fumaria</a:t>
            </a:r>
            <a:r>
              <a:rPr lang="en-US" sz="2400" dirty="0" smtClean="0"/>
              <a:t> </a:t>
            </a:r>
            <a:r>
              <a:rPr lang="el-GR" sz="2400" dirty="0" smtClean="0"/>
              <a:t>δεν είναι δυνατή στο στάδιο των νεαρών σποροφύτων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Έμμισχες, επιμήκεις έως λογχοειδείς κοτυληδόνες νεαρών σποροφύτων του ζιζανίου καπνόχορτο</a:t>
            </a:r>
            <a:endParaRPr lang="en-US" sz="2400" dirty="0"/>
          </a:p>
        </p:txBody>
      </p:sp>
      <p:pic>
        <p:nvPicPr>
          <p:cNvPr id="4" name="Content Placeholder 3" descr="Fumaria_officinalis_2222_897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Φύλλα λεία, άτριχα,πτεροσχιδή </a:t>
            </a:r>
            <a:br>
              <a:rPr lang="el-GR" sz="2400" dirty="0" smtClean="0"/>
            </a:br>
            <a:r>
              <a:rPr lang="el-GR" sz="2400" dirty="0" smtClean="0"/>
              <a:t>έως βαθιά σχισμένα, σταχτο-πράσινα</a:t>
            </a:r>
            <a:endParaRPr lang="en-US" sz="2400" dirty="0"/>
          </a:p>
        </p:txBody>
      </p:sp>
      <p:pic>
        <p:nvPicPr>
          <p:cNvPr id="4" name="Content Placeholder 3" descr="Fumaria_officinalis_23819_11216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9665" r="-2966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Αλεπονουρά (</a:t>
            </a:r>
            <a:r>
              <a:rPr lang="en-US" sz="2400" b="1" i="1" dirty="0" smtClean="0"/>
              <a:t>A. </a:t>
            </a:r>
            <a:r>
              <a:rPr lang="en-US" sz="2400" b="1" i="1" dirty="0" err="1" smtClean="0"/>
              <a:t>myosuroides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2328"/>
          </a:xfrm>
        </p:spPr>
        <p:txBody>
          <a:bodyPr>
            <a:normAutofit fontScale="77500" lnSpcReduction="20000"/>
          </a:bodyPr>
          <a:lstStyle/>
          <a:p>
            <a:r>
              <a:rPr lang="el-GR" sz="3100" dirty="0" smtClean="0"/>
              <a:t>Έλασμα φύλλων </a:t>
            </a:r>
            <a:r>
              <a:rPr lang="el-GR" sz="3100" b="1" dirty="0" smtClean="0"/>
              <a:t>λείο, κοντό </a:t>
            </a:r>
            <a:r>
              <a:rPr lang="el-GR" sz="3100" dirty="0" smtClean="0"/>
              <a:t>(</a:t>
            </a:r>
            <a:r>
              <a:rPr lang="en-US" sz="3100" dirty="0" smtClean="0"/>
              <a:t>2-15cm</a:t>
            </a:r>
            <a:r>
              <a:rPr lang="el-GR" sz="3100" dirty="0" smtClean="0"/>
              <a:t>) </a:t>
            </a:r>
            <a:r>
              <a:rPr lang="el-GR" sz="3100" b="1" dirty="0" smtClean="0"/>
              <a:t>και στενό </a:t>
            </a:r>
            <a:r>
              <a:rPr lang="el-GR" sz="3100" dirty="0" smtClean="0"/>
              <a:t>(</a:t>
            </a:r>
            <a:r>
              <a:rPr lang="en-US" sz="3100" dirty="0" smtClean="0"/>
              <a:t>2-8mm</a:t>
            </a:r>
            <a:r>
              <a:rPr lang="el-GR" sz="3100" dirty="0" smtClean="0"/>
              <a:t>), χωρίς τρίχες, με εμφανή αύλακα στο μέσο της άνω πλευράς</a:t>
            </a:r>
          </a:p>
          <a:p>
            <a:r>
              <a:rPr lang="el-GR" sz="3100" b="1" dirty="0" smtClean="0"/>
              <a:t>Κολεός</a:t>
            </a:r>
            <a:r>
              <a:rPr lang="el-GR" sz="3100" dirty="0" smtClean="0"/>
              <a:t> φύλλων ανοικτός στη βάση, χωρίς τρίχες, </a:t>
            </a:r>
            <a:r>
              <a:rPr lang="el-GR" sz="3100" b="1" dirty="0" smtClean="0"/>
              <a:t>ερυθρόχροος στα παλαιότερα φύλλα</a:t>
            </a:r>
          </a:p>
          <a:p>
            <a:r>
              <a:rPr lang="el-GR" sz="3100" b="1" dirty="0" smtClean="0"/>
              <a:t>Γλωσσίδιο</a:t>
            </a:r>
            <a:r>
              <a:rPr lang="el-GR" sz="3100" dirty="0" smtClean="0"/>
              <a:t> ευδιάκριτο, μεμβρανώδες, λευκό, </a:t>
            </a:r>
            <a:r>
              <a:rPr lang="el-GR" sz="3100" b="1" dirty="0" smtClean="0"/>
              <a:t>μακρύ</a:t>
            </a:r>
            <a:r>
              <a:rPr lang="el-GR" sz="3100" dirty="0" smtClean="0"/>
              <a:t> (2-4</a:t>
            </a:r>
            <a:r>
              <a:rPr lang="en-US" sz="3100" dirty="0" smtClean="0"/>
              <a:t>mm</a:t>
            </a:r>
            <a:r>
              <a:rPr lang="el-GR" sz="3100" dirty="0" smtClean="0"/>
              <a:t>), συνήθως </a:t>
            </a:r>
            <a:r>
              <a:rPr lang="el-GR" sz="3100" b="1" dirty="0" smtClean="0"/>
              <a:t>ακανόνιστα οδοντωτό</a:t>
            </a:r>
            <a:endParaRPr lang="en-US" sz="3100" b="1" dirty="0" smtClean="0"/>
          </a:p>
          <a:p>
            <a:r>
              <a:rPr lang="el-GR" sz="3100" dirty="0" smtClean="0"/>
              <a:t>Στο σημείο ένωσης του ελάσματος με τον κολεό, δεν υπάρχουν ωτίδια</a:t>
            </a:r>
          </a:p>
          <a:p>
            <a:r>
              <a:rPr lang="el-GR" sz="3100" dirty="0" smtClean="0"/>
              <a:t>Βλαστός ύψους 40-90</a:t>
            </a:r>
            <a:r>
              <a:rPr lang="en-US" sz="3100" dirty="0" smtClean="0"/>
              <a:t>cm</a:t>
            </a:r>
            <a:r>
              <a:rPr lang="el-GR" sz="3100" dirty="0" smtClean="0"/>
              <a:t>, λείος, </a:t>
            </a:r>
            <a:r>
              <a:rPr lang="el-GR" sz="3100" b="1" dirty="0" smtClean="0"/>
              <a:t>φέρει ερυθρόχροα γόνατα, </a:t>
            </a:r>
            <a:r>
              <a:rPr lang="el-GR" sz="3100" dirty="0" smtClean="0"/>
              <a:t>δεν έχει τρίχες</a:t>
            </a:r>
          </a:p>
          <a:p>
            <a:r>
              <a:rPr lang="el-GR" sz="3100" dirty="0" smtClean="0"/>
              <a:t>Είναι κυρίως έρπουσας έκφυσης, πράσινος, κυλινδρικός</a:t>
            </a:r>
          </a:p>
          <a:p>
            <a:r>
              <a:rPr lang="el-GR" sz="3100" dirty="0" smtClean="0"/>
              <a:t>Το ζιζάνιο ανθίζει το διάστημα από τον  Απρίλιο έως τον Ιούνιο</a:t>
            </a:r>
          </a:p>
          <a:p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</a:t>
            </a:r>
            <a:r>
              <a:rPr lang="el-GR" sz="2400" dirty="0" smtClean="0"/>
              <a:t>α φυτά έχουν χαρακτηριστική σταχτοπράσινη εμφάνιση</a:t>
            </a:r>
            <a:endParaRPr lang="en-US" sz="2400" dirty="0"/>
          </a:p>
        </p:txBody>
      </p:sp>
      <p:pic>
        <p:nvPicPr>
          <p:cNvPr id="5" name="Picture 4" descr="Fumaria_officinalis_L.%20subsp.%20officinalis%20-%20Papaveraceae%20-%20Fumaria%20comune%20%20feb%202011%20088%20%2814%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25" y="1810248"/>
            <a:ext cx="5921436" cy="44456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9195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4 πέταλα άνθους ενώνονται στη βάση τους ώστε να σχηματίζουν ένα λοξό, ανοικτό στην κορυφή σωλήνα</a:t>
            </a:r>
            <a:endParaRPr lang="en-US" sz="2400" dirty="0"/>
          </a:p>
        </p:txBody>
      </p:sp>
      <p:pic>
        <p:nvPicPr>
          <p:cNvPr id="4" name="Content Placeholder 3" descr="002-fumaria-officinali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0668" r="-5066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Το χρώμα των πετάλων των ανθέων είναι ρόδινο, κοκκινωπό ή λευκό και συνήθως σκουρότερο στην κορυφή</a:t>
            </a:r>
            <a:endParaRPr lang="en-US" sz="2400" dirty="0"/>
          </a:p>
        </p:txBody>
      </p:sp>
      <p:pic>
        <p:nvPicPr>
          <p:cNvPr id="4" name="Content Placeholder 3" descr="800px-Fumaria_spec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Ο καρπός του καπνόχορτου σχηματίζεται στην άκρη του ποδίσκου, είναι μικρός, σκληρός, ωοειδής ή σφαιρικός και περιέχει ένα μόνο σπέρμα</a:t>
            </a:r>
            <a:endParaRPr lang="en-US" sz="2400" dirty="0"/>
          </a:p>
        </p:txBody>
      </p:sp>
      <p:pic>
        <p:nvPicPr>
          <p:cNvPr id="4" name="Content Placeholder 3" descr="Fumaria_officinalis_16906_8148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304" r="-3330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Χαμομήλι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n-US" sz="2400" dirty="0" smtClean="0"/>
              <a:t>(</a:t>
            </a:r>
            <a:r>
              <a:rPr lang="en-US" sz="2400" i="1" dirty="0" err="1" smtClean="0"/>
              <a:t>Chamomilla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recutita</a:t>
            </a:r>
            <a:r>
              <a:rPr lang="en-US" sz="2400" dirty="0" smtClean="0"/>
              <a:t>)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 smtClean="0"/>
              <a:t>Ταξινομικά, βιολογικά, οικολογικά, 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8028"/>
          </a:xfrm>
        </p:spPr>
        <p:txBody>
          <a:bodyPr>
            <a:normAutofit fontScale="77500" lnSpcReduction="20000"/>
          </a:bodyPr>
          <a:lstStyle/>
          <a:p>
            <a:r>
              <a:rPr lang="el-GR" dirty="0" smtClean="0"/>
              <a:t>Ετήσιο, χειμερινό ζιζάνιο</a:t>
            </a:r>
          </a:p>
          <a:p>
            <a:r>
              <a:rPr lang="el-GR" dirty="0" smtClean="0"/>
              <a:t>Αναπαράγεται με σπόρους</a:t>
            </a:r>
          </a:p>
          <a:p>
            <a:r>
              <a:rPr lang="el-GR" dirty="0" smtClean="0"/>
              <a:t>Φυτρώνει το φθινόπωρο και στο τέλος του χειμώνα</a:t>
            </a:r>
          </a:p>
          <a:p>
            <a:r>
              <a:rPr lang="el-GR" dirty="0" smtClean="0"/>
              <a:t>Απαντάται σε καλλιεργούμενους αγρούς και ακαλλιέργητες εκτάσεις</a:t>
            </a:r>
          </a:p>
          <a:p>
            <a:r>
              <a:rPr lang="el-GR" dirty="0" smtClean="0"/>
              <a:t>Προτιμά </a:t>
            </a:r>
            <a:r>
              <a:rPr lang="el-GR" b="1" dirty="0" smtClean="0"/>
              <a:t>αλατούχα, αργιλλώδη ή αμμοπηλώδη εδάφη</a:t>
            </a:r>
            <a:r>
              <a:rPr lang="el-GR" dirty="0" smtClean="0"/>
              <a:t>, πλούσια σε θρεπτικά στοιχεία, αλλά φτωχά σε ασβέστιο</a:t>
            </a:r>
          </a:p>
          <a:p>
            <a:r>
              <a:rPr lang="el-GR" dirty="0" smtClean="0"/>
              <a:t>Το νεαρό σπορόφυτο έχει πράσινες, άμμισχες, ροπαλοειδείς κοτυληδόνες, χωρίς τρίχες</a:t>
            </a:r>
          </a:p>
          <a:p>
            <a:r>
              <a:rPr lang="el-GR" dirty="0" smtClean="0"/>
              <a:t>Βλαστός όρθιας έκφυσης, με ύψος που κυ</a:t>
            </a:r>
            <a:r>
              <a:rPr lang="el-GR" dirty="0"/>
              <a:t>μ</a:t>
            </a:r>
            <a:r>
              <a:rPr lang="el-GR" dirty="0" smtClean="0"/>
              <a:t>αίνεται μεταξύ 20 έως 60</a:t>
            </a:r>
            <a:r>
              <a:rPr lang="en-US" dirty="0" smtClean="0"/>
              <a:t>cm</a:t>
            </a:r>
          </a:p>
          <a:p>
            <a:r>
              <a:rPr lang="el-GR" dirty="0" smtClean="0"/>
              <a:t>Έχει </a:t>
            </a:r>
            <a:r>
              <a:rPr lang="el-GR" b="1" dirty="0" smtClean="0"/>
              <a:t>σχήμα κυλινδρικό, χρώμα πράσινο, χωρίς τρίχες στην επιφάνειά του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Autofit/>
          </a:bodyPr>
          <a:lstStyle/>
          <a:p>
            <a:r>
              <a:rPr lang="el-GR" sz="2400" b="1" dirty="0" smtClean="0"/>
              <a:t>Χαμομήλι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n-US" sz="2400" b="1" dirty="0" smtClean="0"/>
              <a:t>(</a:t>
            </a:r>
            <a:r>
              <a:rPr lang="en-US" sz="2400" b="1" i="1" dirty="0" err="1" smtClean="0"/>
              <a:t>Chamomilla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recutita</a:t>
            </a:r>
            <a:r>
              <a:rPr lang="en-US" sz="2400" b="1" dirty="0" smtClean="0"/>
              <a:t>)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b="1" dirty="0" smtClean="0"/>
              <a:t>Ταξινομικά, βιολογικά, οικολογικά, μορφολογικά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4853"/>
          </a:xfrm>
        </p:spPr>
        <p:txBody>
          <a:bodyPr>
            <a:noAutofit/>
          </a:bodyPr>
          <a:lstStyle/>
          <a:p>
            <a:r>
              <a:rPr lang="el-GR" sz="2400" dirty="0" smtClean="0"/>
              <a:t>Φύλλα πράσινα, πτεροσχιδή έως βαθιά σχισμένα και λοβωτά</a:t>
            </a:r>
          </a:p>
          <a:p>
            <a:r>
              <a:rPr lang="el-GR" sz="2400" dirty="0" smtClean="0"/>
              <a:t>Τα κατώτερα φύλλα είναι λογχοειδή με ένα ή δύο πλάγιους λοβούς</a:t>
            </a:r>
          </a:p>
          <a:p>
            <a:r>
              <a:rPr lang="el-GR" sz="2400" dirty="0" smtClean="0"/>
              <a:t>Τα ανώτερα φύλλα είναι διπλά ή τριπλά πτεροσχιδή</a:t>
            </a:r>
          </a:p>
          <a:p>
            <a:r>
              <a:rPr lang="el-GR" sz="2400" dirty="0" smtClean="0"/>
              <a:t>Τα φύλλα έχουν λεία επιφάνεια και δεν έχουν τρίχες</a:t>
            </a:r>
          </a:p>
          <a:p>
            <a:r>
              <a:rPr lang="el-GR" sz="2400" dirty="0" smtClean="0"/>
              <a:t>Τα άνθη φέρονται κατά κεφαλές</a:t>
            </a:r>
          </a:p>
          <a:p>
            <a:r>
              <a:rPr lang="el-GR" sz="2400" dirty="0" smtClean="0"/>
              <a:t>Σχηματίζουν κίτρινα σωληνοειδή επιδίσκια και λευκά, γλωσσοειδή περιφερειακά ανθίδια</a:t>
            </a:r>
          </a:p>
          <a:p>
            <a:r>
              <a:rPr lang="el-GR" sz="2400" dirty="0" smtClean="0"/>
              <a:t>Το φυτό ανθίζει από τον Απρίλιο έως τον Αύγουστο</a:t>
            </a:r>
          </a:p>
          <a:p>
            <a:r>
              <a:rPr lang="el-GR" sz="2400" dirty="0" smtClean="0"/>
              <a:t>Κάθε φυτό παράγει έως 5.000 γκριζοκάστανους σπόρους, με 4-5 πλευρές</a:t>
            </a:r>
          </a:p>
          <a:p>
            <a:r>
              <a:rPr lang="el-GR" sz="2400" dirty="0" smtClean="0"/>
              <a:t>Το ριζικό σύστημα είναι θυσσανωτό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Πυκνός πληθυσμός φυτών του ζιζανίου χαμομήλι</a:t>
            </a:r>
            <a:endParaRPr lang="en-US" sz="2400" dirty="0"/>
          </a:p>
        </p:txBody>
      </p:sp>
      <p:pic>
        <p:nvPicPr>
          <p:cNvPr id="4" name="Content Placeholder 3" descr="932279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Φύλλα απαλά, άτριχα, πτεροσχιδώς σχισμένα, </a:t>
            </a:r>
            <a:br>
              <a:rPr lang="el-GR" sz="2400" dirty="0" smtClean="0"/>
            </a:br>
            <a:r>
              <a:rPr lang="el-GR" sz="2400" dirty="0" smtClean="0"/>
              <a:t>σε γραμμοειδή σχήματα, όχι αρωματικά</a:t>
            </a:r>
            <a:endParaRPr lang="en-US" sz="2400" dirty="0"/>
          </a:p>
        </p:txBody>
      </p:sp>
      <p:pic>
        <p:nvPicPr>
          <p:cNvPr id="4" name="Content Placeholder 3" descr="968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65" r="-1816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Ανθισμένο φυτό του ζιζανίου χαμομήλι</a:t>
            </a:r>
            <a:endParaRPr lang="en-US" sz="2400" dirty="0"/>
          </a:p>
        </p:txBody>
      </p:sp>
      <p:pic>
        <p:nvPicPr>
          <p:cNvPr id="4" name="Content Placeholder 3" descr="220px-Matricaria_February_2008-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3149" r="-7314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Ταξιανθία κεφάλιο με λευκά</a:t>
            </a:r>
            <a:br>
              <a:rPr lang="el-GR" sz="2400" dirty="0" smtClean="0"/>
            </a:br>
            <a:r>
              <a:rPr lang="el-GR" sz="2400" dirty="0" smtClean="0"/>
              <a:t> γλωσσοειδή ανθίδια στην περίμετρο</a:t>
            </a:r>
            <a:endParaRPr lang="en-US" sz="2400" dirty="0"/>
          </a:p>
        </p:txBody>
      </p:sp>
      <p:pic>
        <p:nvPicPr>
          <p:cNvPr id="4" name="Content Placeholder 3" descr="2096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65" r="-1816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Ταυτόχρονο φύτρωμα της καλλιέργειας (ελαιοκράμβη) </a:t>
            </a:r>
            <a:br>
              <a:rPr lang="el-GR" sz="2400" dirty="0" smtClean="0"/>
            </a:br>
            <a:r>
              <a:rPr lang="el-GR" sz="2400" dirty="0" smtClean="0"/>
              <a:t>και του ζιζανίου (αλεπονουρά)</a:t>
            </a:r>
            <a:endParaRPr lang="en-US" sz="2400" dirty="0"/>
          </a:p>
        </p:txBody>
      </p:sp>
      <p:pic>
        <p:nvPicPr>
          <p:cNvPr id="4" name="Content Placeholder 3" descr="photo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0718" r="-7071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Αλεπονουρά (</a:t>
            </a:r>
            <a:r>
              <a:rPr lang="en-US" sz="2400" b="1" i="1" dirty="0" smtClean="0"/>
              <a:t>A. </a:t>
            </a:r>
            <a:r>
              <a:rPr lang="en-US" sz="2400" b="1" i="1" dirty="0" err="1" smtClean="0"/>
              <a:t>myosuroides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sz="2600" dirty="0" smtClean="0"/>
              <a:t>Τα άνθη φέρονται σε επιμήκη, </a:t>
            </a:r>
            <a:r>
              <a:rPr lang="el-GR" sz="2600" b="1" dirty="0" smtClean="0"/>
              <a:t>κυλινδρική, σταχυόμορφη φόβη (μοιάζει με ουρά αλεπούς)</a:t>
            </a:r>
          </a:p>
          <a:p>
            <a:r>
              <a:rPr lang="el-GR" sz="2600" dirty="0" smtClean="0"/>
              <a:t>Η ταξιανθία κατά την ωρίμανση γίνεται ερυθρόχροη</a:t>
            </a:r>
          </a:p>
          <a:p>
            <a:r>
              <a:rPr lang="el-GR" sz="2600" dirty="0" smtClean="0"/>
              <a:t>Το μήκος της ταξιανθίας κυμαίνεται από 4-12</a:t>
            </a:r>
            <a:r>
              <a:rPr lang="en-US" sz="2600" dirty="0" smtClean="0"/>
              <a:t>cm</a:t>
            </a:r>
            <a:endParaRPr lang="el-GR" sz="2600" dirty="0" smtClean="0"/>
          </a:p>
          <a:p>
            <a:r>
              <a:rPr lang="el-GR" sz="2600" dirty="0" smtClean="0"/>
              <a:t>Τα σταχύδια είναι μονανθή, έχουν χιτώνα που καταλήγει σε άγανο, διπλασίου μήκους από ότι το λέπυρο</a:t>
            </a:r>
          </a:p>
          <a:p>
            <a:r>
              <a:rPr lang="el-GR" sz="2600" dirty="0" smtClean="0"/>
              <a:t>Η αλεπονουρά παράγει 150-800 σπόρους ανά φυτό</a:t>
            </a:r>
          </a:p>
          <a:p>
            <a:r>
              <a:rPr lang="el-GR" sz="2600" dirty="0" smtClean="0"/>
              <a:t>Οι σπόροι αποσπώνται από την ταξιανθία και εκτινάσσονται στο έδαφος πριν τη συγκομιδή των χειμερινών σιτηρών</a:t>
            </a:r>
          </a:p>
          <a:p>
            <a:r>
              <a:rPr lang="el-GR" sz="2600" dirty="0" smtClean="0"/>
              <a:t>Οι σπόροι διατηρούν τη βιωσιμότητά τους για διάστημα έως 6 ετών</a:t>
            </a:r>
            <a:endParaRPr lang="en-US" sz="26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Ανθικός δίσκος κωνικός, κοίλος εσωτερικά, με κίτρινα σωληνοειδή ανθίδια στο κέντρο</a:t>
            </a:r>
            <a:endParaRPr lang="en-US" sz="2400" dirty="0"/>
          </a:p>
        </p:txBody>
      </p:sp>
      <p:pic>
        <p:nvPicPr>
          <p:cNvPr id="4" name="Content Placeholder 3" descr="matricariarecutita_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780" r="-1478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b="1" dirty="0" smtClean="0"/>
              <a:t>Μίλιο (</a:t>
            </a:r>
            <a:r>
              <a:rPr lang="en-US" sz="2400" b="1" i="1" dirty="0" err="1" smtClean="0"/>
              <a:t>Milium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vernale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Ταξινομικά, βιολογικά, οικολογικά,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 smtClean="0"/>
              <a:t>Ετήσιο χειμερινό είδος</a:t>
            </a:r>
          </a:p>
          <a:p>
            <a:r>
              <a:rPr lang="el-GR" dirty="0" smtClean="0"/>
              <a:t>Αναπαράγεται με σπόρο</a:t>
            </a:r>
          </a:p>
          <a:p>
            <a:r>
              <a:rPr lang="el-GR" dirty="0" smtClean="0"/>
              <a:t>Φυτό ιθαγενές της νότιας Ευρώπης και της δυτικής Ασίας</a:t>
            </a:r>
          </a:p>
          <a:p>
            <a:r>
              <a:rPr lang="el-GR" dirty="0" smtClean="0"/>
              <a:t>Απαντάται στα χειμερινά σιτηρά (</a:t>
            </a:r>
            <a:r>
              <a:rPr lang="el-GR" b="1" dirty="0" smtClean="0"/>
              <a:t>ιδιαίτερα της δυτικής Μακεδονίας</a:t>
            </a:r>
            <a:r>
              <a:rPr lang="el-GR" dirty="0" smtClean="0"/>
              <a:t>)</a:t>
            </a:r>
          </a:p>
          <a:p>
            <a:r>
              <a:rPr lang="el-GR" dirty="0" smtClean="0"/>
              <a:t>Τα φυτά δεν ξεπερνούν σε ύψος το 1</a:t>
            </a:r>
            <a:r>
              <a:rPr lang="en-US" dirty="0" err="1" smtClean="0"/>
              <a:t>m</a:t>
            </a:r>
            <a:r>
              <a:rPr lang="el-GR" dirty="0" smtClean="0"/>
              <a:t>, όταν είναι σε πλήρη ανάπτυξη</a:t>
            </a:r>
          </a:p>
          <a:p>
            <a:r>
              <a:rPr lang="el-GR" dirty="0" smtClean="0"/>
              <a:t>Αναπτύσσει στελέχη ευλύγιστα με έντονο αδέρφωμα</a:t>
            </a:r>
          </a:p>
          <a:p>
            <a:r>
              <a:rPr lang="el-GR" dirty="0" smtClean="0"/>
              <a:t>Φύλλα τραχειά στο κεντρικό νεύρο και την περίμετρό τους</a:t>
            </a:r>
          </a:p>
          <a:p>
            <a:r>
              <a:rPr lang="el-GR" b="1" dirty="0" smtClean="0"/>
              <a:t>Γλωσσίδιο μικρό </a:t>
            </a:r>
            <a:r>
              <a:rPr lang="el-GR" dirty="0" smtClean="0"/>
              <a:t>(5-7</a:t>
            </a:r>
            <a:r>
              <a:rPr lang="en-US" dirty="0" smtClean="0"/>
              <a:t>mm</a:t>
            </a:r>
            <a:r>
              <a:rPr lang="el-GR" dirty="0" smtClean="0"/>
              <a:t>), </a:t>
            </a:r>
            <a:r>
              <a:rPr lang="el-GR" b="1" dirty="0" smtClean="0"/>
              <a:t>μεμβρανώδες, σχισμένο</a:t>
            </a:r>
          </a:p>
          <a:p>
            <a:r>
              <a:rPr lang="el-GR" b="1" dirty="0" smtClean="0"/>
              <a:t>Ωτίδια δεν υπάρχουν</a:t>
            </a:r>
          </a:p>
          <a:p>
            <a:r>
              <a:rPr lang="el-GR" dirty="0" smtClean="0"/>
              <a:t>Ταξιανθία φόβη μήκους περίπου ¼ περίπου του συνολικού μήκους του στελέχους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4425" y="274638"/>
            <a:ext cx="8708963" cy="11430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Τα φύλλα είναι τραχιά στο κεντρικό νεύρο και την περίμετρό τους</a:t>
            </a:r>
            <a:br>
              <a:rPr lang="el-GR" sz="2400" dirty="0" smtClean="0"/>
            </a:br>
            <a:r>
              <a:rPr lang="el-GR" sz="2400" dirty="0" smtClean="0"/>
              <a:t>Το γλωσσίδιο είναι μικρό, μεμβρανώδες και σχισμένο</a:t>
            </a:r>
            <a:endParaRPr lang="en-US" sz="2400" dirty="0"/>
          </a:p>
        </p:txBody>
      </p:sp>
      <p:pic>
        <p:nvPicPr>
          <p:cNvPr id="5" name="Picture 4" descr="mil 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977" y="1620887"/>
            <a:ext cx="1072125" cy="50255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6484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Ταξιανθία του ζιζανίου μίλιου (</a:t>
            </a:r>
            <a:r>
              <a:rPr lang="en-US" sz="2400" i="1" dirty="0" err="1" smtClean="0"/>
              <a:t>Milium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vernale</a:t>
            </a:r>
            <a:r>
              <a:rPr lang="el-GR" sz="2400" dirty="0" smtClean="0"/>
              <a:t>)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l-GR" sz="2400" dirty="0" smtClean="0"/>
              <a:t>Χαλαρή, πυκνή φόβη</a:t>
            </a:r>
            <a:endParaRPr lang="en-US" sz="2400" dirty="0"/>
          </a:p>
        </p:txBody>
      </p:sp>
      <p:pic>
        <p:nvPicPr>
          <p:cNvPr id="4" name="Content Placeholder 3" descr="normal_milium-vernale100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231" r="-1023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Η</a:t>
            </a:r>
            <a:r>
              <a:rPr lang="el-GR" sz="2400" dirty="0" smtClean="0"/>
              <a:t> ταξιανθία του μίλιου αποτελεί περίπου </a:t>
            </a:r>
            <a:br>
              <a:rPr lang="el-GR" sz="2400" dirty="0" smtClean="0"/>
            </a:br>
            <a:r>
              <a:rPr lang="el-GR" sz="2400" dirty="0" smtClean="0"/>
              <a:t>το </a:t>
            </a:r>
            <a:r>
              <a:rPr lang="en-US" sz="2400" dirty="0" smtClean="0"/>
              <a:t>¼</a:t>
            </a:r>
            <a:r>
              <a:rPr lang="el-GR" sz="2400" dirty="0" smtClean="0"/>
              <a:t> του μήκους του στελέχους των φυτών</a:t>
            </a:r>
            <a:endParaRPr lang="en-US" sz="2400" dirty="0"/>
          </a:p>
        </p:txBody>
      </p:sp>
      <p:pic>
        <p:nvPicPr>
          <p:cNvPr id="5" name="Picture 4" descr="TSB60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41" y="1688421"/>
            <a:ext cx="3447298" cy="4860288"/>
          </a:xfrm>
          <a:prstGeom prst="rect">
            <a:avLst/>
          </a:prstGeom>
        </p:spPr>
      </p:pic>
      <p:pic>
        <p:nvPicPr>
          <p:cNvPr id="6" name="Picture 5" descr="Milium_verna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200" y="1688421"/>
            <a:ext cx="3652159" cy="48602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9741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άνθη του ζιζανίου μίλιο αποκτούν </a:t>
            </a:r>
            <a:br>
              <a:rPr lang="el-GR" sz="2400" dirty="0" smtClean="0"/>
            </a:br>
            <a:r>
              <a:rPr lang="el-GR" sz="2400" dirty="0" smtClean="0"/>
              <a:t>χαρακτηριστική ερυθρωπή-ιώδη απόχρωση</a:t>
            </a:r>
            <a:endParaRPr lang="en-US" sz="2400" dirty="0"/>
          </a:p>
        </p:txBody>
      </p:sp>
      <p:pic>
        <p:nvPicPr>
          <p:cNvPr id="4" name="Content Placeholder 3" descr="normal_milium-vernale101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186" r="-1318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Κατά την </a:t>
            </a:r>
            <a:r>
              <a:rPr lang="el-GR" sz="2400" dirty="0" smtClean="0"/>
              <a:t>ανθοφορία, </a:t>
            </a:r>
            <a:r>
              <a:rPr lang="el-GR" sz="2400" dirty="0" smtClean="0"/>
              <a:t>η ταξιανθία του </a:t>
            </a:r>
            <a:r>
              <a:rPr lang="el-GR" sz="2400" dirty="0" err="1" smtClean="0"/>
              <a:t>μίλιου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 smtClean="0"/>
              <a:t> </a:t>
            </a:r>
            <a:r>
              <a:rPr lang="el-GR" sz="2400" dirty="0" smtClean="0"/>
              <a:t>αποκτά </a:t>
            </a:r>
            <a:r>
              <a:rPr lang="el-GR" sz="2400" dirty="0" smtClean="0"/>
              <a:t>έντονο </a:t>
            </a:r>
            <a:r>
              <a:rPr lang="el-GR" sz="2400" dirty="0" smtClean="0"/>
              <a:t>ερυθρωπό-ιώδες χρώμα</a:t>
            </a:r>
            <a:endParaRPr lang="en-US" sz="2400" dirty="0"/>
          </a:p>
        </p:txBody>
      </p:sp>
      <p:pic>
        <p:nvPicPr>
          <p:cNvPr id="4" name="Content Placeholder 3" descr="Milium-vernale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400" r="-7140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Φυτά του ζιζανίου </a:t>
            </a:r>
            <a:r>
              <a:rPr lang="en-US" sz="2400" i="1" dirty="0" err="1" smtClean="0"/>
              <a:t>Milium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vernale</a:t>
            </a:r>
            <a:r>
              <a:rPr lang="el-GR" sz="2400" i="1" dirty="0" smtClean="0"/>
              <a:t> </a:t>
            </a:r>
            <a:br>
              <a:rPr lang="el-GR" sz="2400" i="1" dirty="0" smtClean="0"/>
            </a:br>
            <a:r>
              <a:rPr lang="el-GR" sz="2400" dirty="0" smtClean="0"/>
              <a:t>μέσα σε καλλιέργεια χειμερινών σιτηρών</a:t>
            </a:r>
            <a:endParaRPr lang="en-US" sz="2400" dirty="0"/>
          </a:p>
        </p:txBody>
      </p:sp>
      <p:pic>
        <p:nvPicPr>
          <p:cNvPr id="4" name="Content Placeholder 3" descr="normal_milium-vernale100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231" r="-1023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Νεαρά </a:t>
            </a:r>
            <a:r>
              <a:rPr lang="el-GR" sz="2400" dirty="0" err="1" smtClean="0"/>
              <a:t>σπορόφυτα</a:t>
            </a:r>
            <a:r>
              <a:rPr lang="el-GR" sz="2400" dirty="0" smtClean="0"/>
              <a:t> του ζιζανίου αλεπονουρά</a:t>
            </a:r>
            <a:endParaRPr lang="en-US" sz="2400" dirty="0"/>
          </a:p>
        </p:txBody>
      </p:sp>
      <p:pic>
        <p:nvPicPr>
          <p:cNvPr id="4" name="Content Placeholder 3" descr="Alopecurus-myosuroides-BBCH-1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9530" r="-59530"/>
          <a:stretch>
            <a:fillRect/>
          </a:stretch>
        </p:blipFill>
        <p:spPr>
          <a:xfrm>
            <a:off x="-1514475" y="1417638"/>
            <a:ext cx="8229600" cy="4525963"/>
          </a:xfrm>
        </p:spPr>
      </p:pic>
      <p:pic>
        <p:nvPicPr>
          <p:cNvPr id="5" name="Content Placeholder 3" descr="Alopecurus-myosuroides-BBCH-32.jpg"/>
          <p:cNvPicPr>
            <a:picLocks noChangeAspect="1"/>
          </p:cNvPicPr>
          <p:nvPr/>
        </p:nvPicPr>
        <p:blipFill>
          <a:blip r:embed="rId3"/>
          <a:srcRect l="-94310" r="-94310"/>
          <a:stretch>
            <a:fillRect/>
          </a:stretch>
        </p:blipFill>
        <p:spPr>
          <a:xfrm>
            <a:off x="2600325" y="1417637"/>
            <a:ext cx="8229600" cy="4525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Λευκό, μεμβρανώδες, μακρύ γλωσσίδιο </a:t>
            </a:r>
            <a:br>
              <a:rPr lang="el-GR" sz="2400" dirty="0" smtClean="0"/>
            </a:br>
            <a:r>
              <a:rPr lang="el-GR" sz="2400" dirty="0" smtClean="0"/>
              <a:t>του ζιζανίου αλεπονουρά (</a:t>
            </a:r>
            <a:r>
              <a:rPr lang="en-US" sz="2400" i="1" dirty="0" smtClean="0"/>
              <a:t>A. </a:t>
            </a:r>
            <a:r>
              <a:rPr lang="en-US" sz="2400" i="1" dirty="0" err="1" smtClean="0"/>
              <a:t>myosuroides</a:t>
            </a:r>
            <a:r>
              <a:rPr lang="el-GR" sz="2400" dirty="0" smtClean="0"/>
              <a:t>)</a:t>
            </a:r>
            <a:endParaRPr lang="en-US" sz="2400" dirty="0"/>
          </a:p>
        </p:txBody>
      </p:sp>
      <p:pic>
        <p:nvPicPr>
          <p:cNvPr id="4" name="Content Placeholder 3" descr="normal_alopecurus-myosuroides49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/>
              <a:t>O</a:t>
            </a:r>
            <a:r>
              <a:rPr lang="el-GR" sz="2400" dirty="0" smtClean="0"/>
              <a:t>ι κολεοί των φυτών είναι ερυθρόχροοι, χωρίς τρίχες</a:t>
            </a:r>
            <a:br>
              <a:rPr lang="el-GR" sz="2400" dirty="0" smtClean="0"/>
            </a:br>
            <a:r>
              <a:rPr lang="el-GR" sz="2400" dirty="0" smtClean="0"/>
              <a:t> Οι κολεοί των κατώτερων φύλλων δεν ‘αγκαλιάζουν’ το καλάμι</a:t>
            </a:r>
            <a:br>
              <a:rPr lang="el-GR" sz="2400" dirty="0" smtClean="0"/>
            </a:br>
            <a:endParaRPr lang="en-US" sz="2400" dirty="0"/>
          </a:p>
        </p:txBody>
      </p:sp>
      <p:pic>
        <p:nvPicPr>
          <p:cNvPr id="4" name="Content Placeholder 3" descr="alopecurus-myosuroides-ss-lrignanese2-b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Αναπτυγμένα φυτά αλεπονουράς</a:t>
            </a:r>
            <a:endParaRPr lang="en-US" sz="2400" dirty="0"/>
          </a:p>
        </p:txBody>
      </p:sp>
      <p:pic>
        <p:nvPicPr>
          <p:cNvPr id="4" name="Content Placeholder 3" descr="alop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8311" r="-10831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Ταξιανθίες φυτών του ζιζανίου αλεπονουρά</a:t>
            </a:r>
            <a:br>
              <a:rPr lang="el-GR" sz="2400" dirty="0" smtClean="0"/>
            </a:br>
            <a:r>
              <a:rPr lang="el-GR" sz="2400" dirty="0" smtClean="0"/>
              <a:t> (σταχυόμορφη φόβη που μοιάζει με ουρά αλεπούς)</a:t>
            </a:r>
            <a:endParaRPr lang="en-US" sz="2400" dirty="0"/>
          </a:p>
        </p:txBody>
      </p:sp>
      <p:pic>
        <p:nvPicPr>
          <p:cNvPr id="4" name="Content Placeholder 3" descr="Alopecurus_myosuroides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Σπόροι του ζιζανίου </a:t>
            </a:r>
            <a:r>
              <a:rPr lang="en-US" sz="2400" i="1" dirty="0" smtClean="0"/>
              <a:t>A. </a:t>
            </a:r>
            <a:r>
              <a:rPr lang="en-US" sz="2400" i="1" dirty="0" err="1" smtClean="0"/>
              <a:t>myosuroides</a:t>
            </a:r>
            <a:endParaRPr lang="en-US" sz="2400" i="1" dirty="0"/>
          </a:p>
        </p:txBody>
      </p:sp>
      <p:pic>
        <p:nvPicPr>
          <p:cNvPr id="4" name="Content Placeholder 3" descr="Alopecurus-myosuroides-BBCH-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458" r="-1445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Έντονη προσβολή καλλιέργειας κριθαριού </a:t>
            </a:r>
            <a:br>
              <a:rPr lang="el-GR" sz="2400" dirty="0" smtClean="0"/>
            </a:br>
            <a:r>
              <a:rPr lang="el-GR" sz="2400" dirty="0" smtClean="0"/>
              <a:t>από υψηλούς πληθυσμούς του ζιζανίου αλεπονουρά</a:t>
            </a:r>
            <a:endParaRPr lang="en-US" sz="2400" dirty="0"/>
          </a:p>
        </p:txBody>
      </p:sp>
      <p:pic>
        <p:nvPicPr>
          <p:cNvPr id="4" name="Content Placeholder 3" descr="800px-Alopecurus_myosuroides_in_Barley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Φάλαρη παράδοξη (</a:t>
            </a:r>
            <a:r>
              <a:rPr lang="en-US" sz="2400" b="1" i="1" dirty="0" err="1" smtClean="0"/>
              <a:t>Phalaris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paradoxa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Ταξινομικά, βιολογικά, οικολογικά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 smtClean="0"/>
              <a:t>Ετήσιο χειμερινό ζιζάνιο</a:t>
            </a:r>
          </a:p>
          <a:p>
            <a:r>
              <a:rPr lang="el-GR" sz="2400" dirty="0" smtClean="0"/>
              <a:t>Απαντάται στα χειμερινά σιτηρά της χώρας</a:t>
            </a:r>
          </a:p>
          <a:p>
            <a:r>
              <a:rPr lang="el-GR" sz="2400" dirty="0" smtClean="0"/>
              <a:t>Παρουσιάζει μικρότερη διάδοση, συγκριτικά με τα συγγενή είδη </a:t>
            </a:r>
            <a:r>
              <a:rPr lang="en-US" sz="2400" i="1" dirty="0" smtClean="0"/>
              <a:t>P. minor </a:t>
            </a:r>
            <a:r>
              <a:rPr lang="el-GR" sz="2400" dirty="0" smtClean="0"/>
              <a:t>και </a:t>
            </a:r>
            <a:r>
              <a:rPr lang="en-US" sz="2400" i="1" dirty="0" smtClean="0"/>
              <a:t>P. </a:t>
            </a:r>
            <a:r>
              <a:rPr lang="en-US" sz="2400" i="1" dirty="0" err="1" smtClean="0"/>
              <a:t>brachystachys</a:t>
            </a:r>
            <a:endParaRPr lang="el-GR" sz="2400" i="1" dirty="0" smtClean="0"/>
          </a:p>
          <a:p>
            <a:r>
              <a:rPr lang="el-GR" sz="2400" dirty="0" smtClean="0"/>
              <a:t>Ανθίζει από Απρίλιο μέχρι Ιούνιο</a:t>
            </a:r>
          </a:p>
          <a:p>
            <a:endParaRPr lang="el-GR" i="1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Φάλαρη παράδοξη (</a:t>
            </a:r>
            <a:r>
              <a:rPr lang="en-US" sz="2400" b="1" i="1" dirty="0" err="1"/>
              <a:t>Phalaris</a:t>
            </a:r>
            <a:r>
              <a:rPr lang="en-US" sz="2400" b="1" i="1" dirty="0"/>
              <a:t> </a:t>
            </a:r>
            <a:r>
              <a:rPr lang="en-US" sz="2400" b="1" i="1" dirty="0" err="1"/>
              <a:t>paradoxa</a:t>
            </a:r>
            <a:r>
              <a:rPr lang="el-GR" sz="2400" b="1" dirty="0"/>
              <a:t>)</a:t>
            </a:r>
            <a:br>
              <a:rPr lang="el-GR" sz="2400" b="1" dirty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6412"/>
            <a:ext cx="8229600" cy="5431588"/>
          </a:xfrm>
        </p:spPr>
        <p:txBody>
          <a:bodyPr>
            <a:noAutofit/>
          </a:bodyPr>
          <a:lstStyle/>
          <a:p>
            <a:r>
              <a:rPr lang="el-GR" sz="2400" dirty="0" smtClean="0"/>
              <a:t>Έλασμα φύλλων λείο και μακρύ</a:t>
            </a:r>
          </a:p>
          <a:p>
            <a:r>
              <a:rPr lang="el-GR" sz="2400" dirty="0" smtClean="0"/>
              <a:t>Γλωσσίδιο μεμβρανώδες, μακρύ και με αβαθείς κολπώσεις</a:t>
            </a:r>
          </a:p>
          <a:p>
            <a:r>
              <a:rPr lang="el-GR" sz="2400" dirty="0" smtClean="0"/>
              <a:t>Ωτίδια δεν υπάρχουν</a:t>
            </a:r>
          </a:p>
          <a:p>
            <a:r>
              <a:rPr lang="el-GR" sz="2400" dirty="0" smtClean="0"/>
              <a:t>Ο κολεός των περισσότερων φύλλων περιβάλλει πλήρως τον βλαστό</a:t>
            </a:r>
          </a:p>
          <a:p>
            <a:r>
              <a:rPr lang="el-GR" sz="2400" dirty="0" smtClean="0"/>
              <a:t>Ο κολεός είναι κιτρινοπράσινος και δεν καλύπτεται από τρίχες</a:t>
            </a:r>
          </a:p>
          <a:p>
            <a:r>
              <a:rPr lang="el-GR" sz="2400" dirty="0" smtClean="0"/>
              <a:t>Ο κολεός του ανώτερου φύλλου είναι διογκωμένος και εφάπτεται της ταξιανθίας</a:t>
            </a:r>
          </a:p>
        </p:txBody>
      </p:sp>
    </p:spTree>
    <p:extLst>
      <p:ext uri="{BB962C8B-B14F-4D97-AF65-F5344CB8AC3E}">
        <p14:creationId xmlns="" xmlns:p14="http://schemas.microsoft.com/office/powerpoint/2010/main" val="167356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Έξαιρετικά υψηλοί πληθυσμοί του ζιζανίου αλεπονουρά</a:t>
            </a:r>
            <a:r>
              <a:rPr lang="en-US" sz="2400" dirty="0" smtClean="0"/>
              <a:t> (</a:t>
            </a:r>
            <a:r>
              <a:rPr lang="en-US" sz="2400" i="1" dirty="0" err="1" smtClean="0"/>
              <a:t>Alopecurus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myosuroides</a:t>
            </a:r>
            <a:r>
              <a:rPr lang="en-US" sz="2400" dirty="0" smtClean="0"/>
              <a:t>)</a:t>
            </a:r>
            <a:r>
              <a:rPr lang="el-GR" sz="2400" dirty="0" smtClean="0"/>
              <a:t> αναπτύσσσονται μέσα σε καλλιέργεια ελαιοκράμβης</a:t>
            </a:r>
            <a:endParaRPr lang="en-US" sz="2400" dirty="0"/>
          </a:p>
        </p:txBody>
      </p:sp>
      <p:pic>
        <p:nvPicPr>
          <p:cNvPr id="4" name="Content Placeholder 3" descr="2013_10_21-grass-weed-in-osr-waiting-for-centurionc2ae-max-crawlerc2ae-c2a92013-paul-drinkwater-0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485" r="-1048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Φάλαρη παράδοξη (</a:t>
            </a:r>
            <a:r>
              <a:rPr lang="en-US" sz="2400" b="1" i="1" dirty="0" err="1"/>
              <a:t>Phalaris</a:t>
            </a:r>
            <a:r>
              <a:rPr lang="en-US" sz="2400" b="1" i="1" dirty="0"/>
              <a:t> </a:t>
            </a:r>
            <a:r>
              <a:rPr lang="en-US" sz="2400" b="1" i="1" dirty="0" err="1"/>
              <a:t>paradoxa</a:t>
            </a:r>
            <a:r>
              <a:rPr lang="el-GR" sz="2400" b="1" dirty="0"/>
              <a:t>)</a:t>
            </a:r>
            <a:br>
              <a:rPr lang="el-GR" sz="2400" b="1" dirty="0"/>
            </a:br>
            <a:r>
              <a:rPr lang="el-GR" sz="2400" b="1" dirty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Βλαστός των αναπτυγμένων φυτών όρθιας έκφυσης, κυλινδρικός, ύψους 100-150</a:t>
            </a:r>
            <a:r>
              <a:rPr lang="en-US" sz="2400" dirty="0"/>
              <a:t>cm</a:t>
            </a:r>
          </a:p>
          <a:p>
            <a:r>
              <a:rPr lang="el-GR" sz="2400" dirty="0"/>
              <a:t>Το τμήμα του βλαστού των νεαρών φυτών που βρίσκεται εντός του εδάφους (λαιμός) είναι </a:t>
            </a:r>
            <a:r>
              <a:rPr lang="el-GR" sz="2400" b="1" dirty="0" smtClean="0"/>
              <a:t>ερυθρόχροο</a:t>
            </a:r>
          </a:p>
          <a:p>
            <a:r>
              <a:rPr lang="el-GR" sz="2400" dirty="0" smtClean="0"/>
              <a:t>Ταξιανθία </a:t>
            </a:r>
            <a:r>
              <a:rPr lang="el-GR" sz="2400" b="1" dirty="0" smtClean="0"/>
              <a:t>κυλινδρική</a:t>
            </a:r>
            <a:r>
              <a:rPr lang="el-GR" sz="2400" dirty="0" smtClean="0"/>
              <a:t>, </a:t>
            </a:r>
            <a:r>
              <a:rPr lang="el-GR" sz="2400" b="1" dirty="0" err="1" smtClean="0"/>
              <a:t>σταχυόμορφη</a:t>
            </a:r>
            <a:r>
              <a:rPr lang="el-GR" sz="2400" b="1" dirty="0" smtClean="0"/>
              <a:t> </a:t>
            </a:r>
            <a:r>
              <a:rPr lang="el-GR" sz="2400" b="1" dirty="0" err="1" smtClean="0"/>
              <a:t>φόβη</a:t>
            </a:r>
            <a:endParaRPr lang="el-GR" sz="2400" dirty="0" smtClean="0"/>
          </a:p>
          <a:p>
            <a:r>
              <a:rPr lang="el-GR" sz="2400" dirty="0" smtClean="0"/>
              <a:t>Οι σπόροι είναι μικροί, χωρίς προεξοχή στη βάση τους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73513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Το γλωσσίδιο είναι μεμβρανώδες, μακρύ, με αβαθείς κολπώσεις</a:t>
            </a:r>
            <a:endParaRPr lang="en-US" sz="2400" dirty="0"/>
          </a:p>
        </p:txBody>
      </p:sp>
      <p:pic>
        <p:nvPicPr>
          <p:cNvPr id="5" name="Content Placeholder 3" descr="phapa_a1.jpg"/>
          <p:cNvPicPr>
            <a:picLocks noChangeAspect="1"/>
          </p:cNvPicPr>
          <p:nvPr/>
        </p:nvPicPr>
        <p:blipFill>
          <a:blip r:embed="rId2"/>
          <a:srcRect l="-88802" r="-88802"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834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 κολεός αγκαλιάζει το καλάμι (βλαστό),</a:t>
            </a:r>
            <a:br>
              <a:rPr lang="el-GR" sz="2400" dirty="0" smtClean="0"/>
            </a:br>
            <a:r>
              <a:rPr lang="el-GR" sz="2400" dirty="0" smtClean="0"/>
              <a:t> ενώ δεν υπάρχουν ωτίδια </a:t>
            </a:r>
            <a:endParaRPr lang="en-US" sz="2400" dirty="0"/>
          </a:p>
        </p:txBody>
      </p:sp>
      <p:pic>
        <p:nvPicPr>
          <p:cNvPr id="4" name="Content Placeholder 3" descr="phalaris paradoxa2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Ταξιανθία (σταχυόμορφη φόβη) φυτού φάλαρης</a:t>
            </a:r>
            <a:endParaRPr lang="en-US" sz="2400" dirty="0"/>
          </a:p>
        </p:txBody>
      </p:sp>
      <p:pic>
        <p:nvPicPr>
          <p:cNvPr id="4" name="Content Placeholder 3" descr="phalaris paradoxa1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Κολεός και έλασμα, λαιμός και ριζικό </a:t>
            </a:r>
            <a:br>
              <a:rPr lang="el-GR" sz="2400" dirty="0" smtClean="0"/>
            </a:br>
            <a:r>
              <a:rPr lang="el-GR" sz="2400" dirty="0" smtClean="0"/>
              <a:t>σύστημα και ταξιανθίες φυτών φάλαρης</a:t>
            </a:r>
            <a:endParaRPr lang="en-US" sz="2400" dirty="0"/>
          </a:p>
        </p:txBody>
      </p:sp>
      <p:pic>
        <p:nvPicPr>
          <p:cNvPr id="4" name="Content Placeholder 3" descr="TS12677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4940" r="-1494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Φάλαρη κοντή (</a:t>
            </a:r>
            <a:r>
              <a:rPr lang="en-US" sz="2400" b="1" i="1" dirty="0" err="1" smtClean="0"/>
              <a:t>Phalaris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brachystachys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Ταξινομικά, </a:t>
            </a:r>
            <a:r>
              <a:rPr lang="el-GR" sz="2400" b="1" dirty="0"/>
              <a:t>β</a:t>
            </a:r>
            <a:r>
              <a:rPr lang="el-GR" sz="2400" b="1" dirty="0" smtClean="0"/>
              <a:t>ιολογικά, οικολογικά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 smtClean="0"/>
              <a:t>Ετήσιο χειμερινό ζιζάνιο</a:t>
            </a:r>
          </a:p>
          <a:p>
            <a:r>
              <a:rPr lang="el-GR" sz="2400" dirty="0" smtClean="0"/>
              <a:t>Απαντάται στους περισσότερους καλλιεργούμενους αγρούς με χειμερινά σιτηρά της χώρας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0728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Φάλαρη κοντή (</a:t>
            </a:r>
            <a:r>
              <a:rPr lang="en-US" sz="2400" b="1" i="1" dirty="0" err="1"/>
              <a:t>Phalaris</a:t>
            </a:r>
            <a:r>
              <a:rPr lang="en-US" sz="2400" b="1" i="1" dirty="0"/>
              <a:t> </a:t>
            </a:r>
            <a:r>
              <a:rPr lang="en-US" sz="2400" b="1" i="1" dirty="0" err="1"/>
              <a:t>brachystachys</a:t>
            </a:r>
            <a:r>
              <a:rPr lang="el-GR" sz="2400" b="1" dirty="0"/>
              <a:t>)</a:t>
            </a:r>
            <a:br>
              <a:rPr lang="el-GR" sz="2400" b="1" dirty="0"/>
            </a:br>
            <a:r>
              <a:rPr lang="el-GR" sz="2400" b="1" dirty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Έλασμα φύλλων λείο και φαρδύ</a:t>
            </a:r>
          </a:p>
          <a:p>
            <a:r>
              <a:rPr lang="el-GR" sz="2400" dirty="0"/>
              <a:t>Κολεός των περισσότερων φύλλων περιβάλλει πλήρως τον βλαστό</a:t>
            </a:r>
          </a:p>
          <a:p>
            <a:r>
              <a:rPr lang="el-GR" sz="2400" dirty="0"/>
              <a:t>Ο κολεός είναι κιτρινοπράσινος και δεν καλύπτεται από τρίχες</a:t>
            </a:r>
          </a:p>
          <a:p>
            <a:r>
              <a:rPr lang="el-GR" sz="2400" dirty="0"/>
              <a:t>Ο κολεός του ανώτερου φύλλου είναι διογκωμένος</a:t>
            </a:r>
          </a:p>
          <a:p>
            <a:r>
              <a:rPr lang="el-GR" sz="2400" b="1" dirty="0"/>
              <a:t>Γλωσσίδιο μεμβρανώδες, κοντό, με ακανόνιστη βαθειά οδόντωση</a:t>
            </a:r>
          </a:p>
          <a:p>
            <a:r>
              <a:rPr lang="el-GR" sz="2400" dirty="0"/>
              <a:t>Ωτίδια δεν υπάρχουν</a:t>
            </a:r>
          </a:p>
          <a:p>
            <a:r>
              <a:rPr lang="el-GR" sz="2400" dirty="0"/>
              <a:t>Βλαστός ύψους 50-120</a:t>
            </a:r>
            <a:r>
              <a:rPr lang="en-US" sz="2400" dirty="0"/>
              <a:t>cm,</a:t>
            </a:r>
            <a:r>
              <a:rPr lang="el-GR" sz="2400" dirty="0"/>
              <a:t> κυλινδρικός, όρθιας έκφυσης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143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Φάλαρη κοντή (</a:t>
            </a:r>
            <a:r>
              <a:rPr lang="en-US" sz="2400" b="1" i="1" dirty="0" err="1"/>
              <a:t>Phalaris</a:t>
            </a:r>
            <a:r>
              <a:rPr lang="en-US" sz="2400" b="1" i="1" dirty="0"/>
              <a:t> </a:t>
            </a:r>
            <a:r>
              <a:rPr lang="en-US" sz="2400" b="1" i="1" dirty="0" err="1"/>
              <a:t>brachystachys</a:t>
            </a:r>
            <a:r>
              <a:rPr lang="el-GR" sz="2400" b="1" dirty="0"/>
              <a:t>)</a:t>
            </a:r>
            <a:br>
              <a:rPr lang="el-GR" sz="2400" b="1" dirty="0"/>
            </a:br>
            <a:r>
              <a:rPr lang="el-GR" sz="2400" b="1" dirty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>
                <a:latin typeface="+mj-lt"/>
              </a:rPr>
              <a:t>Ταξιανθία σταχυόμορφη </a:t>
            </a:r>
            <a:r>
              <a:rPr lang="el-GR" sz="2400" b="1" dirty="0" smtClean="0">
                <a:latin typeface="+mj-lt"/>
              </a:rPr>
              <a:t>φόβη</a:t>
            </a:r>
            <a:r>
              <a:rPr lang="el-GR" sz="2400" dirty="0" smtClean="0">
                <a:latin typeface="+mj-lt"/>
              </a:rPr>
              <a:t>, </a:t>
            </a:r>
            <a:r>
              <a:rPr lang="el-GR" sz="2400" b="1" dirty="0" smtClean="0">
                <a:latin typeface="+mj-lt"/>
              </a:rPr>
              <a:t>βραχεία</a:t>
            </a:r>
            <a:r>
              <a:rPr lang="el-GR" sz="2400" dirty="0" smtClean="0">
                <a:latin typeface="+mj-lt"/>
              </a:rPr>
              <a:t>, </a:t>
            </a:r>
            <a:r>
              <a:rPr lang="el-GR" sz="2400" b="1" dirty="0" smtClean="0">
                <a:latin typeface="+mj-lt"/>
              </a:rPr>
              <a:t>σχεδόν κωνική</a:t>
            </a:r>
            <a:r>
              <a:rPr lang="el-GR" sz="2400" dirty="0" smtClean="0">
                <a:latin typeface="+mj-lt"/>
              </a:rPr>
              <a:t>, με πράσινα νεύρα στα λέπυρα</a:t>
            </a:r>
          </a:p>
          <a:p>
            <a:r>
              <a:rPr lang="el-GR" sz="2400" dirty="0" smtClean="0">
                <a:latin typeface="+mj-lt"/>
              </a:rPr>
              <a:t>Σπόροι μεγαλύτεροι από εκείνους των άλλων δύο ειδών φάλαρης</a:t>
            </a:r>
          </a:p>
          <a:p>
            <a:r>
              <a:rPr lang="el-GR" sz="2400" dirty="0" smtClean="0">
                <a:latin typeface="+mj-lt"/>
              </a:rPr>
              <a:t>Οι σπόροι φέρουν δύο εμφανείς προεξοχές στη βάση τους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667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Βραχεία, σχεδόν κωνική ταξιανθία (σταχυόμορφη φόβη), με πράσινα νεύρα στα λέπυρα (φάλαρη κοντή, </a:t>
            </a:r>
            <a:r>
              <a:rPr lang="en-US" sz="2400" i="1" dirty="0" err="1" smtClean="0"/>
              <a:t>Phalaris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brachystachys</a:t>
            </a:r>
            <a:r>
              <a:rPr lang="en-US" sz="2400" dirty="0" smtClean="0"/>
              <a:t>)</a:t>
            </a:r>
            <a:r>
              <a:rPr lang="el-GR" sz="2400" dirty="0" smtClean="0"/>
              <a:t> </a:t>
            </a:r>
            <a:endParaRPr lang="en-US" sz="2400" dirty="0"/>
          </a:p>
        </p:txBody>
      </p:sp>
      <p:pic>
        <p:nvPicPr>
          <p:cNvPr id="4" name="Content Placeholder 3" descr="phalaris_brachystachys_1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2917" r="-82917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421254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Εμφανής διαφορά της ταξιανθίας των ειδών φάλαρης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l-GR" sz="2400" dirty="0" smtClean="0"/>
              <a:t>βραχεία σχεδόν κωνική στο </a:t>
            </a:r>
            <a:r>
              <a:rPr lang="en-US" sz="2400" i="1" dirty="0" smtClean="0"/>
              <a:t>P. </a:t>
            </a:r>
            <a:r>
              <a:rPr lang="en-US" sz="2400" i="1" dirty="0" err="1" smtClean="0"/>
              <a:t>brachystachys</a:t>
            </a:r>
            <a:r>
              <a:rPr lang="en-US" sz="2400" i="1" dirty="0" smtClean="0"/>
              <a:t> </a:t>
            </a:r>
            <a:r>
              <a:rPr lang="el-GR" sz="2400" dirty="0" smtClean="0"/>
              <a:t>(αριστερά) και κυλινδρική στο </a:t>
            </a:r>
            <a:r>
              <a:rPr lang="en-US" sz="2400" i="1" dirty="0" smtClean="0"/>
              <a:t>P. </a:t>
            </a:r>
            <a:r>
              <a:rPr lang="en-US" sz="2400" i="1" dirty="0" err="1" smtClean="0"/>
              <a:t>paradoxa</a:t>
            </a:r>
            <a:r>
              <a:rPr lang="en-US" sz="2400" i="1" dirty="0" smtClean="0"/>
              <a:t> </a:t>
            </a:r>
            <a:r>
              <a:rPr lang="el-GR" sz="2400" dirty="0" smtClean="0"/>
              <a:t>(δεξιά)</a:t>
            </a:r>
            <a:endParaRPr lang="en-US" sz="2400" dirty="0"/>
          </a:p>
        </p:txBody>
      </p:sp>
      <p:pic>
        <p:nvPicPr>
          <p:cNvPr id="4" name="Content Placeholder 3" descr="PHAMI_051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0350" r="-3035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b="1" dirty="0" smtClean="0"/>
              <a:t>Αγριοβρώμη μεγάλη (</a:t>
            </a:r>
            <a:r>
              <a:rPr lang="en-US" sz="2400" b="1" i="1" dirty="0" smtClean="0"/>
              <a:t>A. </a:t>
            </a:r>
            <a:r>
              <a:rPr lang="en-US" sz="2400" b="1" i="1" dirty="0" err="1" smtClean="0"/>
              <a:t>sterilis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Ταξινομικά, βιολογικά, οικολογικά χαρακτηριστικά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4853"/>
          </a:xfrm>
        </p:spPr>
        <p:txBody>
          <a:bodyPr>
            <a:normAutofit fontScale="70000" lnSpcReduction="20000"/>
          </a:bodyPr>
          <a:lstStyle/>
          <a:p>
            <a:r>
              <a:rPr lang="el-GR" sz="3400" dirty="0" smtClean="0"/>
              <a:t>Ετήσιο χειμερινό είδος </a:t>
            </a:r>
          </a:p>
          <a:p>
            <a:r>
              <a:rPr lang="el-GR" sz="3400" dirty="0" smtClean="0"/>
              <a:t>Απαντάται με μεγάλη συχνότητα και πυκνότητα στις καλλιέργειες χειμερινών σιτηρών</a:t>
            </a:r>
            <a:endParaRPr lang="en-US" sz="3400" dirty="0" smtClean="0"/>
          </a:p>
          <a:p>
            <a:r>
              <a:rPr lang="en-US" sz="3400" dirty="0" smtClean="0"/>
              <a:t>To </a:t>
            </a:r>
            <a:r>
              <a:rPr lang="el-GR" sz="3400" dirty="0" smtClean="0"/>
              <a:t>συγγενές είδος </a:t>
            </a:r>
            <a:r>
              <a:rPr lang="en-US" sz="3400" i="1" dirty="0" smtClean="0"/>
              <a:t>A. </a:t>
            </a:r>
            <a:r>
              <a:rPr lang="en-US" sz="3400" i="1" dirty="0" err="1" smtClean="0"/>
              <a:t>fatua</a:t>
            </a:r>
            <a:r>
              <a:rPr lang="en-US" sz="3400" i="1" dirty="0" smtClean="0"/>
              <a:t> </a:t>
            </a:r>
            <a:r>
              <a:rPr lang="el-GR" sz="3400" dirty="0" smtClean="0"/>
              <a:t>απαντάται σπανιότατα στη χώρα μας</a:t>
            </a:r>
          </a:p>
          <a:p>
            <a:r>
              <a:rPr lang="el-GR" sz="3400" dirty="0" smtClean="0"/>
              <a:t>Οι σπόροι του </a:t>
            </a:r>
            <a:r>
              <a:rPr lang="en-US" sz="3400" i="1" dirty="0" smtClean="0"/>
              <a:t>A. </a:t>
            </a:r>
            <a:r>
              <a:rPr lang="en-US" sz="3400" i="1" dirty="0" err="1" smtClean="0"/>
              <a:t>sterilis</a:t>
            </a:r>
            <a:r>
              <a:rPr lang="en-US" sz="3400" i="1" dirty="0" smtClean="0"/>
              <a:t> </a:t>
            </a:r>
            <a:r>
              <a:rPr lang="el-GR" sz="3400" dirty="0" smtClean="0"/>
              <a:t>φυτρώνουν σε χαμηλότερες θερμοκρασίες από ότι του </a:t>
            </a:r>
            <a:r>
              <a:rPr lang="en-US" sz="3400" i="1" dirty="0" smtClean="0"/>
              <a:t>A. </a:t>
            </a:r>
            <a:r>
              <a:rPr lang="en-US" sz="3400" i="1" dirty="0" err="1" smtClean="0"/>
              <a:t>fatua</a:t>
            </a:r>
            <a:endParaRPr lang="en-US" sz="3400" i="1" dirty="0" smtClean="0"/>
          </a:p>
          <a:p>
            <a:r>
              <a:rPr lang="en-US" sz="3400" dirty="0" smtClean="0"/>
              <a:t>To </a:t>
            </a:r>
            <a:r>
              <a:rPr lang="en-US" sz="3400" i="1" dirty="0" smtClean="0"/>
              <a:t>A. </a:t>
            </a:r>
            <a:r>
              <a:rPr lang="en-US" sz="3400" i="1" dirty="0" err="1" smtClean="0"/>
              <a:t>fatua</a:t>
            </a:r>
            <a:r>
              <a:rPr lang="el-GR" sz="3400" i="1" dirty="0" smtClean="0"/>
              <a:t> </a:t>
            </a:r>
            <a:r>
              <a:rPr lang="el-GR" sz="3400" dirty="0" smtClean="0"/>
              <a:t>θεωρείται ζιζάνιο των ανοιξιάτικων ή των όψιμων χειμερινών σιτηρών</a:t>
            </a:r>
          </a:p>
          <a:p>
            <a:r>
              <a:rPr lang="el-GR" sz="3400" dirty="0" smtClean="0"/>
              <a:t>Αντίθετα, </a:t>
            </a:r>
            <a:r>
              <a:rPr lang="el-GR" sz="3400" b="1" dirty="0" smtClean="0"/>
              <a:t>το </a:t>
            </a:r>
            <a:r>
              <a:rPr lang="en-US" sz="3400" b="1" i="1" dirty="0"/>
              <a:t>A. </a:t>
            </a:r>
            <a:r>
              <a:rPr lang="en-US" sz="3400" b="1" i="1" dirty="0" err="1"/>
              <a:t>sterilis</a:t>
            </a:r>
            <a:r>
              <a:rPr lang="en-US" sz="3400" b="1" i="1" dirty="0"/>
              <a:t> </a:t>
            </a:r>
            <a:r>
              <a:rPr lang="el-GR" sz="3400" b="1" dirty="0" smtClean="0"/>
              <a:t>θεωρείται ζιζάνιο των χειμερινών σιτηρών</a:t>
            </a:r>
          </a:p>
          <a:p>
            <a:r>
              <a:rPr lang="el-GR" sz="3400" dirty="0" smtClean="0"/>
              <a:t>Η αναγνώριση των δύο ειδών στα πρώτα στάδια ανάπτυξης των φυτών είναι εξαιρετικά δύσκολη</a:t>
            </a:r>
          </a:p>
          <a:p>
            <a:r>
              <a:rPr lang="el-GR" sz="3400" dirty="0" smtClean="0"/>
              <a:t>Τα μορφολογικά χαρακτηριστικά τους στα πρώτα στάδια ανάπτυξης δεν διαφέρουν μεταξύ τους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Φάλαρη μικρόκαρπη </a:t>
            </a:r>
            <a:r>
              <a:rPr lang="en-US" sz="2400" b="1" dirty="0" smtClean="0"/>
              <a:t>(</a:t>
            </a:r>
            <a:r>
              <a:rPr lang="en-US" sz="2400" b="1" i="1" dirty="0" err="1" smtClean="0"/>
              <a:t>Phalaris</a:t>
            </a:r>
            <a:r>
              <a:rPr lang="en-US" sz="2400" b="1" i="1" dirty="0" smtClean="0"/>
              <a:t> minor</a:t>
            </a:r>
            <a:r>
              <a:rPr lang="en-US" sz="2400" b="1" dirty="0" smtClean="0"/>
              <a:t>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Ταξινομικά, βιολογικά, οικολογικά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Ετήσιο, χειμερινό, μονοκοτυλήδονο φυτό</a:t>
            </a:r>
          </a:p>
          <a:p>
            <a:r>
              <a:rPr lang="el-GR" sz="2400" dirty="0" smtClean="0"/>
              <a:t>Αναπαράγεται με σπόρους</a:t>
            </a:r>
          </a:p>
          <a:p>
            <a:r>
              <a:rPr lang="el-GR" sz="2400" dirty="0" smtClean="0"/>
              <a:t>Φυτρώνει στο τέλος του χειμώνα</a:t>
            </a:r>
          </a:p>
          <a:p>
            <a:r>
              <a:rPr lang="el-GR" sz="2400" dirty="0" smtClean="0"/>
              <a:t>Ανθοφορεί από τον Απρίλιο μέχρι τον Ιούνιο</a:t>
            </a:r>
          </a:p>
          <a:p>
            <a:r>
              <a:rPr lang="el-GR" sz="2400" dirty="0" smtClean="0"/>
              <a:t>Η ρίζα είναι θυσσανωτή</a:t>
            </a:r>
          </a:p>
          <a:p>
            <a:r>
              <a:rPr lang="el-GR" sz="2400" dirty="0" smtClean="0"/>
              <a:t>Προσαρμόζεται σε ποικίλα εδάφη </a:t>
            </a:r>
          </a:p>
          <a:p>
            <a:r>
              <a:rPr lang="el-GR" sz="2400" dirty="0" smtClean="0"/>
              <a:t>Αποτελεί φυτό δείκτη των υγρών εδαφών</a:t>
            </a:r>
          </a:p>
        </p:txBody>
      </p:sp>
    </p:spTree>
    <p:extLst>
      <p:ext uri="{BB962C8B-B14F-4D97-AF65-F5344CB8AC3E}">
        <p14:creationId xmlns="" xmlns:p14="http://schemas.microsoft.com/office/powerpoint/2010/main" val="389933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Φάλαρη μικρόκαρπη </a:t>
            </a:r>
            <a:r>
              <a:rPr lang="en-US" sz="2400" b="1" dirty="0"/>
              <a:t>(</a:t>
            </a:r>
            <a:r>
              <a:rPr lang="en-US" sz="2400" b="1" i="1" dirty="0" err="1"/>
              <a:t>Phalaris</a:t>
            </a:r>
            <a:r>
              <a:rPr lang="en-US" sz="2400" b="1" i="1" dirty="0"/>
              <a:t> minor</a:t>
            </a:r>
            <a:r>
              <a:rPr lang="en-US" sz="2400" b="1" dirty="0"/>
              <a:t>)</a:t>
            </a:r>
            <a:r>
              <a:rPr lang="el-GR" sz="2400" b="1" dirty="0"/>
              <a:t/>
            </a:r>
            <a:br>
              <a:rPr lang="el-GR" sz="2400" b="1" dirty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Το έλασμα των φύλλων είναι σταχτο-πράσινο, επίπεδο, μακρύ (έως 15</a:t>
            </a:r>
            <a:r>
              <a:rPr lang="en-US" sz="2400" dirty="0" smtClean="0"/>
              <a:t>cm</a:t>
            </a:r>
            <a:r>
              <a:rPr lang="el-GR" sz="2400" dirty="0" smtClean="0"/>
              <a:t>) και στενό (3-5</a:t>
            </a:r>
            <a:r>
              <a:rPr lang="en-US" sz="2400" dirty="0" smtClean="0"/>
              <a:t>mm</a:t>
            </a:r>
            <a:r>
              <a:rPr lang="el-GR" sz="2400" dirty="0" smtClean="0"/>
              <a:t>)</a:t>
            </a:r>
          </a:p>
          <a:p>
            <a:r>
              <a:rPr lang="el-GR" sz="2400" dirty="0" smtClean="0"/>
              <a:t>Το έλασμα δεν έχει τρίχες</a:t>
            </a:r>
          </a:p>
          <a:p>
            <a:r>
              <a:rPr lang="el-GR" sz="2400" dirty="0" smtClean="0"/>
              <a:t>Τα φύλλα δεν έχουν ευδιάκριτο κεντρικό νεύρο και διατάσσονται σε δύο κατευθύνσεις</a:t>
            </a:r>
          </a:p>
          <a:p>
            <a:r>
              <a:rPr lang="el-GR" sz="2400" dirty="0" smtClean="0"/>
              <a:t>Ο κολεός των φύλλων είναι λευκός και δεν έχει τρίχες</a:t>
            </a:r>
          </a:p>
          <a:p>
            <a:r>
              <a:rPr lang="el-GR" sz="2400" dirty="0" smtClean="0"/>
              <a:t>Αγκαλιάζει το καλάμι στα κατώτερα φύλλα</a:t>
            </a:r>
          </a:p>
          <a:p>
            <a:r>
              <a:rPr lang="el-GR" sz="2400" dirty="0" smtClean="0"/>
              <a:t>Ο κολεός δεν έχει ωτίδια</a:t>
            </a:r>
          </a:p>
          <a:p>
            <a:r>
              <a:rPr lang="el-GR" sz="2400" dirty="0" smtClean="0"/>
              <a:t>Το γλωσσίδιο είναι μακρύ, μεμβρανώδες και οδοντωτό</a:t>
            </a:r>
          </a:p>
          <a:p>
            <a:r>
              <a:rPr lang="el-GR" sz="2400" dirty="0" smtClean="0"/>
              <a:t>Το καλάμι είναι σταχτο-πράσινο, κυλινδρικό, όρθιας έκφυσης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12343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Φάλαρη μικρόκαρπη </a:t>
            </a:r>
            <a:r>
              <a:rPr lang="en-US" sz="2400" b="1" dirty="0"/>
              <a:t>(</a:t>
            </a:r>
            <a:r>
              <a:rPr lang="en-US" sz="2400" b="1" i="1" dirty="0" err="1"/>
              <a:t>Phalaris</a:t>
            </a:r>
            <a:r>
              <a:rPr lang="en-US" sz="2400" b="1" i="1" dirty="0"/>
              <a:t> minor</a:t>
            </a:r>
            <a:r>
              <a:rPr lang="en-US" sz="2400" b="1" dirty="0"/>
              <a:t>)</a:t>
            </a:r>
            <a:r>
              <a:rPr lang="el-GR" sz="2400" b="1" dirty="0"/>
              <a:t/>
            </a:r>
            <a:br>
              <a:rPr lang="el-GR" sz="2400" b="1" dirty="0"/>
            </a:br>
            <a:r>
              <a:rPr lang="el-GR" sz="2400" b="1" dirty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400" dirty="0" smtClean="0"/>
              <a:t>Το καλάμι δεν έχει τρίχες και το μήκος του κυμαίνεται μεταξύ 20 και 60</a:t>
            </a:r>
            <a:r>
              <a:rPr lang="en-US" sz="2400" dirty="0" smtClean="0"/>
              <a:t>cm</a:t>
            </a:r>
            <a:endParaRPr lang="el-GR" sz="2400" dirty="0" smtClean="0"/>
          </a:p>
          <a:p>
            <a:r>
              <a:rPr lang="el-GR" sz="2400" b="1" dirty="0" smtClean="0"/>
              <a:t>Η βάση του βλαστού κοκκινίζει εσωτερικά</a:t>
            </a:r>
          </a:p>
          <a:p>
            <a:r>
              <a:rPr lang="el-GR" sz="2400" dirty="0" smtClean="0"/>
              <a:t>Η ταξιανθία είναι πρασινωπή, κυλινδρική, σταχυόμορφη φόβη, μήκους 2-10</a:t>
            </a:r>
            <a:r>
              <a:rPr lang="en-US" sz="2400" dirty="0"/>
              <a:t>cm</a:t>
            </a:r>
            <a:endParaRPr lang="el-GR" sz="2400" dirty="0"/>
          </a:p>
          <a:p>
            <a:r>
              <a:rPr lang="el-GR" sz="2400" dirty="0" smtClean="0"/>
              <a:t>Τα σταχύδια είναι μοναθή, ενώ οι λεπίδες είναι χνουδωτές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9758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Γλωσσίδιο μεμβρανώδες, μακρύ (2-6</a:t>
            </a:r>
            <a:r>
              <a:rPr lang="en-US" sz="2400" dirty="0" smtClean="0"/>
              <a:t>mm</a:t>
            </a:r>
            <a:r>
              <a:rPr lang="el-GR" sz="2400" dirty="0" smtClean="0"/>
              <a:t>) και αναδιπλούμενο στο άκρο</a:t>
            </a:r>
            <a:r>
              <a:rPr lang="en-US" sz="2400" dirty="0" smtClean="0"/>
              <a:t>,</a:t>
            </a:r>
            <a:r>
              <a:rPr lang="el-GR" sz="2400" dirty="0" smtClean="0"/>
              <a:t> χαρακτηριστικό του είδους </a:t>
            </a:r>
            <a:r>
              <a:rPr lang="en-US" sz="2400" i="1" dirty="0" smtClean="0"/>
              <a:t>P. minor</a:t>
            </a:r>
            <a:endParaRPr lang="en-US" sz="2400" i="1" dirty="0"/>
          </a:p>
        </p:txBody>
      </p:sp>
      <p:pic>
        <p:nvPicPr>
          <p:cNvPr id="4" name="Content Placeholder 3" descr="057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53" r="-18153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84284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 </a:t>
            </a:r>
            <a:r>
              <a:rPr lang="en-US" sz="2400" dirty="0" smtClean="0"/>
              <a:t>T</a:t>
            </a:r>
            <a:r>
              <a:rPr lang="el-GR" sz="2400" dirty="0" smtClean="0"/>
              <a:t>αξιανθία (σταχυόμορφη φόβη), βραχεία (</a:t>
            </a:r>
            <a:r>
              <a:rPr lang="en-US" sz="2400" dirty="0" smtClean="0"/>
              <a:t>2-</a:t>
            </a:r>
            <a:r>
              <a:rPr lang="el-GR" sz="2400" dirty="0" smtClean="0"/>
              <a:t>10</a:t>
            </a:r>
            <a:r>
              <a:rPr lang="en-US" sz="2400" dirty="0" smtClean="0"/>
              <a:t>cm)</a:t>
            </a:r>
            <a:r>
              <a:rPr lang="el-GR" sz="2400" dirty="0" smtClean="0"/>
              <a:t>, κυλινδρική ή ατρακτοειδής</a:t>
            </a:r>
            <a:r>
              <a:rPr lang="en-US" sz="2400" dirty="0"/>
              <a:t> </a:t>
            </a:r>
            <a:r>
              <a:rPr lang="el-GR" sz="2400" dirty="0" smtClean="0"/>
              <a:t>και συμμετρική, του είδους </a:t>
            </a:r>
            <a:r>
              <a:rPr lang="en-US" sz="2400" i="1" dirty="0" err="1" smtClean="0"/>
              <a:t>Phalaris</a:t>
            </a:r>
            <a:r>
              <a:rPr lang="en-US" sz="2400" i="1" dirty="0" smtClean="0"/>
              <a:t> minor</a:t>
            </a:r>
            <a:endParaRPr lang="en-US" sz="2400" i="1" dirty="0"/>
          </a:p>
        </p:txBody>
      </p:sp>
      <p:pic>
        <p:nvPicPr>
          <p:cNvPr id="4" name="Content Placeholder 3" descr="220px-Phalaris_minor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373" r="-86373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106536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Ώριμοι και ανώριμοι σπόροι του ζιζανίου </a:t>
            </a:r>
            <a:r>
              <a:rPr lang="en-US" sz="2400" i="1" dirty="0" smtClean="0"/>
              <a:t>P. minor</a:t>
            </a:r>
            <a:endParaRPr lang="en-US" sz="2400" i="1" dirty="0"/>
          </a:p>
        </p:txBody>
      </p:sp>
      <p:pic>
        <p:nvPicPr>
          <p:cNvPr id="4" name="Content Placeholder 3" descr="538621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769" r="-1076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Βρώμος στείρος</a:t>
            </a:r>
            <a:br>
              <a:rPr lang="el-GR" sz="2400" b="1" dirty="0" smtClean="0"/>
            </a:br>
            <a:r>
              <a:rPr lang="en-US" sz="2400" b="1" i="1" dirty="0" err="1" smtClean="0"/>
              <a:t>Anisantha</a:t>
            </a:r>
            <a:r>
              <a:rPr lang="en-US" sz="2400" b="1" dirty="0" smtClean="0"/>
              <a:t> (</a:t>
            </a:r>
            <a:r>
              <a:rPr lang="en-US" sz="2400" b="1" i="1" dirty="0" err="1" smtClean="0"/>
              <a:t>Bromus</a:t>
            </a:r>
            <a:r>
              <a:rPr lang="en-US" sz="2400" b="1" dirty="0" smtClean="0"/>
              <a:t>) </a:t>
            </a:r>
            <a:r>
              <a:rPr lang="en-US" sz="2400" b="1" i="1" dirty="0" err="1" smtClean="0"/>
              <a:t>sterilis</a:t>
            </a:r>
            <a:endParaRPr lang="en-US" sz="24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Ετήσιο, χειμερινό είδος</a:t>
            </a:r>
          </a:p>
          <a:p>
            <a:r>
              <a:rPr lang="el-GR" sz="2400" dirty="0" smtClean="0"/>
              <a:t>Αναπαράγεται με σπόρους</a:t>
            </a:r>
          </a:p>
          <a:p>
            <a:r>
              <a:rPr lang="el-GR" sz="2400" dirty="0" smtClean="0"/>
              <a:t>Φυτρώνει το φθινόπωρο και στο τέλος του χειμώνα</a:t>
            </a:r>
          </a:p>
          <a:p>
            <a:r>
              <a:rPr lang="el-GR" sz="2400" dirty="0" smtClean="0"/>
              <a:t>Ανθοφορεί από τον Μάιο έως τον Ιούνιο</a:t>
            </a:r>
          </a:p>
          <a:p>
            <a:r>
              <a:rPr lang="el-GR" sz="2400" dirty="0" smtClean="0"/>
              <a:t>Παρουσιάζει ταχύ ρυθμό εξάπλωσης στις καλλιέργειες χειμερινών σιτηρών</a:t>
            </a:r>
          </a:p>
          <a:p>
            <a:r>
              <a:rPr lang="el-GR" sz="2400" dirty="0" smtClean="0"/>
              <a:t>Μέχρι πρότινος δεν υπήρχαν διαθέσιμα ζιζανιοκτόνα για την αποτελεσματική αντιμετώπισή του</a:t>
            </a:r>
          </a:p>
          <a:p>
            <a:r>
              <a:rPr lang="el-GR" sz="2400" dirty="0" smtClean="0"/>
              <a:t>Προτιμά τα καλά στραγγιζόμενα εδάφη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Βρώμος στείρος [</a:t>
            </a:r>
            <a:r>
              <a:rPr lang="en-US" sz="2400" b="1" i="1" dirty="0" err="1" smtClean="0"/>
              <a:t>Anisantha</a:t>
            </a:r>
            <a:r>
              <a:rPr lang="en-US" sz="2400" b="1" dirty="0" smtClean="0"/>
              <a:t> (</a:t>
            </a:r>
            <a:r>
              <a:rPr lang="en-US" sz="2400" b="1" i="1" dirty="0" err="1" smtClean="0"/>
              <a:t>Bromus</a:t>
            </a:r>
            <a:r>
              <a:rPr lang="en-US" sz="2400" b="1" dirty="0" smtClean="0"/>
              <a:t>) </a:t>
            </a:r>
            <a:r>
              <a:rPr lang="en-US" sz="2400" b="1" i="1" dirty="0" err="1" smtClean="0"/>
              <a:t>sterilis</a:t>
            </a:r>
            <a:r>
              <a:rPr lang="el-GR" sz="2400" b="1" dirty="0" smtClean="0"/>
              <a:t>]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Ελάσματα</a:t>
            </a:r>
            <a:r>
              <a:rPr lang="el-GR" sz="2400" dirty="0" smtClean="0"/>
              <a:t> των φύλλων </a:t>
            </a:r>
            <a:r>
              <a:rPr lang="el-GR" sz="2400" b="1" dirty="0" smtClean="0"/>
              <a:t>γκριζοπράσινα</a:t>
            </a:r>
            <a:r>
              <a:rPr lang="el-GR" sz="2400" dirty="0" smtClean="0"/>
              <a:t>, δεξιόστροφα και καλυμμένα (και οι δύο επιφάνειες) από ευδιάκριτες τρίχες</a:t>
            </a:r>
          </a:p>
          <a:p>
            <a:r>
              <a:rPr lang="el-GR" sz="2400" dirty="0" smtClean="0"/>
              <a:t>Τα φύλλα έχουν τραχειά υφή και δεν έχουν ευδιάκριτο κεντρικό νεύρο </a:t>
            </a:r>
          </a:p>
          <a:p>
            <a:r>
              <a:rPr lang="el-GR" sz="2400" dirty="0" smtClean="0"/>
              <a:t>Κολεοί πράσινοι, καλυμμένοι από ευδιάκριτες τρίχες</a:t>
            </a:r>
          </a:p>
          <a:p>
            <a:r>
              <a:rPr lang="el-GR" sz="2400" b="1" dirty="0" smtClean="0"/>
              <a:t>Γλωσσίδιο μεγάλο, μεμβρανώδες, λευκό και οδοντωτό</a:t>
            </a:r>
          </a:p>
          <a:p>
            <a:r>
              <a:rPr lang="el-GR" sz="2400" dirty="0" smtClean="0"/>
              <a:t>Ωτίδια δεν υπάρχουν</a:t>
            </a:r>
          </a:p>
          <a:p>
            <a:r>
              <a:rPr lang="el-GR" sz="2400" dirty="0" smtClean="0"/>
              <a:t>Βλαστός ύψους 30-100</a:t>
            </a:r>
            <a:r>
              <a:rPr lang="en-US" sz="2400" dirty="0" smtClean="0"/>
              <a:t>cm</a:t>
            </a:r>
            <a:r>
              <a:rPr lang="el-GR" sz="2400" dirty="0" smtClean="0"/>
              <a:t>, γκριζοπράσινος, κυλινδρικός, όρθιας έκφυσης, δεν έχει τρίχες</a:t>
            </a:r>
          </a:p>
          <a:p>
            <a:r>
              <a:rPr lang="el-GR" sz="2400" dirty="0" smtClean="0"/>
              <a:t>Ταξιανθία πρασινωπή, επιμήκης, αραιή, χαλαρή φόβη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Βρώμος στείρος [</a:t>
            </a:r>
            <a:r>
              <a:rPr lang="en-US" sz="2400" b="1" i="1" dirty="0" err="1" smtClean="0"/>
              <a:t>Anisantha</a:t>
            </a:r>
            <a:r>
              <a:rPr lang="en-US" sz="2400" b="1" dirty="0" smtClean="0"/>
              <a:t> (</a:t>
            </a:r>
            <a:r>
              <a:rPr lang="en-US" sz="2400" b="1" i="1" dirty="0" err="1" smtClean="0"/>
              <a:t>Bromus</a:t>
            </a:r>
            <a:r>
              <a:rPr lang="en-US" sz="2400" b="1" dirty="0" smtClean="0"/>
              <a:t>) </a:t>
            </a:r>
            <a:r>
              <a:rPr lang="en-US" sz="2400" b="1" i="1" dirty="0" err="1" smtClean="0"/>
              <a:t>sterilis</a:t>
            </a:r>
            <a:r>
              <a:rPr lang="el-GR" sz="2400" b="1" dirty="0" smtClean="0"/>
              <a:t>]</a:t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Το μέγεθος της φόβης κυμαίνεται από 10 έως 25</a:t>
            </a:r>
            <a:r>
              <a:rPr lang="en-US" sz="2400" dirty="0" smtClean="0"/>
              <a:t>cm</a:t>
            </a:r>
            <a:endParaRPr lang="el-GR" sz="2400" dirty="0" smtClean="0"/>
          </a:p>
          <a:p>
            <a:r>
              <a:rPr lang="el-GR" sz="2400" dirty="0" smtClean="0"/>
              <a:t>Τα σταχύδια είναι μεγάλα (3-5</a:t>
            </a:r>
            <a:r>
              <a:rPr lang="en-US" sz="2400" dirty="0" smtClean="0"/>
              <a:t>cm</a:t>
            </a:r>
            <a:r>
              <a:rPr lang="el-GR" sz="2400" dirty="0" smtClean="0"/>
              <a:t> μήκος με τα άγανα)</a:t>
            </a:r>
          </a:p>
          <a:p>
            <a:r>
              <a:rPr lang="el-GR" sz="2400" dirty="0" smtClean="0"/>
              <a:t>Ο χιτώνας καταλήγει σε άγανο που έχει μήκος διπλάσιο ή τριπλάσιο από τον σπόρο </a:t>
            </a:r>
          </a:p>
          <a:p>
            <a:r>
              <a:rPr lang="el-GR" sz="2400" dirty="0" smtClean="0"/>
              <a:t>Κάθε φυτό παράγει 200-300 σπόρους κατά μέσο όρο</a:t>
            </a:r>
          </a:p>
          <a:p>
            <a:r>
              <a:rPr lang="el-GR" sz="2400" dirty="0" smtClean="0"/>
              <a:t>Οι περισσότεροι σπόροι εκτινάσσονται στο έδαφος πριν τη συγκομιδή των χειμερινών σιτηρών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Πυκνός πληθυσμός φυτών στείρου βρώμου </a:t>
            </a:r>
            <a:br>
              <a:rPr lang="el-GR" sz="2400" dirty="0" smtClean="0"/>
            </a:br>
            <a:r>
              <a:rPr lang="el-GR" sz="2400" dirty="0" smtClean="0"/>
              <a:t>σε καλλιέργεια χειμερινών σιτηρών</a:t>
            </a:r>
            <a:endParaRPr lang="en-US" sz="2400" dirty="0"/>
          </a:p>
        </p:txBody>
      </p:sp>
      <p:pic>
        <p:nvPicPr>
          <p:cNvPr id="4" name="Content Placeholder 3" descr="1024px-Bromus_sterilis_(Ruderal-Trespe)_IMG_047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729" r="-1072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b="1" dirty="0" smtClean="0"/>
              <a:t>Αγριοβρώμη μεγάλη (</a:t>
            </a:r>
            <a:r>
              <a:rPr lang="en-US" sz="2400" b="1" i="1" dirty="0" smtClean="0"/>
              <a:t>A. </a:t>
            </a:r>
            <a:r>
              <a:rPr lang="en-US" sz="2400" b="1" i="1" dirty="0" err="1" smtClean="0"/>
              <a:t>sterilis</a:t>
            </a:r>
            <a:r>
              <a:rPr lang="el-GR" sz="2400" b="1" dirty="0" smtClean="0"/>
              <a:t>)</a:t>
            </a:r>
            <a:br>
              <a:rPr lang="el-GR" sz="2400" b="1" dirty="0" smtClean="0"/>
            </a:br>
            <a:r>
              <a:rPr lang="el-GR" sz="2400" b="1" dirty="0" smtClean="0"/>
              <a:t>Ταξινομικά, βιολογικά, οικολογικά χαρακτηριστικά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Κάθε φυτό παράγει 400-600 σπόρους, επιμήκεις με τρίχες στην πλευρά του εμβρύου</a:t>
            </a:r>
          </a:p>
          <a:p>
            <a:r>
              <a:rPr lang="el-GR" sz="2400" dirty="0" smtClean="0"/>
              <a:t>Οι σπόροι φέρουν </a:t>
            </a:r>
            <a:r>
              <a:rPr lang="el-GR" sz="2400" b="1" dirty="0" smtClean="0"/>
              <a:t>άγανο μακρύ, στριφτό, το οποίο κάμπτεται στη μέση</a:t>
            </a:r>
          </a:p>
          <a:p>
            <a:r>
              <a:rPr lang="el-GR" sz="2400" dirty="0" smtClean="0"/>
              <a:t>Οι σπόροι ωριμάζουν και εκτινάσσονται στο έδαφος πριν τη συγκομιδή των σιτηρών</a:t>
            </a:r>
          </a:p>
          <a:p>
            <a:r>
              <a:rPr lang="el-GR" sz="2400" dirty="0" smtClean="0"/>
              <a:t>Οι σπόροι του φυτρώνουν ακανόνιστα και διατηρούν τη φυτρωτική τους ικανότητα για διάστημα τουλάχιστον 7 ετών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Μεγάλο, λευκό, μεμβρανώδες, οδοντωτό γλωσσίδιο </a:t>
            </a:r>
            <a:br>
              <a:rPr lang="el-GR" sz="2400" dirty="0" smtClean="0"/>
            </a:br>
            <a:r>
              <a:rPr lang="el-GR" sz="2400" dirty="0" smtClean="0"/>
              <a:t>του ζιζανίου βρώμος στείρος</a:t>
            </a:r>
            <a:endParaRPr lang="en-US" sz="2400" dirty="0"/>
          </a:p>
        </p:txBody>
      </p:sp>
      <p:pic>
        <p:nvPicPr>
          <p:cNvPr id="4" name="Content Placeholder 3" descr="003-bromus-sterili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69" r="-1826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Το έλασμα των φύλλων του ζιζανίου βρώμος στείρος είναι γκριζοπράσινο και καλύπτεται από τρίχες</a:t>
            </a:r>
            <a:endParaRPr lang="en-US" sz="2400" dirty="0"/>
          </a:p>
        </p:txBody>
      </p:sp>
      <p:pic>
        <p:nvPicPr>
          <p:cNvPr id="4" name="Content Placeholder 3" descr="brost_a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8802" r="-8880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Ταξιανθία χαλαρή, αραιή φόβη</a:t>
            </a:r>
            <a:endParaRPr lang="en-US" sz="2400" dirty="0"/>
          </a:p>
        </p:txBody>
      </p:sp>
      <p:pic>
        <p:nvPicPr>
          <p:cNvPr id="4" name="Content Placeholder 3" descr="627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ταξιανθία του ζιζανίου </a:t>
            </a:r>
            <a:r>
              <a:rPr lang="en-US" sz="2400" i="1" dirty="0" err="1" smtClean="0"/>
              <a:t>Bromus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sterilis</a:t>
            </a:r>
            <a:r>
              <a:rPr lang="en-US" sz="2400" i="1" dirty="0" smtClean="0"/>
              <a:t> </a:t>
            </a:r>
            <a:r>
              <a:rPr lang="el-GR" sz="2400" dirty="0" smtClean="0"/>
              <a:t>κάμπεται προς τα κάτω</a:t>
            </a:r>
            <a:r>
              <a:rPr lang="en-US" sz="2400" dirty="0" smtClean="0"/>
              <a:t> </a:t>
            </a:r>
            <a:r>
              <a:rPr lang="el-GR" sz="2400" dirty="0" smtClean="0"/>
              <a:t>κατά την ωρίμανση των φυτών</a:t>
            </a:r>
            <a:endParaRPr lang="en-US" sz="2400" dirty="0"/>
          </a:p>
        </p:txBody>
      </p:sp>
      <p:pic>
        <p:nvPicPr>
          <p:cNvPr id="4" name="Content Placeholder 3" descr="Bromus-sterilis-panic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8341" r="-2834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Ο χιτώνας καταλήγει σε άγανο 2-3 φορές μεγαλύτερου </a:t>
            </a:r>
            <a:br>
              <a:rPr lang="el-GR" sz="2400" dirty="0" smtClean="0"/>
            </a:br>
            <a:r>
              <a:rPr lang="el-GR" sz="2400" dirty="0" smtClean="0"/>
              <a:t>μήκους από τον σπόρο του βρώμου στείρου</a:t>
            </a:r>
            <a:r>
              <a:rPr lang="en-US" sz="2400" dirty="0" smtClean="0"/>
              <a:t> (</a:t>
            </a:r>
            <a:r>
              <a:rPr lang="en-US" sz="2400" i="1" dirty="0" err="1" smtClean="0"/>
              <a:t>Bromus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sterilis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4" name="Content Placeholder 3" descr="bromus-sterilis2233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368" r="-1036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Ανεμόχορτο (</a:t>
            </a:r>
            <a:r>
              <a:rPr lang="en-US" sz="2400" b="1" i="1" dirty="0" err="1" smtClean="0"/>
              <a:t>Apera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spica-venti</a:t>
            </a:r>
            <a:r>
              <a:rPr lang="en-US" sz="2400" b="1" dirty="0" smtClean="0"/>
              <a:t>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Ταξινομικά, βιολογικά, οικολογικά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Autofit/>
          </a:bodyPr>
          <a:lstStyle/>
          <a:p>
            <a:r>
              <a:rPr lang="el-GR" sz="2400" dirty="0" smtClean="0"/>
              <a:t>Χειμερινό, ετήσιο φυτό</a:t>
            </a:r>
          </a:p>
          <a:p>
            <a:r>
              <a:rPr lang="el-GR" sz="2400" dirty="0" smtClean="0"/>
              <a:t>Αναπαράγεται με σπόρους</a:t>
            </a:r>
          </a:p>
          <a:p>
            <a:r>
              <a:rPr lang="el-GR" sz="2400" dirty="0" smtClean="0"/>
              <a:t>Αποτελεί σχετικά μικρής διάδοσης ζιζάνιο στις ελληνικές συνθήκες</a:t>
            </a:r>
          </a:p>
          <a:p>
            <a:r>
              <a:rPr lang="el-GR" sz="2400" dirty="0" smtClean="0"/>
              <a:t>Απαντάται σε καλλιέργειες χειμερινών σιτηρών στη Βόρειο Ελλάδα (</a:t>
            </a:r>
            <a:r>
              <a:rPr lang="el-GR" sz="2400" u="sng" dirty="0" smtClean="0"/>
              <a:t>κυρίως στη δυτική Μακεδονία</a:t>
            </a:r>
            <a:r>
              <a:rPr lang="el-GR" sz="2400" dirty="0" smtClean="0"/>
              <a:t>)</a:t>
            </a:r>
          </a:p>
          <a:p>
            <a:r>
              <a:rPr lang="el-GR" sz="2400" dirty="0" smtClean="0"/>
              <a:t>Φυτρώνει κυρίως το φθινόπωρο, μαζί με τα χειμερινά σιτηρά</a:t>
            </a:r>
          </a:p>
          <a:p>
            <a:r>
              <a:rPr lang="el-GR" sz="2400" dirty="0" smtClean="0"/>
              <a:t>Αποτελεί το σημαντικότερο αγρωστώδες ζιζάνιο των χειμερινών και εαρινών σιτηρών στην κεντρική και ανατολική Ευρώπη</a:t>
            </a:r>
          </a:p>
          <a:p>
            <a:r>
              <a:rPr lang="el-GR" sz="2400" dirty="0" smtClean="0"/>
              <a:t>Οι επαναλαμβανόμενες επεμβάσεις των ζιζανιοκτόνων για την αντιμετώπισή του έχουν επιλέξει μεγάλο αριθμό ανθεκτικών πληθυσμών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Ανεμόχορτο (</a:t>
            </a:r>
            <a:r>
              <a:rPr lang="en-US" sz="2400" b="1" i="1" dirty="0" err="1" smtClean="0"/>
              <a:t>Apera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spica-venti</a:t>
            </a:r>
            <a:r>
              <a:rPr lang="en-US" sz="2400" b="1" dirty="0" smtClean="0"/>
              <a:t>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Φύλλα θαμπού πράσινου χρώματος, με </a:t>
            </a:r>
            <a:r>
              <a:rPr lang="el-GR" sz="2400" b="1" dirty="0" smtClean="0"/>
              <a:t>εμφανείς ραβδώσεις κατά μήκος των νεύρων</a:t>
            </a:r>
          </a:p>
          <a:p>
            <a:r>
              <a:rPr lang="el-GR" sz="2400" dirty="0" smtClean="0"/>
              <a:t>Γλωσσίδιο μεγάλο, μεμβρανώδες, έντονα σχισμένο, χωρίς ωτίδια</a:t>
            </a:r>
          </a:p>
          <a:p>
            <a:r>
              <a:rPr lang="el-GR" sz="2400" dirty="0" smtClean="0"/>
              <a:t>Στελέχη όρθια, ύψους μέχρι 1,5</a:t>
            </a:r>
            <a:r>
              <a:rPr lang="en-US" sz="2400" dirty="0" err="1" smtClean="0"/>
              <a:t>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Φυτό του ζιζανίου ανεμόχορτο σε στάδιο έναρξης αδελφώματος</a:t>
            </a:r>
            <a:endParaRPr lang="en-US" sz="2400" dirty="0"/>
          </a:p>
        </p:txBody>
      </p:sp>
      <p:pic>
        <p:nvPicPr>
          <p:cNvPr id="4" name="Content Placeholder 3" descr="APESV-EAR-7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0265" r="-3026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sz="2400" dirty="0" smtClean="0"/>
              <a:t>Φύλλο ανεμόχορτου θαμπού πράσινου χρώματος, με εμφανείς γραμμώσεις</a:t>
            </a:r>
            <a:br>
              <a:rPr lang="el-GR" sz="2400" dirty="0" smtClean="0"/>
            </a:br>
            <a:r>
              <a:rPr lang="el-GR" sz="2400" dirty="0" smtClean="0"/>
              <a:t> Γλωσσίδα μεμβρανώδης, έντονα σχισμένη </a:t>
            </a:r>
            <a:endParaRPr lang="en-US" sz="2400" dirty="0"/>
          </a:p>
        </p:txBody>
      </p:sp>
      <p:pic>
        <p:nvPicPr>
          <p:cNvPr id="4" name="Content Placeholder 3" descr="APESV-LIG-7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212" r="-1221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Λεπτομέρεια γλωσσίδιου ανεμόχορτου</a:t>
            </a:r>
            <a:br>
              <a:rPr lang="el-GR" sz="2400" dirty="0" smtClean="0"/>
            </a:br>
            <a:r>
              <a:rPr lang="el-GR" sz="2400" dirty="0" smtClean="0"/>
              <a:t>μαμβανώδης, έντονα σχισμένη, χωρίς ωτίδια εκεί όπου ο κολεός αγκαλιάζει το στέλεχος</a:t>
            </a:r>
            <a:endParaRPr lang="en-US" sz="2400" dirty="0"/>
          </a:p>
        </p:txBody>
      </p:sp>
      <p:pic>
        <p:nvPicPr>
          <p:cNvPr id="4" name="Content Placeholder 3" descr="APESV_Blattohrchen_h_w72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40" r="-114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b="1" dirty="0" smtClean="0"/>
              <a:t>Αγριοβρώμη μεγάλη </a:t>
            </a:r>
            <a:r>
              <a:rPr lang="en-US" sz="2400" b="1" dirty="0" smtClean="0"/>
              <a:t>(</a:t>
            </a:r>
            <a:r>
              <a:rPr lang="en-US" sz="2400" b="1" i="1" dirty="0" err="1" smtClean="0"/>
              <a:t>Avena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sterilis</a:t>
            </a:r>
            <a:r>
              <a:rPr lang="en-US" sz="2400" b="1" dirty="0" smtClean="0"/>
              <a:t>)</a:t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 </a:t>
            </a:r>
            <a:br>
              <a:rPr lang="el-GR" sz="2400" b="1" dirty="0" smtClean="0"/>
            </a:b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r>
              <a:rPr lang="el-GR" sz="2400" dirty="0" smtClean="0"/>
              <a:t>Έλασμα φύλλων τραχύ και από τις δύο πλευρές, φέρει </a:t>
            </a:r>
            <a:r>
              <a:rPr lang="el-GR" sz="2400" b="1" dirty="0" smtClean="0"/>
              <a:t>εμφανή ράβδωση στη μέση</a:t>
            </a:r>
          </a:p>
          <a:p>
            <a:r>
              <a:rPr lang="el-GR" sz="2400" b="1" dirty="0" smtClean="0"/>
              <a:t>Έλασμα φύλλου αριστερόστροφο </a:t>
            </a:r>
            <a:r>
              <a:rPr lang="el-GR" sz="2400" dirty="0" smtClean="0"/>
              <a:t>(στρέφεται αντίθετα από τη φορά των δεικτών του ρολογιού)</a:t>
            </a:r>
          </a:p>
          <a:p>
            <a:r>
              <a:rPr lang="el-GR" sz="2400" dirty="0" smtClean="0"/>
              <a:t>Δεν υπάρχουν ωτίδια (αντίθετα, τα φύλλα των χειμερινών σιτηρών έχουν ωτίδια)</a:t>
            </a:r>
          </a:p>
          <a:p>
            <a:r>
              <a:rPr lang="el-GR" sz="2400" b="1" dirty="0" smtClean="0"/>
              <a:t>Γλωσσίδιο</a:t>
            </a:r>
            <a:r>
              <a:rPr lang="el-GR" sz="2400" dirty="0" smtClean="0"/>
              <a:t>, ευδιάκριτο, </a:t>
            </a:r>
            <a:r>
              <a:rPr lang="el-GR" sz="2400" b="1" dirty="0" smtClean="0"/>
              <a:t>λευκοκίτρινο</a:t>
            </a:r>
            <a:r>
              <a:rPr lang="el-GR" sz="2400" dirty="0" smtClean="0"/>
              <a:t>, ελλειψοειδές, </a:t>
            </a:r>
            <a:r>
              <a:rPr lang="el-GR" sz="2400" b="1" dirty="0" smtClean="0"/>
              <a:t>σχισμένο κατά θέσεις</a:t>
            </a:r>
          </a:p>
          <a:p>
            <a:r>
              <a:rPr lang="el-GR" sz="2400" dirty="0" smtClean="0"/>
              <a:t>Βλαστός ισχυρός, όρθιας έκφυσης, ύψους 50-150</a:t>
            </a:r>
            <a:r>
              <a:rPr lang="en-US" sz="2400" dirty="0" smtClean="0"/>
              <a:t>cm</a:t>
            </a:r>
          </a:p>
          <a:p>
            <a:r>
              <a:rPr lang="el-GR" sz="2400" b="1" dirty="0" smtClean="0"/>
              <a:t>Ταξιανθία φόβη, ανοικτή, χαλαρή</a:t>
            </a:r>
            <a:r>
              <a:rPr lang="el-GR" sz="2400" dirty="0" smtClean="0"/>
              <a:t>, με λεπτές διακλαδώσεις</a:t>
            </a:r>
          </a:p>
          <a:p>
            <a:r>
              <a:rPr lang="el-GR" sz="2400" dirty="0" smtClean="0"/>
              <a:t>Τα σταχύδια είναι μεγάλα (3,5-4,5</a:t>
            </a:r>
            <a:r>
              <a:rPr lang="en-US" sz="2400" dirty="0" smtClean="0"/>
              <a:t>cm</a:t>
            </a:r>
            <a:r>
              <a:rPr lang="el-GR" sz="2400" dirty="0" smtClean="0"/>
              <a:t> μαζί με τα άγανα), και έχουν 2-3 ανθίδια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Ταξιανθία ανεμόχορτου μεγάλη φόβη, πλάτους μέχρι </a:t>
            </a:r>
            <a:br>
              <a:rPr lang="el-GR" sz="2400" dirty="0" smtClean="0"/>
            </a:br>
            <a:r>
              <a:rPr lang="el-GR" sz="2400" dirty="0" smtClean="0"/>
              <a:t>20</a:t>
            </a:r>
            <a:r>
              <a:rPr lang="en-US" sz="2400" dirty="0" smtClean="0"/>
              <a:t>cm</a:t>
            </a:r>
            <a:r>
              <a:rPr lang="el-GR" sz="2400" dirty="0" smtClean="0"/>
              <a:t> ανοιχτή κατά την άνθηση και μετά</a:t>
            </a:r>
            <a:endParaRPr lang="en-US" sz="2400" dirty="0"/>
          </a:p>
        </p:txBody>
      </p:sp>
      <p:pic>
        <p:nvPicPr>
          <p:cNvPr id="4" name="Content Placeholder 3" descr="apera-spica-venti-04-IMG_551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41" r="-1064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σταχύδια του ζιζανίου ανεμόχορτο έχουν άγανο με </a:t>
            </a:r>
            <a:br>
              <a:rPr lang="el-GR" sz="2400" dirty="0" smtClean="0"/>
            </a:br>
            <a:r>
              <a:rPr lang="el-GR" sz="2400" dirty="0" smtClean="0"/>
              <a:t>μήκος 3-4 φορές μακρύτερο από το ανθίδιο</a:t>
            </a:r>
            <a:endParaRPr lang="en-US" sz="2400" dirty="0"/>
          </a:p>
        </p:txBody>
      </p:sp>
      <p:pic>
        <p:nvPicPr>
          <p:cNvPr id="4" name="Content Placeholder 3" descr="APESV_003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39375" r="-93937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Μεγάλος πληθυσμός φυτών ανεμόχορτου </a:t>
            </a:r>
            <a:br>
              <a:rPr lang="el-GR" sz="2400" dirty="0" smtClean="0"/>
            </a:br>
            <a:r>
              <a:rPr lang="el-GR" sz="2400" dirty="0" smtClean="0"/>
              <a:t>αναπτύσσεται εντός καλλιέργειας σιταριού</a:t>
            </a:r>
            <a:endParaRPr lang="en-US" sz="2400" dirty="0"/>
          </a:p>
        </p:txBody>
      </p:sp>
      <p:pic>
        <p:nvPicPr>
          <p:cNvPr id="4" name="Content Placeholder 3" descr="APESV_004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955" r="-995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sz="2200" dirty="0" smtClean="0"/>
              <a:t>Πολλοί πληθυσμοί του ζιζανίου έχουν αναπτύξει υψηλής έντασης ανθεκτικότητα σε πολλά ζιζανιοκτόνα (κυρίως αναστολείς του ενζύμου </a:t>
            </a:r>
            <a:r>
              <a:rPr lang="en-US" sz="2200" dirty="0" smtClean="0"/>
              <a:t>ALS)</a:t>
            </a:r>
            <a:endParaRPr lang="en-US" sz="2200" dirty="0"/>
          </a:p>
        </p:txBody>
      </p:sp>
      <p:pic>
        <p:nvPicPr>
          <p:cNvPr id="3" name="Picture 2" descr="apera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32" y="1738102"/>
            <a:ext cx="7434473" cy="40971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759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Αγριοκρίθαρο (</a:t>
            </a:r>
            <a:r>
              <a:rPr lang="en-US" sz="2400" b="1" i="1" dirty="0" err="1" smtClean="0"/>
              <a:t>Hordeum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murinum</a:t>
            </a:r>
            <a:r>
              <a:rPr lang="en-US" sz="2400" b="1" dirty="0" smtClean="0"/>
              <a:t>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Ταξινομικά, βιολογικά και οικολογικά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Ετήσιο χειμερινό είδος</a:t>
            </a:r>
          </a:p>
          <a:p>
            <a:r>
              <a:rPr lang="el-GR" sz="2400" dirty="0" smtClean="0"/>
              <a:t>Αναπαράγεται με σπόρους</a:t>
            </a:r>
          </a:p>
          <a:p>
            <a:r>
              <a:rPr lang="el-GR" sz="2400" dirty="0" smtClean="0"/>
              <a:t>Απαντάται σε δεντρώδεις και θαμνώδεις καλλιέργειες, αλλά και σε ακαλλιέργητες εκτάσεις</a:t>
            </a:r>
          </a:p>
          <a:p>
            <a:r>
              <a:rPr lang="el-GR" sz="2400" dirty="0" smtClean="0"/>
              <a:t>Προτιμά ξηρά, αμμώδη και πηλώδη, πλούσια σε θρεπτικά στοιχεία εδάφη</a:t>
            </a:r>
          </a:p>
          <a:p>
            <a:r>
              <a:rPr lang="el-GR" sz="2400" dirty="0" smtClean="0"/>
              <a:t>Φυτρώνει από αρχές φθινοπώρου μέχρι τα μέσα του χειμώνα</a:t>
            </a:r>
          </a:p>
          <a:p>
            <a:r>
              <a:rPr lang="el-GR" sz="2400" dirty="0" smtClean="0"/>
              <a:t>Ανθοφορεί από τον Απρίλιο έως τον Ιούλιο</a:t>
            </a:r>
          </a:p>
          <a:p>
            <a:r>
              <a:rPr lang="el-GR" sz="2400" dirty="0" smtClean="0"/>
              <a:t>Τα νεαρά φυτά έχουν κιτρινοπράσινο χρώμα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229600" cy="1143000"/>
          </a:xfrm>
        </p:spPr>
        <p:txBody>
          <a:bodyPr>
            <a:normAutofit/>
          </a:bodyPr>
          <a:lstStyle/>
          <a:p>
            <a:r>
              <a:rPr lang="el-GR" sz="2400" b="1" dirty="0" smtClean="0"/>
              <a:t>Αγριοκρίθαρο (</a:t>
            </a:r>
            <a:r>
              <a:rPr lang="en-US" sz="2400" b="1" i="1" dirty="0" err="1" smtClean="0"/>
              <a:t>Hordeum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murinum</a:t>
            </a:r>
            <a:r>
              <a:rPr lang="en-US" sz="2400" b="1" dirty="0" smtClean="0"/>
              <a:t>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4450"/>
            <a:ext cx="8229600" cy="4829175"/>
          </a:xfrm>
        </p:spPr>
        <p:txBody>
          <a:bodyPr>
            <a:noAutofit/>
          </a:bodyPr>
          <a:lstStyle/>
          <a:p>
            <a:r>
              <a:rPr lang="el-GR" sz="2400" dirty="0" smtClean="0"/>
              <a:t>Έλασμα των φύλλων επίπεδο, γκριζοπράσινο, με τρίχες σε όλη την επιφάνειά του</a:t>
            </a:r>
          </a:p>
          <a:p>
            <a:r>
              <a:rPr lang="el-GR" sz="2400" dirty="0" smtClean="0"/>
              <a:t>Τα φύλλα έχουν τραχειά υφή, δεν έχουν ευδιάκριτο κεντρικό νεύρο</a:t>
            </a:r>
          </a:p>
          <a:p>
            <a:r>
              <a:rPr lang="el-GR" sz="2400" b="1" dirty="0" smtClean="0"/>
              <a:t>Ωτίδια επιμήκη (στενά)</a:t>
            </a:r>
          </a:p>
          <a:p>
            <a:r>
              <a:rPr lang="el-GR" sz="2400" b="1" dirty="0" smtClean="0"/>
              <a:t>Γλωσσίδιο</a:t>
            </a:r>
            <a:r>
              <a:rPr lang="el-GR" sz="2400" dirty="0" smtClean="0"/>
              <a:t> </a:t>
            </a:r>
            <a:r>
              <a:rPr lang="el-GR" sz="2400" b="1" dirty="0" smtClean="0"/>
              <a:t>κοντό</a:t>
            </a:r>
            <a:r>
              <a:rPr lang="el-GR" sz="2400" dirty="0" smtClean="0"/>
              <a:t> (0,5-1,0</a:t>
            </a:r>
            <a:r>
              <a:rPr lang="en-US" sz="2400" dirty="0" smtClean="0"/>
              <a:t>mm</a:t>
            </a:r>
            <a:r>
              <a:rPr lang="el-GR" sz="2400" dirty="0" smtClean="0"/>
              <a:t>), μεμβρανώδες, </a:t>
            </a:r>
            <a:r>
              <a:rPr lang="el-GR" sz="2400" b="1" dirty="0" smtClean="0"/>
              <a:t>οδοντωτό</a:t>
            </a:r>
          </a:p>
          <a:p>
            <a:r>
              <a:rPr lang="el-GR" sz="2400" dirty="0" smtClean="0"/>
              <a:t>Κολεός των φύλλων πράσινος και δεν έχει τρίχες</a:t>
            </a:r>
          </a:p>
          <a:p>
            <a:r>
              <a:rPr lang="el-GR" sz="2400" dirty="0" smtClean="0"/>
              <a:t>Βλαστός (καλάμι) ύψους 10-40</a:t>
            </a:r>
            <a:r>
              <a:rPr lang="en-US" sz="2400" dirty="0" smtClean="0"/>
              <a:t>cm</a:t>
            </a:r>
            <a:r>
              <a:rPr lang="el-GR" sz="2400" dirty="0" smtClean="0"/>
              <a:t>, γκριζοπράσινος, κυλινδρικός, όρθιας έκφυσης</a:t>
            </a:r>
          </a:p>
          <a:p>
            <a:r>
              <a:rPr lang="el-GR" sz="2400" dirty="0" smtClean="0"/>
              <a:t>Ταξιανθία πρασινωπός, επιμήκης, κυλινδρικός στάχυς </a:t>
            </a:r>
          </a:p>
          <a:p>
            <a:r>
              <a:rPr lang="el-GR" sz="2400" dirty="0" smtClean="0"/>
              <a:t>Τα σταχύδια είναι μονανθή</a:t>
            </a:r>
          </a:p>
          <a:p>
            <a:r>
              <a:rPr lang="el-GR" sz="2400" dirty="0" smtClean="0"/>
              <a:t>Ο χιτώνας καταλήγει σε άγανο τριπλάσιου μήκους από εκείνο του σπόρου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Κοντό, μεμβρανώδες, οδοντωτό γλωσσίδιο και στενά ωτίδια στο σημείο που ο κολεός αγκαλιάζει το καλάμι σε φυτό αγριοκρίθαρου (</a:t>
            </a:r>
            <a:r>
              <a:rPr lang="en-US" sz="2400" i="1" dirty="0" smtClean="0"/>
              <a:t>H. </a:t>
            </a:r>
            <a:r>
              <a:rPr lang="en-US" sz="2400" i="1" dirty="0" err="1" smtClean="0"/>
              <a:t>murinum</a:t>
            </a:r>
            <a:r>
              <a:rPr lang="el-GR" sz="2400" dirty="0" smtClean="0"/>
              <a:t>)</a:t>
            </a:r>
            <a:endParaRPr lang="en-US" sz="2400" dirty="0"/>
          </a:p>
        </p:txBody>
      </p:sp>
      <p:pic>
        <p:nvPicPr>
          <p:cNvPr id="4" name="Content Placeholder 3" descr="Hordeum_murinum,I_MWS6842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4381" r="-3438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Γλωσσίδιο και ωτίδια σε κολεό φυτού αγριοκρίθαρου</a:t>
            </a:r>
            <a:endParaRPr lang="en-US" sz="2400" dirty="0"/>
          </a:p>
        </p:txBody>
      </p:sp>
      <p:pic>
        <p:nvPicPr>
          <p:cNvPr id="4" name="Content Placeholder 3" descr="Hordeum_murinum,I_MWS6842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766" r="-1676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Πρασινωπός επιμήκης-κυλινδρικός στάχυς αγριοκρίθαρου</a:t>
            </a:r>
            <a:endParaRPr lang="en-US" sz="2400" dirty="0"/>
          </a:p>
        </p:txBody>
      </p:sp>
      <p:pic>
        <p:nvPicPr>
          <p:cNvPr id="4" name="Content Placeholder 3" descr="hordeum_murinum_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14702" r="-11470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Σταχύδιο από ταξιανθία αγριοκρίθαρου</a:t>
            </a:r>
            <a:endParaRPr lang="en-US" sz="2400" dirty="0"/>
          </a:p>
        </p:txBody>
      </p:sp>
      <p:pic>
        <p:nvPicPr>
          <p:cNvPr id="4" name="Content Placeholder 3" descr="Hordeum_murinum,I_MWS68451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0270" b="-1027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</a:t>
            </a:r>
            <a:r>
              <a:rPr lang="el-GR" sz="2400" dirty="0" smtClean="0"/>
              <a:t>αξιανθία αγριοβρώμης (ανοιχτή, χαλαρή φόβη)</a:t>
            </a:r>
            <a:endParaRPr lang="en-US" sz="2400" dirty="0"/>
          </a:p>
        </p:txBody>
      </p:sp>
      <p:pic>
        <p:nvPicPr>
          <p:cNvPr id="4" name="Content Placeholder 3" descr="Avena sterilis subsp_ sterilis_jp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5444" r="-4544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Πόα κοινή </a:t>
            </a:r>
            <a:r>
              <a:rPr lang="en-US" sz="2400" b="1" dirty="0" smtClean="0"/>
              <a:t>(</a:t>
            </a:r>
            <a:r>
              <a:rPr lang="en-US" sz="2400" b="1" i="1" dirty="0" err="1" smtClean="0"/>
              <a:t>Poa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annua</a:t>
            </a:r>
            <a:r>
              <a:rPr lang="en-US" sz="2400" b="1" dirty="0" smtClean="0"/>
              <a:t>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2400" b="1" dirty="0" smtClean="0"/>
              <a:t>Ταξινομικά, βιολογικά, οικολογικά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34271"/>
            <a:ext cx="8229600" cy="4997996"/>
          </a:xfrm>
        </p:spPr>
        <p:txBody>
          <a:bodyPr>
            <a:noAutofit/>
          </a:bodyPr>
          <a:lstStyle/>
          <a:p>
            <a:r>
              <a:rPr lang="el-GR" sz="2400" dirty="0" smtClean="0"/>
              <a:t>Ετήσιο φθινοπωρινό ζιζάνιο</a:t>
            </a:r>
          </a:p>
          <a:p>
            <a:r>
              <a:rPr lang="el-GR" sz="2400" dirty="0" smtClean="0"/>
              <a:t>Αναπαράγεται με σπόρους</a:t>
            </a:r>
          </a:p>
          <a:p>
            <a:r>
              <a:rPr lang="el-GR" sz="2400" dirty="0" smtClean="0"/>
              <a:t>Φυτρώνει στο τέλος του χειμώνα και την άνοιξη</a:t>
            </a:r>
          </a:p>
          <a:p>
            <a:r>
              <a:rPr lang="el-GR" sz="2400" dirty="0" smtClean="0"/>
              <a:t>Απαντάται με μέτρια συχνότητα σε πολλές περιοχές της χώρας</a:t>
            </a:r>
          </a:p>
          <a:p>
            <a:r>
              <a:rPr lang="el-GR" sz="2400" dirty="0" smtClean="0"/>
              <a:t>Συχνά αποτελεί πρόβλημα σε ετήσιες καλλιέργειες (κυρίως λαχανόκηπους)</a:t>
            </a:r>
          </a:p>
          <a:p>
            <a:r>
              <a:rPr lang="el-GR" sz="2400" dirty="0"/>
              <a:t>Η κοινή πόα ανθοφορεί από τον Απρίλιο έως τον Αύγουστο</a:t>
            </a:r>
          </a:p>
          <a:p>
            <a:r>
              <a:rPr lang="el-GR" sz="2400" dirty="0"/>
              <a:t>Το είδος αυτό σε αρδευόμενους αγρούς μπορεί να αναπτύσσεται και να δίνει διαδοχικές γενιές καθ’ όλη τη διάρκεια του </a:t>
            </a:r>
            <a:r>
              <a:rPr lang="el-GR" sz="2400" dirty="0" smtClean="0"/>
              <a:t>έτους</a:t>
            </a:r>
          </a:p>
          <a:p>
            <a:r>
              <a:rPr lang="el-GR" sz="2400" dirty="0" smtClean="0"/>
              <a:t>Πορτιμά ελαφρά και αμμώδη εδάφη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Πόα κοινή </a:t>
            </a:r>
            <a:r>
              <a:rPr lang="en-US" sz="2400" b="1" dirty="0" smtClean="0"/>
              <a:t>(</a:t>
            </a:r>
            <a:r>
              <a:rPr lang="en-US" sz="2400" b="1" i="1" dirty="0" err="1" smtClean="0"/>
              <a:t>Poa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annua</a:t>
            </a:r>
            <a:r>
              <a:rPr lang="en-US" sz="2400" b="1" dirty="0" smtClean="0"/>
              <a:t>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n-US" sz="2400" b="1" dirty="0" smtClean="0"/>
              <a:t>M</a:t>
            </a:r>
            <a:r>
              <a:rPr lang="el-GR" sz="2400" b="1" dirty="0" smtClean="0"/>
              <a:t>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17638"/>
            <a:ext cx="8449659" cy="5173115"/>
          </a:xfrm>
        </p:spPr>
        <p:txBody>
          <a:bodyPr>
            <a:normAutofit/>
          </a:bodyPr>
          <a:lstStyle/>
          <a:p>
            <a:r>
              <a:rPr lang="el-GR" sz="2400" b="1" dirty="0" smtClean="0"/>
              <a:t>Το νεότερο φύλλο </a:t>
            </a:r>
            <a:r>
              <a:rPr lang="el-GR" sz="2400" dirty="0" smtClean="0"/>
              <a:t>(στην κορυφή του φυτού) </a:t>
            </a:r>
            <a:r>
              <a:rPr lang="el-GR" sz="2400" b="1" dirty="0" smtClean="0"/>
              <a:t>βγαίνει διπλωμένο</a:t>
            </a:r>
          </a:p>
          <a:p>
            <a:r>
              <a:rPr lang="el-GR" sz="2400" dirty="0" smtClean="0"/>
              <a:t>Αντίθετα, το φύλλο των άλλων αγρωστωδών βγαίνει τυλιγμένο σε ‘ρολό’</a:t>
            </a:r>
          </a:p>
          <a:p>
            <a:r>
              <a:rPr lang="el-GR" sz="2400" dirty="0" smtClean="0"/>
              <a:t>Τα άλλα φύλλα είναι λεία, γυαλιστερά, μαλακά και </a:t>
            </a:r>
            <a:r>
              <a:rPr lang="el-GR" sz="2400" b="1" dirty="0" smtClean="0"/>
              <a:t>σχηματίζουν καρίνα </a:t>
            </a:r>
            <a:r>
              <a:rPr lang="el-GR" sz="2400" dirty="0" smtClean="0"/>
              <a:t>μετά από αναδίπλωση στην κορυφή του ελάσματος</a:t>
            </a:r>
          </a:p>
          <a:p>
            <a:r>
              <a:rPr lang="el-GR" sz="2400" dirty="0" smtClean="0"/>
              <a:t>Τα φύλλα έχουν ευδιάκριτο κεντρικό νεύρο</a:t>
            </a:r>
          </a:p>
          <a:p>
            <a:r>
              <a:rPr lang="el-GR" sz="2400" dirty="0" smtClean="0"/>
              <a:t>Το </a:t>
            </a:r>
            <a:r>
              <a:rPr lang="el-GR" sz="2400" b="1" dirty="0" smtClean="0"/>
              <a:t>έλασμα των φύλλων </a:t>
            </a:r>
            <a:r>
              <a:rPr lang="el-GR" sz="2400" dirty="0" smtClean="0"/>
              <a:t>είναι ανοικτό πράσινο, </a:t>
            </a:r>
            <a:r>
              <a:rPr lang="el-GR" sz="2400" b="1" dirty="0" smtClean="0"/>
              <a:t>κοντό</a:t>
            </a:r>
            <a:r>
              <a:rPr lang="en-US" sz="2400" dirty="0" smtClean="0"/>
              <a:t> </a:t>
            </a:r>
            <a:r>
              <a:rPr lang="el-GR" sz="2400" dirty="0" smtClean="0"/>
              <a:t>(έως 5</a:t>
            </a:r>
            <a:r>
              <a:rPr lang="en-US" sz="2400" dirty="0" smtClean="0"/>
              <a:t>cm</a:t>
            </a:r>
            <a:r>
              <a:rPr lang="el-GR" sz="2400" dirty="0" smtClean="0"/>
              <a:t>) και </a:t>
            </a:r>
            <a:r>
              <a:rPr lang="el-GR" sz="2400" b="1" dirty="0" smtClean="0"/>
              <a:t>στενό</a:t>
            </a:r>
            <a:r>
              <a:rPr lang="el-GR" sz="2400" dirty="0" smtClean="0"/>
              <a:t> (2-5</a:t>
            </a:r>
            <a:r>
              <a:rPr lang="en-US" sz="2400" dirty="0" smtClean="0"/>
              <a:t>cm</a:t>
            </a:r>
            <a:r>
              <a:rPr lang="el-GR" sz="2400" dirty="0" smtClean="0"/>
              <a:t>) και δεν έχει τρίχες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Πόα κοινή </a:t>
            </a:r>
            <a:r>
              <a:rPr lang="en-US" sz="2400" b="1" dirty="0"/>
              <a:t>(</a:t>
            </a:r>
            <a:r>
              <a:rPr lang="en-US" sz="2400" b="1" i="1" dirty="0" err="1"/>
              <a:t>Poa</a:t>
            </a:r>
            <a:r>
              <a:rPr lang="en-US" sz="2400" b="1" i="1" dirty="0"/>
              <a:t> </a:t>
            </a:r>
            <a:r>
              <a:rPr lang="en-US" sz="2400" b="1" i="1" dirty="0" err="1"/>
              <a:t>annua</a:t>
            </a:r>
            <a:r>
              <a:rPr lang="en-US" sz="2400" b="1" dirty="0"/>
              <a:t>)</a:t>
            </a:r>
            <a:r>
              <a:rPr lang="el-GR" sz="2400" b="1" dirty="0"/>
              <a:t/>
            </a:r>
            <a:br>
              <a:rPr lang="el-GR" sz="2400" b="1" dirty="0"/>
            </a:br>
            <a:r>
              <a:rPr lang="en-US" sz="2400" b="1" dirty="0"/>
              <a:t>M</a:t>
            </a:r>
            <a:r>
              <a:rPr lang="el-GR" sz="2400" b="1" dirty="0" err="1"/>
              <a:t>ορφολογικά</a:t>
            </a:r>
            <a:r>
              <a:rPr lang="el-GR" sz="2400" b="1" dirty="0"/>
              <a:t>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Γλωσσίδιο ευδιάκριτο, μακρύ</a:t>
            </a:r>
            <a:r>
              <a:rPr lang="en-US" sz="2400" dirty="0"/>
              <a:t> </a:t>
            </a:r>
            <a:r>
              <a:rPr lang="el-GR" sz="2400" dirty="0"/>
              <a:t>(έως </a:t>
            </a:r>
            <a:r>
              <a:rPr lang="en-US" sz="2400" dirty="0"/>
              <a:t>4mm</a:t>
            </a:r>
            <a:r>
              <a:rPr lang="el-GR" sz="2400" dirty="0"/>
              <a:t>), μεμβρανώδες και μυτερό</a:t>
            </a:r>
          </a:p>
          <a:p>
            <a:r>
              <a:rPr lang="el-GR" sz="2400" dirty="0" err="1"/>
              <a:t>Ωτίδια</a:t>
            </a:r>
            <a:r>
              <a:rPr lang="el-GR" sz="2400" dirty="0"/>
              <a:t> δεν υπάρχουν</a:t>
            </a:r>
          </a:p>
          <a:p>
            <a:r>
              <a:rPr lang="el-GR" sz="2400" dirty="0"/>
              <a:t>Βλαστός 20-30</a:t>
            </a:r>
            <a:r>
              <a:rPr lang="en-US" sz="2400" dirty="0"/>
              <a:t>cm</a:t>
            </a:r>
            <a:r>
              <a:rPr lang="el-GR" sz="2400" dirty="0"/>
              <a:t>, (στο είδος </a:t>
            </a:r>
            <a:r>
              <a:rPr lang="en-US" sz="2400" i="1" dirty="0" err="1"/>
              <a:t>Poa</a:t>
            </a:r>
            <a:r>
              <a:rPr lang="en-US" sz="2400" i="1" dirty="0"/>
              <a:t> </a:t>
            </a:r>
            <a:r>
              <a:rPr lang="en-US" sz="2400" i="1" dirty="0" err="1"/>
              <a:t>trivialis</a:t>
            </a:r>
            <a:r>
              <a:rPr lang="el-GR" sz="2400" i="1" dirty="0"/>
              <a:t> </a:t>
            </a:r>
            <a:r>
              <a:rPr lang="el-GR" sz="2400" dirty="0"/>
              <a:t>είναι πολύ υψηλότερος</a:t>
            </a:r>
            <a:r>
              <a:rPr lang="en-US" sz="2400" dirty="0"/>
              <a:t>)</a:t>
            </a:r>
            <a:r>
              <a:rPr lang="el-GR" sz="2400" dirty="0"/>
              <a:t>,</a:t>
            </a:r>
            <a:r>
              <a:rPr lang="en-US" sz="2400" dirty="0"/>
              <a:t> </a:t>
            </a:r>
            <a:r>
              <a:rPr lang="el-GR" sz="2400" dirty="0"/>
              <a:t>λείος, κυλινδρικός, με πλάγια </a:t>
            </a:r>
            <a:r>
              <a:rPr lang="el-GR" sz="2400" dirty="0" err="1"/>
              <a:t>έκφυση</a:t>
            </a:r>
            <a:r>
              <a:rPr lang="el-GR" sz="2400" dirty="0"/>
              <a:t> στη βάση, που ακολούθως ανορθώνεται</a:t>
            </a:r>
          </a:p>
          <a:p>
            <a:r>
              <a:rPr lang="el-GR" sz="2400" dirty="0"/>
              <a:t>Ο κολεός των φύλλων είναι πράσινος και δεν έχει τρίχες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6122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Πόα κοινή </a:t>
            </a:r>
            <a:r>
              <a:rPr lang="en-US" sz="2400" b="1" dirty="0" smtClean="0"/>
              <a:t>(</a:t>
            </a:r>
            <a:r>
              <a:rPr lang="en-US" sz="2400" b="1" i="1" dirty="0" err="1" smtClean="0"/>
              <a:t>Poa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annua</a:t>
            </a:r>
            <a:r>
              <a:rPr lang="en-US" sz="2400" b="1" dirty="0" smtClean="0"/>
              <a:t>)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n-US" sz="2400" b="1" dirty="0" smtClean="0"/>
              <a:t>M</a:t>
            </a:r>
            <a:r>
              <a:rPr lang="el-GR" sz="2400" b="1" dirty="0" smtClean="0"/>
              <a:t>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Ταξιανθία</a:t>
            </a:r>
            <a:r>
              <a:rPr lang="el-GR" sz="2400" dirty="0" smtClean="0"/>
              <a:t> πρασινωπή, </a:t>
            </a:r>
            <a:r>
              <a:rPr lang="el-GR" sz="2400" b="1" dirty="0" smtClean="0"/>
              <a:t>πυραμιδοειδής φόβη</a:t>
            </a:r>
            <a:r>
              <a:rPr lang="el-GR" sz="2400" dirty="0" smtClean="0"/>
              <a:t>, με διακλαδώσεις κατά ημισπονδύλους</a:t>
            </a:r>
          </a:p>
          <a:p>
            <a:r>
              <a:rPr lang="el-GR" sz="2400" dirty="0" smtClean="0"/>
              <a:t>Το μέγεθος της ταξιανθίας κυμαίνεται από 3 μέχρι 10</a:t>
            </a:r>
            <a:r>
              <a:rPr lang="en-US" sz="2400" dirty="0" smtClean="0"/>
              <a:t>cm</a:t>
            </a:r>
            <a:endParaRPr lang="el-GR" sz="2400" dirty="0" smtClean="0"/>
          </a:p>
          <a:p>
            <a:r>
              <a:rPr lang="el-GR" sz="2400" dirty="0" smtClean="0"/>
              <a:t>Σταχύδια πολυανθή και συμπιεσμένα ενώ ο χιτώνας δεν φέρει άγανο</a:t>
            </a:r>
          </a:p>
          <a:p>
            <a:r>
              <a:rPr lang="el-GR" sz="2400" dirty="0" smtClean="0"/>
              <a:t>Το είδος </a:t>
            </a:r>
            <a:r>
              <a:rPr lang="en-US" sz="2400" i="1" dirty="0" err="1"/>
              <a:t>Poa</a:t>
            </a:r>
            <a:r>
              <a:rPr lang="en-US" sz="2400" i="1" dirty="0"/>
              <a:t> </a:t>
            </a:r>
            <a:r>
              <a:rPr lang="en-US" sz="2400" i="1" dirty="0" err="1"/>
              <a:t>trivialis</a:t>
            </a:r>
            <a:r>
              <a:rPr lang="en-US" sz="2400" dirty="0"/>
              <a:t> </a:t>
            </a:r>
            <a:r>
              <a:rPr lang="el-GR" sz="2400" dirty="0" smtClean="0"/>
              <a:t>είναι πολυετές, σχηματίζει έρποντες βλαστούς (στόλονες), με κοντά διογκωμένα μεσογονάτια (σαν κομπολόι)</a:t>
            </a:r>
          </a:p>
          <a:p>
            <a:r>
              <a:rPr lang="el-GR" sz="2400" dirty="0" smtClean="0"/>
              <a:t>Οι βλαστοί έχουν τραχιά υφή, ιδιαίτερα στους κολεούς κατά μήκους του στελέχους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 smtClean="0"/>
              <a:t>Το </a:t>
            </a:r>
            <a:r>
              <a:rPr lang="el-GR" sz="2400" dirty="0"/>
              <a:t>νεότερο φύλλο (στην κορυφή του φυτού) βγαίνει διπλωμένο</a:t>
            </a:r>
            <a:br>
              <a:rPr lang="el-GR" sz="2400" dirty="0"/>
            </a:br>
            <a:endParaRPr lang="en-US" sz="2400" dirty="0"/>
          </a:p>
        </p:txBody>
      </p:sp>
      <p:pic>
        <p:nvPicPr>
          <p:cNvPr id="3" name="Picture 2" descr="Poa_annu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5" y="2322810"/>
            <a:ext cx="4336842" cy="2873270"/>
          </a:xfrm>
          <a:prstGeom prst="rect">
            <a:avLst/>
          </a:prstGeom>
        </p:spPr>
      </p:pic>
      <p:pic>
        <p:nvPicPr>
          <p:cNvPr id="4" name="Picture 3" descr="455_Poa_annu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496" y="1649552"/>
            <a:ext cx="2502396" cy="49156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3032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012033" cy="11430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Φυτό κοινής πόας αναπτύσσεται μέσα σε καλλιέργεια κρευμμυδιού</a:t>
            </a:r>
            <a:endParaRPr lang="en-US" sz="2400" dirty="0"/>
          </a:p>
        </p:txBody>
      </p:sp>
      <p:pic>
        <p:nvPicPr>
          <p:cNvPr id="5" name="Picture 4" descr="poa annu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23" y="1943036"/>
            <a:ext cx="6397841" cy="42685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851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To </a:t>
            </a:r>
            <a:r>
              <a:rPr lang="el-GR" sz="2400" dirty="0" smtClean="0"/>
              <a:t>γλωσσίδιο είναι ευδιάκριτο</a:t>
            </a:r>
            <a:r>
              <a:rPr lang="el-GR" sz="2400" dirty="0"/>
              <a:t>, </a:t>
            </a:r>
            <a:r>
              <a:rPr lang="el-GR" sz="2400" dirty="0" smtClean="0"/>
              <a:t>μακρύ, μεμβρανώδες και μυτερό, ενώ στον κολεό δεν υπάρχουν ωτίδια </a:t>
            </a:r>
            <a:r>
              <a:rPr lang="el-GR" sz="2400" dirty="0"/>
              <a:t/>
            </a:r>
            <a:br>
              <a:rPr lang="el-GR" sz="2400" dirty="0"/>
            </a:br>
            <a:endParaRPr lang="en-US" sz="2400" dirty="0"/>
          </a:p>
        </p:txBody>
      </p:sp>
      <p:pic>
        <p:nvPicPr>
          <p:cNvPr id="5" name="Picture 4" descr="poa-annua-li-jweb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87" y="1863990"/>
            <a:ext cx="3749019" cy="4128876"/>
          </a:xfrm>
          <a:prstGeom prst="rect">
            <a:avLst/>
          </a:prstGeom>
        </p:spPr>
      </p:pic>
      <p:pic>
        <p:nvPicPr>
          <p:cNvPr id="6" name="Picture 5" descr="poa-annua-ss-jweb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289" y="1929970"/>
            <a:ext cx="3975413" cy="39754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6056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Ταξιανθία φυτού πόας κοινής</a:t>
            </a:r>
            <a:br>
              <a:rPr lang="el-GR" sz="2400" dirty="0" smtClean="0"/>
            </a:br>
            <a:r>
              <a:rPr lang="el-GR" sz="2400" dirty="0" smtClean="0"/>
              <a:t> (κωνική/πυραμιδοειδής, πρασινωπή φόβη)</a:t>
            </a:r>
            <a:endParaRPr lang="en-US" sz="2400" dirty="0"/>
          </a:p>
        </p:txBody>
      </p:sp>
      <p:pic>
        <p:nvPicPr>
          <p:cNvPr id="4" name="Content Placeholder 3" descr="Poa.annu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374" r="-1037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2400" b="1" i="1" dirty="0" err="1" smtClean="0"/>
              <a:t>Poa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annua</a:t>
            </a:r>
            <a:r>
              <a:rPr lang="en-US" sz="2400" b="1" i="1" dirty="0" smtClean="0"/>
              <a:t> </a:t>
            </a:r>
            <a:r>
              <a:rPr lang="el-GR" sz="2400" dirty="0" smtClean="0"/>
              <a:t>Μυτερό, μεμβρανώδες γλωσσίδιο (</a:t>
            </a:r>
            <a:r>
              <a:rPr lang="en-US" sz="2400" dirty="0" err="1" smtClean="0"/>
              <a:t>d</a:t>
            </a:r>
            <a:r>
              <a:rPr lang="el-GR" sz="2400" dirty="0" smtClean="0"/>
              <a:t>) </a:t>
            </a:r>
            <a:br>
              <a:rPr lang="el-GR" sz="2400" dirty="0" smtClean="0"/>
            </a:br>
            <a:r>
              <a:rPr lang="el-GR" sz="2400" dirty="0" smtClean="0"/>
              <a:t>και χαρακτηριστική αναδίπλωση των φύλλων</a:t>
            </a:r>
            <a:br>
              <a:rPr lang="el-GR" sz="2400" dirty="0" smtClean="0"/>
            </a:br>
            <a:r>
              <a:rPr lang="el-GR" sz="2400" dirty="0" smtClean="0"/>
              <a:t> ιδιαίτερα στην κορυφή του ελάσματος (</a:t>
            </a:r>
            <a:r>
              <a:rPr lang="en-US" sz="2400" dirty="0" err="1" smtClean="0"/>
              <a:t>e</a:t>
            </a:r>
            <a:r>
              <a:rPr lang="el-GR" sz="2400" dirty="0" smtClean="0"/>
              <a:t>)</a:t>
            </a:r>
            <a:endParaRPr lang="en-US" sz="2400" dirty="0"/>
          </a:p>
        </p:txBody>
      </p:sp>
      <p:pic>
        <p:nvPicPr>
          <p:cNvPr id="4" name="Content Placeholder 3" descr="poa_annu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85" r="-408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Ώριμο φυτό, νεαρό σπορόφυτο και ‘καρίνα’ (κάτω δεξιά) στην κορυφή του ελάσματος φύλλου του ζιζανίου πόα κοινή</a:t>
            </a:r>
            <a:endParaRPr lang="en-US" sz="2400" dirty="0"/>
          </a:p>
        </p:txBody>
      </p:sp>
      <p:pic>
        <p:nvPicPr>
          <p:cNvPr id="4" name="Content Placeholder 3" descr="karina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2581" r="-4258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sz="2400" dirty="0" smtClean="0"/>
              <a:t>Ο χιτώνας των σταχυδίων καλύπτεται από τρίχες στο κάτω μισό του και καταλήγει σε άγανο μακρύ, στριφτό, το οποίο κάμπτεται στη μέση </a:t>
            </a:r>
            <a:endParaRPr lang="en-US" sz="2400" dirty="0"/>
          </a:p>
        </p:txBody>
      </p:sp>
      <p:pic>
        <p:nvPicPr>
          <p:cNvPr id="4" name="Content Placeholder 3" descr="avena-sterilis-subsp-ludoviciana128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7910" r="-97910"/>
          <a:stretch>
            <a:fillRect/>
          </a:stretch>
        </p:blipFill>
        <p:spPr>
          <a:xfrm>
            <a:off x="-1210366" y="1637882"/>
            <a:ext cx="8229600" cy="4525963"/>
          </a:xfrm>
        </p:spPr>
      </p:pic>
      <p:pic>
        <p:nvPicPr>
          <p:cNvPr id="3" name="Picture 2" descr="27234-241x4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54" y="1637882"/>
            <a:ext cx="2734323" cy="453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Διαφορά στην ανάπτυξη των ειδών πόα κοινή (αριστερά</a:t>
            </a:r>
            <a:r>
              <a:rPr lang="en-US" sz="2400" dirty="0" smtClean="0"/>
              <a:t>, </a:t>
            </a:r>
            <a:r>
              <a:rPr lang="el-GR" sz="2400" dirty="0" smtClean="0"/>
              <a:t>ύψος φυτών έως 30</a:t>
            </a:r>
            <a:r>
              <a:rPr lang="en-US" sz="2400" dirty="0" smtClean="0"/>
              <a:t>cm)</a:t>
            </a:r>
            <a:r>
              <a:rPr lang="el-GR" sz="2400" dirty="0" smtClean="0"/>
              <a:t> και λειβαδοπόα τραχεία (δεξιά</a:t>
            </a:r>
            <a:r>
              <a:rPr lang="en-US" sz="2400" dirty="0" smtClean="0"/>
              <a:t>, </a:t>
            </a:r>
            <a:r>
              <a:rPr lang="el-GR" sz="2400" dirty="0" smtClean="0"/>
              <a:t>ύψος φυτών έως 120</a:t>
            </a:r>
            <a:r>
              <a:rPr lang="en-US" sz="2400" dirty="0" smtClean="0"/>
              <a:t>cm)</a:t>
            </a:r>
            <a:endParaRPr lang="en-US" sz="2400" dirty="0"/>
          </a:p>
        </p:txBody>
      </p:sp>
      <p:pic>
        <p:nvPicPr>
          <p:cNvPr id="4" name="Content Placeholder 3" descr="poa-trivialis75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75401" r="-75401"/>
          <a:stretch>
            <a:fillRect/>
          </a:stretch>
        </p:blipFill>
        <p:spPr>
          <a:xfrm>
            <a:off x="2846587" y="1600200"/>
            <a:ext cx="8229600" cy="4525963"/>
          </a:xfrm>
        </p:spPr>
      </p:pic>
      <p:pic>
        <p:nvPicPr>
          <p:cNvPr id="5" name="Content Placeholder 3" descr="800px-Poa_annua.jpg"/>
          <p:cNvPicPr>
            <a:picLocks noChangeAspect="1"/>
          </p:cNvPicPr>
          <p:nvPr/>
        </p:nvPicPr>
        <p:blipFill>
          <a:blip r:embed="rId3"/>
          <a:srcRect l="-18187" r="-18187"/>
          <a:stretch>
            <a:fillRect/>
          </a:stretch>
        </p:blipFill>
        <p:spPr>
          <a:xfrm>
            <a:off x="-375559" y="2657135"/>
            <a:ext cx="6307764" cy="3469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Το γλωσσίδιο στο είδος </a:t>
            </a:r>
            <a:r>
              <a:rPr lang="en-US" sz="2400" i="1" dirty="0" smtClean="0"/>
              <a:t>P. </a:t>
            </a:r>
            <a:r>
              <a:rPr lang="en-US" sz="2400" i="1" dirty="0" err="1" smtClean="0"/>
              <a:t>trivialis</a:t>
            </a:r>
            <a:r>
              <a:rPr lang="en-US" sz="2400" dirty="0" smtClean="0"/>
              <a:t> </a:t>
            </a:r>
            <a:r>
              <a:rPr lang="el-GR" sz="2400" dirty="0" smtClean="0"/>
              <a:t>είναι μακρύ (4-10</a:t>
            </a:r>
            <a:r>
              <a:rPr lang="en-US" sz="2400" dirty="0" smtClean="0"/>
              <a:t>mm</a:t>
            </a:r>
            <a:r>
              <a:rPr lang="el-GR" sz="2400" dirty="0" smtClean="0"/>
              <a:t>), μεμβρανώδες και μυτερό</a:t>
            </a:r>
            <a:endParaRPr lang="en-US" sz="2400" dirty="0"/>
          </a:p>
        </p:txBody>
      </p:sp>
      <p:pic>
        <p:nvPicPr>
          <p:cNvPr id="4" name="Content Placeholder 3" descr="poa-trivialis-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017" r="-301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Χαλαρή φόβη μήκους 15</a:t>
            </a:r>
            <a:r>
              <a:rPr lang="en-US" sz="2400" dirty="0" smtClean="0"/>
              <a:t>cm</a:t>
            </a:r>
            <a:r>
              <a:rPr lang="el-GR" sz="2400" dirty="0" smtClean="0"/>
              <a:t>, με έντονη διακλάδωση </a:t>
            </a:r>
            <a:br>
              <a:rPr lang="el-GR" sz="2400" dirty="0" smtClean="0"/>
            </a:br>
            <a:r>
              <a:rPr lang="el-GR" sz="2400" dirty="0" smtClean="0"/>
              <a:t>(είδος </a:t>
            </a:r>
            <a:r>
              <a:rPr lang="en-US" sz="2400" i="1" dirty="0" smtClean="0"/>
              <a:t>P. </a:t>
            </a:r>
            <a:r>
              <a:rPr lang="en-US" sz="2400" i="1" dirty="0" err="1" smtClean="0"/>
              <a:t>trivialis</a:t>
            </a:r>
            <a:r>
              <a:rPr lang="el-GR" sz="2400" dirty="0" smtClean="0"/>
              <a:t>)</a:t>
            </a:r>
            <a:endParaRPr lang="en-US" sz="2400" dirty="0"/>
          </a:p>
        </p:txBody>
      </p:sp>
      <p:pic>
        <p:nvPicPr>
          <p:cNvPr id="4" name="Content Placeholder 3" descr="Poa.triviali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6908" r="-8690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Παπαρούνα κοινή (</a:t>
            </a:r>
            <a:r>
              <a:rPr lang="en-US" sz="2400" b="1" i="1" dirty="0" err="1" smtClean="0"/>
              <a:t>Papaver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rhoeas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T</a:t>
            </a:r>
            <a:r>
              <a:rPr lang="el-GR" sz="2400" b="1" dirty="0" smtClean="0"/>
              <a:t>αξινομικά, βιολογικά, οικολογικά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sz="2600" dirty="0" smtClean="0"/>
              <a:t>Ετήσιο, χειμερινό είδος</a:t>
            </a:r>
          </a:p>
          <a:p>
            <a:r>
              <a:rPr lang="el-GR" sz="2600" dirty="0" smtClean="0"/>
              <a:t>Αναπαράγεται με σπόρους</a:t>
            </a:r>
          </a:p>
          <a:p>
            <a:r>
              <a:rPr lang="el-GR" sz="2600" dirty="0" smtClean="0"/>
              <a:t>Απαντάται με μεγάλη συχνότητα στα χειμερινά σιτηρά και σε ακαλλιέργητες εκτάσεις</a:t>
            </a:r>
          </a:p>
          <a:p>
            <a:r>
              <a:rPr lang="el-GR" sz="2600" dirty="0" smtClean="0"/>
              <a:t>Προτιμά πηλώδη και αργιλλώδη εδάφη, ασβεστώδη, πλούσια σε υγρασία και θρεπτικά στοιχεία</a:t>
            </a:r>
          </a:p>
          <a:p>
            <a:r>
              <a:rPr lang="el-GR" sz="2600" dirty="0" smtClean="0"/>
              <a:t>Φυτρώνει το φθινόπωρο και στο τέλος του χειμώνα, ενώ ανθίζει την άνοιξη</a:t>
            </a:r>
          </a:p>
          <a:p>
            <a:r>
              <a:rPr lang="el-GR" sz="2600" dirty="0" smtClean="0"/>
              <a:t>Παρουσιάζει μεγάλη μορφολογική παραλλακτικότητα στο βαθμό σχισίματος και οδόντωσης των φύλλων</a:t>
            </a:r>
          </a:p>
          <a:p>
            <a:r>
              <a:rPr lang="el-GR" sz="2600" dirty="0" smtClean="0"/>
              <a:t>Προκαλεί στομαχικές διαταραχές γιατί περιέχει το αλκαλοειδές ‘ροιανιδίνη’ 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Παπαρούνα κοινή (</a:t>
            </a:r>
            <a:r>
              <a:rPr lang="en-US" sz="2400" b="1" i="1" dirty="0" err="1" smtClean="0"/>
              <a:t>Papaver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rhoeas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l-GR" sz="3100" dirty="0" smtClean="0"/>
              <a:t>Κοτυληδόνες άμμισχες, επιμήκεις, γραμμοειδείς με στρογγυλεμένες τις κορυφές</a:t>
            </a:r>
          </a:p>
          <a:p>
            <a:r>
              <a:rPr lang="el-GR" sz="3100" dirty="0" smtClean="0"/>
              <a:t>Τα πρώτα φύλλα των νεαρών φυτών είναι ελλειψοειδή-λογχοειδή, έμμισχα, χωρίς λοβούς, καλυμένα από αραιές τρίχες</a:t>
            </a:r>
          </a:p>
          <a:p>
            <a:r>
              <a:rPr lang="el-GR" sz="3100" dirty="0" smtClean="0"/>
              <a:t>Τα αναπτυγμένα φυτά έχουν </a:t>
            </a:r>
            <a:r>
              <a:rPr lang="el-GR" sz="3100" b="1" dirty="0" smtClean="0"/>
              <a:t>μορφή επίπεδης ροζέτας</a:t>
            </a:r>
          </a:p>
          <a:p>
            <a:r>
              <a:rPr lang="el-GR" sz="3100" dirty="0" smtClean="0"/>
              <a:t>Τα φύλλα των αναπτυγμένων φυτών είναι έμμισχα, </a:t>
            </a:r>
            <a:r>
              <a:rPr lang="el-GR" sz="3100" b="1" dirty="0" smtClean="0"/>
              <a:t>σχισμένα, καλυμμένα από </a:t>
            </a:r>
            <a:r>
              <a:rPr lang="el-GR" sz="3100" dirty="0" smtClean="0"/>
              <a:t>περισσότερες</a:t>
            </a:r>
            <a:r>
              <a:rPr lang="el-GR" sz="3100" b="1" dirty="0" smtClean="0"/>
              <a:t> τρίχες</a:t>
            </a:r>
          </a:p>
          <a:p>
            <a:r>
              <a:rPr lang="el-GR" sz="3100" dirty="0" smtClean="0"/>
              <a:t>Έλασμα φύλλων γκριζοπράσινο, χωρίς ευδιάκριτα νεύρα, με </a:t>
            </a:r>
            <a:r>
              <a:rPr lang="el-GR" sz="3100" b="1" dirty="0" smtClean="0"/>
              <a:t>τραχιά υφή και τρίχες σε όλη την επιφάνειά του</a:t>
            </a:r>
          </a:p>
          <a:p>
            <a:r>
              <a:rPr lang="el-GR" sz="3100" dirty="0" smtClean="0"/>
              <a:t>Τα ανώτερα φύλλα είναι πτεροσχιδή, με πλευρές σχισμένες και τμήματα λογχοειδή</a:t>
            </a:r>
          </a:p>
          <a:p>
            <a:r>
              <a:rPr lang="el-GR" sz="3100" dirty="0" smtClean="0"/>
              <a:t>Βλαστός όρθιας έκφυσης, κυλινδρικού σχήματος, με ύψος που κυμαίνεται μεταξύ 30 και 60</a:t>
            </a:r>
            <a:r>
              <a:rPr lang="en-US" sz="3100" dirty="0" smtClean="0"/>
              <a:t>cm</a:t>
            </a:r>
            <a:r>
              <a:rPr lang="el-GR" sz="3100" dirty="0" smtClean="0"/>
              <a:t> και τρίχες στην επιφάνειά του</a:t>
            </a:r>
          </a:p>
          <a:p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Παπαρούνα κοινή (</a:t>
            </a:r>
            <a:r>
              <a:rPr lang="en-US" sz="2400" b="1" i="1" dirty="0" err="1" smtClean="0"/>
              <a:t>Papaver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rhoeas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6253"/>
          </a:xfrm>
        </p:spPr>
        <p:txBody>
          <a:bodyPr>
            <a:normAutofit fontScale="77500" lnSpcReduction="20000"/>
          </a:bodyPr>
          <a:lstStyle/>
          <a:p>
            <a:r>
              <a:rPr lang="el-GR" sz="3100" dirty="0" smtClean="0"/>
              <a:t>Τα άνθη φέρονται σε μακρείς ποδίσκους που καλύπτονται από τρίχες (κάθε ποδίσκος φέρει ένα άνθος)</a:t>
            </a:r>
          </a:p>
          <a:p>
            <a:r>
              <a:rPr lang="el-GR" sz="3100" dirty="0" smtClean="0"/>
              <a:t>Τα πέταλα των ανθέων είναι μεγάλα, βαθυκόκκινα, φέρουν μαύρη κηλίδα (στίγμα) στη βάση τους</a:t>
            </a:r>
          </a:p>
          <a:p>
            <a:r>
              <a:rPr lang="el-GR" sz="3100" dirty="0" smtClean="0"/>
              <a:t>Τα φυτά της παπαρούνας ανθίζουν από τον Μάιο έως τον Ιούλιο</a:t>
            </a:r>
          </a:p>
          <a:p>
            <a:r>
              <a:rPr lang="el-GR" sz="3100" dirty="0" smtClean="0"/>
              <a:t>Καρπός επιμήκης κάψα με δισκοειδή βαλβίδα στην κορυφή</a:t>
            </a:r>
          </a:p>
          <a:p>
            <a:r>
              <a:rPr lang="el-GR" sz="3100" dirty="0" smtClean="0"/>
              <a:t>Κάθε φυτό παράγει 10.000-20.000 σπόρους</a:t>
            </a:r>
          </a:p>
          <a:p>
            <a:r>
              <a:rPr lang="el-GR" sz="3100" dirty="0" smtClean="0"/>
              <a:t>Οι σπόροι είναι μικροί (μεγέθους μέχρι 1</a:t>
            </a:r>
            <a:r>
              <a:rPr lang="en-US" sz="3100" dirty="0" smtClean="0"/>
              <a:t>mm)</a:t>
            </a:r>
            <a:r>
              <a:rPr lang="el-GR" sz="3100" dirty="0" smtClean="0"/>
              <a:t>, νεφροειδείς, με χρώμα σταχτί έως καστανό, με γραμμωτή επιφάνεια</a:t>
            </a:r>
          </a:p>
          <a:p>
            <a:r>
              <a:rPr lang="el-GR" sz="3100" dirty="0" smtClean="0"/>
              <a:t>Διατηρούν τη φυτρωτική τους ικανότητα για πάρα πολλά χρόνια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Νεαρό σπορόφυτο παπαρούνας κοινής (</a:t>
            </a:r>
            <a:r>
              <a:rPr lang="en-US" sz="2400" i="1" dirty="0" err="1" smtClean="0"/>
              <a:t>Papaver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rhoeas</a:t>
            </a:r>
            <a:r>
              <a:rPr lang="el-GR" sz="2400" dirty="0" smtClean="0"/>
              <a:t>)</a:t>
            </a:r>
            <a:br>
              <a:rPr lang="el-GR" sz="2400" dirty="0" smtClean="0"/>
            </a:br>
            <a:r>
              <a:rPr lang="el-GR" sz="2400" dirty="0" smtClean="0"/>
              <a:t>Κοτυληδόνες άμισχες, στενές, γραμμοειδείς, με στρογγυλεμένες τις κορυφές</a:t>
            </a:r>
            <a:endParaRPr lang="en-US" sz="2400" dirty="0"/>
          </a:p>
        </p:txBody>
      </p:sp>
      <p:pic>
        <p:nvPicPr>
          <p:cNvPr id="4" name="Content Placeholder 3" descr="Papaver-rhoeas-BBCH-1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869" r="-2386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</a:t>
            </a:r>
            <a:r>
              <a:rPr lang="el-GR" sz="2400" dirty="0" smtClean="0"/>
              <a:t>α πραγματικά φύλλα της παπαρούνας είναι έμμισχα, </a:t>
            </a:r>
            <a:br>
              <a:rPr lang="el-GR" sz="2400" dirty="0" smtClean="0"/>
            </a:br>
            <a:r>
              <a:rPr lang="el-GR" sz="2400" dirty="0" smtClean="0"/>
              <a:t>τα πρώτα ελλειψοειδή</a:t>
            </a:r>
            <a:endParaRPr lang="en-US" sz="2400" dirty="0"/>
          </a:p>
        </p:txBody>
      </p:sp>
      <p:pic>
        <p:nvPicPr>
          <p:cNvPr id="4" name="Content Placeholder 3" descr="PAPRH-cotyledonW_134462262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423" r="-1042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Τα επόμενα φύλλα γίνονται εμφανώς οδοντωτά και τα μεθεπόμενα είναι σχισμένα σε οδοντωτά τμήματα</a:t>
            </a:r>
            <a:endParaRPr lang="en-US" sz="2400" dirty="0"/>
          </a:p>
        </p:txBody>
      </p:sp>
      <p:pic>
        <p:nvPicPr>
          <p:cNvPr id="4" name="Content Placeholder 3" descr="PAPRH-rosetW_134462307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423" r="-1042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Τελικά, σχηματίζεται χαρακτηριστικός ρόδακας από μεγάλα έμμισχα, τριχωτά φύλλα, ‘σχισμένα’ σε οδοντωτά τμήματα</a:t>
            </a:r>
            <a:endParaRPr lang="en-US" sz="2400" dirty="0"/>
          </a:p>
        </p:txBody>
      </p:sp>
      <p:pic>
        <p:nvPicPr>
          <p:cNvPr id="4" name="Content Placeholder 3" descr="Papaver-rhoeas-BBCH-3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4162" r="-34162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Στο είδος </a:t>
            </a:r>
            <a:r>
              <a:rPr lang="en-US" sz="2400" i="1" dirty="0" smtClean="0"/>
              <a:t>A. </a:t>
            </a:r>
            <a:r>
              <a:rPr lang="en-US" sz="2400" i="1" dirty="0" err="1" smtClean="0"/>
              <a:t>sterilis</a:t>
            </a:r>
            <a:r>
              <a:rPr lang="en-US" sz="2400" i="1" dirty="0" smtClean="0"/>
              <a:t> </a:t>
            </a:r>
            <a:r>
              <a:rPr lang="el-GR" sz="2400" dirty="0" smtClean="0"/>
              <a:t>μόνο το κατώτερο</a:t>
            </a:r>
            <a:br>
              <a:rPr lang="el-GR" sz="2400" dirty="0" smtClean="0"/>
            </a:br>
            <a:r>
              <a:rPr lang="el-GR" sz="2400" dirty="0" smtClean="0"/>
              <a:t> ανθίδιο του σταχυδίου φέρει ουλή αποκοπής</a:t>
            </a:r>
            <a:br>
              <a:rPr lang="el-GR" sz="2400" dirty="0" smtClean="0"/>
            </a:br>
            <a:r>
              <a:rPr lang="el-GR" sz="2400" dirty="0" smtClean="0"/>
              <a:t>Τα άλλα δύο ανθίδια φέρουν κοντό και άκαμπτο ποδίσκο</a:t>
            </a:r>
            <a:endParaRPr lang="en-US" sz="2400" dirty="0"/>
          </a:p>
        </p:txBody>
      </p:sp>
      <p:pic>
        <p:nvPicPr>
          <p:cNvPr id="4" name="Content Placeholder 3" descr="normal_avena-sterilis69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0006" r="-30006"/>
          <a:stretch>
            <a:fillRect/>
          </a:stretch>
        </p:blipFill>
        <p:spPr>
          <a:xfrm>
            <a:off x="16710" y="1683760"/>
            <a:ext cx="5446620" cy="2995431"/>
          </a:xfrm>
        </p:spPr>
      </p:pic>
      <p:pic>
        <p:nvPicPr>
          <p:cNvPr id="3" name="Picture 2" descr="avena_sterilis05_sm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06" y="3118771"/>
            <a:ext cx="4192524" cy="2997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Λεπτομέρεια κλειστού άνθους παπαρούνας κοινής </a:t>
            </a:r>
            <a:r>
              <a:rPr lang="en-US" sz="2400" dirty="0" smtClean="0"/>
              <a:t>(</a:t>
            </a:r>
            <a:r>
              <a:rPr lang="en-US" sz="2400" i="1" dirty="0" smtClean="0"/>
              <a:t>P. </a:t>
            </a:r>
            <a:r>
              <a:rPr lang="en-US" sz="2400" i="1" dirty="0" err="1" smtClean="0"/>
              <a:t>rhoeas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4" name="Content Placeholder 3" descr="leo-mic-Papaver-rhoeas-136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8437" r="-2843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Άνθη και καρπός (κάψα με δισκοειδή βαλβίδα)</a:t>
            </a:r>
            <a:br>
              <a:rPr lang="el-GR" sz="2400" dirty="0" smtClean="0"/>
            </a:br>
            <a:r>
              <a:rPr lang="el-GR" sz="2400" dirty="0" smtClean="0"/>
              <a:t> φυτού παπαρούνας κοινής</a:t>
            </a:r>
            <a:endParaRPr lang="en-US" sz="2400" dirty="0"/>
          </a:p>
        </p:txBody>
      </p:sp>
      <p:pic>
        <p:nvPicPr>
          <p:cNvPr id="4" name="Content Placeholder 3" descr="718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889" r="-2088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Σιταγρός μολυσμένος με υψηλή πυκνότητα φυτών παπαρούνας</a:t>
            </a:r>
            <a:endParaRPr lang="en-US" sz="2400" dirty="0"/>
          </a:p>
        </p:txBody>
      </p:sp>
      <p:pic>
        <p:nvPicPr>
          <p:cNvPr id="4" name="Content Placeholder 3" descr="corn-poppy-papaver-rhoeas--18838.jpg"/>
          <p:cNvPicPr>
            <a:picLocks noGrp="1" noChangeAspect="1"/>
          </p:cNvPicPr>
          <p:nvPr>
            <p:ph idx="1"/>
          </p:nvPr>
        </p:nvPicPr>
        <p:blipFill>
          <a:blip r:embed="rId2"/>
          <a:srcRect t="-10338" b="-1033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Σινάπι άγριο (</a:t>
            </a:r>
            <a:r>
              <a:rPr lang="en-US" sz="2400" b="1" i="1" dirty="0" err="1" smtClean="0"/>
              <a:t>Sinapis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arvensis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>T</a:t>
            </a:r>
            <a:r>
              <a:rPr lang="el-GR" sz="2400" b="1" dirty="0" smtClean="0"/>
              <a:t>αξινομικά, βιολογικά, οικολογικά χαρακτηριστικά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Ετήσιο χειμερινό ζιζάνιο</a:t>
            </a:r>
          </a:p>
          <a:p>
            <a:r>
              <a:rPr lang="el-GR" sz="2400" dirty="0" smtClean="0"/>
              <a:t>Αναπαράγεται με σπόρους</a:t>
            </a:r>
          </a:p>
          <a:p>
            <a:r>
              <a:rPr lang="el-GR" sz="2400" dirty="0" smtClean="0"/>
              <a:t>Φυτρώνει από το τέλος του χειμώνα έως το τέλος της άνοιξης</a:t>
            </a:r>
          </a:p>
          <a:p>
            <a:r>
              <a:rPr lang="el-GR" sz="2400" dirty="0" smtClean="0"/>
              <a:t>Απαντάται με μεγάλη συχνότητα σε χειμερινά σιτηρά, χειμερινά ψυχανθή, πρώιμες ανοιξιάτικες καλλιέργειες, λαχανοκομικά φυτά, ακαλλιέργητες εκτάσεις</a:t>
            </a:r>
          </a:p>
          <a:p>
            <a:r>
              <a:rPr lang="el-GR" sz="2400" dirty="0" smtClean="0"/>
              <a:t>Προτιμά καλώς αεριζόμενα εδάφη,πλούσια σε θρεπτικά στοιχεία, ασβέστιο και οργανική ουσία</a:t>
            </a:r>
          </a:p>
          <a:p>
            <a:r>
              <a:rPr lang="el-GR" sz="2400" dirty="0" smtClean="0"/>
              <a:t>Αποτελεί </a:t>
            </a:r>
            <a:r>
              <a:rPr lang="el-GR" sz="2400" b="1" dirty="0" smtClean="0"/>
              <a:t>φυτό-δείκτη </a:t>
            </a:r>
            <a:r>
              <a:rPr lang="el-GR" sz="2400" dirty="0" smtClean="0"/>
              <a:t>των</a:t>
            </a:r>
            <a:r>
              <a:rPr lang="el-GR" sz="2400" b="1" dirty="0" smtClean="0"/>
              <a:t> μη όξινων εδαφών</a:t>
            </a:r>
          </a:p>
          <a:p>
            <a:endParaRPr lang="el-GR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Σινάπι άγριο (</a:t>
            </a:r>
            <a:r>
              <a:rPr lang="en-US" sz="2400" b="1" i="1" dirty="0" err="1" smtClean="0"/>
              <a:t>Sinapis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arvensis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r>
              <a:rPr lang="el-GR" sz="2400" b="1" dirty="0" smtClean="0"/>
              <a:t>Κοτυληδόνες καρδιόσχημες </a:t>
            </a:r>
            <a:r>
              <a:rPr lang="el-GR" sz="2400" dirty="0" smtClean="0"/>
              <a:t>(φέρουν εγκοπή από την αντίθετη πλευρά του μίσχου) και έμμισχες</a:t>
            </a:r>
          </a:p>
          <a:p>
            <a:r>
              <a:rPr lang="el-GR" sz="2400" dirty="0" smtClean="0"/>
              <a:t>Οι κοτυληδόνες δεν έχουν τρίχες, δεν κοκκινίζουν στην κάτω επιφάνεια</a:t>
            </a:r>
          </a:p>
          <a:p>
            <a:r>
              <a:rPr lang="el-GR" sz="2400" dirty="0" smtClean="0"/>
              <a:t>Τα φύλλα είναι πράσινα, με τραχιά υφή, έχουν ευδιάκριτα νεύρα και </a:t>
            </a:r>
            <a:r>
              <a:rPr lang="el-GR" sz="2400" b="1" dirty="0" smtClean="0"/>
              <a:t>τρίχες σε όλη τους την επιφάνεια</a:t>
            </a:r>
          </a:p>
          <a:p>
            <a:r>
              <a:rPr lang="el-GR" sz="2400" dirty="0" smtClean="0"/>
              <a:t>Τα κατώτερα φύλλα είναι έμμισχα, με </a:t>
            </a:r>
            <a:r>
              <a:rPr lang="el-GR" sz="2400" b="1" dirty="0" smtClean="0"/>
              <a:t>βαθιές εγκολπώσεις στην περιφέρεια</a:t>
            </a:r>
          </a:p>
          <a:p>
            <a:r>
              <a:rPr lang="el-GR" sz="2400" dirty="0" smtClean="0"/>
              <a:t>Τα ανώτερα φύλλα είναι άμισχα και εναλλασσόμενα, αδιαίρετα και οδοντωτά στην περιφέρεια</a:t>
            </a:r>
          </a:p>
          <a:p>
            <a:r>
              <a:rPr lang="el-GR" sz="2400" dirty="0" smtClean="0"/>
              <a:t>Οι μίσχοι των κατώτερων φύλλων και τα ελάσματα των φύλλων καλύπτονται επίσης από τρίχες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/>
              <a:t>Σινάπι άγριο (</a:t>
            </a:r>
            <a:r>
              <a:rPr lang="en-US" sz="2400" b="1" i="1" dirty="0" err="1" smtClean="0"/>
              <a:t>Sinapis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arvensis</a:t>
            </a:r>
            <a:r>
              <a:rPr lang="el-GR" sz="2400" b="1" dirty="0" smtClean="0"/>
              <a:t>)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l-GR" sz="2400" b="1" dirty="0" smtClean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Βλαστός πράσινος, </a:t>
            </a:r>
            <a:r>
              <a:rPr lang="el-GR" sz="2400" b="1" dirty="0" smtClean="0"/>
              <a:t>κυλινδρικός (με ραβδώσεις</a:t>
            </a:r>
            <a:r>
              <a:rPr lang="el-GR" sz="2400" dirty="0" smtClean="0"/>
              <a:t>), όρθιας έκφυσης, ύψους 30-100</a:t>
            </a:r>
            <a:r>
              <a:rPr lang="en-US" sz="2400" dirty="0" smtClean="0"/>
              <a:t>cm</a:t>
            </a:r>
            <a:r>
              <a:rPr lang="el-GR" sz="2400" dirty="0" smtClean="0"/>
              <a:t>, διακλαδισμένος, φέρει τρίχες στην επιφάνειά του</a:t>
            </a:r>
          </a:p>
          <a:p>
            <a:r>
              <a:rPr lang="el-GR" sz="2400" dirty="0" smtClean="0"/>
              <a:t>Τα φυτά του άγριου σιναπιού ανθίζουν από Μάϊο μέχρι και το φθινόπωρο</a:t>
            </a:r>
          </a:p>
          <a:p>
            <a:r>
              <a:rPr lang="el-GR" sz="2400" dirty="0" smtClean="0"/>
              <a:t>Τα </a:t>
            </a:r>
            <a:r>
              <a:rPr lang="el-GR" sz="2400" b="1" dirty="0" smtClean="0"/>
              <a:t>άνθη</a:t>
            </a:r>
            <a:r>
              <a:rPr lang="el-GR" sz="2400" dirty="0" smtClean="0"/>
              <a:t> είναι </a:t>
            </a:r>
            <a:r>
              <a:rPr lang="el-GR" sz="2400" b="1" dirty="0" smtClean="0"/>
              <a:t>κίτρινα</a:t>
            </a:r>
            <a:r>
              <a:rPr lang="el-GR" sz="2400" dirty="0" smtClean="0"/>
              <a:t> και φέρονται σε βοτρυοειδείς ταξιανθίες</a:t>
            </a:r>
          </a:p>
          <a:p>
            <a:r>
              <a:rPr lang="el-GR" sz="2400" dirty="0" smtClean="0"/>
              <a:t>Οι σπόροι είναι σφαιροειδείς (στρογγυλοί), καστανού χρώματος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/>
              <a:t>Σινάπι άγριο (</a:t>
            </a:r>
            <a:r>
              <a:rPr lang="en-US" sz="2400" b="1" i="1" dirty="0" err="1"/>
              <a:t>Sinapis</a:t>
            </a:r>
            <a:r>
              <a:rPr lang="en-US" sz="2400" b="1" i="1" dirty="0"/>
              <a:t> </a:t>
            </a:r>
            <a:r>
              <a:rPr lang="en-US" sz="2400" b="1" i="1" dirty="0" err="1"/>
              <a:t>arvensis</a:t>
            </a:r>
            <a:r>
              <a:rPr lang="el-GR" sz="2400" b="1" dirty="0"/>
              <a:t>)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l-GR" sz="2400" b="1" dirty="0"/>
              <a:t>Μορφολογικά χαρακτηριστικά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Κάθε φυτό παράγει κατά μέσο όρο 1.200-4.000 σπόρους</a:t>
            </a:r>
          </a:p>
          <a:p>
            <a:r>
              <a:rPr lang="el-GR" sz="2400" dirty="0"/>
              <a:t>Κατά κανόνα οι σπόροι εκτινάσσονται στο έδαφος πριν την ωρίμανση των καλλιεργούμενων φυτών</a:t>
            </a:r>
          </a:p>
          <a:p>
            <a:r>
              <a:rPr lang="el-GR" sz="2400" dirty="0"/>
              <a:t>Φυτρώνουν καλύτερα από μικρό βάθος εδάφους (0-2</a:t>
            </a:r>
            <a:r>
              <a:rPr lang="en-US" sz="2400" dirty="0"/>
              <a:t>cm</a:t>
            </a:r>
            <a:r>
              <a:rPr lang="el-GR" sz="2400" dirty="0"/>
              <a:t>)</a:t>
            </a:r>
          </a:p>
          <a:p>
            <a:r>
              <a:rPr lang="el-GR" sz="2400" dirty="0"/>
              <a:t>Όσοι σπόροι βρίσκονται βαθύτερα δεν φυτρώνουν, αλλά διατηρούν τη φυτρωτική τους ικανότητα για διάστημα μεγαλύτερο των 10 ετών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900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Καρδιόσχημες κοτυληδόνες, μεγαλύτερες στο πλάτος παρά στο μήκος, χωρίς τρίχες στους μίσχους τους</a:t>
            </a:r>
            <a:endParaRPr lang="en-US" sz="2400" dirty="0"/>
          </a:p>
        </p:txBody>
      </p:sp>
      <p:pic>
        <p:nvPicPr>
          <p:cNvPr id="4" name="Content Placeholder 3" descr="Sinapis-arvensis-BBCH-1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2660" r="-2266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Νεαρό σπορόφυτο άγριου σιναπιού (</a:t>
            </a:r>
            <a:r>
              <a:rPr lang="en-US" sz="2400" i="1" dirty="0" err="1" smtClean="0"/>
              <a:t>Sinapis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arvensis</a:t>
            </a:r>
            <a:r>
              <a:rPr lang="el-GR" sz="2400" dirty="0" smtClean="0"/>
              <a:t>)</a:t>
            </a:r>
            <a:br>
              <a:rPr lang="el-GR" sz="2400" dirty="0" smtClean="0"/>
            </a:br>
            <a:r>
              <a:rPr lang="el-GR" sz="2400" dirty="0" smtClean="0"/>
              <a:t>Διακρίνονται οι καρδιόσχημες κοτυληδόνες</a:t>
            </a:r>
            <a:endParaRPr lang="en-US" sz="2400" dirty="0"/>
          </a:p>
        </p:txBody>
      </p:sp>
      <p:pic>
        <p:nvPicPr>
          <p:cNvPr id="4" name="Content Placeholder 3" descr="SINAR-COT-2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8643" r="-38643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2400" dirty="0" smtClean="0"/>
              <a:t>Νεαρό φυτό άγριου σιναπιού (</a:t>
            </a:r>
            <a:r>
              <a:rPr lang="en-US" sz="2400" i="1" dirty="0" err="1" smtClean="0"/>
              <a:t>Sinapis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arvensis</a:t>
            </a:r>
            <a:r>
              <a:rPr lang="el-GR" sz="2400" dirty="0" smtClean="0"/>
              <a:t>)</a:t>
            </a:r>
            <a:br>
              <a:rPr lang="el-GR" sz="2400" dirty="0" smtClean="0"/>
            </a:br>
            <a:r>
              <a:rPr lang="el-GR" sz="2400" dirty="0" smtClean="0"/>
              <a:t>Τα πρώτα φύλλα είναι ακέραια, ελλειψοειδή</a:t>
            </a:r>
            <a:r>
              <a:rPr lang="el-GR" sz="2400" dirty="0" smtClean="0"/>
              <a:t>,</a:t>
            </a:r>
            <a:br>
              <a:rPr lang="el-GR" sz="2400" dirty="0" smtClean="0"/>
            </a:br>
            <a:r>
              <a:rPr lang="el-GR" sz="2400" dirty="0" smtClean="0"/>
              <a:t> </a:t>
            </a:r>
            <a:r>
              <a:rPr lang="el-GR" sz="2400" dirty="0" smtClean="0"/>
              <a:t>με σχετικά αβαθή οδόντωση στην περίμετρό τους</a:t>
            </a:r>
            <a:endParaRPr lang="en-US" sz="2400" dirty="0"/>
          </a:p>
        </p:txBody>
      </p:sp>
      <p:pic>
        <p:nvPicPr>
          <p:cNvPr id="4" name="Content Placeholder 3" descr="SINAR-EAR-2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277" r="-1727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20718</TotalTime>
  <Words>5969</Words>
  <Application>Microsoft Macintosh PowerPoint</Application>
  <PresentationFormat>Προβολή στην οθόνη (4:3)</PresentationFormat>
  <Paragraphs>616</Paragraphs>
  <Slides>207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207</vt:i4>
      </vt:variant>
    </vt:vector>
  </HeadingPairs>
  <TitlesOfParts>
    <vt:vector size="208" baseType="lpstr">
      <vt:lpstr>Office Theme</vt:lpstr>
      <vt:lpstr>ΧΕΙΜΕΡΙΝΑ ΖΙΖΑΝΙΑ</vt:lpstr>
      <vt:lpstr>Ταυτόχρονο φύτρωμα της καλλιέργειας (ελαιοκράμβη)  και του ζιζανίου (αλεπονουρά)</vt:lpstr>
      <vt:lpstr>Έξαιρετικά υψηλοί πληθυσμοί του ζιζανίου αλεπονουρά (Alopecurus myosuroides) αναπτύσσσονται μέσα σε καλλιέργεια ελαιοκράμβης</vt:lpstr>
      <vt:lpstr>Αγριοβρώμη μεγάλη (A. sterilis) Ταξινομικά, βιολογικά, οικολογικά χαρακτηριστικά  </vt:lpstr>
      <vt:lpstr>Αγριοβρώμη μεγάλη (A. sterilis) Ταξινομικά, βιολογικά, οικολογικά χαρακτηριστικά  </vt:lpstr>
      <vt:lpstr>Αγριοβρώμη μεγάλη (Avena sterilis) Μορφολογικά χαρακτηριστικά  </vt:lpstr>
      <vt:lpstr>Tαξιανθία αγριοβρώμης (ανοιχτή, χαλαρή φόβη)</vt:lpstr>
      <vt:lpstr>Ο χιτώνας των σταχυδίων καλύπτεται από τρίχες στο κάτω μισό του και καταλήγει σε άγανο μακρύ, στριφτό, το οποίο κάμπτεται στη μέση </vt:lpstr>
      <vt:lpstr>Στο είδος A. sterilis μόνο το κατώτερο  ανθίδιο του σταχυδίου φέρει ουλή αποκοπής Τα άλλα δύο ανθίδια φέρουν κοντό και άκαμπτο ποδίσκο</vt:lpstr>
      <vt:lpstr>Γλωσσίδιο, ευδιάκριτο, λευκοκίτρινο, ελλειψοειδές, σχισμένο κατά θέσεις Σειρά απλών τριχών στα περιθώρια του ελάσματος (σε μερικούς βιοτύπους) </vt:lpstr>
      <vt:lpstr>Ήρα λεπτή (Lolium rigidum) Ταξινομικά, βιολογικά, οικολογικά χαρακτηριστικά </vt:lpstr>
      <vt:lpstr>  Ήρα λεπτή (Lolium rigidum) Μορφολογικά χαρακτηριστικά  </vt:lpstr>
      <vt:lpstr> Ήρα λεπτή (Lolium rigidum) Μορφολογικά χαρακτηριστικά  </vt:lpstr>
      <vt:lpstr>Νεαρό φυτό του ζιζανίου ήρα λεπτή (Lolium rigidum)</vt:lpstr>
      <vt:lpstr>Ωτίδια ήρας λεπτής τα οποία περιβάλλουν τον κολεό των φυτών</vt:lpstr>
      <vt:lpstr>Επιμήκη, λογχοειδή σταχύδια, αραιά τοποθετημένα στη ράχη του στάχεος με τη στενή πλευρά τους</vt:lpstr>
      <vt:lpstr>Τα φυτά του ζιζανίου ήρα λεπτή  παρουσιάζουν πολύ έντονο αδέλφωμα</vt:lpstr>
      <vt:lpstr>Αλεπονουρά (A. myosuroides) Tαξινομικά, βιολογικά, οικολογικά χαρακτηριστικά </vt:lpstr>
      <vt:lpstr>Αλεπονουρά (A. myosuroides) Μορφολογικά χαρακτηριστικά </vt:lpstr>
      <vt:lpstr>Αλεπονουρά (A. myosuroides) Μορφολογικά χαρακτηριστικά </vt:lpstr>
      <vt:lpstr>Νεαρά σπορόφυτα του ζιζανίου αλεπονουρά</vt:lpstr>
      <vt:lpstr>Λευκό, μεμβρανώδες, μακρύ γλωσσίδιο  του ζιζανίου αλεπονουρά (A. myosuroides)</vt:lpstr>
      <vt:lpstr>Oι κολεοί των φυτών είναι ερυθρόχροοι, χωρίς τρίχες  Οι κολεοί των κατώτερων φύλλων δεν ‘αγκαλιάζουν’ το καλάμι </vt:lpstr>
      <vt:lpstr>Αναπτυγμένα φυτά αλεπονουράς</vt:lpstr>
      <vt:lpstr>Ταξιανθίες φυτών του ζιζανίου αλεπονουρά  (σταχυόμορφη φόβη που μοιάζει με ουρά αλεπούς)</vt:lpstr>
      <vt:lpstr>Σπόροι του ζιζανίου A. myosuroides</vt:lpstr>
      <vt:lpstr>Έντονη προσβολή καλλιέργειας κριθαριού  από υψηλούς πληθυσμούς του ζιζανίου αλεπονουρά</vt:lpstr>
      <vt:lpstr>Φάλαρη παράδοξη (Phalaris paradoxa) Ταξινομικά, βιολογικά, οικολογικά χαρακτηριστικά</vt:lpstr>
      <vt:lpstr>Φάλαρη παράδοξη (Phalaris paradoxa) Μορφολογικά χαρακτηριστικά</vt:lpstr>
      <vt:lpstr>Φάλαρη παράδοξη (Phalaris paradoxa) Μορφολογικά χαρακτηριστικά</vt:lpstr>
      <vt:lpstr>Το γλωσσίδιο είναι μεμβρανώδες, μακρύ, με αβαθείς κολπώσεις</vt:lpstr>
      <vt:lpstr>Ο κολεός αγκαλιάζει το καλάμι (βλαστό),  ενώ δεν υπάρχουν ωτίδια </vt:lpstr>
      <vt:lpstr>Ταξιανθία (σταχυόμορφη φόβη) φυτού φάλαρης</vt:lpstr>
      <vt:lpstr>Κολεός και έλασμα, λαιμός και ριζικό  σύστημα και ταξιανθίες φυτών φάλαρης</vt:lpstr>
      <vt:lpstr>Φάλαρη κοντή (Phalaris brachystachys) Ταξινομικά, βιολογικά, οικολογικά χαρακτηριστικά</vt:lpstr>
      <vt:lpstr>Φάλαρη κοντή (Phalaris brachystachys) Μορφολογικά χαρακτηριστικά</vt:lpstr>
      <vt:lpstr>Φάλαρη κοντή (Phalaris brachystachys) Μορφολογικά χαρακτηριστικά</vt:lpstr>
      <vt:lpstr>Βραχεία, σχεδόν κωνική ταξιανθία (σταχυόμορφη φόβη), με πράσινα νεύρα στα λέπυρα (φάλαρη κοντή, Phalaris brachystachys) </vt:lpstr>
      <vt:lpstr>Εμφανής διαφορά της ταξιανθίας των ειδών φάλαρης βραχεία σχεδόν κωνική στο P. brachystachys (αριστερά) και κυλινδρική στο P. paradoxa (δεξιά)</vt:lpstr>
      <vt:lpstr>Φάλαρη μικρόκαρπη (Phalaris minor) Ταξινομικά, βιολογικά, οικολογικά χαρακτηριστικά</vt:lpstr>
      <vt:lpstr>Φάλαρη μικρόκαρπη (Phalaris minor) Μορφολογικά χαρακτηριστικά</vt:lpstr>
      <vt:lpstr>Φάλαρη μικρόκαρπη (Phalaris minor) Μορφολογικά χαρακτηριστικά</vt:lpstr>
      <vt:lpstr>Γλωσσίδιο μεμβρανώδες, μακρύ (2-6mm) και αναδιπλούμενο στο άκρο, χαρακτηριστικό του είδους P. minor</vt:lpstr>
      <vt:lpstr> Tαξιανθία (σταχυόμορφη φόβη), βραχεία (2-10cm), κυλινδρική ή ατρακτοειδής και συμμετρική, του είδους Phalaris minor</vt:lpstr>
      <vt:lpstr>Ώριμοι και ανώριμοι σπόροι του ζιζανίου P. minor</vt:lpstr>
      <vt:lpstr>Βρώμος στείρος Anisantha (Bromus) sterilis</vt:lpstr>
      <vt:lpstr>Βρώμος στείρος [Anisantha (Bromus) sterilis] Μορφολογικά χαρακτηριστικά</vt:lpstr>
      <vt:lpstr>Βρώμος στείρος [Anisantha (Bromus) sterilis] Μορφολογικά χαρακτηριστικά</vt:lpstr>
      <vt:lpstr>Πυκνός πληθυσμός φυτών στείρου βρώμου  σε καλλιέργεια χειμερινών σιτηρών</vt:lpstr>
      <vt:lpstr>Μεγάλο, λευκό, μεμβρανώδες, οδοντωτό γλωσσίδιο  του ζιζανίου βρώμος στείρος</vt:lpstr>
      <vt:lpstr>Το έλασμα των φύλλων του ζιζανίου βρώμος στείρος είναι γκριζοπράσινο και καλύπτεται από τρίχες</vt:lpstr>
      <vt:lpstr>Ταξιανθία χαλαρή, αραιή φόβη</vt:lpstr>
      <vt:lpstr>Η ταξιανθία του ζιζανίου Bromus sterilis κάμπεται προς τα κάτω κατά την ωρίμανση των φυτών</vt:lpstr>
      <vt:lpstr>Ο χιτώνας καταλήγει σε άγανο 2-3 φορές μεγαλύτερου  μήκους από τον σπόρο του βρώμου στείρου (Bromus sterilis)</vt:lpstr>
      <vt:lpstr>Ανεμόχορτο (Apera spica-venti) Ταξινομικά, βιολογικά, οικολογικά χαρακτηριστικά</vt:lpstr>
      <vt:lpstr>Ανεμόχορτο (Apera spica-venti) Μορφολογικά χαρακτηριστικά</vt:lpstr>
      <vt:lpstr>Φυτό του ζιζανίου ανεμόχορτο σε στάδιο έναρξης αδελφώματος</vt:lpstr>
      <vt:lpstr>Φύλλο ανεμόχορτου θαμπού πράσινου χρώματος, με εμφανείς γραμμώσεις  Γλωσσίδα μεμβρανώδης, έντονα σχισμένη </vt:lpstr>
      <vt:lpstr>Λεπτομέρεια γλωσσίδιου ανεμόχορτου μαμβανώδης, έντονα σχισμένη, χωρίς ωτίδια εκεί όπου ο κολεός αγκαλιάζει το στέλεχος</vt:lpstr>
      <vt:lpstr>Ταξιανθία ανεμόχορτου μεγάλη φόβη, πλάτους μέχρι  20cm ανοιχτή κατά την άνθηση και μετά</vt:lpstr>
      <vt:lpstr>Τα σταχύδια του ζιζανίου ανεμόχορτο έχουν άγανο με  μήκος 3-4 φορές μακρύτερο από το ανθίδιο</vt:lpstr>
      <vt:lpstr>Μεγάλος πληθυσμός φυτών ανεμόχορτου  αναπτύσσεται εντός καλλιέργειας σιταριού</vt:lpstr>
      <vt:lpstr>Πολλοί πληθυσμοί του ζιζανίου έχουν αναπτύξει υψηλής έντασης ανθεκτικότητα σε πολλά ζιζανιοκτόνα (κυρίως αναστολείς του ενζύμου ALS)</vt:lpstr>
      <vt:lpstr>Αγριοκρίθαρο (Hordeum murinum) Ταξινομικά, βιολογικά και οικολογικά χαρακτηριστικά</vt:lpstr>
      <vt:lpstr>Αγριοκρίθαρο (Hordeum murinum) Μορφολογικά χαρακτηριστικά</vt:lpstr>
      <vt:lpstr>Κοντό, μεμβρανώδες, οδοντωτό γλωσσίδιο και στενά ωτίδια στο σημείο που ο κολεός αγκαλιάζει το καλάμι σε φυτό αγριοκρίθαρου (H. murinum)</vt:lpstr>
      <vt:lpstr>Γλωσσίδιο και ωτίδια σε κολεό φυτού αγριοκρίθαρου</vt:lpstr>
      <vt:lpstr>Πρασινωπός επιμήκης-κυλινδρικός στάχυς αγριοκρίθαρου</vt:lpstr>
      <vt:lpstr>Σταχύδιο από ταξιανθία αγριοκρίθαρου</vt:lpstr>
      <vt:lpstr>Πόα κοινή (Poa annua) Ταξινομικά, βιολογικά, οικολογικά χαρακτηριστικά</vt:lpstr>
      <vt:lpstr>Πόα κοινή (Poa annua) Mορφολογικά χαρακτηριστικά</vt:lpstr>
      <vt:lpstr>Πόα κοινή (Poa annua) Mορφολογικά χαρακτηριστικά</vt:lpstr>
      <vt:lpstr>Πόα κοινή (Poa annua) Mορφολογικά χαρακτηριστικά</vt:lpstr>
      <vt:lpstr> Το νεότερο φύλλο (στην κορυφή του φυτού) βγαίνει διπλωμένο </vt:lpstr>
      <vt:lpstr>Φυτό κοινής πόας αναπτύσσεται μέσα σε καλλιέργεια κρευμμυδιού</vt:lpstr>
      <vt:lpstr> To γλωσσίδιο είναι ευδιάκριτο, μακρύ, μεμβρανώδες και μυτερό, ενώ στον κολεό δεν υπάρχουν ωτίδια  </vt:lpstr>
      <vt:lpstr>Ταξιανθία φυτού πόας κοινής  (κωνική/πυραμιδοειδής, πρασινωπή φόβη)</vt:lpstr>
      <vt:lpstr>Poa annua Μυτερό, μεμβρανώδες γλωσσίδιο (d)  και χαρακτηριστική αναδίπλωση των φύλλων  ιδιαίτερα στην κορυφή του ελάσματος (e)</vt:lpstr>
      <vt:lpstr>Ώριμο φυτό, νεαρό σπορόφυτο και ‘καρίνα’ (κάτω δεξιά) στην κορυφή του ελάσματος φύλλου του ζιζανίου πόα κοινή</vt:lpstr>
      <vt:lpstr>Διαφορά στην ανάπτυξη των ειδών πόα κοινή (αριστερά, ύψος φυτών έως 30cm) και λειβαδοπόα τραχεία (δεξιά, ύψος φυτών έως 120cm)</vt:lpstr>
      <vt:lpstr>Το γλωσσίδιο στο είδος P. trivialis είναι μακρύ (4-10mm), μεμβρανώδες και μυτερό</vt:lpstr>
      <vt:lpstr>Χαλαρή φόβη μήκους 15cm, με έντονη διακλάδωση  (είδος P. trivialis)</vt:lpstr>
      <vt:lpstr>Παπαρούνα κοινή (Papaver rhoeas) Tαξινομικά, βιολογικά, οικολογικά χαρακτηριστικά</vt:lpstr>
      <vt:lpstr>Παπαρούνα κοινή (Papaver rhoeas) Μορφολογικά χαρακτηριστικά</vt:lpstr>
      <vt:lpstr>Παπαρούνα κοινή (Papaver rhoeas) Μορφολογικά χαρακτηριστικά</vt:lpstr>
      <vt:lpstr>Νεαρό σπορόφυτο παπαρούνας κοινής (Papaver rhoeas) Κοτυληδόνες άμισχες, στενές, γραμμοειδείς, με στρογγυλεμένες τις κορυφές</vt:lpstr>
      <vt:lpstr>Tα πραγματικά φύλλα της παπαρούνας είναι έμμισχα,  τα πρώτα ελλειψοειδή</vt:lpstr>
      <vt:lpstr>Τα επόμενα φύλλα γίνονται εμφανώς οδοντωτά και τα μεθεπόμενα είναι σχισμένα σε οδοντωτά τμήματα</vt:lpstr>
      <vt:lpstr>Τελικά, σχηματίζεται χαρακτηριστικός ρόδακας από μεγάλα έμμισχα, τριχωτά φύλλα, ‘σχισμένα’ σε οδοντωτά τμήματα</vt:lpstr>
      <vt:lpstr>Λεπτομέρεια κλειστού άνθους παπαρούνας κοινής (P. rhoeas)</vt:lpstr>
      <vt:lpstr>Άνθη και καρπός (κάψα με δισκοειδή βαλβίδα)  φυτού παπαρούνας κοινής</vt:lpstr>
      <vt:lpstr>Σιταγρός μολυσμένος με υψηλή πυκνότητα φυτών παπαρούνας</vt:lpstr>
      <vt:lpstr>Σινάπι άγριο (Sinapis arvensis) Tαξινομικά, βιολογικά, οικολογικά χαρακτηριστικά</vt:lpstr>
      <vt:lpstr>Σινάπι άγριο (Sinapis arvensis) Μορφολογικά χαρακτηριστικά</vt:lpstr>
      <vt:lpstr>Σινάπι άγριο (Sinapis arvensis) Μορφολογικά χαρακτηριστικά</vt:lpstr>
      <vt:lpstr>Σινάπι άγριο (Sinapis arvensis) Μορφολογικά χαρακτηριστικά</vt:lpstr>
      <vt:lpstr>Καρδιόσχημες κοτυληδόνες, μεγαλύτερες στο πλάτος παρά στο μήκος, χωρίς τρίχες στους μίσχους τους</vt:lpstr>
      <vt:lpstr>Νεαρό σπορόφυτο άγριου σιναπιού (Sinapis arvensis) Διακρίνονται οι καρδιόσχημες κοτυληδόνες</vt:lpstr>
      <vt:lpstr>Νεαρό φυτό άγριου σιναπιού (Sinapis arvensis) Τα πρώτα φύλλα είναι ακέραια, ελλειψοειδή,  με σχετικά αβαθή οδόντωση στην περίμετρό τους</vt:lpstr>
      <vt:lpstr>Κίτρινα άνθη φέρονται σε βοτρυοειδή ταξιανθία</vt:lpstr>
      <vt:lpstr>Άνθη άγριου σιναπιού (Sinapis arvensis) Είναι σχετικά μεγάλα με πέταλα κίτρινα, χρώματος θειαφιού </vt:lpstr>
      <vt:lpstr>Ο καρπός είναι μικρό κέρας, με κωνικό ράμφος και περιέχει συνήθως 8-13 στρογγυλούς σπόρους</vt:lpstr>
      <vt:lpstr>Σπόροι άγριου σιναπιού  σφαιρικοί, σκούρου (καστανού-μαύρου χρώματος)</vt:lpstr>
      <vt:lpstr>Στελλάρια (Stellaria media) Ταξινομικά, βιολογικά, οικολογικά χαρακτηριστικά </vt:lpstr>
      <vt:lpstr> Στελλάρια (Stellaria media) Ταξινομικά, βιολογικά, οικολογικά χαρακτηριστικά </vt:lpstr>
      <vt:lpstr> Στελλάρια (Stellaria media) Μορφολογικά χαρακτηριστικά </vt:lpstr>
      <vt:lpstr> Στελλάρια (Stellaria media) Μορφολογικά χαρακτηριστικά </vt:lpstr>
      <vt:lpstr>Νεαρό σπορόφυτο του ζιζανίου στελλάρια Διακρίνονται οι λείες, άτριχες, ωοειδείς κοτυληδόνες με τον μακρύ μίσχο</vt:lpstr>
      <vt:lpstr>Τα φύλλα είναι έμμισχα στη βάση και γίνονται  σταδιακά άμισχα στην κορυφή του φυτού Διακρίνεται μια απλή σειρά τριχών στην  μία πλευρά του βλαστού</vt:lpstr>
      <vt:lpstr>Νεαρά και αναπτυγμένα φυτά του ζιζανίου στελλάρια</vt:lpstr>
      <vt:lpstr>Χαρακτηριστικά άνθη με πέντε λευκά σέπαλα, βαθιά σχισμένα που δίνουν την εντύπωση ότι είναι δέκα</vt:lpstr>
      <vt:lpstr>Λεπτομέρεια ανθέων του ζιζανίου στελλάρια τα οποία είναι μεμονωμένα στις μασχάλες των φύλλων ή την κορυφή των βλαστών</vt:lpstr>
      <vt:lpstr>Οι καρποί του ζιζανίου στελλάρια φέρονται σε μακρείς ποδίσκους που κάμπτονται προς τα κάτω κατά την ωρίμανσή τους</vt:lpstr>
      <vt:lpstr>Οι σπόροι του ζιζανίου στελλάρια είναι καστανοί έως κόκκινοι, σφαιροειδείς ή νεφροειδείς</vt:lpstr>
      <vt:lpstr>Βερόνικα (Veronica hederifolia) Ταξινομικά, βιολογικά, οικολογικά, μορφολογικά χαρακτηριστικά</vt:lpstr>
      <vt:lpstr>Βερόνικα (Veronica hederifolia) Ταξινομικά, βιολογικά, οικολογικά, μορφολογικά χαρακτηριστικά</vt:lpstr>
      <vt:lpstr>Νεαρό φυτό βερόνικας (Veronica hederifolia) με ωοειδείς, έμμισχες κοτυληδόνες, με ευδιάκριτη μεσαία νεύρωση</vt:lpstr>
      <vt:lpstr>Τα φύλλα του ζιζανίου βερόνικα είναι κυκλικά,  αδιαίρετα και λοβωτά (φέρουν 3-7 λοβούς)  </vt:lpstr>
      <vt:lpstr>Τα φύλλα της βερόνικας δεν έχουν ευδιάκριτα νεύρα, αλλά έχουν τραχιά υφή και τρίχες σε όλη την επιφάνειά τους</vt:lpstr>
      <vt:lpstr>Τα φύλλα της βερόνικας δεν έχουν ευδιάκριτα νεύρα, αλλά έχουν τραχιά υφή και τρίχες σε όλη την επιφάνειά τους</vt:lpstr>
      <vt:lpstr>Τα άνθη είναι γαλάζια και φέρονται μεμονωμένα στις μασχάλες των φύλλων Ο ποδίσκος τους είναι κοντός και έχει τρίχες</vt:lpstr>
      <vt:lpstr>To γαλαζάκι (Veronica persicae) είναι ετήσιο,  χειμερινό φυτό, με όρθια ή έρπουσα έκφυση</vt:lpstr>
      <vt:lpstr>Ο βλαστός είναι πράσινος, κυλινδρικός  και έχει όρθια ή έρπουσα έκφυση</vt:lpstr>
      <vt:lpstr>Ο βλαστός έχει τρίχες στην επιφάνειά του και  ύψος που κυμαίνεται μεταξύ 10 και 40cm</vt:lpstr>
      <vt:lpstr>Τα άνθη είναι γαλάζια και φέρονται μεμονωμένα</vt:lpstr>
      <vt:lpstr>O ποδίσκος των ανθέων είναι μακρύς  (διακρίνεται από το είδος Veronica hederifolia)</vt:lpstr>
      <vt:lpstr>Μικρόκαρπη κολλητσίδα (Galium spurium) Ταξινομικά, βιολογικά, οικολογικά χαρακτηριστικά</vt:lpstr>
      <vt:lpstr>Μικρόκαρπη κολλητσίδα (Galium spurium) Μορφολογικά χαρακτηριστικά</vt:lpstr>
      <vt:lpstr>Μικρόκαρπη κολλητσίδα (Galium spurium) Μορφολογικά χαρακτηριστικά</vt:lpstr>
      <vt:lpstr>Νεαρό σπορόφυτο μικρόκαρπης κολλητσίδας (Galium spurium) Κοτυληδόνες ωοειδείς, έμμισχες, χωρίς τρίχες</vt:lpstr>
      <vt:lpstr>Τα φύλλα παρουσιάζουν κυκλική διάταξη σε  κάθε γόνατο των φυτών της μικρόκαρπης κολλητσίδας Το κεντρικό τους νεύρο καταλήγει σε αγκάθι</vt:lpstr>
      <vt:lpstr>Βλαστός τετράπλευρος έρπουσας έκφυσης  ή αναρριχώμενος σε άλλα φυτά</vt:lpstr>
      <vt:lpstr>Φύλλα στενά, κυκλικά διατεταγμένα σε κάθε γόνατο του βλαστού Συχνά το κεντρικό τους νεύρο καταλήγει σε αγκάθι</vt:lpstr>
      <vt:lpstr>Ώριμοι σπόροι (σφαιροειδείς με αγκάθια στο μεγαλύτερο μέρος της επιφάνειάς τους) του ζιζανίου μικρόκαρπη κολλητσίδα</vt:lpstr>
      <vt:lpstr>Μπιφόρα (Bifora radians) Tαξινομικά, βιολογικά, οικολογικά, μορφολογικά χαρακτηριστικά</vt:lpstr>
      <vt:lpstr>Μπιφόρα (Bifora radians) Tαξινομικά, βιολογικά, οικολογικά, μορφολογικά χαρακτηριστικά</vt:lpstr>
      <vt:lpstr>Νεαρό φυτό μπιφόρας Διακρίνονται οι επιμήκεις, λογχοειδείς κοτυληδόνες και τα πτεροσχιδή, βαθιά σχισμένα φύλλα του ζιζανίου</vt:lpstr>
      <vt:lpstr>Λεπτομέρεια φύλλου μπιφόρας (B. radians)</vt:lpstr>
      <vt:lpstr>Τα λευκά άνθη της μπιφόρας σχηματίζουν ταξιανθία σκιάδιο</vt:lpstr>
      <vt:lpstr>Ταξικαρπία ώριμων σπόρων μπιφόρας</vt:lpstr>
      <vt:lpstr>Λευκοκίτρινοι, σφαιροειδείς σπόροι του ζιζανίου μπιφόρα</vt:lpstr>
      <vt:lpstr>Καψέλλα (Capsella bursa-pastoris) Ταξινομικά, βιολογικά, οικολογικά χαρακτηριστικά</vt:lpstr>
      <vt:lpstr>Καψέλλα (Capsella bursa-pastoris) Ταξινομικά, βιολογικά, οικολογικά χαρακτηριστικά</vt:lpstr>
      <vt:lpstr>Καψέλλα (Capsella bursa-pastoris) Μορφολογικά χαρακτηριστικά</vt:lpstr>
      <vt:lpstr>Καψέλλα (Capsella bursa-pastoris) Μορφολογικά χαρακτηριστικά</vt:lpstr>
      <vt:lpstr> Τα πρώτα φύλλα είναι ολόκληρα, χωρίς κολπώσεις</vt:lpstr>
      <vt:lpstr>Υπάρχει ακρετή ομοιότητα στα νεαρά φυτά  καψέλας (αριστερά) και παπαρούνας (δεξιά)</vt:lpstr>
      <vt:lpstr>Νεαρό σπορόφυτο του ζιζανίου καψέλα σχηματίζει  ‘ροζέτα’ στην επιφάνεια του εδάφους</vt:lpstr>
      <vt:lpstr>Τα επόμενα φύλλα των νεαρών φυτών έχουν βαθειές συμμετρικές κολπώσεις και από τις δύο πλευρές</vt:lpstr>
      <vt:lpstr>Τα άνθη φέρονται σε επάκρια βοτρυοειδή ταξιανθία Καρποί καρδιόσχημοι που περιέχουν δύο σπόρους</vt:lpstr>
      <vt:lpstr>Αναρριχώμενο πολύγονο  (Bilderdykia convolvulus/ Fallopia convolvulus) Ταξινομικά, βιολογικά, οικολογικά χαρακτηριστικά</vt:lpstr>
      <vt:lpstr>Αναρριχώμενο πολύγονο  (Bilderdykia convolvulus/ Fallopia convolvulus) Μορφολογικά χαρακτηριστικά</vt:lpstr>
      <vt:lpstr>Αναρριχώμενο πολύγονο  (Bilderdykia convolvulus/ Fallopia convolvulus) Μορφολογικά χαρακτηριστικά</vt:lpstr>
      <vt:lpstr>Νεαρό σπορόφυτο του ζιζανίου αναριχχώμενο πολύγονο με πράσινες, επιμήκεις, έμμισχες κοτυλοδόνες</vt:lpstr>
      <vt:lpstr>Σπορόφυτο αναρριχώμενου πολύγονου με επιμήκεις κοτυληδόνες και καρδιόσχημα φύλλα</vt:lpstr>
      <vt:lpstr>Άνθη λευκοπράσινα φέρονται μεμονωμένα  στις μασχάλες των φύλλων</vt:lpstr>
      <vt:lpstr>Ο βλαστός είναι συνήθως έρπουσας έκφυσης</vt:lpstr>
      <vt:lpstr>Βλαστός αναρριχώμενου πολύγονου  που περιελίσσεται γύρω από άλλα φυτά</vt:lpstr>
      <vt:lpstr>Πορφυρό λάμιο (Lamium purpureum) Ταξινομικά, βιολογικά, οικολογικά, μορφολογικά χαρακτηριστικά</vt:lpstr>
      <vt:lpstr>Πορφυρό λάμιο (Lamium purpureum) Ταξινομικά, βιολογικά, οικολογικά, μορφολογικά χαρακτηριστικά</vt:lpstr>
      <vt:lpstr>Νεαρό σπορόφυτο του ζιζανίου πορφυρό λάμιο Διακρίνονται οι πράσινες, στρογγυλές, έμμισχες κοτυληδόνες και τα ωοειδή, οδοντωτά φύλλα</vt:lpstr>
      <vt:lpstr>Τα ωοειδή ή τριγωνικά, οδοντωτά φύλλα δεν έχουν  ευδιάκριτα νεύρα, αλλά έχουν τραχειά υφή  και τρίχες σε όλη την επιφάνειά τους</vt:lpstr>
      <vt:lpstr>Τα φύλλα της κορυφής (όπως και της βάσης)  είναι έμμισχα και εναλλασσόμενα</vt:lpstr>
      <vt:lpstr>Βαστική κορυφή πορφυρού λάμιου Ακριβώς επειδή τα φύλλα της κορυφής είναι έμμισχα, το έλασμα (σε αντίθεση με το ζιζάνιο δωδεκάνθι) παρουσιάζει κλίση προς τα κάτω</vt:lpstr>
      <vt:lpstr>Τα άνθη του ζιζανίου πορφυρό λάμιο είναι μοβ, ζυγόμορφα και βρίσκονται μεμονωμένα στην κορυφή του φυτού</vt:lpstr>
      <vt:lpstr>Τα μοβ άνθη του λάμιου πορφυρού φέρονται  μεμονωμένα στην κορυφή των φυτών</vt:lpstr>
      <vt:lpstr>Δωδεκάνθι (Lamium amplexicaule) Tαξινομικά, βιολογικά, οικολογικά, μορφολογικά χαρακτηριστικά</vt:lpstr>
      <vt:lpstr>Δωδεκάνθι  (Lamium amplexicaule) Tαξινομικά, βιολογικά, οικολογικά, μορφολογικά χαρακτηριστικά</vt:lpstr>
      <vt:lpstr>Αναπτυγμένα φυτά του ζιζανίου δωδεκάνθι</vt:lpstr>
      <vt:lpstr>Τα φύλλα έχουν τρίχες σε όλη την επιφάνειά τους</vt:lpstr>
      <vt:lpstr>Έμμισχα κατώτερα, άμισχα ανώτερα φύλλα  και τετραπλευρικός βλαστός</vt:lpstr>
      <vt:lpstr>Τα ανώτερα φύλλα των φυτών είναι άμισχα σε αντίθεση με εκείνα του συγγενούς είδους L. purpureum</vt:lpstr>
      <vt:lpstr>Άνθη μοβ, φέρονται μεμονωμένα στην κορυφή του φυτού</vt:lpstr>
      <vt:lpstr>Βρωμολάχανο (Cardaria draba) Ταξινομικά, βιολογικά οικολογικά, μορφολογικά χαρακτηριστικά </vt:lpstr>
      <vt:lpstr>Βρωμολάχανο (Cardaria draba) Ταξινομικά, βιολογικά οικολογικά, μορφλογικά  χαρακτηριστικά </vt:lpstr>
      <vt:lpstr>Βρωμολάχανο (Cardaria draba) Ταξινομικά, βιολογικά οικολογικά, μορφλογικά  χαρακτηριστικά </vt:lpstr>
      <vt:lpstr>Νεαρό σπορόφυτο βρωμολάχανου</vt:lpstr>
      <vt:lpstr>Τα φύλλα είναι έμμισχα, ροπαλοειδή, οδοντωτά</vt:lpstr>
      <vt:lpstr>Τα φυτά βρωμολάχανυο έχουν σταχτοπράσινη  απόχρωση, καθώς καλύπτονται από αργυρές τρίχες</vt:lpstr>
      <vt:lpstr>Τα άνθη είναι λευκά, αρωματικά και φέρονται  σε σκιάδια στην κορυφή των φυτών</vt:lpstr>
      <vt:lpstr>Βλαστός όρθιας έκφυσης, σταχτοπράσινος,  καλυμένος από αργυρές τρίχες Ανώτερα φύλλα άμμισχα και εναλλασσόμενα</vt:lpstr>
      <vt:lpstr>Ταξικαρπία βρωμολάχανου (Cardaria draba)</vt:lpstr>
      <vt:lpstr>To βρωμολάχανο πολλαπλασιάζεται με σπόρους  και τμήματα έρπουσας ρίζας</vt:lpstr>
      <vt:lpstr>Οι έρπουσες ρίζες είναι υπόγειες, οριζόντιες, με επίκτητους οφθαλμούς από τους οποίους παράγονται υπέργειοι βλαστοί και ρίζες</vt:lpstr>
      <vt:lpstr>Ο καρπός είναι καρδιόσχημο κεράτιο που περιέχει δύο σπόρους</vt:lpstr>
      <vt:lpstr>Καπνόχορτο  (Fumaria officinalis) Tαξινομικά, βιολογικά, οικολογικά, μορφολογικά χαρακτηριστικά</vt:lpstr>
      <vt:lpstr>Καπνόχορτο  (Fumaria officinalis) Tαξινομικά, βιολογικά, οικολογικά, μορφολογικά χαρακτηριστικά</vt:lpstr>
      <vt:lpstr>Έμμισχες, επιμήκεις έως λογχοειδείς κοτυληδόνες νεαρών σποροφύτων του ζιζανίου καπνόχορτο</vt:lpstr>
      <vt:lpstr>Φύλλα λεία, άτριχα,πτεροσχιδή  έως βαθιά σχισμένα, σταχτο-πράσινα</vt:lpstr>
      <vt:lpstr>Tα φυτά έχουν χαρακτηριστική σταχτοπράσινη εμφάνιση</vt:lpstr>
      <vt:lpstr>Τα 4 πέταλα άνθους ενώνονται στη βάση τους ώστε να σχηματίζουν ένα λοξό, ανοικτό στην κορυφή σωλήνα</vt:lpstr>
      <vt:lpstr>Το χρώμα των πετάλων των ανθέων είναι ρόδινο, κοκκινωπό ή λευκό και συνήθως σκουρότερο στην κορυφή</vt:lpstr>
      <vt:lpstr>Ο καρπός του καπνόχορτου σχηματίζεται στην άκρη του ποδίσκου, είναι μικρός, σκληρός, ωοειδής ή σφαιρικός και περιέχει ένα μόνο σπέρμα</vt:lpstr>
      <vt:lpstr>Χαμομήλι (Chamomilla recutita) Ταξινομικά, βιολογικά, οικολογικά, μορφολογικά χαρακτηριστικά</vt:lpstr>
      <vt:lpstr>Χαμομήλι (Chamomilla recutita) Ταξινομικά, βιολογικά, οικολογικά, μορφολογικά χαρακτηριστικά</vt:lpstr>
      <vt:lpstr>Πυκνός πληθυσμός φυτών του ζιζανίου χαμομήλι</vt:lpstr>
      <vt:lpstr>Φύλλα απαλά, άτριχα, πτεροσχιδώς σχισμένα,  σε γραμμοειδή σχήματα, όχι αρωματικά</vt:lpstr>
      <vt:lpstr>Ανθισμένο φυτό του ζιζανίου χαμομήλι</vt:lpstr>
      <vt:lpstr>Ταξιανθία κεφάλιο με λευκά  γλωσσοειδή ανθίδια στην περίμετρο</vt:lpstr>
      <vt:lpstr>Ανθικός δίσκος κωνικός, κοίλος εσωτερικά, με κίτρινα σωληνοειδή ανθίδια στο κέντρο</vt:lpstr>
      <vt:lpstr>Μίλιο (Milium vernale) Ταξινομικά, βιολογικά, οικολογικά,  μορφολογικά χαρακτηριστικά</vt:lpstr>
      <vt:lpstr>Τα φύλλα είναι τραχιά στο κεντρικό νεύρο και την περίμετρό τους Το γλωσσίδιο είναι μικρό, μεμβρανώδες και σχισμένο</vt:lpstr>
      <vt:lpstr>Ταξιανθία του ζιζανίου μίλιου (Milium vernale) Χαλαρή, πυκνή φόβη</vt:lpstr>
      <vt:lpstr>Η ταξιανθία του μίλιου αποτελεί περίπου  το ¼ του μήκους του στελέχους των φυτών</vt:lpstr>
      <vt:lpstr>Τα άνθη του ζιζανίου μίλιο αποκτούν  χαρακτηριστική ερυθρωπή-ιώδη απόχρωση</vt:lpstr>
      <vt:lpstr>Κατά την ανθοφορία, η ταξιανθία του μίλιου  αποκτά έντονο ερυθρωπό-ιώδες χρώμα</vt:lpstr>
      <vt:lpstr>Φυτά του ζιζανίου Milium vernale  μέσα σε καλλιέργεια χειμερινών σιτηρών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ΖΙΖΑΝΙΑ</dc:title>
  <dc:creator>Aris</dc:creator>
  <cp:lastModifiedBy>Τει</cp:lastModifiedBy>
  <cp:revision>114</cp:revision>
  <dcterms:created xsi:type="dcterms:W3CDTF">2015-03-12T20:29:17Z</dcterms:created>
  <dcterms:modified xsi:type="dcterms:W3CDTF">2020-03-28T17:50:11Z</dcterms:modified>
</cp:coreProperties>
</file>