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4" r:id="rId6"/>
    <p:sldId id="263" r:id="rId7"/>
    <p:sldId id="259" r:id="rId8"/>
    <p:sldId id="262" r:id="rId9"/>
    <p:sldId id="261" r:id="rId10"/>
    <p:sldId id="266" r:id="rId11"/>
    <p:sldId id="267" r:id="rId12"/>
    <p:sldId id="268" r:id="rId13"/>
    <p:sldId id="269" r:id="rId14"/>
    <p:sldId id="271" r:id="rId15"/>
    <p:sldId id="270" r:id="rId16"/>
    <p:sldId id="274" r:id="rId17"/>
    <p:sldId id="275" r:id="rId18"/>
    <p:sldId id="272" r:id="rId19"/>
    <p:sldId id="273" r:id="rId20"/>
    <p:sldId id="277" r:id="rId21"/>
    <p:sldId id="276"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3CBE794D-A76F-41ED-9022-FD00D63DEE06}" type="datetimeFigureOut">
              <a:rPr lang="el-GR" smtClean="0"/>
              <a:pPr/>
              <a:t>20/1/2020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157F030-323A-4F7F-BA52-26C40833B86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CBE794D-A76F-41ED-9022-FD00D63DEE06}" type="datetimeFigureOut">
              <a:rPr lang="el-GR" smtClean="0"/>
              <a:pPr/>
              <a:t>20/1/2020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157F030-323A-4F7F-BA52-26C40833B86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CBE794D-A76F-41ED-9022-FD00D63DEE06}" type="datetimeFigureOut">
              <a:rPr lang="el-GR" smtClean="0"/>
              <a:pPr/>
              <a:t>20/1/2020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157F030-323A-4F7F-BA52-26C40833B86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3CBE794D-A76F-41ED-9022-FD00D63DEE06}" type="datetimeFigureOut">
              <a:rPr lang="el-GR" smtClean="0"/>
              <a:pPr/>
              <a:t>20/1/2020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157F030-323A-4F7F-BA52-26C40833B86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3CBE794D-A76F-41ED-9022-FD00D63DEE06}" type="datetimeFigureOut">
              <a:rPr lang="el-GR" smtClean="0"/>
              <a:pPr/>
              <a:t>20/1/2020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2157F030-323A-4F7F-BA52-26C40833B86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3CBE794D-A76F-41ED-9022-FD00D63DEE06}" type="datetimeFigureOut">
              <a:rPr lang="el-GR" smtClean="0"/>
              <a:pPr/>
              <a:t>20/1/2020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157F030-323A-4F7F-BA52-26C40833B86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3CBE794D-A76F-41ED-9022-FD00D63DEE06}" type="datetimeFigureOut">
              <a:rPr lang="el-GR" smtClean="0"/>
              <a:pPr/>
              <a:t>20/1/2020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2157F030-323A-4F7F-BA52-26C40833B86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3CBE794D-A76F-41ED-9022-FD00D63DEE06}" type="datetimeFigureOut">
              <a:rPr lang="el-GR" smtClean="0"/>
              <a:pPr/>
              <a:t>20/1/2020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2157F030-323A-4F7F-BA52-26C40833B86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3CBE794D-A76F-41ED-9022-FD00D63DEE06}" type="datetimeFigureOut">
              <a:rPr lang="el-GR" smtClean="0"/>
              <a:pPr/>
              <a:t>20/1/2020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2157F030-323A-4F7F-BA52-26C40833B86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CBE794D-A76F-41ED-9022-FD00D63DEE06}" type="datetimeFigureOut">
              <a:rPr lang="el-GR" smtClean="0"/>
              <a:pPr/>
              <a:t>20/1/2020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157F030-323A-4F7F-BA52-26C40833B86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3CBE794D-A76F-41ED-9022-FD00D63DEE06}" type="datetimeFigureOut">
              <a:rPr lang="el-GR" smtClean="0"/>
              <a:pPr/>
              <a:t>20/1/2020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2157F030-323A-4F7F-BA52-26C40833B86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E794D-A76F-41ED-9022-FD00D63DEE06}" type="datetimeFigureOut">
              <a:rPr lang="el-GR" smtClean="0"/>
              <a:pPr/>
              <a:t>20/1/2020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57F030-323A-4F7F-BA52-26C40833B86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b="1" dirty="0" smtClean="0"/>
              <a:t>ΑΣΚΗΣΕΙΣ ΑΠΟΤΙΜΗΣΗΣ ΕΠΙΧΕΙΡΗΣΕΩΝ</a:t>
            </a:r>
            <a:endParaRPr lang="el-GR" b="1" dirty="0"/>
          </a:p>
        </p:txBody>
      </p:sp>
      <p:sp>
        <p:nvSpPr>
          <p:cNvPr id="3" name="2 - Υπότιτλος"/>
          <p:cNvSpPr>
            <a:spLocks noGrp="1"/>
          </p:cNvSpPr>
          <p:nvPr>
            <p:ph type="subTitle" idx="1"/>
          </p:nvPr>
        </p:nvSpPr>
        <p:spPr/>
        <p:txBody>
          <a:bodyPr/>
          <a:lstStyle/>
          <a:p>
            <a:r>
              <a:rPr lang="el-GR" b="1" dirty="0" smtClean="0">
                <a:solidFill>
                  <a:srgbClr val="0000FF"/>
                </a:solidFill>
              </a:rPr>
              <a:t>Δρ. ΚΥΡΙΑΖΟΠΟΥΛΟΣ ΓΕΩΡΓΙΟΣ</a:t>
            </a:r>
            <a:endParaRPr lang="el-GR" b="1" dirty="0">
              <a:solidFill>
                <a:srgbClr val="0000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fontScale="90000"/>
          </a:bodyPr>
          <a:lstStyle/>
          <a:p>
            <a:r>
              <a:rPr lang="el-GR" b="1" dirty="0" smtClean="0"/>
              <a:t>ΑΣΚΗΣΗ 5</a:t>
            </a:r>
            <a:endParaRPr lang="el-GR" b="1" dirty="0"/>
          </a:p>
        </p:txBody>
      </p:sp>
      <p:sp>
        <p:nvSpPr>
          <p:cNvPr id="3" name="2 - Θέση περιεχομένου"/>
          <p:cNvSpPr>
            <a:spLocks noGrp="1"/>
          </p:cNvSpPr>
          <p:nvPr>
            <p:ph idx="1"/>
          </p:nvPr>
        </p:nvSpPr>
        <p:spPr>
          <a:xfrm>
            <a:off x="179512" y="980728"/>
            <a:ext cx="8712968" cy="5760640"/>
          </a:xfrm>
        </p:spPr>
        <p:txBody>
          <a:bodyPr>
            <a:noAutofit/>
          </a:bodyPr>
          <a:lstStyle/>
          <a:p>
            <a:pPr algn="just"/>
            <a:r>
              <a:rPr lang="el-GR" sz="2400" dirty="0" smtClean="0"/>
              <a:t>a) Μια εταιρία πληρώνει μέρισμα αξίας £1.8 ανά μετοχή. Υποτίθεται ότι το μέρισμα αυτό θα μεγεθύνεται ετησίως με </a:t>
            </a:r>
            <a:r>
              <a:rPr lang="el-GR" sz="2400" dirty="0" err="1" smtClean="0"/>
              <a:t>εναν</a:t>
            </a:r>
            <a:r>
              <a:rPr lang="el-GR" sz="2400" dirty="0" smtClean="0"/>
              <a:t> ρυθμό 8% για πάντα. Δεδομένου ότι το κόστος κεφαλαίου της επιχείρησης </a:t>
            </a:r>
            <a:r>
              <a:rPr lang="el-GR" sz="2400" dirty="0" err="1" smtClean="0"/>
              <a:t>είναιs</a:t>
            </a:r>
            <a:r>
              <a:rPr lang="el-GR" sz="2400" dirty="0" smtClean="0"/>
              <a:t> 11%, ποιά η πραγματικής αξία της μετοχής? (</a:t>
            </a:r>
            <a:r>
              <a:rPr lang="el-GR" sz="2400" dirty="0" err="1" smtClean="0"/>
              <a:t>intrinsic</a:t>
            </a:r>
            <a:r>
              <a:rPr lang="el-GR" sz="2400" dirty="0" smtClean="0"/>
              <a:t> (true) value) </a:t>
            </a:r>
          </a:p>
          <a:p>
            <a:pPr algn="just"/>
            <a:r>
              <a:rPr lang="el-GR" sz="2400" dirty="0" smtClean="0"/>
              <a:t>b) Εάν δεν γνωρίζουμε το κόστος κεφαλαίου της μετοχής, αλλά γνωρίζουμε ότι εταιρίες που αντιμετωπίζουν το ίδιο </a:t>
            </a:r>
            <a:r>
              <a:rPr lang="el-GR" sz="2400" dirty="0" err="1" smtClean="0"/>
              <a:t>επιπεδο</a:t>
            </a:r>
            <a:r>
              <a:rPr lang="el-GR" sz="2400" dirty="0" smtClean="0"/>
              <a:t> κινδύνου έχουν κόστος κεφαλαίου 12.5% μπορούμε να υπολογίζουμε την πραγματική αξία της μετοχής? </a:t>
            </a:r>
          </a:p>
          <a:p>
            <a:pPr algn="just"/>
            <a:r>
              <a:rPr lang="el-GR" sz="2400" dirty="0" smtClean="0"/>
              <a:t>c) Ποιά η αξία της επιχείρησης ένα έχει 25 εκ. Μετοχές σε κυκλοφορία? </a:t>
            </a:r>
          </a:p>
          <a:p>
            <a:pPr algn="just"/>
            <a:r>
              <a:rPr lang="el-GR" sz="2400" dirty="0" smtClean="0"/>
              <a:t>d) Εαν το μέρισμα ειναι ίσο με £ 2.8 ανα μετοχή σε 5 χρόνια από τώρα και </a:t>
            </a:r>
            <a:r>
              <a:rPr lang="el-GR" sz="2400" dirty="0" err="1" smtClean="0"/>
              <a:t>υποθέτωντας</a:t>
            </a:r>
            <a:r>
              <a:rPr lang="el-GR" sz="2400" dirty="0" smtClean="0"/>
              <a:t> </a:t>
            </a:r>
            <a:r>
              <a:rPr lang="el-GR" sz="2400" dirty="0" err="1" smtClean="0"/>
              <a:t>ενα</a:t>
            </a:r>
            <a:r>
              <a:rPr lang="el-GR" sz="2400" dirty="0" smtClean="0"/>
              <a:t> </a:t>
            </a:r>
            <a:r>
              <a:rPr lang="el-GR" sz="2400" dirty="0" err="1" smtClean="0"/>
              <a:t>σταθερόετήσιο</a:t>
            </a:r>
            <a:r>
              <a:rPr lang="el-GR" sz="2400" dirty="0" smtClean="0"/>
              <a:t> ρυθμό αύξησης, με τι ρυθμό θα αυξάνεται το μέρισμα? (χρησιμοποιείστε το τρέχον μέρισμα του </a:t>
            </a:r>
            <a:r>
              <a:rPr lang="el-GR" sz="2400" dirty="0" err="1" smtClean="0"/>
              <a:t>υποερωτήματος</a:t>
            </a:r>
            <a:r>
              <a:rPr lang="el-GR" sz="2400" dirty="0" smtClean="0"/>
              <a:t>, a). </a:t>
            </a:r>
            <a:endParaRPr lang="el-G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txBody>
          <a:bodyPr>
            <a:normAutofit fontScale="90000"/>
          </a:bodyPr>
          <a:lstStyle/>
          <a:p>
            <a:r>
              <a:rPr lang="el-GR" b="1" dirty="0" smtClean="0"/>
              <a:t>ΛΥΣΗ 5 (1)</a:t>
            </a:r>
            <a:endParaRPr lang="el-GR" b="1" dirty="0"/>
          </a:p>
        </p:txBody>
      </p:sp>
      <p:sp>
        <p:nvSpPr>
          <p:cNvPr id="3" name="2 - Θέση περιεχομένου"/>
          <p:cNvSpPr>
            <a:spLocks noGrp="1"/>
          </p:cNvSpPr>
          <p:nvPr>
            <p:ph idx="1"/>
          </p:nvPr>
        </p:nvSpPr>
        <p:spPr>
          <a:xfrm>
            <a:off x="251520" y="908720"/>
            <a:ext cx="8712968" cy="5760640"/>
          </a:xfrm>
        </p:spPr>
        <p:txBody>
          <a:bodyPr>
            <a:normAutofit fontScale="92500"/>
          </a:bodyPr>
          <a:lstStyle/>
          <a:p>
            <a:pPr algn="just"/>
            <a:r>
              <a:rPr lang="el-GR" sz="2400" dirty="0" smtClean="0"/>
              <a:t>a) Εαν </a:t>
            </a:r>
            <a:r>
              <a:rPr lang="el-GR" sz="2400" b="1" dirty="0" smtClean="0"/>
              <a:t>VC</a:t>
            </a:r>
            <a:r>
              <a:rPr lang="el-GR" sz="2400" b="1" i="1" dirty="0" smtClean="0"/>
              <a:t> </a:t>
            </a:r>
            <a:r>
              <a:rPr lang="el-GR" sz="2400" i="1" dirty="0" smtClean="0"/>
              <a:t>είναι η πραγματική αξία της μετοχής, </a:t>
            </a:r>
            <a:r>
              <a:rPr lang="el-GR" sz="2400" b="1" dirty="0" smtClean="0"/>
              <a:t>(g)</a:t>
            </a:r>
            <a:r>
              <a:rPr lang="el-GR" sz="2400" i="1" dirty="0" smtClean="0"/>
              <a:t> </a:t>
            </a:r>
            <a:r>
              <a:rPr lang="el-GR" sz="2400" i="1" dirty="0" smtClean="0"/>
              <a:t>είναι ο ετήσιος ρυθμός αύξησης του μερίσματος, </a:t>
            </a:r>
            <a:r>
              <a:rPr lang="el-GR" sz="2400" b="1" dirty="0" smtClean="0"/>
              <a:t>(r) </a:t>
            </a:r>
            <a:r>
              <a:rPr lang="el-GR" sz="2400" i="1" dirty="0" smtClean="0"/>
              <a:t>είναι το </a:t>
            </a:r>
            <a:r>
              <a:rPr lang="el-GR" sz="2400" i="1" dirty="0" smtClean="0"/>
              <a:t>κόστος </a:t>
            </a:r>
            <a:r>
              <a:rPr lang="el-GR" sz="2400" i="1" dirty="0" smtClean="0"/>
              <a:t>κεφαλαίου, και </a:t>
            </a:r>
            <a:r>
              <a:rPr lang="el-GR" sz="2400" b="1" i="1" dirty="0" smtClean="0"/>
              <a:t>D</a:t>
            </a:r>
            <a:r>
              <a:rPr lang="el-GR" sz="2400" b="1" i="1" baseline="-25000" dirty="0" smtClean="0"/>
              <a:t>0</a:t>
            </a:r>
            <a:r>
              <a:rPr lang="el-GR" sz="2400" b="1" i="1" dirty="0" smtClean="0"/>
              <a:t> </a:t>
            </a:r>
            <a:r>
              <a:rPr lang="el-GR" sz="2400" i="1" dirty="0" smtClean="0"/>
              <a:t>είναι το τρέχον επιτόκιο που πληρώθηκε στους μετόχους </a:t>
            </a:r>
            <a:r>
              <a:rPr lang="el-GR" sz="2400" i="1" dirty="0" smtClean="0"/>
              <a:t>τότε:</a:t>
            </a:r>
          </a:p>
          <a:p>
            <a:pPr algn="just"/>
            <a:r>
              <a:rPr lang="el-GR" sz="2400" i="1" dirty="0" smtClean="0"/>
              <a:t> </a:t>
            </a:r>
            <a:r>
              <a:rPr lang="el-GR" sz="2400" b="1" i="1" dirty="0" smtClean="0"/>
              <a:t>VC = D</a:t>
            </a:r>
            <a:r>
              <a:rPr lang="el-GR" sz="2400" b="1" i="1" baseline="-25000" dirty="0" smtClean="0"/>
              <a:t>0</a:t>
            </a:r>
            <a:r>
              <a:rPr lang="el-GR" sz="2400" b="1" i="1" dirty="0" smtClean="0"/>
              <a:t> (1+g) / (r-g) = €</a:t>
            </a:r>
            <a:r>
              <a:rPr lang="el-GR" sz="2400" b="1" i="1" dirty="0" smtClean="0"/>
              <a:t>64,8 </a:t>
            </a:r>
            <a:endParaRPr lang="el-GR" sz="2400" b="1" i="1" dirty="0" smtClean="0"/>
          </a:p>
          <a:p>
            <a:pPr algn="just"/>
            <a:r>
              <a:rPr lang="el-GR" sz="2400" dirty="0" smtClean="0"/>
              <a:t>b) Επιχειρήσεις που αντιμετωπίζουν παρόμοιο επίπεδο κινδύνου είναι εταιρίες που δραστηριοποιούνται συνήθως στον ίδιο κλάδο και πρόκειται για ανταγωνιστές. Οπότε το κόστος κεφαλαίου των ανταγωνιστών μπορεί να αντικαταστήσει το κόστος κεφαλαίου της συγκεκριμένης επιχείρησης. Οπότε αντικαθιστώντας τις κατάλληλες τιμές υπολογίζουμε την αξία της τιμής της μετοχής και είναι ίση με €</a:t>
            </a:r>
            <a:r>
              <a:rPr lang="el-GR" sz="2400" dirty="0" smtClean="0"/>
              <a:t>43,2</a:t>
            </a:r>
            <a:r>
              <a:rPr lang="el-GR" sz="2400" dirty="0" smtClean="0"/>
              <a:t>. </a:t>
            </a:r>
            <a:endParaRPr lang="el-GR" sz="2400" dirty="0" smtClean="0"/>
          </a:p>
          <a:p>
            <a:pPr algn="just"/>
            <a:r>
              <a:rPr lang="el-GR" sz="2400" dirty="0" smtClean="0"/>
              <a:t>c) Η αγοραία αξία (κεφαλαιοποίηση) τη επιχείρησης (The market value of the company, MV) είναι ίση με την πραγματική αξία της μετοχής επί τον αριθμό των κυκλοφορούντων μετοχών. Οπότε χρησιμοποιώντας την τιμή της μετοχής από το πρώτο ερώτημα (a) MV = €1.62 </a:t>
            </a:r>
            <a:r>
              <a:rPr lang="el-GR" sz="2400" dirty="0" err="1" smtClean="0"/>
              <a:t>billion</a:t>
            </a:r>
            <a:r>
              <a:rPr lang="el-GR" sz="2400" dirty="0" smtClean="0"/>
              <a:t>. Και απο το 2ο ερώτημα (b) MV =€1.08 </a:t>
            </a:r>
            <a:r>
              <a:rPr lang="el-GR" sz="2400" dirty="0" err="1" smtClean="0"/>
              <a:t>billion</a:t>
            </a:r>
            <a:r>
              <a:rPr lang="el-GR" sz="2400" dirty="0" smtClean="0"/>
              <a:t>. </a:t>
            </a:r>
            <a:endParaRPr lang="el-GR"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78098"/>
          </a:xfrm>
        </p:spPr>
        <p:txBody>
          <a:bodyPr/>
          <a:lstStyle/>
          <a:p>
            <a:r>
              <a:rPr lang="el-GR" b="1" dirty="0" smtClean="0"/>
              <a:t>ΛΥΣΗ 5 </a:t>
            </a:r>
            <a:r>
              <a:rPr lang="el-GR" b="1" dirty="0" smtClean="0"/>
              <a:t>(2)</a:t>
            </a:r>
            <a:endParaRPr lang="el-GR" dirty="0"/>
          </a:p>
        </p:txBody>
      </p:sp>
      <p:sp>
        <p:nvSpPr>
          <p:cNvPr id="3" name="2 - Θέση περιεχομένου"/>
          <p:cNvSpPr>
            <a:spLocks noGrp="1"/>
          </p:cNvSpPr>
          <p:nvPr>
            <p:ph idx="1"/>
          </p:nvPr>
        </p:nvSpPr>
        <p:spPr>
          <a:xfrm>
            <a:off x="251520" y="1052736"/>
            <a:ext cx="8640960" cy="5544616"/>
          </a:xfrm>
        </p:spPr>
        <p:txBody>
          <a:bodyPr/>
          <a:lstStyle/>
          <a:p>
            <a:r>
              <a:rPr lang="el-GR" dirty="0" smtClean="0"/>
              <a:t>d) Ο ρυθμός μεγέθυνσης δίνεται από την εξής φόρμουλα: </a:t>
            </a:r>
            <a:endParaRPr lang="el-GR" dirty="0" smtClean="0"/>
          </a:p>
          <a:p>
            <a:r>
              <a:rPr lang="el-GR" b="1" dirty="0" smtClean="0"/>
              <a:t>g</a:t>
            </a:r>
            <a:r>
              <a:rPr lang="el-GR" b="1" dirty="0" smtClean="0"/>
              <a:t>= (D</a:t>
            </a:r>
            <a:r>
              <a:rPr lang="el-GR" b="1" baseline="-25000" dirty="0" smtClean="0"/>
              <a:t>t</a:t>
            </a:r>
            <a:r>
              <a:rPr lang="el-GR" b="1" dirty="0" smtClean="0"/>
              <a:t> / D</a:t>
            </a:r>
            <a:r>
              <a:rPr lang="el-GR" b="1" baseline="-25000" dirty="0" smtClean="0"/>
              <a:t>0</a:t>
            </a:r>
            <a:r>
              <a:rPr lang="el-GR" b="1" dirty="0" smtClean="0"/>
              <a:t>)</a:t>
            </a:r>
            <a:r>
              <a:rPr lang="el-GR" sz="2800" b="1" baseline="30000" dirty="0" smtClean="0"/>
              <a:t>1/t</a:t>
            </a:r>
            <a:r>
              <a:rPr lang="el-GR" b="1" dirty="0" smtClean="0"/>
              <a:t> -1 </a:t>
            </a:r>
          </a:p>
          <a:p>
            <a:r>
              <a:rPr lang="el-GR" dirty="0" smtClean="0"/>
              <a:t>Αντικαθιστώντας για 5 </a:t>
            </a:r>
            <a:r>
              <a:rPr lang="el-GR" dirty="0" smtClean="0"/>
              <a:t>περιόδους:</a:t>
            </a:r>
          </a:p>
          <a:p>
            <a:r>
              <a:rPr lang="el-GR" dirty="0" smtClean="0"/>
              <a:t> </a:t>
            </a:r>
            <a:r>
              <a:rPr lang="el-GR" b="1" dirty="0" smtClean="0"/>
              <a:t>g= (</a:t>
            </a:r>
            <a:r>
              <a:rPr lang="el-GR" b="1" dirty="0" smtClean="0"/>
              <a:t>D</a:t>
            </a:r>
            <a:r>
              <a:rPr lang="el-GR" b="1" baseline="-25000" dirty="0" smtClean="0"/>
              <a:t>5</a:t>
            </a:r>
            <a:r>
              <a:rPr lang="el-GR" b="1" dirty="0" smtClean="0"/>
              <a:t>/D</a:t>
            </a:r>
            <a:r>
              <a:rPr lang="el-GR" b="1" baseline="-25000" dirty="0" smtClean="0"/>
              <a:t>0</a:t>
            </a:r>
            <a:r>
              <a:rPr lang="el-GR" b="1" dirty="0" smtClean="0"/>
              <a:t>)</a:t>
            </a:r>
            <a:r>
              <a:rPr lang="el-GR" b="1" baseline="30000" dirty="0" smtClean="0"/>
              <a:t>1/5</a:t>
            </a:r>
            <a:r>
              <a:rPr lang="el-GR" b="1" dirty="0" smtClean="0"/>
              <a:t> </a:t>
            </a:r>
            <a:r>
              <a:rPr lang="el-GR" b="1" dirty="0" smtClean="0"/>
              <a:t>-1 </a:t>
            </a:r>
          </a:p>
          <a:p>
            <a:r>
              <a:rPr lang="el-GR" dirty="0" smtClean="0"/>
              <a:t>Βρίσκουμε έναν ετήσιο ρυθμό μεγέθυνσης ίσο με </a:t>
            </a:r>
            <a:r>
              <a:rPr lang="el-GR" dirty="0" smtClean="0"/>
              <a:t>9,24</a:t>
            </a:r>
            <a:r>
              <a:rPr lang="el-GR" dirty="0" smtClean="0"/>
              <a:t>% </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90066"/>
          </a:xfrm>
        </p:spPr>
        <p:txBody>
          <a:bodyPr>
            <a:normAutofit fontScale="90000"/>
          </a:bodyPr>
          <a:lstStyle/>
          <a:p>
            <a:r>
              <a:rPr lang="el-GR" b="1" dirty="0" smtClean="0"/>
              <a:t>ΑΣΚΗΣΗ 6</a:t>
            </a:r>
            <a:endParaRPr lang="el-GR" b="1" dirty="0"/>
          </a:p>
        </p:txBody>
      </p:sp>
      <p:sp>
        <p:nvSpPr>
          <p:cNvPr id="3" name="2 - Θέση περιεχομένου"/>
          <p:cNvSpPr>
            <a:spLocks noGrp="1"/>
          </p:cNvSpPr>
          <p:nvPr>
            <p:ph idx="1"/>
          </p:nvPr>
        </p:nvSpPr>
        <p:spPr>
          <a:xfrm>
            <a:off x="179512" y="908720"/>
            <a:ext cx="8640960" cy="5217443"/>
          </a:xfrm>
        </p:spPr>
        <p:txBody>
          <a:bodyPr>
            <a:normAutofit lnSpcReduction="10000"/>
          </a:bodyPr>
          <a:lstStyle/>
          <a:p>
            <a:pPr algn="just"/>
            <a:r>
              <a:rPr lang="el-GR" dirty="0" smtClean="0"/>
              <a:t>Η τιμή της μετοχής της </a:t>
            </a:r>
            <a:r>
              <a:rPr lang="el-GR" dirty="0" err="1" smtClean="0"/>
              <a:t>Dubai</a:t>
            </a:r>
            <a:r>
              <a:rPr lang="el-GR" dirty="0" smtClean="0"/>
              <a:t> </a:t>
            </a:r>
            <a:r>
              <a:rPr lang="el-GR" dirty="0" err="1" smtClean="0"/>
              <a:t>Metro</a:t>
            </a:r>
            <a:r>
              <a:rPr lang="el-GR" dirty="0" smtClean="0"/>
              <a:t> ήταν $100, όταν ανακοινώθηκε περικοπή στο διανεμόμενο μέρισμα από $10 σε $6 ανα μετοχή, με τους προκύπτοντες επιπρόσθετους πόρους κατευθύνονται για επενδυτικούς σκοπούς. </a:t>
            </a:r>
            <a:r>
              <a:rPr lang="el-GR" dirty="0" smtClean="0"/>
              <a:t>Πριν </a:t>
            </a:r>
            <a:r>
              <a:rPr lang="el-GR" dirty="0" smtClean="0"/>
              <a:t>από την περικοπή αυτή, η </a:t>
            </a:r>
            <a:r>
              <a:rPr lang="el-GR" dirty="0" err="1" smtClean="0"/>
              <a:t>Dubai</a:t>
            </a:r>
            <a:r>
              <a:rPr lang="el-GR" dirty="0" smtClean="0"/>
              <a:t> </a:t>
            </a:r>
            <a:r>
              <a:rPr lang="el-GR" dirty="0" err="1" smtClean="0"/>
              <a:t>Metro</a:t>
            </a:r>
            <a:r>
              <a:rPr lang="el-GR" dirty="0" smtClean="0"/>
              <a:t> ανέμενε ετήσια αύξηση στα μερίσματα της 4%, τώρα όμως ο συγκεκριμένος ρυθμός ανέβηκε στο 7%. Με ποιον τρόπο νομίζεις ότι θα αντιδράσει η τιμή της μετοχής της </a:t>
            </a:r>
            <a:r>
              <a:rPr lang="el-GR" dirty="0" err="1" smtClean="0"/>
              <a:t>Dubai</a:t>
            </a:r>
            <a:r>
              <a:rPr lang="el-GR" dirty="0" smtClean="0"/>
              <a:t> </a:t>
            </a:r>
            <a:r>
              <a:rPr lang="el-GR" dirty="0" err="1" smtClean="0"/>
              <a:t>Metro</a:t>
            </a:r>
            <a:r>
              <a:rPr lang="el-GR" dirty="0" smtClean="0"/>
              <a:t> στη συγκεκριμένη ανακοίνωση? </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fontScale="90000"/>
          </a:bodyPr>
          <a:lstStyle/>
          <a:p>
            <a:r>
              <a:rPr lang="el-GR" b="1" dirty="0" smtClean="0"/>
              <a:t>ΛΥΣΗ 6 (1)</a:t>
            </a:r>
            <a:endParaRPr lang="el-GR" b="1" dirty="0"/>
          </a:p>
        </p:txBody>
      </p:sp>
      <p:sp>
        <p:nvSpPr>
          <p:cNvPr id="3" name="2 - Θέση περιεχομένου"/>
          <p:cNvSpPr>
            <a:spLocks noGrp="1"/>
          </p:cNvSpPr>
          <p:nvPr>
            <p:ph idx="1"/>
          </p:nvPr>
        </p:nvSpPr>
        <p:spPr>
          <a:xfrm>
            <a:off x="323528" y="980728"/>
            <a:ext cx="8568952" cy="5616624"/>
          </a:xfrm>
        </p:spPr>
        <p:txBody>
          <a:bodyPr/>
          <a:lstStyle/>
          <a:p>
            <a:pPr algn="just"/>
            <a:r>
              <a:rPr lang="el-GR" dirty="0" smtClean="0"/>
              <a:t>Για να υπολογίσουμε την αντίδραση της </a:t>
            </a:r>
            <a:r>
              <a:rPr lang="el-GR" dirty="0" err="1" smtClean="0"/>
              <a:t>Dubai</a:t>
            </a:r>
            <a:r>
              <a:rPr lang="el-GR" dirty="0" smtClean="0"/>
              <a:t> </a:t>
            </a:r>
            <a:r>
              <a:rPr lang="el-GR" dirty="0" err="1" smtClean="0"/>
              <a:t>Metro</a:t>
            </a:r>
            <a:r>
              <a:rPr lang="el-GR" dirty="0" smtClean="0"/>
              <a:t> στην </a:t>
            </a:r>
            <a:r>
              <a:rPr lang="el-GR" dirty="0" err="1" smtClean="0"/>
              <a:t>ανακοίνωνση</a:t>
            </a:r>
            <a:r>
              <a:rPr lang="el-GR" dirty="0" smtClean="0"/>
              <a:t> της μείωσης του μερίσματος θα πρέπει πρώτα να υπολογίσουμε των μετόχων της την απαιτούμενη απόδοση. Ακολουθώντας το υπόδειγμα σταθερού ρυθμού αύξησης έχουμε (</a:t>
            </a:r>
            <a:r>
              <a:rPr lang="el-GR" i="1" dirty="0" err="1" smtClean="0"/>
              <a:t>Vcs</a:t>
            </a:r>
            <a:r>
              <a:rPr lang="el-GR" i="1" dirty="0" smtClean="0"/>
              <a:t> </a:t>
            </a:r>
            <a:r>
              <a:rPr lang="el-GR" i="1" dirty="0" smtClean="0"/>
              <a:t>= </a:t>
            </a:r>
            <a:r>
              <a:rPr lang="el-GR" i="1" dirty="0" smtClean="0"/>
              <a:t>price): </a:t>
            </a:r>
            <a:endParaRPr lang="el-GR" i="1" dirty="0" smtClean="0"/>
          </a:p>
          <a:p>
            <a:endParaRPr lang="el-GR" dirty="0"/>
          </a:p>
        </p:txBody>
      </p:sp>
      <p:pic>
        <p:nvPicPr>
          <p:cNvPr id="1026" name="Picture 2"/>
          <p:cNvPicPr>
            <a:picLocks noChangeAspect="1" noChangeArrowheads="1"/>
          </p:cNvPicPr>
          <p:nvPr/>
        </p:nvPicPr>
        <p:blipFill>
          <a:blip r:embed="rId2" cstate="print"/>
          <a:srcRect/>
          <a:stretch>
            <a:fillRect/>
          </a:stretch>
        </p:blipFill>
        <p:spPr bwMode="auto">
          <a:xfrm>
            <a:off x="1187624" y="4149080"/>
            <a:ext cx="6696744" cy="2088232"/>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txBody>
          <a:bodyPr>
            <a:normAutofit fontScale="90000"/>
          </a:bodyPr>
          <a:lstStyle/>
          <a:p>
            <a:r>
              <a:rPr lang="el-GR" b="1" dirty="0" smtClean="0"/>
              <a:t>ΛΥΣΗ 6 (2)</a:t>
            </a:r>
            <a:endParaRPr lang="el-GR" b="1" dirty="0"/>
          </a:p>
        </p:txBody>
      </p:sp>
      <p:sp>
        <p:nvSpPr>
          <p:cNvPr id="3" name="2 - Θέση περιεχομένου"/>
          <p:cNvSpPr>
            <a:spLocks noGrp="1"/>
          </p:cNvSpPr>
          <p:nvPr>
            <p:ph idx="1"/>
          </p:nvPr>
        </p:nvSpPr>
        <p:spPr>
          <a:xfrm>
            <a:off x="251520" y="980728"/>
            <a:ext cx="8712968" cy="5616624"/>
          </a:xfrm>
        </p:spPr>
        <p:txBody>
          <a:bodyPr>
            <a:normAutofit/>
          </a:bodyPr>
          <a:lstStyle/>
          <a:p>
            <a:pPr algn="just"/>
            <a:r>
              <a:rPr lang="el-GR" sz="2400" dirty="0" smtClean="0"/>
              <a:t>Τώρα μπορούμε να υπολογίσουμε το εναλλακτικό μέρισμα. </a:t>
            </a:r>
            <a:r>
              <a:rPr lang="el-GR" sz="2400" dirty="0" err="1" smtClean="0"/>
              <a:t>Έαν</a:t>
            </a:r>
            <a:r>
              <a:rPr lang="el-GR" sz="2400" dirty="0" smtClean="0"/>
              <a:t> μειωθεί στα $6/μετοχή, η </a:t>
            </a:r>
            <a:r>
              <a:rPr lang="el-GR" sz="2400" dirty="0" err="1" smtClean="0"/>
              <a:t>Dubai</a:t>
            </a:r>
            <a:r>
              <a:rPr lang="el-GR" sz="2400" dirty="0" smtClean="0"/>
              <a:t> θα αυξήσει τον ρυθμό μεγέθυνσης στο 7%. </a:t>
            </a:r>
            <a:r>
              <a:rPr lang="el-GR" sz="2400" dirty="0" err="1" smtClean="0"/>
              <a:t>Υποθέτωντας</a:t>
            </a:r>
            <a:r>
              <a:rPr lang="el-GR" sz="2400" dirty="0" smtClean="0"/>
              <a:t> ότι δεν αλλάζει η απαιτούμενη απόδοση των μετόχων η νέα τιμή είναι: </a:t>
            </a:r>
            <a:endParaRPr lang="el-GR" sz="2400" dirty="0" smtClean="0"/>
          </a:p>
          <a:p>
            <a:pPr algn="just"/>
            <a:endParaRPr lang="el-GR" sz="2400" dirty="0" smtClean="0"/>
          </a:p>
          <a:p>
            <a:pPr algn="just"/>
            <a:endParaRPr lang="el-GR" sz="2400" dirty="0" smtClean="0"/>
          </a:p>
          <a:p>
            <a:pPr algn="just"/>
            <a:endParaRPr lang="el-GR" sz="2400" dirty="0" smtClean="0"/>
          </a:p>
          <a:p>
            <a:pPr algn="just"/>
            <a:endParaRPr lang="el-GR" sz="2400" dirty="0" smtClean="0"/>
          </a:p>
          <a:p>
            <a:pPr algn="just"/>
            <a:r>
              <a:rPr lang="el-GR" sz="2400" dirty="0" smtClean="0"/>
              <a:t>Οι επενδυτές δεν θα τους άρεσε αυτή η συναλλαγή καθώς θα προτιμούσαν υψηλότερο μέρισμα. Για να καταφέρει η </a:t>
            </a:r>
            <a:r>
              <a:rPr lang="el-GR" sz="2400" dirty="0" err="1" smtClean="0"/>
              <a:t>Dubai</a:t>
            </a:r>
            <a:r>
              <a:rPr lang="el-GR" sz="2400" dirty="0" smtClean="0"/>
              <a:t> να κρατήσει την τιμή της μετοχής στα $100, θα πρέπει να αυξήσει το ρυθμό μεγέθυνσης κοντά στο 8 %. Πράγμα </a:t>
            </a:r>
            <a:r>
              <a:rPr lang="el-GR" sz="2400" dirty="0" smtClean="0"/>
              <a:t>ανέφικτο </a:t>
            </a:r>
            <a:r>
              <a:rPr lang="el-GR" sz="2400" dirty="0" smtClean="0"/>
              <a:t>όμως μιας και η επανεπένδυση τους είναι αρκετά υψηλή. </a:t>
            </a:r>
            <a:endParaRPr lang="el-GR" sz="2400" dirty="0"/>
          </a:p>
        </p:txBody>
      </p:sp>
      <p:pic>
        <p:nvPicPr>
          <p:cNvPr id="2051" name="Picture 3"/>
          <p:cNvPicPr>
            <a:picLocks noChangeAspect="1" noChangeArrowheads="1"/>
          </p:cNvPicPr>
          <p:nvPr/>
        </p:nvPicPr>
        <p:blipFill>
          <a:blip r:embed="rId2" cstate="print"/>
          <a:srcRect/>
          <a:stretch>
            <a:fillRect/>
          </a:stretch>
        </p:blipFill>
        <p:spPr bwMode="auto">
          <a:xfrm>
            <a:off x="1691680" y="2564904"/>
            <a:ext cx="5904655" cy="1656184"/>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90066"/>
          </a:xfrm>
        </p:spPr>
        <p:txBody>
          <a:bodyPr>
            <a:normAutofit fontScale="90000"/>
          </a:bodyPr>
          <a:lstStyle/>
          <a:p>
            <a:r>
              <a:rPr lang="el-GR" b="1" dirty="0" smtClean="0"/>
              <a:t>ΑΣΚΗΣΗ 7</a:t>
            </a:r>
            <a:endParaRPr lang="el-GR" b="1" dirty="0"/>
          </a:p>
        </p:txBody>
      </p:sp>
      <p:sp>
        <p:nvSpPr>
          <p:cNvPr id="3" name="2 - Θέση περιεχομένου"/>
          <p:cNvSpPr>
            <a:spLocks noGrp="1"/>
          </p:cNvSpPr>
          <p:nvPr>
            <p:ph idx="1"/>
          </p:nvPr>
        </p:nvSpPr>
        <p:spPr>
          <a:xfrm>
            <a:off x="251520" y="980728"/>
            <a:ext cx="8435280" cy="5544616"/>
          </a:xfrm>
        </p:spPr>
        <p:txBody>
          <a:bodyPr>
            <a:normAutofit fontScale="92500" lnSpcReduction="10000"/>
          </a:bodyPr>
          <a:lstStyle/>
          <a:p>
            <a:pPr algn="just"/>
            <a:r>
              <a:rPr lang="el-GR" dirty="0" smtClean="0"/>
              <a:t>H </a:t>
            </a:r>
            <a:r>
              <a:rPr lang="el-GR" dirty="0" smtClean="0"/>
              <a:t>ομολογία </a:t>
            </a:r>
            <a:r>
              <a:rPr lang="el-GR" b="1" dirty="0" smtClean="0"/>
              <a:t>Α</a:t>
            </a:r>
            <a:r>
              <a:rPr lang="el-GR" dirty="0" smtClean="0"/>
              <a:t> εκδόθηκε στο παρελθόν και έχει διάρκεια ζωής τρία ακόμη έτη. Η ονομαστική της αξία (</a:t>
            </a:r>
            <a:r>
              <a:rPr lang="el-GR" dirty="0" err="1" smtClean="0"/>
              <a:t>face</a:t>
            </a:r>
            <a:r>
              <a:rPr lang="el-GR" dirty="0" smtClean="0"/>
              <a:t> value) είναι 1.000 ευρώ και το εκδοτικό της επιτόκιο (</a:t>
            </a:r>
            <a:r>
              <a:rPr lang="el-GR" dirty="0" err="1" smtClean="0"/>
              <a:t>coupon</a:t>
            </a:r>
            <a:r>
              <a:rPr lang="el-GR" dirty="0" smtClean="0"/>
              <a:t> rate) είναι 10%. Τα τοκομερίδια πληρώνονται ετησίως. Το επίπεδο των επιτοκίων σήμερα έχει διαμορφωθεί σε χαμηλότερα επίπεδα, έτσι ώστε τα νέα αξιόγραφα τα οποία έχουν τα ίδια χαρακτηριστικά με το εξεταζόμενο αποδίδουν 8%. Άρα, το κατάλληλο προεξοφλητικό επιτόκιο της ομολογίας αυτής σήμερα είναι 8%. Να βρεθεί η εύλογη ή δίκαιη αξία της ομολογίας.</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txBody>
          <a:bodyPr>
            <a:normAutofit fontScale="90000"/>
          </a:bodyPr>
          <a:lstStyle/>
          <a:p>
            <a:r>
              <a:rPr lang="el-GR" b="1" dirty="0" smtClean="0"/>
              <a:t>ΛΥΣΗ 7</a:t>
            </a:r>
            <a:endParaRPr lang="el-GR" b="1" dirty="0"/>
          </a:p>
        </p:txBody>
      </p:sp>
      <p:sp>
        <p:nvSpPr>
          <p:cNvPr id="3" name="2 - Θέση περιεχομένου"/>
          <p:cNvSpPr>
            <a:spLocks noGrp="1"/>
          </p:cNvSpPr>
          <p:nvPr>
            <p:ph idx="1"/>
          </p:nvPr>
        </p:nvSpPr>
        <p:spPr>
          <a:xfrm>
            <a:off x="251520" y="1052736"/>
            <a:ext cx="8712968" cy="5472608"/>
          </a:xfrm>
        </p:spPr>
        <p:txBody>
          <a:bodyPr>
            <a:normAutofit fontScale="92500"/>
          </a:bodyPr>
          <a:lstStyle/>
          <a:p>
            <a:endParaRPr lang="el-GR" dirty="0" smtClean="0"/>
          </a:p>
          <a:p>
            <a:r>
              <a:rPr lang="el-GR" dirty="0" smtClean="0"/>
              <a:t>Η εύλογη ή δίκαιη αξία της ομολογίας βρίσκεται ως εξής: </a:t>
            </a:r>
            <a:endParaRPr lang="el-GR" dirty="0" smtClean="0"/>
          </a:p>
          <a:p>
            <a:endParaRPr lang="el-GR" dirty="0" smtClean="0"/>
          </a:p>
          <a:p>
            <a:endParaRPr lang="el-GR" dirty="0" smtClean="0"/>
          </a:p>
          <a:p>
            <a:endParaRPr lang="el-GR" dirty="0" smtClean="0"/>
          </a:p>
          <a:p>
            <a:endParaRPr lang="el-GR" dirty="0" smtClean="0"/>
          </a:p>
          <a:p>
            <a:pPr algn="just"/>
            <a:r>
              <a:rPr lang="el-GR" dirty="0" smtClean="0"/>
              <a:t>Άρα, η εύλογη αξία της ομολογίας είναι </a:t>
            </a:r>
            <a:r>
              <a:rPr lang="el-GR" dirty="0" smtClean="0"/>
              <a:t>ίση </a:t>
            </a:r>
            <a:r>
              <a:rPr lang="el-GR" dirty="0" smtClean="0"/>
              <a:t>με </a:t>
            </a:r>
            <a:r>
              <a:rPr lang="el-GR" dirty="0" smtClean="0"/>
              <a:t>1.051,54 </a:t>
            </a:r>
            <a:r>
              <a:rPr lang="el-GR" dirty="0" smtClean="0"/>
              <a:t>ευρώ και είναι η αξία την οποία θα πρέπει να έχει σήμερα η ομολογία </a:t>
            </a:r>
            <a:r>
              <a:rPr lang="el-GR" b="1" dirty="0" smtClean="0"/>
              <a:t>Α</a:t>
            </a:r>
            <a:r>
              <a:rPr lang="el-GR" dirty="0" smtClean="0"/>
              <a:t> στην αγορά. </a:t>
            </a:r>
            <a:endParaRPr lang="el-GR" dirty="0"/>
          </a:p>
        </p:txBody>
      </p:sp>
      <p:pic>
        <p:nvPicPr>
          <p:cNvPr id="3075" name="Picture 3"/>
          <p:cNvPicPr>
            <a:picLocks noChangeAspect="1" noChangeArrowheads="1"/>
          </p:cNvPicPr>
          <p:nvPr/>
        </p:nvPicPr>
        <p:blipFill>
          <a:blip r:embed="rId2" cstate="print"/>
          <a:srcRect/>
          <a:stretch>
            <a:fillRect/>
          </a:stretch>
        </p:blipFill>
        <p:spPr bwMode="auto">
          <a:xfrm>
            <a:off x="323528" y="2724150"/>
            <a:ext cx="8568952" cy="14097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txBody>
          <a:bodyPr>
            <a:normAutofit fontScale="90000"/>
          </a:bodyPr>
          <a:lstStyle/>
          <a:p>
            <a:r>
              <a:rPr lang="el-GR" b="1" dirty="0" smtClean="0"/>
              <a:t>ΑΠΟΔΟΣΗ ΣΤΗΝ ΛΗΞΗ (1)</a:t>
            </a:r>
            <a:endParaRPr lang="el-GR" b="1" dirty="0"/>
          </a:p>
        </p:txBody>
      </p:sp>
      <p:sp>
        <p:nvSpPr>
          <p:cNvPr id="3" name="2 - Θέση περιεχομένου"/>
          <p:cNvSpPr>
            <a:spLocks noGrp="1"/>
          </p:cNvSpPr>
          <p:nvPr>
            <p:ph idx="1"/>
          </p:nvPr>
        </p:nvSpPr>
        <p:spPr>
          <a:xfrm>
            <a:off x="179512" y="980728"/>
            <a:ext cx="8784976" cy="5472608"/>
          </a:xfrm>
        </p:spPr>
        <p:txBody>
          <a:bodyPr/>
          <a:lstStyle/>
          <a:p>
            <a:pPr algn="just"/>
            <a:r>
              <a:rPr lang="el-GR" dirty="0" smtClean="0"/>
              <a:t>Ο επενδυτής </a:t>
            </a:r>
            <a:r>
              <a:rPr lang="el-GR" dirty="0" smtClean="0"/>
              <a:t>εάν κρατήσει την ομολογία μέχρι τη λήξη </a:t>
            </a:r>
            <a:r>
              <a:rPr lang="el-GR" dirty="0" smtClean="0"/>
              <a:t>της έχει μια απόδοση που λέγεται </a:t>
            </a:r>
            <a:r>
              <a:rPr lang="el-GR" b="1" dirty="0" smtClean="0"/>
              <a:t>απόδοση στη λήξη (yield to maturity) και βρίσκεται </a:t>
            </a:r>
            <a:r>
              <a:rPr lang="el-GR" b="1" dirty="0" smtClean="0"/>
              <a:t>κατά προσέγγιση από </a:t>
            </a:r>
            <a:r>
              <a:rPr lang="el-GR" b="1" dirty="0" smtClean="0"/>
              <a:t>τον τύπο: </a:t>
            </a:r>
            <a:endParaRPr lang="el-GR" dirty="0"/>
          </a:p>
        </p:txBody>
      </p:sp>
      <p:pic>
        <p:nvPicPr>
          <p:cNvPr id="4098" name="Picture 2"/>
          <p:cNvPicPr>
            <a:picLocks noChangeAspect="1" noChangeArrowheads="1"/>
          </p:cNvPicPr>
          <p:nvPr/>
        </p:nvPicPr>
        <p:blipFill>
          <a:blip r:embed="rId2" cstate="print"/>
          <a:srcRect/>
          <a:stretch>
            <a:fillRect/>
          </a:stretch>
        </p:blipFill>
        <p:spPr bwMode="auto">
          <a:xfrm>
            <a:off x="467544" y="3212976"/>
            <a:ext cx="8280921" cy="1781175"/>
          </a:xfrm>
          <a:prstGeom prst="rect">
            <a:avLst/>
          </a:prstGeom>
          <a:noFill/>
          <a:ln w="9525">
            <a:noFill/>
            <a:miter lim="800000"/>
            <a:headEnd/>
            <a:tailEnd/>
          </a:ln>
        </p:spPr>
      </p:pic>
      <p:pic>
        <p:nvPicPr>
          <p:cNvPr id="4099" name="Picture 3"/>
          <p:cNvPicPr>
            <a:picLocks noChangeAspect="1" noChangeArrowheads="1"/>
          </p:cNvPicPr>
          <p:nvPr/>
        </p:nvPicPr>
        <p:blipFill>
          <a:blip r:embed="rId3" cstate="print"/>
          <a:srcRect/>
          <a:stretch>
            <a:fillRect/>
          </a:stretch>
        </p:blipFill>
        <p:spPr bwMode="auto">
          <a:xfrm>
            <a:off x="3059832" y="5013176"/>
            <a:ext cx="3409950" cy="1656184"/>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ΑΠΟΔΟΣΗ ΣΤΗΝ </a:t>
            </a:r>
            <a:r>
              <a:rPr lang="el-GR" b="1" dirty="0" smtClean="0"/>
              <a:t>ΛΗΞΗ (2)</a:t>
            </a:r>
            <a:endParaRPr lang="el-GR" dirty="0"/>
          </a:p>
        </p:txBody>
      </p:sp>
      <p:sp>
        <p:nvSpPr>
          <p:cNvPr id="3" name="2 - Θέση περιεχομένου"/>
          <p:cNvSpPr>
            <a:spLocks noGrp="1"/>
          </p:cNvSpPr>
          <p:nvPr>
            <p:ph idx="1"/>
          </p:nvPr>
        </p:nvSpPr>
        <p:spPr/>
        <p:txBody>
          <a:bodyPr>
            <a:normAutofit fontScale="85000" lnSpcReduction="10000"/>
          </a:bodyPr>
          <a:lstStyle/>
          <a:p>
            <a:endParaRPr lang="el-GR" dirty="0" smtClean="0"/>
          </a:p>
          <a:p>
            <a:pPr algn="just"/>
            <a:r>
              <a:rPr lang="el-GR" dirty="0" smtClean="0"/>
              <a:t>όπου </a:t>
            </a:r>
            <a:r>
              <a:rPr lang="el-GR" dirty="0" err="1" smtClean="0"/>
              <a:t>ct</a:t>
            </a:r>
            <a:r>
              <a:rPr lang="el-GR" dirty="0" smtClean="0"/>
              <a:t> = το ετήσιο τοκομερίδιο της ομολογίας, </a:t>
            </a:r>
            <a:r>
              <a:rPr lang="el-GR" dirty="0" err="1" smtClean="0"/>
              <a:t>Pp</a:t>
            </a:r>
            <a:r>
              <a:rPr lang="el-GR" dirty="0" smtClean="0"/>
              <a:t> = η ονομαστική αξία της ομολογίας, </a:t>
            </a:r>
            <a:r>
              <a:rPr lang="el-GR" dirty="0" err="1" smtClean="0"/>
              <a:t>Pm</a:t>
            </a:r>
            <a:r>
              <a:rPr lang="el-GR" dirty="0" smtClean="0"/>
              <a:t> = η τρέχουσα αξία της ομολογίας στην αγορά και n = ο αριθμός των ετών που μεσολαβούν μέχρι να λήξει η ομολογία. </a:t>
            </a:r>
          </a:p>
          <a:p>
            <a:pPr algn="just"/>
            <a:r>
              <a:rPr lang="el-GR" dirty="0" smtClean="0"/>
              <a:t>Η κατά προσέγγιση απόδοση στη λήξη υποθέτει ότι τα τοκομερίδια καταβάλλονται μια φορά το χρόνο (δηλαδή έχουμε ετήσιο ανατοκισμό) και δεν απαιτεί πολύπλοκους υπολογισμούς. Η απόκλιση δε που έχει το αποτέλεσμα του ανωτέρω τύπου από την πραγματική απόδοση στη λήξη είναι ιδιαίτερα μικρή.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fontScale="90000"/>
          </a:bodyPr>
          <a:lstStyle/>
          <a:p>
            <a:r>
              <a:rPr lang="el-GR" dirty="0" smtClean="0"/>
              <a:t> </a:t>
            </a:r>
            <a:r>
              <a:rPr lang="el-GR" b="1" dirty="0"/>
              <a:t>ΑΣΚΗΣΗ 1 </a:t>
            </a:r>
            <a:endParaRPr lang="el-GR" dirty="0"/>
          </a:p>
        </p:txBody>
      </p:sp>
      <p:sp>
        <p:nvSpPr>
          <p:cNvPr id="3" name="2 - Θέση περιεχομένου"/>
          <p:cNvSpPr>
            <a:spLocks noGrp="1"/>
          </p:cNvSpPr>
          <p:nvPr>
            <p:ph idx="1"/>
          </p:nvPr>
        </p:nvSpPr>
        <p:spPr>
          <a:xfrm>
            <a:off x="457200" y="1124744"/>
            <a:ext cx="8229600" cy="5001419"/>
          </a:xfrm>
        </p:spPr>
        <p:txBody>
          <a:bodyPr/>
          <a:lstStyle/>
          <a:p>
            <a:endParaRPr lang="el-GR" dirty="0"/>
          </a:p>
          <a:p>
            <a:pPr algn="just"/>
            <a:r>
              <a:rPr lang="el-GR" dirty="0" smtClean="0"/>
              <a:t>Εάν </a:t>
            </a:r>
            <a:r>
              <a:rPr lang="el-GR" dirty="0"/>
              <a:t>η απόδοση επί της καθαρής θέσης </a:t>
            </a:r>
            <a:r>
              <a:rPr lang="el-GR" dirty="0" smtClean="0"/>
              <a:t>της εταιρείας ΒΗΤΑ Α.Ε. </a:t>
            </a:r>
            <a:r>
              <a:rPr lang="el-GR" dirty="0"/>
              <a:t>είναι 16% και η διοίκηση της σκοπεύει να παρακρατήσει το 60% των κερδών για επενδυτικούς λόγους, ποιος είναι ο ρυθμός μεγέθυνσης των εταιρίας?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fontScale="90000"/>
          </a:bodyPr>
          <a:lstStyle/>
          <a:p>
            <a:r>
              <a:rPr lang="el-GR" b="1" dirty="0" smtClean="0"/>
              <a:t>ΠΑΡΑΔΕΙΓΜΑ</a:t>
            </a:r>
            <a:endParaRPr lang="el-GR" b="1" dirty="0"/>
          </a:p>
        </p:txBody>
      </p:sp>
      <p:sp>
        <p:nvSpPr>
          <p:cNvPr id="3" name="2 - Θέση περιεχομένου"/>
          <p:cNvSpPr>
            <a:spLocks noGrp="1"/>
          </p:cNvSpPr>
          <p:nvPr>
            <p:ph idx="1"/>
          </p:nvPr>
        </p:nvSpPr>
        <p:spPr>
          <a:xfrm>
            <a:off x="457200" y="980728"/>
            <a:ext cx="8229600" cy="5544616"/>
          </a:xfrm>
        </p:spPr>
        <p:txBody>
          <a:bodyPr>
            <a:normAutofit lnSpcReduction="10000"/>
          </a:bodyPr>
          <a:lstStyle/>
          <a:p>
            <a:endParaRPr lang="el-GR" dirty="0" smtClean="0"/>
          </a:p>
          <a:p>
            <a:pPr algn="just"/>
            <a:r>
              <a:rPr lang="el-GR" dirty="0" smtClean="0"/>
              <a:t>Η ομολογία Β εκδόθηκε στο παρελθόν και έχει διάρκεια ζωής τρία ακόμη έτη. Η ονομαστική της αξία είναι 1.000 ευρώ και το εκδοτικό της επιτόκιο είναι 8%. Τα τοκομερίδια πληρώνονται ετησίως. Η τρέχουσα τιμή της ομολογίας είναι 950,26 ευρώ (δηλαδή η ομολογία πουλιέται σήμερα υπό το άρτιο). Να βρεθεί η απόδοση που θα έχει ένας επενδυτής εάν αγοράσει την ομολογία αυτή σήμερα και την κρατήσει μέχρι να λήξει. </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ΛΥΣΗ</a:t>
            </a:r>
            <a:endParaRPr lang="el-GR" b="1" dirty="0"/>
          </a:p>
        </p:txBody>
      </p:sp>
      <p:sp>
        <p:nvSpPr>
          <p:cNvPr id="3" name="2 - Θέση περιεχομένου"/>
          <p:cNvSpPr>
            <a:spLocks noGrp="1"/>
          </p:cNvSpPr>
          <p:nvPr>
            <p:ph idx="1"/>
          </p:nvPr>
        </p:nvSpPr>
        <p:spPr/>
        <p:txBody>
          <a:bodyPr/>
          <a:lstStyle/>
          <a:p>
            <a:r>
              <a:rPr lang="el-GR" dirty="0" smtClean="0"/>
              <a:t>Χρησιμοποιώντας </a:t>
            </a:r>
            <a:r>
              <a:rPr lang="el-GR" dirty="0" smtClean="0"/>
              <a:t>τον τύπο που μας δίνει κατά προσέγγιση την απόδοση στη λήξη, βρίσκουμε ότι η ζητούμενη απόδοση είναι η εξής: </a:t>
            </a:r>
            <a:endParaRPr lang="el-GR" dirty="0"/>
          </a:p>
        </p:txBody>
      </p:sp>
      <p:pic>
        <p:nvPicPr>
          <p:cNvPr id="5122" name="Picture 2"/>
          <p:cNvPicPr>
            <a:picLocks noChangeAspect="1" noChangeArrowheads="1"/>
          </p:cNvPicPr>
          <p:nvPr/>
        </p:nvPicPr>
        <p:blipFill>
          <a:blip r:embed="rId2" cstate="print"/>
          <a:srcRect/>
          <a:stretch>
            <a:fillRect/>
          </a:stretch>
        </p:blipFill>
        <p:spPr bwMode="auto">
          <a:xfrm>
            <a:off x="1115616" y="4005064"/>
            <a:ext cx="6972300" cy="197167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90066"/>
          </a:xfrm>
        </p:spPr>
        <p:txBody>
          <a:bodyPr>
            <a:normAutofit fontScale="90000"/>
          </a:bodyPr>
          <a:lstStyle/>
          <a:p>
            <a:r>
              <a:rPr lang="el-GR" b="1" dirty="0" smtClean="0"/>
              <a:t>ΠΡΟΒΛΗΜΑ 1</a:t>
            </a:r>
            <a:endParaRPr lang="el-GR" b="1"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395536" y="980728"/>
            <a:ext cx="8229600" cy="1546698"/>
          </a:xfrm>
          <a:prstGeom prst="rect">
            <a:avLst/>
          </a:prstGeom>
          <a:noFill/>
          <a:ln w="9525">
            <a:noFill/>
            <a:miter lim="800000"/>
            <a:headEnd/>
            <a:tailEnd/>
          </a:ln>
        </p:spPr>
      </p:pic>
      <p:pic>
        <p:nvPicPr>
          <p:cNvPr id="6147" name="Picture 3"/>
          <p:cNvPicPr>
            <a:picLocks noChangeAspect="1" noChangeArrowheads="1"/>
          </p:cNvPicPr>
          <p:nvPr/>
        </p:nvPicPr>
        <p:blipFill>
          <a:blip r:embed="rId3" cstate="print"/>
          <a:srcRect/>
          <a:stretch>
            <a:fillRect/>
          </a:stretch>
        </p:blipFill>
        <p:spPr bwMode="auto">
          <a:xfrm>
            <a:off x="539552" y="2852936"/>
            <a:ext cx="7525344" cy="3168352"/>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346050"/>
          </a:xfrm>
        </p:spPr>
        <p:txBody>
          <a:bodyPr>
            <a:normAutofit fontScale="90000"/>
          </a:bodyPr>
          <a:lstStyle/>
          <a:p>
            <a:r>
              <a:rPr lang="el-GR" b="1" dirty="0" smtClean="0"/>
              <a:t>ΠΡΟΒΛΗΜΑ 2</a:t>
            </a:r>
            <a:endParaRPr lang="el-GR" b="1"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395536" y="836712"/>
            <a:ext cx="8424936" cy="576064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txBody>
          <a:bodyPr>
            <a:normAutofit fontScale="90000"/>
          </a:bodyPr>
          <a:lstStyle/>
          <a:p>
            <a:r>
              <a:rPr lang="el-GR" b="1" dirty="0" smtClean="0"/>
              <a:t>ΠΡΟΒΛΗΜΑ 3</a:t>
            </a:r>
            <a:endParaRPr lang="el-GR" b="1" dirty="0"/>
          </a:p>
        </p:txBody>
      </p:sp>
      <p:pic>
        <p:nvPicPr>
          <p:cNvPr id="8194" name="Picture 2"/>
          <p:cNvPicPr>
            <a:picLocks noGrp="1" noChangeAspect="1" noChangeArrowheads="1"/>
          </p:cNvPicPr>
          <p:nvPr>
            <p:ph idx="1"/>
          </p:nvPr>
        </p:nvPicPr>
        <p:blipFill>
          <a:blip r:embed="rId2" cstate="print"/>
          <a:srcRect/>
          <a:stretch>
            <a:fillRect/>
          </a:stretch>
        </p:blipFill>
        <p:spPr bwMode="auto">
          <a:xfrm>
            <a:off x="457200" y="1124744"/>
            <a:ext cx="8229600" cy="4752528"/>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90066"/>
          </a:xfrm>
        </p:spPr>
        <p:txBody>
          <a:bodyPr>
            <a:normAutofit fontScale="90000"/>
          </a:bodyPr>
          <a:lstStyle/>
          <a:p>
            <a:r>
              <a:rPr lang="el-GR" b="1" dirty="0" smtClean="0"/>
              <a:t>ΑΠΑΝΤΗΣΗ </a:t>
            </a:r>
            <a:endParaRPr lang="el-GR" b="1" dirty="0"/>
          </a:p>
        </p:txBody>
      </p:sp>
      <p:pic>
        <p:nvPicPr>
          <p:cNvPr id="9218" name="Picture 2"/>
          <p:cNvPicPr>
            <a:picLocks noGrp="1" noChangeAspect="1" noChangeArrowheads="1"/>
          </p:cNvPicPr>
          <p:nvPr>
            <p:ph idx="1"/>
          </p:nvPr>
        </p:nvPicPr>
        <p:blipFill>
          <a:blip r:embed="rId2" cstate="print"/>
          <a:srcRect/>
          <a:stretch>
            <a:fillRect/>
          </a:stretch>
        </p:blipFill>
        <p:spPr bwMode="auto">
          <a:xfrm>
            <a:off x="250825" y="975986"/>
            <a:ext cx="8642350" cy="5480703"/>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txBody>
          <a:bodyPr>
            <a:normAutofit fontScale="90000"/>
          </a:bodyPr>
          <a:lstStyle/>
          <a:p>
            <a:r>
              <a:rPr lang="el-GR" b="1" dirty="0" smtClean="0"/>
              <a:t>ΒΙΒΛΙΟΓΡΑΦΙΑ</a:t>
            </a:r>
            <a:endParaRPr lang="el-GR" b="1" dirty="0"/>
          </a:p>
        </p:txBody>
      </p:sp>
      <p:pic>
        <p:nvPicPr>
          <p:cNvPr id="10242" name="Picture 2"/>
          <p:cNvPicPr>
            <a:picLocks noGrp="1" noChangeAspect="1" noChangeArrowheads="1"/>
          </p:cNvPicPr>
          <p:nvPr>
            <p:ph idx="1"/>
          </p:nvPr>
        </p:nvPicPr>
        <p:blipFill>
          <a:blip r:embed="rId2" cstate="print"/>
          <a:srcRect/>
          <a:stretch>
            <a:fillRect/>
          </a:stretch>
        </p:blipFill>
        <p:spPr bwMode="auto">
          <a:xfrm>
            <a:off x="395536" y="836712"/>
            <a:ext cx="8352928" cy="5616624"/>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txBody>
          <a:bodyPr>
            <a:normAutofit fontScale="90000"/>
          </a:bodyPr>
          <a:lstStyle/>
          <a:p>
            <a:r>
              <a:rPr lang="el-GR" b="1" dirty="0" smtClean="0"/>
              <a:t>ΒΙΒΛΙΟΓΡΑΦΙΑ</a:t>
            </a:r>
            <a:endParaRPr lang="el-GR" b="1" dirty="0"/>
          </a:p>
        </p:txBody>
      </p:sp>
      <p:pic>
        <p:nvPicPr>
          <p:cNvPr id="11266" name="Picture 2"/>
          <p:cNvPicPr>
            <a:picLocks noGrp="1" noChangeAspect="1" noChangeArrowheads="1"/>
          </p:cNvPicPr>
          <p:nvPr>
            <p:ph idx="1"/>
          </p:nvPr>
        </p:nvPicPr>
        <p:blipFill>
          <a:blip r:embed="rId2" cstate="print"/>
          <a:srcRect/>
          <a:stretch>
            <a:fillRect/>
          </a:stretch>
        </p:blipFill>
        <p:spPr bwMode="auto">
          <a:xfrm>
            <a:off x="395536" y="980728"/>
            <a:ext cx="8424936" cy="5472608"/>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txBody>
          <a:bodyPr>
            <a:normAutofit fontScale="90000"/>
          </a:bodyPr>
          <a:lstStyle/>
          <a:p>
            <a:r>
              <a:rPr lang="el-GR" b="1" dirty="0" smtClean="0"/>
              <a:t>ΒΙΒΛΙΟΓΡΑΦΙΑ</a:t>
            </a:r>
            <a:endParaRPr lang="el-GR" b="1" dirty="0"/>
          </a:p>
        </p:txBody>
      </p:sp>
      <p:pic>
        <p:nvPicPr>
          <p:cNvPr id="12290" name="Picture 2"/>
          <p:cNvPicPr>
            <a:picLocks noGrp="1" noChangeAspect="1" noChangeArrowheads="1"/>
          </p:cNvPicPr>
          <p:nvPr>
            <p:ph idx="1"/>
          </p:nvPr>
        </p:nvPicPr>
        <p:blipFill>
          <a:blip r:embed="rId2" cstate="print"/>
          <a:srcRect/>
          <a:stretch>
            <a:fillRect/>
          </a:stretch>
        </p:blipFill>
        <p:spPr bwMode="auto">
          <a:xfrm>
            <a:off x="395536" y="1600200"/>
            <a:ext cx="8280920" cy="4997152"/>
          </a:xfrm>
          <a:prstGeom prst="rect">
            <a:avLst/>
          </a:prstGeom>
          <a:noFill/>
          <a:ln w="9525">
            <a:no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18058"/>
          </a:xfrm>
        </p:spPr>
        <p:txBody>
          <a:bodyPr>
            <a:normAutofit fontScale="90000"/>
          </a:bodyPr>
          <a:lstStyle/>
          <a:p>
            <a:r>
              <a:rPr lang="el-GR" b="1" dirty="0" smtClean="0"/>
              <a:t>ΒΙΒΛΙΟΓΡΑΦΙΑ</a:t>
            </a:r>
            <a:endParaRPr lang="el-GR" b="1" dirty="0"/>
          </a:p>
        </p:txBody>
      </p:sp>
      <p:pic>
        <p:nvPicPr>
          <p:cNvPr id="13314" name="Picture 2"/>
          <p:cNvPicPr>
            <a:picLocks noGrp="1" noChangeAspect="1" noChangeArrowheads="1"/>
          </p:cNvPicPr>
          <p:nvPr>
            <p:ph idx="1"/>
          </p:nvPr>
        </p:nvPicPr>
        <p:blipFill>
          <a:blip r:embed="rId2" cstate="print"/>
          <a:srcRect/>
          <a:stretch>
            <a:fillRect/>
          </a:stretch>
        </p:blipFill>
        <p:spPr bwMode="auto">
          <a:xfrm>
            <a:off x="457200" y="1628800"/>
            <a:ext cx="8229600" cy="301781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fontScale="90000"/>
          </a:bodyPr>
          <a:lstStyle/>
          <a:p>
            <a:r>
              <a:rPr lang="el-GR" b="1" dirty="0" smtClean="0"/>
              <a:t>ΛΥΣΗ 1</a:t>
            </a:r>
            <a:endParaRPr lang="el-GR" b="1" dirty="0"/>
          </a:p>
        </p:txBody>
      </p:sp>
      <p:sp>
        <p:nvSpPr>
          <p:cNvPr id="3" name="2 - Θέση περιεχομένου"/>
          <p:cNvSpPr>
            <a:spLocks noGrp="1"/>
          </p:cNvSpPr>
          <p:nvPr>
            <p:ph idx="1"/>
          </p:nvPr>
        </p:nvSpPr>
        <p:spPr>
          <a:xfrm>
            <a:off x="179512" y="1052736"/>
            <a:ext cx="8784976" cy="5328592"/>
          </a:xfrm>
        </p:spPr>
        <p:txBody>
          <a:bodyPr>
            <a:normAutofit fontScale="92500"/>
          </a:bodyPr>
          <a:lstStyle/>
          <a:p>
            <a:endParaRPr lang="el-GR" dirty="0"/>
          </a:p>
          <a:p>
            <a:pPr algn="just"/>
            <a:r>
              <a:rPr lang="el-GR" dirty="0" smtClean="0"/>
              <a:t>Η ΒΗΤΑ Α.Ε. </a:t>
            </a:r>
            <a:r>
              <a:rPr lang="el-GR" dirty="0"/>
              <a:t>έχει ROE = 16% και παρακράτηση κερδών 60%. Χρησιμοποιώντας την γνωστή εξίσωση: </a:t>
            </a:r>
          </a:p>
          <a:p>
            <a:pPr algn="just"/>
            <a:r>
              <a:rPr lang="el-GR" dirty="0" smtClean="0"/>
              <a:t>Ρυθμός Ανάπτυξης μερισμάτων </a:t>
            </a:r>
            <a:r>
              <a:rPr lang="en-US" dirty="0" smtClean="0"/>
              <a:t>(</a:t>
            </a:r>
            <a:r>
              <a:rPr lang="en-US" i="1" dirty="0" smtClean="0"/>
              <a:t>g</a:t>
            </a:r>
            <a:r>
              <a:rPr lang="en-US" i="1" dirty="0"/>
              <a:t>) = </a:t>
            </a:r>
            <a:r>
              <a:rPr lang="en-US" i="1" dirty="0" smtClean="0"/>
              <a:t>(</a:t>
            </a:r>
            <a:r>
              <a:rPr lang="el-GR" i="1" dirty="0" smtClean="0"/>
              <a:t>ποσοστό παρακράτησης κερδών μετά από φόρους</a:t>
            </a:r>
            <a:r>
              <a:rPr lang="en-US" i="1" dirty="0" smtClean="0"/>
              <a:t>) </a:t>
            </a:r>
            <a:r>
              <a:rPr lang="en-US" i="1" dirty="0"/>
              <a:t>* (ROE). </a:t>
            </a:r>
          </a:p>
          <a:p>
            <a:pPr algn="just"/>
            <a:r>
              <a:rPr lang="el-GR" dirty="0"/>
              <a:t>Οπότε έχουμε: </a:t>
            </a:r>
          </a:p>
          <a:p>
            <a:pPr algn="just"/>
            <a:r>
              <a:rPr lang="en-US" i="1" dirty="0"/>
              <a:t>g = (</a:t>
            </a:r>
            <a:r>
              <a:rPr lang="en-US" i="1" dirty="0" smtClean="0"/>
              <a:t>0</a:t>
            </a:r>
            <a:r>
              <a:rPr lang="el-GR" i="1" dirty="0" smtClean="0"/>
              <a:t>,</a:t>
            </a:r>
            <a:r>
              <a:rPr lang="en-US" i="1" dirty="0" smtClean="0"/>
              <a:t>60</a:t>
            </a:r>
            <a:r>
              <a:rPr lang="en-US" i="1" dirty="0"/>
              <a:t>) * (16%) = </a:t>
            </a:r>
            <a:r>
              <a:rPr lang="en-US" i="1" dirty="0" smtClean="0"/>
              <a:t>9</a:t>
            </a:r>
            <a:r>
              <a:rPr lang="el-GR" i="1" dirty="0" smtClean="0"/>
              <a:t>,</a:t>
            </a:r>
            <a:r>
              <a:rPr lang="en-US" i="1" dirty="0" smtClean="0"/>
              <a:t>6</a:t>
            </a:r>
            <a:r>
              <a:rPr lang="en-US" i="1" dirty="0"/>
              <a:t>%. </a:t>
            </a:r>
          </a:p>
          <a:p>
            <a:pPr algn="just"/>
            <a:r>
              <a:rPr lang="el-GR" dirty="0"/>
              <a:t>Η </a:t>
            </a:r>
            <a:r>
              <a:rPr lang="el-GR" dirty="0" smtClean="0"/>
              <a:t>ΒΗΤΑ Α.Ε. </a:t>
            </a:r>
            <a:r>
              <a:rPr lang="el-GR" dirty="0"/>
              <a:t>θα επανεπενδύσει το 60% των κερδών της, </a:t>
            </a:r>
            <a:r>
              <a:rPr lang="el-GR" dirty="0" smtClean="0"/>
              <a:t>και θα τα μεγεθυνθεί </a:t>
            </a:r>
            <a:r>
              <a:rPr lang="el-GR" dirty="0"/>
              <a:t>κατά </a:t>
            </a:r>
            <a:r>
              <a:rPr lang="el-GR" dirty="0" smtClean="0"/>
              <a:t>9,6</a:t>
            </a:r>
            <a:r>
              <a:rPr lang="el-GR" dirty="0"/>
              <a:t>% τον χρόνο.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txBody>
          <a:bodyPr>
            <a:normAutofit fontScale="90000"/>
          </a:bodyPr>
          <a:lstStyle/>
          <a:p>
            <a:r>
              <a:rPr lang="el-GR" b="1" dirty="0" smtClean="0"/>
              <a:t>ΑΣΚΗΣΗ </a:t>
            </a:r>
            <a:r>
              <a:rPr lang="el-GR" b="1" dirty="0"/>
              <a:t>2 </a:t>
            </a:r>
            <a:endParaRPr lang="el-GR" dirty="0"/>
          </a:p>
        </p:txBody>
      </p:sp>
      <p:sp>
        <p:nvSpPr>
          <p:cNvPr id="3" name="2 - Θέση περιεχομένου"/>
          <p:cNvSpPr>
            <a:spLocks noGrp="1"/>
          </p:cNvSpPr>
          <p:nvPr>
            <p:ph idx="1"/>
          </p:nvPr>
        </p:nvSpPr>
        <p:spPr>
          <a:xfrm>
            <a:off x="251520" y="1124744"/>
            <a:ext cx="8640960" cy="5400600"/>
          </a:xfrm>
        </p:spPr>
        <p:txBody>
          <a:bodyPr/>
          <a:lstStyle/>
          <a:p>
            <a:endParaRPr lang="el-GR" dirty="0"/>
          </a:p>
          <a:p>
            <a:pPr algn="just"/>
            <a:r>
              <a:rPr lang="el-GR" dirty="0" smtClean="0"/>
              <a:t>Η εταιρεία ΘΗΤΑ Α.Ε. </a:t>
            </a:r>
            <a:r>
              <a:rPr lang="el-GR" dirty="0"/>
              <a:t>διένειμε μέρισμα </a:t>
            </a:r>
            <a:r>
              <a:rPr lang="el-GR" dirty="0" smtClean="0"/>
              <a:t>€ 3,50 </a:t>
            </a:r>
            <a:r>
              <a:rPr lang="el-GR" dirty="0"/>
              <a:t>ανά μετοχή. Με σταθερό ρυθμό αύξησης 5%, ποιά </a:t>
            </a:r>
            <a:r>
              <a:rPr lang="el-GR" dirty="0" smtClean="0"/>
              <a:t>είναι </a:t>
            </a:r>
            <a:r>
              <a:rPr lang="el-GR" dirty="0"/>
              <a:t>η τιμή της κοινής μετοχής, </a:t>
            </a:r>
            <a:r>
              <a:rPr lang="el-GR" dirty="0" smtClean="0"/>
              <a:t>εάν </a:t>
            </a:r>
            <a:r>
              <a:rPr lang="el-GR" dirty="0"/>
              <a:t>οι επενδυτές απαιτούν απόδοση 20%?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txBody>
          <a:bodyPr>
            <a:normAutofit fontScale="90000"/>
          </a:bodyPr>
          <a:lstStyle/>
          <a:p>
            <a:r>
              <a:rPr lang="el-GR" b="1" dirty="0" smtClean="0"/>
              <a:t>ΛΥΣΗ 2</a:t>
            </a:r>
            <a:endParaRPr lang="el-GR" b="1" dirty="0"/>
          </a:p>
        </p:txBody>
      </p:sp>
      <p:sp>
        <p:nvSpPr>
          <p:cNvPr id="3" name="2 - Θέση περιεχομένου"/>
          <p:cNvSpPr>
            <a:spLocks noGrp="1"/>
          </p:cNvSpPr>
          <p:nvPr>
            <p:ph idx="1"/>
          </p:nvPr>
        </p:nvSpPr>
        <p:spPr>
          <a:xfrm>
            <a:off x="251520" y="1052736"/>
            <a:ext cx="8712968" cy="5544616"/>
          </a:xfrm>
        </p:spPr>
        <p:txBody>
          <a:bodyPr>
            <a:normAutofit/>
          </a:bodyPr>
          <a:lstStyle/>
          <a:p>
            <a:pPr algn="just"/>
            <a:r>
              <a:rPr lang="el-GR" sz="2400" dirty="0" smtClean="0"/>
              <a:t>Σύμφωνα με τον τύπο υπολογισμού της αξίας της μετοχής όταν η εταιρεία παρουσιάζει ρυθμό ανάπτυξης έχουμε: </a:t>
            </a:r>
          </a:p>
          <a:p>
            <a:endParaRPr lang="el-GR" dirty="0"/>
          </a:p>
          <a:p>
            <a:endParaRPr lang="el-GR" dirty="0" smtClean="0"/>
          </a:p>
          <a:p>
            <a:pPr algn="just"/>
            <a:r>
              <a:rPr lang="el-GR" sz="2400" dirty="0" smtClean="0"/>
              <a:t>Η ΘΗΤΑ Α.Ε. πλήρωσε </a:t>
            </a:r>
            <a:r>
              <a:rPr lang="el-GR" sz="2400" dirty="0"/>
              <a:t>μέρισμα </a:t>
            </a:r>
            <a:r>
              <a:rPr lang="el-GR" sz="2400" dirty="0" smtClean="0"/>
              <a:t>€ 3</a:t>
            </a:r>
            <a:r>
              <a:rPr lang="en-US" sz="2400" dirty="0"/>
              <a:t>,</a:t>
            </a:r>
            <a:r>
              <a:rPr lang="el-GR" sz="2400" dirty="0" smtClean="0"/>
              <a:t>50 </a:t>
            </a:r>
            <a:r>
              <a:rPr lang="el-GR" sz="2400" dirty="0"/>
              <a:t>πέρυσι (</a:t>
            </a:r>
            <a:r>
              <a:rPr lang="el-GR" sz="2400" dirty="0" err="1" smtClean="0"/>
              <a:t>Dο</a:t>
            </a:r>
            <a:r>
              <a:rPr lang="el-GR" sz="2400" dirty="0" smtClean="0"/>
              <a:t>), </a:t>
            </a:r>
            <a:r>
              <a:rPr lang="el-GR" sz="2400" dirty="0"/>
              <a:t>έχει σταθερό ρυθμό αύξησης g= 5% και οι επενδυτές απαιτούν απόδοση (</a:t>
            </a:r>
            <a:r>
              <a:rPr lang="el-GR" sz="2400" dirty="0" smtClean="0"/>
              <a:t>r) </a:t>
            </a:r>
            <a:r>
              <a:rPr lang="el-GR" sz="2400" dirty="0"/>
              <a:t>20%. </a:t>
            </a:r>
            <a:r>
              <a:rPr lang="el-GR" sz="2400" dirty="0" smtClean="0"/>
              <a:t>Αντικαθιστούμε στον παραπάνω τύπο και έχουμε:</a:t>
            </a:r>
          </a:p>
          <a:p>
            <a:pPr algn="just"/>
            <a:endParaRPr lang="el-GR" sz="2400" dirty="0" smtClean="0"/>
          </a:p>
          <a:p>
            <a:pPr algn="just"/>
            <a:r>
              <a:rPr lang="en-US" sz="2400" dirty="0" err="1" smtClean="0"/>
              <a:t>Vcs</a:t>
            </a:r>
            <a:r>
              <a:rPr lang="en-US" sz="2400" dirty="0" smtClean="0"/>
              <a:t> = </a:t>
            </a:r>
            <a:r>
              <a:rPr lang="en-US" sz="2400" u="sng" dirty="0" smtClean="0"/>
              <a:t>3</a:t>
            </a:r>
            <a:r>
              <a:rPr lang="el-GR" sz="2400" u="sng" dirty="0" smtClean="0"/>
              <a:t>,</a:t>
            </a:r>
            <a:r>
              <a:rPr lang="en-US" sz="2400" u="sng" dirty="0" smtClean="0"/>
              <a:t>50</a:t>
            </a:r>
            <a:r>
              <a:rPr lang="el-GR" sz="2400" u="sng" dirty="0" smtClean="0"/>
              <a:t> * (1+0,05) </a:t>
            </a:r>
            <a:r>
              <a:rPr lang="el-GR" sz="2400" dirty="0" smtClean="0"/>
              <a:t>= </a:t>
            </a:r>
            <a:r>
              <a:rPr lang="el-GR" sz="2400" u="sng" dirty="0" smtClean="0"/>
              <a:t>3,50 * 1,05 </a:t>
            </a:r>
            <a:r>
              <a:rPr lang="el-GR" sz="2400" dirty="0" smtClean="0"/>
              <a:t>=  </a:t>
            </a:r>
            <a:r>
              <a:rPr lang="el-GR" sz="2400" u="sng" dirty="0" smtClean="0"/>
              <a:t>3,675 </a:t>
            </a:r>
            <a:r>
              <a:rPr lang="el-GR" sz="2400" dirty="0" smtClean="0"/>
              <a:t>= 24,50€</a:t>
            </a:r>
            <a:endParaRPr lang="el-GR" sz="1600" u="sng" dirty="0" smtClean="0"/>
          </a:p>
          <a:p>
            <a:pPr algn="just">
              <a:buNone/>
            </a:pPr>
            <a:r>
              <a:rPr lang="el-GR" sz="2400" dirty="0" smtClean="0"/>
              <a:t>                 (0,20 – 0,05)             0,15             </a:t>
            </a:r>
            <a:r>
              <a:rPr lang="el-GR" sz="2400" dirty="0" err="1" smtClean="0"/>
              <a:t>0,15</a:t>
            </a:r>
            <a:endParaRPr lang="el-GR" sz="1600" dirty="0"/>
          </a:p>
        </p:txBody>
      </p:sp>
      <p:pic>
        <p:nvPicPr>
          <p:cNvPr id="1027" name="Picture 3"/>
          <p:cNvPicPr>
            <a:picLocks noChangeAspect="1" noChangeArrowheads="1"/>
          </p:cNvPicPr>
          <p:nvPr/>
        </p:nvPicPr>
        <p:blipFill>
          <a:blip r:embed="rId2" cstate="print"/>
          <a:srcRect/>
          <a:stretch>
            <a:fillRect/>
          </a:stretch>
        </p:blipFill>
        <p:spPr bwMode="auto">
          <a:xfrm>
            <a:off x="4067944" y="1844824"/>
            <a:ext cx="2664296" cy="1224136"/>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txBody>
          <a:bodyPr>
            <a:normAutofit fontScale="90000"/>
          </a:bodyPr>
          <a:lstStyle/>
          <a:p>
            <a:r>
              <a:rPr lang="el-GR" b="1" dirty="0"/>
              <a:t>ΑΣΚΗΣΗ 3 </a:t>
            </a:r>
            <a:endParaRPr lang="el-GR" dirty="0"/>
          </a:p>
        </p:txBody>
      </p:sp>
      <p:sp>
        <p:nvSpPr>
          <p:cNvPr id="3" name="2 - Θέση περιεχομένου"/>
          <p:cNvSpPr>
            <a:spLocks noGrp="1"/>
          </p:cNvSpPr>
          <p:nvPr>
            <p:ph idx="1"/>
          </p:nvPr>
        </p:nvSpPr>
        <p:spPr>
          <a:xfrm>
            <a:off x="251520" y="1340768"/>
            <a:ext cx="8640960" cy="5256584"/>
          </a:xfrm>
        </p:spPr>
        <p:txBody>
          <a:bodyPr/>
          <a:lstStyle/>
          <a:p>
            <a:pPr algn="just"/>
            <a:r>
              <a:rPr lang="el-GR" dirty="0"/>
              <a:t>Η </a:t>
            </a:r>
            <a:r>
              <a:rPr lang="el-GR" dirty="0" smtClean="0"/>
              <a:t>εταιρεία ΖΗΤΑ Α.Ε. </a:t>
            </a:r>
            <a:r>
              <a:rPr lang="el-GR" dirty="0"/>
              <a:t>διένειμε μέρισμα ανά μετοχή </a:t>
            </a:r>
            <a:r>
              <a:rPr lang="el-GR" dirty="0" smtClean="0"/>
              <a:t>3,75€ </a:t>
            </a:r>
            <a:r>
              <a:rPr lang="el-GR" dirty="0"/>
              <a:t>πέρυσι. Εάν η απόδοση επί της καθαρής θέσης της είναι 24% και το ποσοστό παρακράτησης κερδών 25%, ποιά είναι η τιμή της κοινής μετοχής, εάν οι επενδυτές απαιτούν απόδοση 20%?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txBody>
          <a:bodyPr>
            <a:normAutofit fontScale="90000"/>
          </a:bodyPr>
          <a:lstStyle/>
          <a:p>
            <a:r>
              <a:rPr lang="el-GR" b="1" dirty="0" smtClean="0"/>
              <a:t>Λύση 3 </a:t>
            </a:r>
            <a:endParaRPr lang="el-GR" dirty="0"/>
          </a:p>
        </p:txBody>
      </p:sp>
      <p:sp>
        <p:nvSpPr>
          <p:cNvPr id="3" name="2 - Θέση περιεχομένου"/>
          <p:cNvSpPr>
            <a:spLocks noGrp="1"/>
          </p:cNvSpPr>
          <p:nvPr>
            <p:ph idx="1"/>
          </p:nvPr>
        </p:nvSpPr>
        <p:spPr>
          <a:xfrm>
            <a:off x="251520" y="980728"/>
            <a:ext cx="8640960" cy="5544616"/>
          </a:xfrm>
        </p:spPr>
        <p:txBody>
          <a:bodyPr>
            <a:normAutofit/>
          </a:bodyPr>
          <a:lstStyle/>
          <a:p>
            <a:r>
              <a:rPr lang="el-GR" sz="2400" dirty="0"/>
              <a:t>Γνωρίζουμε ότι: </a:t>
            </a:r>
            <a:endParaRPr lang="el-GR" sz="2400" dirty="0" smtClean="0"/>
          </a:p>
          <a:p>
            <a:endParaRPr lang="el-GR" dirty="0"/>
          </a:p>
          <a:p>
            <a:pPr algn="just"/>
            <a:r>
              <a:rPr lang="el-GR" sz="2600" dirty="0"/>
              <a:t>Η </a:t>
            </a:r>
            <a:r>
              <a:rPr lang="el-GR" sz="2600" dirty="0" smtClean="0"/>
              <a:t>ΖΗΤΑ Α.Ε. </a:t>
            </a:r>
            <a:r>
              <a:rPr lang="el-GR" sz="2600" dirty="0"/>
              <a:t>πλήρωσε πέρσι μέρισμα </a:t>
            </a:r>
            <a:r>
              <a:rPr lang="el-GR" sz="2600" dirty="0" smtClean="0"/>
              <a:t>€ 3,75 </a:t>
            </a:r>
            <a:r>
              <a:rPr lang="el-GR" sz="2600" dirty="0"/>
              <a:t>(</a:t>
            </a:r>
            <a:r>
              <a:rPr lang="el-GR" sz="2600" dirty="0" err="1" smtClean="0"/>
              <a:t>Dο</a:t>
            </a:r>
            <a:r>
              <a:rPr lang="el-GR" sz="2600" dirty="0" smtClean="0"/>
              <a:t>), </a:t>
            </a:r>
            <a:r>
              <a:rPr lang="en-US" sz="2600" dirty="0" smtClean="0"/>
              <a:t>RR </a:t>
            </a:r>
            <a:r>
              <a:rPr lang="el-GR" sz="2600" dirty="0" smtClean="0"/>
              <a:t>= </a:t>
            </a:r>
            <a:r>
              <a:rPr lang="el-GR" sz="2600" dirty="0"/>
              <a:t>25%, ROE = 24%, και </a:t>
            </a:r>
            <a:r>
              <a:rPr lang="el-GR" sz="2600" dirty="0" err="1"/>
              <a:t>rcs</a:t>
            </a:r>
            <a:r>
              <a:rPr lang="el-GR" sz="2600" dirty="0"/>
              <a:t>= 20%. Για να υπολογίσουμε την αξία της μετοχής, πρέπει </a:t>
            </a:r>
            <a:r>
              <a:rPr lang="el-GR" sz="2600" dirty="0" smtClean="0"/>
              <a:t>πρώτα </a:t>
            </a:r>
            <a:r>
              <a:rPr lang="el-GR" sz="2600" dirty="0"/>
              <a:t>να </a:t>
            </a:r>
            <a:r>
              <a:rPr lang="el-GR" sz="2600" dirty="0" smtClean="0"/>
              <a:t>υπολογίσουμε </a:t>
            </a:r>
            <a:r>
              <a:rPr lang="el-GR" sz="2600" dirty="0"/>
              <a:t>τον ρυθμό </a:t>
            </a:r>
            <a:r>
              <a:rPr lang="el-GR" sz="2600" dirty="0" smtClean="0"/>
              <a:t>αύξησης</a:t>
            </a:r>
            <a:r>
              <a:rPr lang="en-US" sz="2600" dirty="0" smtClean="0"/>
              <a:t> – </a:t>
            </a:r>
            <a:r>
              <a:rPr lang="el-GR" sz="2600" dirty="0" smtClean="0"/>
              <a:t>ανάπτυξης μερισμάτων</a:t>
            </a:r>
            <a:r>
              <a:rPr lang="en-US" sz="2600" dirty="0" smtClean="0"/>
              <a:t> </a:t>
            </a:r>
            <a:r>
              <a:rPr lang="el-GR" sz="2600" dirty="0" smtClean="0"/>
              <a:t>(</a:t>
            </a:r>
            <a:r>
              <a:rPr lang="en-US" sz="2600" dirty="0" smtClean="0"/>
              <a:t>g</a:t>
            </a:r>
            <a:r>
              <a:rPr lang="el-GR" sz="2600" dirty="0" smtClean="0"/>
              <a:t>). </a:t>
            </a:r>
            <a:r>
              <a:rPr lang="el-GR" sz="2600" dirty="0"/>
              <a:t>Οπότε έχουμε: </a:t>
            </a:r>
          </a:p>
          <a:p>
            <a:pPr algn="just"/>
            <a:r>
              <a:rPr lang="en-US" sz="2600" dirty="0" smtClean="0"/>
              <a:t>(</a:t>
            </a:r>
            <a:r>
              <a:rPr lang="en-US" sz="2600" dirty="0"/>
              <a:t>g) = </a:t>
            </a:r>
            <a:r>
              <a:rPr lang="en-US" sz="2600" dirty="0" smtClean="0"/>
              <a:t>RR </a:t>
            </a:r>
            <a:r>
              <a:rPr lang="en-US" sz="2600" dirty="0"/>
              <a:t>* </a:t>
            </a:r>
            <a:r>
              <a:rPr lang="en-US" sz="2600" dirty="0" smtClean="0"/>
              <a:t>ROE.  </a:t>
            </a:r>
            <a:r>
              <a:rPr lang="el-GR" sz="2600" dirty="0" smtClean="0"/>
              <a:t>Οπότε </a:t>
            </a:r>
            <a:r>
              <a:rPr lang="el-GR" sz="2600" dirty="0"/>
              <a:t>έχουμε: </a:t>
            </a:r>
            <a:r>
              <a:rPr lang="en-US" sz="2600" dirty="0" smtClean="0"/>
              <a:t>g </a:t>
            </a:r>
            <a:r>
              <a:rPr lang="en-US" sz="2600" dirty="0"/>
              <a:t>= (</a:t>
            </a:r>
            <a:r>
              <a:rPr lang="en-US" sz="2600" dirty="0" smtClean="0"/>
              <a:t>0</a:t>
            </a:r>
            <a:r>
              <a:rPr lang="el-GR" sz="2600" dirty="0" smtClean="0"/>
              <a:t>,</a:t>
            </a:r>
            <a:r>
              <a:rPr lang="en-US" sz="2600" dirty="0" smtClean="0"/>
              <a:t>25</a:t>
            </a:r>
            <a:r>
              <a:rPr lang="en-US" sz="2600" dirty="0"/>
              <a:t>) * (24%) = 6%. </a:t>
            </a:r>
          </a:p>
          <a:p>
            <a:pPr algn="just"/>
            <a:r>
              <a:rPr lang="el-GR" sz="2600" dirty="0"/>
              <a:t>Και η τιμή είναι: </a:t>
            </a:r>
            <a:endParaRPr lang="en-US" sz="2600" dirty="0" smtClean="0"/>
          </a:p>
          <a:p>
            <a:pPr algn="just"/>
            <a:r>
              <a:rPr lang="en-US" sz="2800" dirty="0" err="1" smtClean="0"/>
              <a:t>Vcs</a:t>
            </a:r>
            <a:r>
              <a:rPr lang="en-US" sz="2800" dirty="0" smtClean="0"/>
              <a:t> = </a:t>
            </a:r>
            <a:r>
              <a:rPr lang="en-US" sz="2800" u="sng" dirty="0" smtClean="0"/>
              <a:t>3</a:t>
            </a:r>
            <a:r>
              <a:rPr lang="el-GR" sz="2800" u="sng" dirty="0" smtClean="0"/>
              <a:t>,</a:t>
            </a:r>
            <a:r>
              <a:rPr lang="en-US" sz="2800" u="sng" dirty="0" smtClean="0"/>
              <a:t>75</a:t>
            </a:r>
            <a:r>
              <a:rPr lang="el-GR" sz="2800" u="sng" dirty="0" smtClean="0"/>
              <a:t> * (1+0,0</a:t>
            </a:r>
            <a:r>
              <a:rPr lang="en-US" sz="2800" u="sng" dirty="0" smtClean="0"/>
              <a:t>6</a:t>
            </a:r>
            <a:r>
              <a:rPr lang="el-GR" sz="2800" u="sng" dirty="0" smtClean="0"/>
              <a:t>) </a:t>
            </a:r>
            <a:r>
              <a:rPr lang="el-GR" sz="2800" dirty="0" smtClean="0"/>
              <a:t>= </a:t>
            </a:r>
            <a:r>
              <a:rPr lang="el-GR" sz="2800" u="sng" dirty="0" smtClean="0"/>
              <a:t>3,</a:t>
            </a:r>
            <a:r>
              <a:rPr lang="en-US" sz="2800" u="sng" dirty="0" smtClean="0"/>
              <a:t>75</a:t>
            </a:r>
            <a:r>
              <a:rPr lang="el-GR" sz="2800" u="sng" dirty="0" smtClean="0"/>
              <a:t> * 1,0</a:t>
            </a:r>
            <a:r>
              <a:rPr lang="en-US" sz="2800" u="sng" dirty="0" smtClean="0"/>
              <a:t>6</a:t>
            </a:r>
            <a:r>
              <a:rPr lang="el-GR" sz="2800" u="sng" dirty="0" smtClean="0"/>
              <a:t> </a:t>
            </a:r>
            <a:r>
              <a:rPr lang="el-GR" sz="2800" dirty="0" smtClean="0"/>
              <a:t>=  </a:t>
            </a:r>
            <a:r>
              <a:rPr lang="el-GR" sz="2800" u="sng" dirty="0" smtClean="0"/>
              <a:t>3,</a:t>
            </a:r>
            <a:r>
              <a:rPr lang="en-US" sz="2800" u="sng" dirty="0" smtClean="0"/>
              <a:t>9</a:t>
            </a:r>
            <a:r>
              <a:rPr lang="el-GR" sz="2800" u="sng" dirty="0" smtClean="0"/>
              <a:t>75 </a:t>
            </a:r>
            <a:r>
              <a:rPr lang="el-GR" sz="2800" dirty="0" smtClean="0"/>
              <a:t>= 2</a:t>
            </a:r>
            <a:r>
              <a:rPr lang="en-US" sz="2800" dirty="0" smtClean="0"/>
              <a:t>8</a:t>
            </a:r>
            <a:r>
              <a:rPr lang="el-GR" sz="2800" dirty="0" smtClean="0"/>
              <a:t>,</a:t>
            </a:r>
            <a:r>
              <a:rPr lang="en-US" sz="2800" dirty="0" smtClean="0"/>
              <a:t>39</a:t>
            </a:r>
            <a:r>
              <a:rPr lang="el-GR" sz="2800" dirty="0" smtClean="0"/>
              <a:t>€</a:t>
            </a:r>
            <a:endParaRPr lang="el-GR" sz="1800" u="sng" dirty="0" smtClean="0"/>
          </a:p>
          <a:p>
            <a:pPr algn="just">
              <a:buNone/>
            </a:pPr>
            <a:r>
              <a:rPr lang="el-GR" sz="2800" dirty="0" smtClean="0"/>
              <a:t>                 (0,20 – 0,0</a:t>
            </a:r>
            <a:r>
              <a:rPr lang="en-US" sz="2800" dirty="0" smtClean="0"/>
              <a:t>6</a:t>
            </a:r>
            <a:r>
              <a:rPr lang="el-GR" sz="2800" dirty="0" smtClean="0"/>
              <a:t>)             0,1</a:t>
            </a:r>
            <a:r>
              <a:rPr lang="en-US" sz="2800" dirty="0" smtClean="0"/>
              <a:t>4</a:t>
            </a:r>
            <a:r>
              <a:rPr lang="el-GR" sz="2800" dirty="0" smtClean="0"/>
              <a:t>             0,1</a:t>
            </a:r>
            <a:r>
              <a:rPr lang="en-US" sz="2800" dirty="0" smtClean="0"/>
              <a:t>4</a:t>
            </a:r>
            <a:endParaRPr lang="el-GR" sz="1800" dirty="0" smtClean="0"/>
          </a:p>
          <a:p>
            <a:endParaRPr lang="el-GR" sz="2600" dirty="0" smtClean="0"/>
          </a:p>
          <a:p>
            <a:endParaRPr lang="el-GR" dirty="0"/>
          </a:p>
        </p:txBody>
      </p:sp>
      <p:pic>
        <p:nvPicPr>
          <p:cNvPr id="2050" name="Picture 2"/>
          <p:cNvPicPr>
            <a:picLocks noChangeAspect="1" noChangeArrowheads="1"/>
          </p:cNvPicPr>
          <p:nvPr/>
        </p:nvPicPr>
        <p:blipFill>
          <a:blip r:embed="rId2" cstate="print"/>
          <a:srcRect/>
          <a:stretch>
            <a:fillRect/>
          </a:stretch>
        </p:blipFill>
        <p:spPr bwMode="auto">
          <a:xfrm>
            <a:off x="3563888" y="980728"/>
            <a:ext cx="2736304" cy="936104"/>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txBody>
          <a:bodyPr>
            <a:normAutofit fontScale="90000"/>
          </a:bodyPr>
          <a:lstStyle/>
          <a:p>
            <a:r>
              <a:rPr lang="el-GR" b="1" dirty="0"/>
              <a:t>ΑΣΚΗΣΗ 4 </a:t>
            </a:r>
            <a:endParaRPr lang="el-GR" dirty="0"/>
          </a:p>
        </p:txBody>
      </p:sp>
      <p:sp>
        <p:nvSpPr>
          <p:cNvPr id="3" name="2 - Θέση περιεχομένου"/>
          <p:cNvSpPr>
            <a:spLocks noGrp="1"/>
          </p:cNvSpPr>
          <p:nvPr>
            <p:ph idx="1"/>
          </p:nvPr>
        </p:nvSpPr>
        <p:spPr>
          <a:xfrm>
            <a:off x="251520" y="980728"/>
            <a:ext cx="8640960" cy="5688632"/>
          </a:xfrm>
        </p:spPr>
        <p:txBody>
          <a:bodyPr>
            <a:noAutofit/>
          </a:bodyPr>
          <a:lstStyle/>
          <a:p>
            <a:pPr algn="just"/>
            <a:r>
              <a:rPr lang="el-GR" sz="2400" dirty="0" smtClean="0"/>
              <a:t>Η εταιρεία ΚΑΠΠΑ Α.Ε. εξετάζει </a:t>
            </a:r>
            <a:r>
              <a:rPr lang="el-GR" sz="2400" dirty="0"/>
              <a:t>την αγορά </a:t>
            </a:r>
            <a:r>
              <a:rPr lang="el-GR" sz="2400" dirty="0" smtClean="0"/>
              <a:t>της </a:t>
            </a:r>
            <a:r>
              <a:rPr lang="el-GR" sz="2400" dirty="0"/>
              <a:t>μετοχής της </a:t>
            </a:r>
            <a:r>
              <a:rPr lang="el-GR" sz="2400" dirty="0" smtClean="0"/>
              <a:t>εταιρείας ΣΙΓΜΑ Α.Ε. </a:t>
            </a:r>
            <a:r>
              <a:rPr lang="el-GR" sz="2400" dirty="0"/>
              <a:t>Κατά τη διάρκεια του διαχειριστικού έτους που μόλις ολοκληρώθηκε η </a:t>
            </a:r>
            <a:r>
              <a:rPr lang="el-GR" sz="2400" dirty="0" smtClean="0"/>
              <a:t>εταιρεία ΣΙΓΜΑ Α.Ε. </a:t>
            </a:r>
            <a:r>
              <a:rPr lang="el-GR" sz="2400" dirty="0"/>
              <a:t>είχε κέρδη </a:t>
            </a:r>
            <a:r>
              <a:rPr lang="el-GR" sz="2400" dirty="0" smtClean="0"/>
              <a:t>(Ε) € 4,25 </a:t>
            </a:r>
            <a:r>
              <a:rPr lang="el-GR" sz="2400" dirty="0"/>
              <a:t>ανά μετοχή και πλήρωσε μέρισμα </a:t>
            </a:r>
            <a:r>
              <a:rPr lang="el-GR" sz="2400" dirty="0" smtClean="0"/>
              <a:t>€ 2,55 </a:t>
            </a:r>
            <a:r>
              <a:rPr lang="el-GR" sz="2400" dirty="0"/>
              <a:t>ανά μετοχή (</a:t>
            </a:r>
            <a:r>
              <a:rPr lang="el-GR" sz="2400" dirty="0" err="1"/>
              <a:t>Do</a:t>
            </a:r>
            <a:r>
              <a:rPr lang="el-GR" sz="2400" dirty="0"/>
              <a:t>= </a:t>
            </a:r>
            <a:r>
              <a:rPr lang="el-GR" sz="2400" dirty="0" smtClean="0"/>
              <a:t>€2,55</a:t>
            </a:r>
            <a:r>
              <a:rPr lang="el-GR" sz="2400" dirty="0"/>
              <a:t>). Τα κέρδη και τα μερίσματα της </a:t>
            </a:r>
            <a:r>
              <a:rPr lang="el-GR" sz="2400" dirty="0" smtClean="0"/>
              <a:t>ΣΙΓΜΑ Α.Ε. </a:t>
            </a:r>
            <a:r>
              <a:rPr lang="el-GR" sz="2400" dirty="0"/>
              <a:t>αναμένεται να μεγεθύνονται κατα 25% τον χρόνο για τα επόμενα 3 χρόνια, μετά τα οποία αναμένονται να αυξάνονται με 10% το χρόνο μέχρι το άπειρο. </a:t>
            </a:r>
          </a:p>
          <a:p>
            <a:pPr algn="just"/>
            <a:r>
              <a:rPr lang="el-GR" sz="2400" dirty="0"/>
              <a:t>Ποιά η μέγιστη τιμή που θα </a:t>
            </a:r>
            <a:r>
              <a:rPr lang="el-GR" sz="2400" dirty="0" smtClean="0"/>
              <a:t>πρέπει </a:t>
            </a:r>
            <a:r>
              <a:rPr lang="el-GR" sz="2400" dirty="0"/>
              <a:t>να πληρώσει η </a:t>
            </a:r>
            <a:r>
              <a:rPr lang="el-GR" sz="2400" dirty="0" smtClean="0"/>
              <a:t>ΚΑΠΠΑ Α.Ε. </a:t>
            </a:r>
            <a:r>
              <a:rPr lang="el-GR" sz="2400" dirty="0"/>
              <a:t>για τη μετοχή της </a:t>
            </a:r>
            <a:r>
              <a:rPr lang="el-GR" sz="2400" dirty="0" smtClean="0"/>
              <a:t>ΣΙΓΜΑ Α.Ε. εάν </a:t>
            </a:r>
            <a:r>
              <a:rPr lang="el-GR" sz="2400" dirty="0"/>
              <a:t>έχει απαιτούμενη απόδοση </a:t>
            </a:r>
            <a:r>
              <a:rPr lang="el-GR" sz="2400" dirty="0" smtClean="0"/>
              <a:t>επί </a:t>
            </a:r>
            <a:r>
              <a:rPr lang="el-GR" sz="2400" dirty="0"/>
              <a:t>της επένδυσης 15% με χαρακτηριστικά κινδύνου ίδια με αυτά της </a:t>
            </a:r>
            <a:r>
              <a:rPr lang="el-GR" sz="2400" dirty="0" smtClean="0"/>
              <a:t>ΣΙΓΜΑ Α.Ε.</a:t>
            </a:r>
            <a:r>
              <a:rPr lang="en-US" sz="2400" dirty="0" smtClean="0"/>
              <a:t>;</a:t>
            </a:r>
            <a:r>
              <a:rPr lang="el-GR" sz="2400" dirty="0" smtClean="0"/>
              <a:t> </a:t>
            </a:r>
          </a:p>
          <a:p>
            <a:pPr algn="just"/>
            <a:r>
              <a:rPr lang="el-GR" sz="2400" dirty="0" smtClean="0"/>
              <a:t>Αν η ΣΙΓΜΑ Α.Ε. είχε 100</a:t>
            </a:r>
            <a:r>
              <a:rPr lang="en-US" sz="2400" dirty="0" smtClean="0"/>
              <a:t>.</a:t>
            </a:r>
            <a:r>
              <a:rPr lang="el-GR" sz="2400" dirty="0" smtClean="0"/>
              <a:t>000 μετοχές πόση θα ήταν η συνολική αξία της</a:t>
            </a:r>
            <a:r>
              <a:rPr lang="en-US" sz="2400" dirty="0"/>
              <a:t>;</a:t>
            </a:r>
            <a:endParaRPr lang="el-G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90066"/>
          </a:xfrm>
        </p:spPr>
        <p:txBody>
          <a:bodyPr>
            <a:normAutofit fontScale="90000"/>
          </a:bodyPr>
          <a:lstStyle/>
          <a:p>
            <a:r>
              <a:rPr lang="el-GR" b="1" dirty="0" smtClean="0"/>
              <a:t>ΛΥΣΗ 4</a:t>
            </a:r>
            <a:endParaRPr lang="el-GR" b="1" dirty="0"/>
          </a:p>
        </p:txBody>
      </p:sp>
      <p:sp>
        <p:nvSpPr>
          <p:cNvPr id="3" name="2 - Θέση περιεχομένου"/>
          <p:cNvSpPr>
            <a:spLocks noGrp="1"/>
          </p:cNvSpPr>
          <p:nvPr>
            <p:ph idx="1"/>
          </p:nvPr>
        </p:nvSpPr>
        <p:spPr>
          <a:xfrm>
            <a:off x="179512" y="836712"/>
            <a:ext cx="8712968" cy="5688632"/>
          </a:xfrm>
        </p:spPr>
        <p:txBody>
          <a:bodyPr>
            <a:normAutofit/>
          </a:bodyPr>
          <a:lstStyle/>
          <a:p>
            <a:pPr algn="ctr">
              <a:buNone/>
            </a:pPr>
            <a:r>
              <a:rPr lang="el-GR" sz="2400" b="1" dirty="0"/>
              <a:t>Βήματα 1 </a:t>
            </a:r>
            <a:r>
              <a:rPr lang="el-GR" sz="2400" b="1" dirty="0" smtClean="0"/>
              <a:t>&amp; </a:t>
            </a:r>
            <a:r>
              <a:rPr lang="el-GR" sz="2400" b="1" dirty="0"/>
              <a:t>2: Αξία των </a:t>
            </a:r>
            <a:r>
              <a:rPr lang="el-GR" sz="2400" b="1" dirty="0" smtClean="0"/>
              <a:t>Μερισμάτων </a:t>
            </a:r>
            <a:r>
              <a:rPr lang="en-US" sz="2400" b="1" dirty="0" smtClean="0"/>
              <a:t>Dt </a:t>
            </a:r>
            <a:r>
              <a:rPr lang="el-GR" sz="2400" b="1" dirty="0" smtClean="0"/>
              <a:t>και </a:t>
            </a:r>
            <a:r>
              <a:rPr lang="el-GR" sz="2400" b="1" dirty="0"/>
              <a:t>Παρούσα αξία των </a:t>
            </a:r>
            <a:r>
              <a:rPr lang="el-GR" sz="2400" b="1" dirty="0" smtClean="0"/>
              <a:t>Μερισμάτων </a:t>
            </a:r>
            <a:r>
              <a:rPr lang="en-US" sz="2400" b="1" dirty="0" smtClean="0"/>
              <a:t>PV</a:t>
            </a:r>
            <a:r>
              <a:rPr lang="el-GR" sz="2400" b="1" dirty="0" smtClean="0"/>
              <a:t>.</a:t>
            </a:r>
          </a:p>
          <a:p>
            <a:r>
              <a:rPr lang="en-US" sz="2000" b="1" i="1" u="sng" dirty="0"/>
              <a:t>t 	</a:t>
            </a:r>
            <a:r>
              <a:rPr lang="en-US" sz="2000" b="1" i="1" u="sng" dirty="0" smtClean="0"/>
              <a:t>D</a:t>
            </a:r>
            <a:r>
              <a:rPr lang="el-GR" sz="2000" b="1" i="1" u="sng" dirty="0" smtClean="0"/>
              <a:t>ο</a:t>
            </a:r>
            <a:r>
              <a:rPr lang="en-US" sz="2000" b="1" i="1" u="sng" dirty="0" smtClean="0"/>
              <a:t> </a:t>
            </a:r>
            <a:r>
              <a:rPr lang="en-US" sz="2000" b="1" i="1" u="sng" dirty="0"/>
              <a:t>	1.25t 	</a:t>
            </a:r>
            <a:r>
              <a:rPr lang="el-GR" sz="2000" b="1" i="1" u="sng" dirty="0" smtClean="0"/>
              <a:t>                    </a:t>
            </a:r>
            <a:r>
              <a:rPr lang="en-US" sz="2000" b="1" i="1" u="sng" dirty="0" smtClean="0"/>
              <a:t>Dt </a:t>
            </a:r>
            <a:r>
              <a:rPr lang="en-US" sz="2000" b="1" i="1" u="sng" dirty="0"/>
              <a:t>	</a:t>
            </a:r>
            <a:r>
              <a:rPr lang="el-GR" sz="2000" b="1" i="1" u="sng" dirty="0" smtClean="0"/>
              <a:t>    </a:t>
            </a:r>
            <a:r>
              <a:rPr lang="en-US" sz="2000" b="1" i="1" u="sng" dirty="0" smtClean="0"/>
              <a:t>1</a:t>
            </a:r>
            <a:r>
              <a:rPr lang="en-US" sz="2000" b="1" i="1" u="sng" dirty="0"/>
              <a:t>/(1.15)t 	</a:t>
            </a:r>
            <a:r>
              <a:rPr lang="el-GR" sz="2000" b="1" i="1" u="sng" dirty="0" smtClean="0"/>
              <a:t>      </a:t>
            </a:r>
            <a:r>
              <a:rPr lang="en-US" sz="2000" b="1" i="1" u="sng" dirty="0" smtClean="0"/>
              <a:t>PV </a:t>
            </a:r>
            <a:r>
              <a:rPr lang="en-US" sz="2000" b="1" i="1" u="sng" dirty="0"/>
              <a:t>of </a:t>
            </a:r>
            <a:endParaRPr lang="el-GR" sz="2000" b="1" i="1" u="sng" dirty="0" smtClean="0"/>
          </a:p>
          <a:p>
            <a:r>
              <a:rPr lang="el-GR" sz="2000" b="1" i="1" u="sng" dirty="0"/>
              <a:t> </a:t>
            </a:r>
            <a:r>
              <a:rPr lang="el-GR" sz="2000" b="1" i="1" u="sng" dirty="0" smtClean="0"/>
              <a:t>                                                                                                           </a:t>
            </a:r>
            <a:r>
              <a:rPr lang="en-US" sz="2000" b="1" i="1" u="sng" dirty="0" smtClean="0"/>
              <a:t>Dividends </a:t>
            </a:r>
            <a:r>
              <a:rPr lang="en-US" sz="2000" b="1" i="1" u="sng" dirty="0"/>
              <a:t>	</a:t>
            </a:r>
          </a:p>
          <a:p>
            <a:r>
              <a:rPr lang="el-GR" sz="2000" b="1" u="sng" dirty="0"/>
              <a:t>1</a:t>
            </a:r>
            <a:r>
              <a:rPr lang="el-GR" sz="2000" u="sng" dirty="0"/>
              <a:t> </a:t>
            </a:r>
            <a:r>
              <a:rPr lang="el-GR" sz="2000" u="sng" dirty="0" smtClean="0"/>
              <a:t>  </a:t>
            </a:r>
            <a:r>
              <a:rPr lang="el-GR" sz="2000" u="sng" dirty="0"/>
              <a:t> </a:t>
            </a:r>
            <a:r>
              <a:rPr lang="el-GR" sz="2000" u="sng" dirty="0" smtClean="0"/>
              <a:t>    </a:t>
            </a:r>
            <a:r>
              <a:rPr lang="el-GR" sz="2000" b="1" u="sng" dirty="0" smtClean="0">
                <a:solidFill>
                  <a:schemeClr val="accent6">
                    <a:lumMod val="50000"/>
                  </a:schemeClr>
                </a:solidFill>
              </a:rPr>
              <a:t>2,55</a:t>
            </a:r>
            <a:r>
              <a:rPr lang="el-GR" sz="2000" u="sng" dirty="0" smtClean="0"/>
              <a:t>     </a:t>
            </a:r>
            <a:r>
              <a:rPr lang="el-GR" sz="2000" b="1" u="sng" dirty="0" smtClean="0">
                <a:solidFill>
                  <a:srgbClr val="006600"/>
                </a:solidFill>
              </a:rPr>
              <a:t>(1+0,25) = 1,25</a:t>
            </a:r>
            <a:r>
              <a:rPr lang="el-GR" sz="2000" u="sng" dirty="0" smtClean="0"/>
              <a:t>           </a:t>
            </a:r>
            <a:r>
              <a:rPr lang="el-GR" sz="2000" b="1" u="sng" dirty="0" smtClean="0">
                <a:solidFill>
                  <a:srgbClr val="C00000"/>
                </a:solidFill>
              </a:rPr>
              <a:t>3,19</a:t>
            </a:r>
            <a:r>
              <a:rPr lang="el-GR" sz="2000" b="1" u="sng" dirty="0" smtClean="0"/>
              <a:t> </a:t>
            </a:r>
            <a:r>
              <a:rPr lang="el-GR" sz="2000" u="sng" dirty="0" smtClean="0"/>
              <a:t>          </a:t>
            </a:r>
            <a:r>
              <a:rPr lang="el-GR" sz="2000" b="1" u="sng" dirty="0" smtClean="0">
                <a:solidFill>
                  <a:srgbClr val="7030A0"/>
                </a:solidFill>
              </a:rPr>
              <a:t>0,8696 </a:t>
            </a:r>
            <a:r>
              <a:rPr lang="el-GR" sz="2000" u="sng" dirty="0"/>
              <a:t>	</a:t>
            </a:r>
            <a:r>
              <a:rPr lang="el-GR" sz="2000" u="sng" dirty="0" smtClean="0"/>
              <a:t>       </a:t>
            </a:r>
            <a:r>
              <a:rPr lang="el-GR" sz="2000" b="1" u="sng" dirty="0" smtClean="0">
                <a:solidFill>
                  <a:srgbClr val="0000FF"/>
                </a:solidFill>
              </a:rPr>
              <a:t>2,77 </a:t>
            </a:r>
            <a:r>
              <a:rPr lang="el-GR" sz="2000" b="1" u="sng" dirty="0">
                <a:solidFill>
                  <a:srgbClr val="0000FF"/>
                </a:solidFill>
              </a:rPr>
              <a:t>	</a:t>
            </a:r>
          </a:p>
          <a:p>
            <a:r>
              <a:rPr lang="el-GR" sz="2000" b="1" u="sng" dirty="0"/>
              <a:t>2</a:t>
            </a:r>
            <a:r>
              <a:rPr lang="el-GR" sz="2000" u="sng" dirty="0"/>
              <a:t> 	</a:t>
            </a:r>
            <a:r>
              <a:rPr lang="el-GR" sz="2000" b="1" u="sng" dirty="0" smtClean="0">
                <a:solidFill>
                  <a:schemeClr val="accent6">
                    <a:lumMod val="50000"/>
                  </a:schemeClr>
                </a:solidFill>
              </a:rPr>
              <a:t>2,55  </a:t>
            </a:r>
            <a:r>
              <a:rPr lang="el-GR" sz="2000" u="sng" dirty="0" smtClean="0"/>
              <a:t>   </a:t>
            </a:r>
            <a:r>
              <a:rPr lang="el-GR" sz="2000" b="1" u="sng" dirty="0" smtClean="0">
                <a:solidFill>
                  <a:srgbClr val="006600"/>
                </a:solidFill>
              </a:rPr>
              <a:t>(1+0,25)² = 1,5625     </a:t>
            </a:r>
            <a:r>
              <a:rPr lang="el-GR" sz="2000" b="1" u="sng" dirty="0" smtClean="0">
                <a:solidFill>
                  <a:srgbClr val="C00000"/>
                </a:solidFill>
              </a:rPr>
              <a:t>3,98</a:t>
            </a:r>
            <a:r>
              <a:rPr lang="el-GR" sz="2000" u="sng" dirty="0" smtClean="0">
                <a:solidFill>
                  <a:srgbClr val="C00000"/>
                </a:solidFill>
              </a:rPr>
              <a:t> </a:t>
            </a:r>
            <a:r>
              <a:rPr lang="el-GR" sz="2000" u="sng" dirty="0" smtClean="0"/>
              <a:t>          </a:t>
            </a:r>
            <a:r>
              <a:rPr lang="el-GR" sz="2000" b="1" u="sng" dirty="0" smtClean="0">
                <a:solidFill>
                  <a:srgbClr val="7030A0"/>
                </a:solidFill>
              </a:rPr>
              <a:t>0,7561</a:t>
            </a:r>
            <a:r>
              <a:rPr lang="el-GR" sz="2000" u="sng" dirty="0" smtClean="0"/>
              <a:t> </a:t>
            </a:r>
            <a:r>
              <a:rPr lang="el-GR" sz="2000" u="sng" dirty="0"/>
              <a:t>	</a:t>
            </a:r>
            <a:r>
              <a:rPr lang="el-GR" sz="2000" u="sng" dirty="0" smtClean="0"/>
              <a:t>       </a:t>
            </a:r>
            <a:r>
              <a:rPr lang="el-GR" sz="2000" b="1" u="sng" dirty="0" smtClean="0">
                <a:solidFill>
                  <a:srgbClr val="0000FF"/>
                </a:solidFill>
              </a:rPr>
              <a:t>3,01</a:t>
            </a:r>
            <a:r>
              <a:rPr lang="el-GR" sz="2000" u="sng" dirty="0" smtClean="0"/>
              <a:t> </a:t>
            </a:r>
            <a:r>
              <a:rPr lang="el-GR" sz="2000" u="sng" dirty="0"/>
              <a:t>	</a:t>
            </a:r>
          </a:p>
          <a:p>
            <a:r>
              <a:rPr lang="el-GR" sz="2000" b="1" u="sng" dirty="0"/>
              <a:t>3</a:t>
            </a:r>
            <a:r>
              <a:rPr lang="el-GR" sz="2000" u="sng" dirty="0"/>
              <a:t> 	</a:t>
            </a:r>
            <a:r>
              <a:rPr lang="el-GR" sz="2000" b="1" u="sng" dirty="0" smtClean="0">
                <a:solidFill>
                  <a:schemeClr val="accent6">
                    <a:lumMod val="50000"/>
                  </a:schemeClr>
                </a:solidFill>
              </a:rPr>
              <a:t>2,55</a:t>
            </a:r>
            <a:r>
              <a:rPr lang="el-GR" sz="2000" u="sng" dirty="0" smtClean="0"/>
              <a:t>     </a:t>
            </a:r>
            <a:r>
              <a:rPr lang="el-GR" sz="2000" b="1" u="sng" dirty="0" smtClean="0">
                <a:solidFill>
                  <a:srgbClr val="006600"/>
                </a:solidFill>
              </a:rPr>
              <a:t>(1+0,25)³  = 1,9531 </a:t>
            </a:r>
            <a:r>
              <a:rPr lang="el-GR" sz="2000" b="1" u="sng" dirty="0" smtClean="0"/>
              <a:t>   </a:t>
            </a:r>
            <a:r>
              <a:rPr lang="el-GR" sz="2000" b="1" u="sng" dirty="0" smtClean="0">
                <a:solidFill>
                  <a:srgbClr val="C00000"/>
                </a:solidFill>
              </a:rPr>
              <a:t>4,98</a:t>
            </a:r>
            <a:r>
              <a:rPr lang="el-GR" sz="2000" u="sng" dirty="0" smtClean="0"/>
              <a:t>           </a:t>
            </a:r>
            <a:r>
              <a:rPr lang="el-GR" sz="2000" b="1" u="sng" dirty="0" smtClean="0">
                <a:solidFill>
                  <a:srgbClr val="7030A0"/>
                </a:solidFill>
              </a:rPr>
              <a:t>0,6575 </a:t>
            </a:r>
            <a:r>
              <a:rPr lang="el-GR" sz="2000" u="sng" dirty="0"/>
              <a:t>	</a:t>
            </a:r>
            <a:r>
              <a:rPr lang="el-GR" sz="2000" u="sng" dirty="0" smtClean="0"/>
              <a:t>       </a:t>
            </a:r>
            <a:r>
              <a:rPr lang="el-GR" sz="2000" b="1" u="sng" dirty="0" smtClean="0">
                <a:solidFill>
                  <a:srgbClr val="0000FF"/>
                </a:solidFill>
              </a:rPr>
              <a:t>3,27</a:t>
            </a:r>
            <a:r>
              <a:rPr lang="el-GR" sz="2000" u="sng" dirty="0" smtClean="0"/>
              <a:t> </a:t>
            </a:r>
            <a:r>
              <a:rPr lang="el-GR" sz="2000" u="sng" dirty="0"/>
              <a:t>	</a:t>
            </a:r>
          </a:p>
          <a:p>
            <a:r>
              <a:rPr lang="el-GR" sz="2000" b="1" u="sng" dirty="0" smtClean="0">
                <a:solidFill>
                  <a:srgbClr val="0000FF"/>
                </a:solidFill>
              </a:rPr>
              <a:t>                                                                                      ΣΥΝΟΛΟ </a:t>
            </a:r>
            <a:r>
              <a:rPr lang="en-US" sz="2000" b="1" u="sng" dirty="0" smtClean="0">
                <a:solidFill>
                  <a:srgbClr val="0000FF"/>
                </a:solidFill>
              </a:rPr>
              <a:t>PV</a:t>
            </a:r>
            <a:r>
              <a:rPr lang="el-GR" sz="2000" b="1" u="sng" dirty="0" smtClean="0">
                <a:solidFill>
                  <a:srgbClr val="0000FF"/>
                </a:solidFill>
              </a:rPr>
              <a:t>    €9,05 </a:t>
            </a:r>
          </a:p>
          <a:p>
            <a:pPr algn="ctr">
              <a:buNone/>
            </a:pPr>
            <a:r>
              <a:rPr lang="el-GR" sz="2400" b="1" dirty="0" smtClean="0"/>
              <a:t>Βήμα </a:t>
            </a:r>
            <a:r>
              <a:rPr lang="el-GR" sz="2400" b="1" dirty="0"/>
              <a:t>3: </a:t>
            </a:r>
            <a:r>
              <a:rPr lang="el-GR" sz="2400" b="1" i="1" dirty="0"/>
              <a:t>PV της τιμής της μετοχής στο </a:t>
            </a:r>
            <a:r>
              <a:rPr lang="el-GR" sz="2400" b="1" i="1" dirty="0" smtClean="0"/>
              <a:t>τέλος </a:t>
            </a:r>
            <a:r>
              <a:rPr lang="el-GR" sz="2400" b="1" i="1" dirty="0"/>
              <a:t>της αρχικής περιόδου </a:t>
            </a:r>
            <a:endParaRPr lang="el-GR" sz="2400" b="1" dirty="0" smtClean="0"/>
          </a:p>
          <a:p>
            <a:r>
              <a:rPr lang="en-US" sz="2000" dirty="0" smtClean="0"/>
              <a:t>D</a:t>
            </a:r>
            <a:r>
              <a:rPr lang="el-GR" sz="1200" dirty="0" smtClean="0"/>
              <a:t>3+1</a:t>
            </a:r>
            <a:r>
              <a:rPr lang="el-GR" sz="2000" dirty="0" smtClean="0"/>
              <a:t> = 4,98 * (1+0,10) = 4,98 * 1,10 = 5,48</a:t>
            </a:r>
            <a:r>
              <a:rPr lang="el-GR" sz="2000" dirty="0"/>
              <a:t>	</a:t>
            </a:r>
          </a:p>
          <a:p>
            <a:r>
              <a:rPr lang="en-US" sz="2000" dirty="0"/>
              <a:t>P</a:t>
            </a:r>
            <a:r>
              <a:rPr lang="en-US" sz="1200" dirty="0"/>
              <a:t>3</a:t>
            </a:r>
            <a:r>
              <a:rPr lang="en-US" sz="2000" dirty="0"/>
              <a:t> </a:t>
            </a:r>
            <a:r>
              <a:rPr lang="el-GR" sz="2000" dirty="0" smtClean="0"/>
              <a:t>= </a:t>
            </a:r>
            <a:r>
              <a:rPr lang="en-US" sz="2000" dirty="0" smtClean="0"/>
              <a:t>[</a:t>
            </a:r>
            <a:r>
              <a:rPr lang="en-US" sz="2000" dirty="0"/>
              <a:t>D</a:t>
            </a:r>
            <a:r>
              <a:rPr lang="en-US" sz="1200" dirty="0"/>
              <a:t>4</a:t>
            </a:r>
            <a:r>
              <a:rPr lang="en-US" sz="2000" dirty="0"/>
              <a:t> </a:t>
            </a:r>
            <a:r>
              <a:rPr lang="el-GR" sz="2000" dirty="0" smtClean="0"/>
              <a:t>/</a:t>
            </a:r>
            <a:r>
              <a:rPr lang="en-US" sz="2000" dirty="0" smtClean="0"/>
              <a:t> </a:t>
            </a:r>
            <a:r>
              <a:rPr lang="en-US" sz="2000" dirty="0"/>
              <a:t>(</a:t>
            </a:r>
            <a:r>
              <a:rPr lang="en-US" sz="2000" dirty="0" err="1"/>
              <a:t>r</a:t>
            </a:r>
            <a:r>
              <a:rPr lang="en-US" sz="1200" dirty="0" err="1"/>
              <a:t>s</a:t>
            </a:r>
            <a:r>
              <a:rPr lang="en-US" sz="2000" dirty="0"/>
              <a:t> </a:t>
            </a:r>
            <a:r>
              <a:rPr lang="el-GR" sz="2000" dirty="0" smtClean="0"/>
              <a:t>-</a:t>
            </a:r>
            <a:r>
              <a:rPr lang="en-US" sz="2000" dirty="0" smtClean="0"/>
              <a:t> </a:t>
            </a:r>
            <a:r>
              <a:rPr lang="en-US" sz="2000" dirty="0"/>
              <a:t>g</a:t>
            </a:r>
            <a:r>
              <a:rPr lang="en-US" sz="1200" dirty="0"/>
              <a:t>2</a:t>
            </a:r>
            <a:r>
              <a:rPr lang="en-US" sz="2000" dirty="0"/>
              <a:t>)] </a:t>
            </a:r>
            <a:r>
              <a:rPr lang="el-GR" sz="2000" dirty="0" smtClean="0"/>
              <a:t>= [5,48 / (0,15 – 0,10)]  = [5,48 / 0,05] = 109,60</a:t>
            </a:r>
          </a:p>
          <a:p>
            <a:r>
              <a:rPr lang="el-GR" sz="2000" dirty="0" smtClean="0"/>
              <a:t>Η PV </a:t>
            </a:r>
            <a:r>
              <a:rPr lang="el-GR" sz="2000" dirty="0"/>
              <a:t>στο τέλος της τρίτης χρονιάς </a:t>
            </a:r>
            <a:r>
              <a:rPr lang="el-GR" sz="2000" dirty="0" smtClean="0"/>
              <a:t> εφόσον </a:t>
            </a:r>
            <a:r>
              <a:rPr lang="pt-BR" sz="2000" dirty="0" smtClean="0"/>
              <a:t>N </a:t>
            </a:r>
            <a:r>
              <a:rPr lang="el-GR" sz="2000" dirty="0" smtClean="0"/>
              <a:t>=</a:t>
            </a:r>
            <a:r>
              <a:rPr lang="pt-BR" sz="2000" dirty="0" smtClean="0"/>
              <a:t> 3     I </a:t>
            </a:r>
            <a:r>
              <a:rPr lang="el-GR" sz="2000" dirty="0" smtClean="0"/>
              <a:t>= </a:t>
            </a:r>
            <a:r>
              <a:rPr lang="pt-BR" sz="2000" dirty="0" smtClean="0"/>
              <a:t>15%,     </a:t>
            </a:r>
            <a:r>
              <a:rPr lang="pt-BR" sz="2000" dirty="0"/>
              <a:t>FV </a:t>
            </a:r>
            <a:r>
              <a:rPr lang="el-GR" sz="2000" dirty="0" smtClean="0"/>
              <a:t>=</a:t>
            </a:r>
            <a:r>
              <a:rPr lang="pt-BR" sz="2000" dirty="0" smtClean="0"/>
              <a:t> </a:t>
            </a:r>
            <a:r>
              <a:rPr lang="pt-BR" sz="2000" dirty="0"/>
              <a:t>$</a:t>
            </a:r>
            <a:r>
              <a:rPr lang="pt-BR" sz="2000" dirty="0" smtClean="0"/>
              <a:t>109</a:t>
            </a:r>
            <a:r>
              <a:rPr lang="el-GR" sz="2000" dirty="0" smtClean="0"/>
              <a:t>,</a:t>
            </a:r>
            <a:r>
              <a:rPr lang="pt-BR" sz="2000" dirty="0" smtClean="0"/>
              <a:t>60</a:t>
            </a:r>
            <a:r>
              <a:rPr lang="el-GR" sz="2000" dirty="0"/>
              <a:t> </a:t>
            </a:r>
            <a:r>
              <a:rPr lang="el-GR" sz="2000" dirty="0" smtClean="0"/>
              <a:t>θα είναι: </a:t>
            </a:r>
            <a:r>
              <a:rPr lang="en-US" sz="2000" dirty="0" smtClean="0"/>
              <a:t>PV = [FV / (1+r)³ ] = </a:t>
            </a:r>
            <a:r>
              <a:rPr lang="el-GR" sz="2000" dirty="0" smtClean="0"/>
              <a:t>[</a:t>
            </a:r>
            <a:r>
              <a:rPr lang="en-US" sz="2000" dirty="0" smtClean="0"/>
              <a:t>109</a:t>
            </a:r>
            <a:r>
              <a:rPr lang="el-GR" sz="2000" dirty="0" smtClean="0"/>
              <a:t>,</a:t>
            </a:r>
            <a:r>
              <a:rPr lang="en-US" sz="2000" dirty="0" smtClean="0"/>
              <a:t>6</a:t>
            </a:r>
            <a:r>
              <a:rPr lang="el-GR" sz="2000" dirty="0" smtClean="0"/>
              <a:t> / (1+0,15</a:t>
            </a:r>
            <a:r>
              <a:rPr lang="en-US" sz="2000" dirty="0" smtClean="0"/>
              <a:t>)³ </a:t>
            </a:r>
            <a:r>
              <a:rPr lang="el-GR" sz="2000" dirty="0" smtClean="0"/>
              <a:t>] = [109,6/1,15</a:t>
            </a:r>
            <a:r>
              <a:rPr lang="en-US" sz="2000" dirty="0" smtClean="0"/>
              <a:t> ³</a:t>
            </a:r>
            <a:r>
              <a:rPr lang="el-GR" sz="2000" dirty="0" smtClean="0"/>
              <a:t>] = 72,06</a:t>
            </a:r>
          </a:p>
          <a:p>
            <a:r>
              <a:rPr lang="el-GR" sz="2000" dirty="0" smtClean="0"/>
              <a:t>Άρα Ρο = 9,05 + 72,06 = 81,11€ </a:t>
            </a:r>
            <a:endParaRPr lang="en-US" sz="2000" dirty="0" smtClean="0"/>
          </a:p>
          <a:p>
            <a:r>
              <a:rPr lang="el-GR" sz="2000" dirty="0" smtClean="0"/>
              <a:t>Η συνολική αξία της ΣΙΓΜΑ θα ήταν 100.000 * 81,11 = 8.111.000 €</a:t>
            </a:r>
            <a:endParaRPr lang="el-GR" sz="2000"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1562</Words>
  <Application>Microsoft Office PowerPoint</Application>
  <PresentationFormat>Προβολή στην οθόνη (4:3)</PresentationFormat>
  <Paragraphs>107</Paragraphs>
  <Slides>29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Θέμα του Office</vt:lpstr>
      <vt:lpstr>ΑΣΚΗΣΕΙΣ ΑΠΟΤΙΜΗΣΗΣ ΕΠΙΧΕΙΡΗΣΕΩΝ</vt:lpstr>
      <vt:lpstr> ΑΣΚΗΣΗ 1 </vt:lpstr>
      <vt:lpstr>ΛΥΣΗ 1</vt:lpstr>
      <vt:lpstr>ΑΣΚΗΣΗ 2 </vt:lpstr>
      <vt:lpstr>ΛΥΣΗ 2</vt:lpstr>
      <vt:lpstr>ΑΣΚΗΣΗ 3 </vt:lpstr>
      <vt:lpstr>Λύση 3 </vt:lpstr>
      <vt:lpstr>ΑΣΚΗΣΗ 4 </vt:lpstr>
      <vt:lpstr>ΛΥΣΗ 4</vt:lpstr>
      <vt:lpstr>ΑΣΚΗΣΗ 5</vt:lpstr>
      <vt:lpstr>ΛΥΣΗ 5 (1)</vt:lpstr>
      <vt:lpstr>ΛΥΣΗ 5 (2)</vt:lpstr>
      <vt:lpstr>ΑΣΚΗΣΗ 6</vt:lpstr>
      <vt:lpstr>ΛΥΣΗ 6 (1)</vt:lpstr>
      <vt:lpstr>ΛΥΣΗ 6 (2)</vt:lpstr>
      <vt:lpstr>ΑΣΚΗΣΗ 7</vt:lpstr>
      <vt:lpstr>ΛΥΣΗ 7</vt:lpstr>
      <vt:lpstr>ΑΠΟΔΟΣΗ ΣΤΗΝ ΛΗΞΗ (1)</vt:lpstr>
      <vt:lpstr>ΑΠΟΔΟΣΗ ΣΤΗΝ ΛΗΞΗ (2)</vt:lpstr>
      <vt:lpstr>ΠΑΡΑΔΕΙΓΜΑ</vt:lpstr>
      <vt:lpstr>ΛΥΣΗ</vt:lpstr>
      <vt:lpstr>ΠΡΟΒΛΗΜΑ 1</vt:lpstr>
      <vt:lpstr>ΠΡΟΒΛΗΜΑ 2</vt:lpstr>
      <vt:lpstr>ΠΡΟΒΛΗΜΑ 3</vt:lpstr>
      <vt:lpstr>ΑΠΑΝΤΗΣΗ </vt:lpstr>
      <vt:lpstr>ΒΙΒΛΙΟΓΡΑΦΙΑ</vt:lpstr>
      <vt:lpstr>ΒΙΒΛΙΟΓΡΑΦΙΑ</vt:lpstr>
      <vt:lpstr>ΒΙΒΛΙΟΓΡΑΦΙΑ</vt:lpstr>
      <vt:lpstr>ΒΙΒΛΙΟΓΡΑΦΙΑ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ΑΣΚΗΣΕΙΣ ΑΠΟΤΙΜΗΣΗΣ ΕΠΙΧΕΙΡΗΣΕΩΝ</dc:title>
  <dc:creator>user</dc:creator>
  <cp:lastModifiedBy>user</cp:lastModifiedBy>
  <cp:revision>26</cp:revision>
  <dcterms:created xsi:type="dcterms:W3CDTF">2019-12-06T20:37:57Z</dcterms:created>
  <dcterms:modified xsi:type="dcterms:W3CDTF">2020-01-20T19:48:25Z</dcterms:modified>
</cp:coreProperties>
</file>