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60"/>
  </p:notesMasterIdLst>
  <p:sldIdLst>
    <p:sldId id="281" r:id="rId2"/>
    <p:sldId id="276" r:id="rId3"/>
    <p:sldId id="282" r:id="rId4"/>
    <p:sldId id="379" r:id="rId5"/>
    <p:sldId id="380" r:id="rId6"/>
    <p:sldId id="417" r:id="rId7"/>
    <p:sldId id="378" r:id="rId8"/>
    <p:sldId id="416" r:id="rId9"/>
    <p:sldId id="418" r:id="rId10"/>
    <p:sldId id="420" r:id="rId11"/>
    <p:sldId id="419" r:id="rId12"/>
    <p:sldId id="488" r:id="rId13"/>
    <p:sldId id="421" r:id="rId14"/>
    <p:sldId id="489" r:id="rId15"/>
    <p:sldId id="490" r:id="rId16"/>
    <p:sldId id="491" r:id="rId17"/>
    <p:sldId id="492" r:id="rId18"/>
    <p:sldId id="493" r:id="rId19"/>
    <p:sldId id="494" r:id="rId20"/>
    <p:sldId id="495" r:id="rId21"/>
    <p:sldId id="496" r:id="rId22"/>
    <p:sldId id="497" r:id="rId23"/>
    <p:sldId id="498" r:id="rId24"/>
    <p:sldId id="500" r:id="rId25"/>
    <p:sldId id="557" r:id="rId26"/>
    <p:sldId id="499" r:id="rId27"/>
    <p:sldId id="556" r:id="rId28"/>
    <p:sldId id="501" r:id="rId29"/>
    <p:sldId id="555" r:id="rId30"/>
    <p:sldId id="423" r:id="rId31"/>
    <p:sldId id="424" r:id="rId32"/>
    <p:sldId id="425" r:id="rId33"/>
    <p:sldId id="426" r:id="rId34"/>
    <p:sldId id="502" r:id="rId35"/>
    <p:sldId id="504" r:id="rId36"/>
    <p:sldId id="507" r:id="rId37"/>
    <p:sldId id="510" r:id="rId38"/>
    <p:sldId id="512" r:id="rId39"/>
    <p:sldId id="552" r:id="rId40"/>
    <p:sldId id="553" r:id="rId41"/>
    <p:sldId id="558" r:id="rId42"/>
    <p:sldId id="559" r:id="rId43"/>
    <p:sldId id="560" r:id="rId44"/>
    <p:sldId id="561" r:id="rId45"/>
    <p:sldId id="562" r:id="rId46"/>
    <p:sldId id="563" r:id="rId47"/>
    <p:sldId id="565" r:id="rId48"/>
    <p:sldId id="566" r:id="rId49"/>
    <p:sldId id="567" r:id="rId50"/>
    <p:sldId id="568" r:id="rId51"/>
    <p:sldId id="569" r:id="rId52"/>
    <p:sldId id="571" r:id="rId53"/>
    <p:sldId id="572" r:id="rId54"/>
    <p:sldId id="570" r:id="rId55"/>
    <p:sldId id="515" r:id="rId56"/>
    <p:sldId id="519" r:id="rId57"/>
    <p:sldId id="573" r:id="rId58"/>
    <p:sldId id="574" r:id="rId5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3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68" autoAdjust="0"/>
    <p:restoredTop sz="94660"/>
  </p:normalViewPr>
  <p:slideViewPr>
    <p:cSldViewPr snapToGrid="0">
      <p:cViewPr varScale="1">
        <p:scale>
          <a:sx n="66" d="100"/>
          <a:sy n="66" d="100"/>
        </p:scale>
        <p:origin x="67"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23917-EC6E-49B7-82B5-AE6606071D10}" type="datetimeFigureOut">
              <a:rPr lang="el-GR" smtClean="0"/>
              <a:t>29/10/2019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0D06B-0787-4B0A-AE90-DACB406B9918}" type="slidenum">
              <a:rPr lang="el-GR" smtClean="0"/>
              <a:t>‹#›</a:t>
            </a:fld>
            <a:endParaRPr lang="el-GR"/>
          </a:p>
        </p:txBody>
      </p:sp>
    </p:spTree>
    <p:extLst>
      <p:ext uri="{BB962C8B-B14F-4D97-AF65-F5344CB8AC3E}">
        <p14:creationId xmlns:p14="http://schemas.microsoft.com/office/powerpoint/2010/main" val="297214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6623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849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5207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4897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4160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0994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74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4652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88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cSld name="Τίτλος και 2 Αντικείμενα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534585" y="617538"/>
            <a:ext cx="10390716" cy="1143000"/>
          </a:xfrm>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sz="quarter" idx="1"/>
          </p:nvPr>
        </p:nvSpPr>
        <p:spPr>
          <a:xfrm>
            <a:off x="1576917" y="2017713"/>
            <a:ext cx="5080000" cy="198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p:cNvSpPr>
            <a:spLocks noGrp="1"/>
          </p:cNvSpPr>
          <p:nvPr>
            <p:ph sz="quarter" idx="2"/>
          </p:nvPr>
        </p:nvSpPr>
        <p:spPr>
          <a:xfrm>
            <a:off x="6860117" y="2017713"/>
            <a:ext cx="5080000" cy="198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p:cNvSpPr>
            <a:spLocks noGrp="1"/>
          </p:cNvSpPr>
          <p:nvPr>
            <p:ph type="body" sz="half" idx="3"/>
          </p:nvPr>
        </p:nvSpPr>
        <p:spPr>
          <a:xfrm>
            <a:off x="1576917" y="4151313"/>
            <a:ext cx="10363200" cy="198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Rectangle 11">
            <a:extLst>
              <a:ext uri="{FF2B5EF4-FFF2-40B4-BE49-F238E27FC236}">
                <a16:creationId xmlns:a16="http://schemas.microsoft.com/office/drawing/2014/main" id="{D985F6B8-1950-428D-9556-734664405285}"/>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7" name="Rectangle 12">
            <a:extLst>
              <a:ext uri="{FF2B5EF4-FFF2-40B4-BE49-F238E27FC236}">
                <a16:creationId xmlns:a16="http://schemas.microsoft.com/office/drawing/2014/main" id="{0FB362BC-FFDF-42F6-92DF-8E3554742263}"/>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8" name="Rectangle 13">
            <a:extLst>
              <a:ext uri="{FF2B5EF4-FFF2-40B4-BE49-F238E27FC236}">
                <a16:creationId xmlns:a16="http://schemas.microsoft.com/office/drawing/2014/main" id="{0DEA1915-8977-456C-A827-33EE753A58FB}"/>
              </a:ext>
            </a:extLst>
          </p:cNvPr>
          <p:cNvSpPr>
            <a:spLocks noGrp="1" noChangeArrowheads="1"/>
          </p:cNvSpPr>
          <p:nvPr>
            <p:ph type="sldNum" sz="quarter" idx="12"/>
          </p:nvPr>
        </p:nvSpPr>
        <p:spPr>
          <a:ln/>
        </p:spPr>
        <p:txBody>
          <a:bodyPr/>
          <a:lstStyle>
            <a:lvl1pPr>
              <a:defRPr/>
            </a:lvl1pPr>
          </a:lstStyle>
          <a:p>
            <a:pPr>
              <a:defRPr/>
            </a:pPr>
            <a:fld id="{E083FB46-D3C9-4A34-B0D5-AA33EA7A51BC}" type="slidenum">
              <a:rPr lang="el-GR" altLang="el-GR"/>
              <a:pPr>
                <a:defRPr/>
              </a:pPr>
              <a:t>‹#›</a:t>
            </a:fld>
            <a:endParaRPr lang="el-GR" altLang="el-GR"/>
          </a:p>
        </p:txBody>
      </p:sp>
    </p:spTree>
    <p:extLst>
      <p:ext uri="{BB962C8B-B14F-4D97-AF65-F5344CB8AC3E}">
        <p14:creationId xmlns:p14="http://schemas.microsoft.com/office/powerpoint/2010/main" val="697509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534585" y="617538"/>
            <a:ext cx="10390716" cy="1143000"/>
          </a:xfrm>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sz="half" idx="1"/>
          </p:nvPr>
        </p:nvSpPr>
        <p:spPr>
          <a:xfrm>
            <a:off x="1576917" y="2017713"/>
            <a:ext cx="10363200" cy="198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p:cNvSpPr>
            <a:spLocks noGrp="1"/>
          </p:cNvSpPr>
          <p:nvPr>
            <p:ph type="body" sz="half" idx="2"/>
          </p:nvPr>
        </p:nvSpPr>
        <p:spPr>
          <a:xfrm>
            <a:off x="1576917" y="4151313"/>
            <a:ext cx="10363200" cy="198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Rectangle 11">
            <a:extLst>
              <a:ext uri="{FF2B5EF4-FFF2-40B4-BE49-F238E27FC236}">
                <a16:creationId xmlns:a16="http://schemas.microsoft.com/office/drawing/2014/main" id="{EC15594B-F385-4B4D-A6FE-83A04F7F78BB}"/>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12">
            <a:extLst>
              <a:ext uri="{FF2B5EF4-FFF2-40B4-BE49-F238E27FC236}">
                <a16:creationId xmlns:a16="http://schemas.microsoft.com/office/drawing/2014/main" id="{8689224C-374E-45BF-8DDE-EB4D7872CEB9}"/>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13">
            <a:extLst>
              <a:ext uri="{FF2B5EF4-FFF2-40B4-BE49-F238E27FC236}">
                <a16:creationId xmlns:a16="http://schemas.microsoft.com/office/drawing/2014/main" id="{759CDB89-D67A-42A5-8F70-5787BC0B1930}"/>
              </a:ext>
            </a:extLst>
          </p:cNvPr>
          <p:cNvSpPr>
            <a:spLocks noGrp="1" noChangeArrowheads="1"/>
          </p:cNvSpPr>
          <p:nvPr>
            <p:ph type="sldNum" sz="quarter" idx="12"/>
          </p:nvPr>
        </p:nvSpPr>
        <p:spPr>
          <a:ln/>
        </p:spPr>
        <p:txBody>
          <a:bodyPr/>
          <a:lstStyle>
            <a:lvl1pPr>
              <a:defRPr/>
            </a:lvl1pPr>
          </a:lstStyle>
          <a:p>
            <a:pPr>
              <a:defRPr/>
            </a:pPr>
            <a:fld id="{98F0BFFC-927C-47AD-9883-031250382B79}" type="slidenum">
              <a:rPr lang="el-GR" altLang="el-GR"/>
              <a:pPr>
                <a:defRPr/>
              </a:pPr>
              <a:t>‹#›</a:t>
            </a:fld>
            <a:endParaRPr lang="el-GR" altLang="el-GR"/>
          </a:p>
        </p:txBody>
      </p:sp>
    </p:spTree>
    <p:extLst>
      <p:ext uri="{BB962C8B-B14F-4D97-AF65-F5344CB8AC3E}">
        <p14:creationId xmlns:p14="http://schemas.microsoft.com/office/powerpoint/2010/main" val="422267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8188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534585" y="617538"/>
            <a:ext cx="10390716" cy="1143000"/>
          </a:xfrm>
        </p:spPr>
        <p:txBody>
          <a:bodyPr/>
          <a:lstStyle/>
          <a:p>
            <a:r>
              <a:rPr lang="el-GR"/>
              <a:t>Κάντε κλικ για να επεξεργαστείτε τον τίτλο υποδείγματος</a:t>
            </a:r>
          </a:p>
        </p:txBody>
      </p:sp>
      <p:sp>
        <p:nvSpPr>
          <p:cNvPr id="3" name="Σύμβολο κράτησης θέσης ηλεκτρονικής εικόνας 2"/>
          <p:cNvSpPr>
            <a:spLocks noGrp="1"/>
          </p:cNvSpPr>
          <p:nvPr>
            <p:ph type="clipArt" sz="half" idx="1"/>
          </p:nvPr>
        </p:nvSpPr>
        <p:spPr>
          <a:xfrm>
            <a:off x="1576917" y="2017713"/>
            <a:ext cx="5080000" cy="4114800"/>
          </a:xfrm>
        </p:spPr>
        <p:txBody>
          <a:bodyPr/>
          <a:lstStyle/>
          <a:p>
            <a:pPr lvl="0"/>
            <a:endParaRPr lang="el-GR" noProof="0"/>
          </a:p>
        </p:txBody>
      </p:sp>
      <p:sp>
        <p:nvSpPr>
          <p:cNvPr id="4" name="Θέση κειμένου 3"/>
          <p:cNvSpPr>
            <a:spLocks noGrp="1"/>
          </p:cNvSpPr>
          <p:nvPr>
            <p:ph type="body" sz="half" idx="2"/>
          </p:nvPr>
        </p:nvSpPr>
        <p:spPr>
          <a:xfrm>
            <a:off x="6860117" y="2017713"/>
            <a:ext cx="5080000" cy="4114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Rectangle 11">
            <a:extLst>
              <a:ext uri="{FF2B5EF4-FFF2-40B4-BE49-F238E27FC236}">
                <a16:creationId xmlns:a16="http://schemas.microsoft.com/office/drawing/2014/main" id="{E7F8DDDD-5A35-4A2E-8DB4-A40CEF35EB49}"/>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12">
            <a:extLst>
              <a:ext uri="{FF2B5EF4-FFF2-40B4-BE49-F238E27FC236}">
                <a16:creationId xmlns:a16="http://schemas.microsoft.com/office/drawing/2014/main" id="{703F1570-41E7-4C26-B7CD-27DB88B07147}"/>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13">
            <a:extLst>
              <a:ext uri="{FF2B5EF4-FFF2-40B4-BE49-F238E27FC236}">
                <a16:creationId xmlns:a16="http://schemas.microsoft.com/office/drawing/2014/main" id="{AF71B883-610D-42B4-99B4-1878E4C5C2B3}"/>
              </a:ext>
            </a:extLst>
          </p:cNvPr>
          <p:cNvSpPr>
            <a:spLocks noGrp="1" noChangeArrowheads="1"/>
          </p:cNvSpPr>
          <p:nvPr>
            <p:ph type="sldNum" sz="quarter" idx="12"/>
          </p:nvPr>
        </p:nvSpPr>
        <p:spPr>
          <a:ln/>
        </p:spPr>
        <p:txBody>
          <a:bodyPr/>
          <a:lstStyle>
            <a:lvl1pPr>
              <a:defRPr/>
            </a:lvl1pPr>
          </a:lstStyle>
          <a:p>
            <a:pPr>
              <a:defRPr/>
            </a:pPr>
            <a:fld id="{0E3C0936-0ACB-4612-8963-8CC02F487C6E}" type="slidenum">
              <a:rPr lang="el-GR" altLang="el-GR"/>
              <a:pPr>
                <a:defRPr/>
              </a:pPr>
              <a:t>‹#›</a:t>
            </a:fld>
            <a:endParaRPr lang="el-GR" altLang="el-GR"/>
          </a:p>
        </p:txBody>
      </p:sp>
    </p:spTree>
    <p:extLst>
      <p:ext uri="{BB962C8B-B14F-4D97-AF65-F5344CB8AC3E}">
        <p14:creationId xmlns:p14="http://schemas.microsoft.com/office/powerpoint/2010/main" val="3021650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534585" y="617538"/>
            <a:ext cx="10390716" cy="1143000"/>
          </a:xfrm>
        </p:spPr>
        <p:txBody>
          <a:bodyPr/>
          <a:lstStyle/>
          <a:p>
            <a:r>
              <a:rPr lang="el-GR"/>
              <a:t>Κάντε κλικ για να επεξεργαστείτε τον τίτλο υποδείγματος</a:t>
            </a:r>
          </a:p>
        </p:txBody>
      </p:sp>
      <p:sp>
        <p:nvSpPr>
          <p:cNvPr id="3" name="Θέση πίνακα 2"/>
          <p:cNvSpPr>
            <a:spLocks noGrp="1"/>
          </p:cNvSpPr>
          <p:nvPr>
            <p:ph type="tbl" idx="1"/>
          </p:nvPr>
        </p:nvSpPr>
        <p:spPr>
          <a:xfrm>
            <a:off x="1576917" y="2017713"/>
            <a:ext cx="10363200" cy="4114800"/>
          </a:xfrm>
        </p:spPr>
        <p:txBody>
          <a:bodyPr/>
          <a:lstStyle/>
          <a:p>
            <a:pPr lvl="0"/>
            <a:endParaRPr lang="el-GR" noProof="0"/>
          </a:p>
        </p:txBody>
      </p:sp>
      <p:sp>
        <p:nvSpPr>
          <p:cNvPr id="4" name="Rectangle 11">
            <a:extLst>
              <a:ext uri="{FF2B5EF4-FFF2-40B4-BE49-F238E27FC236}">
                <a16:creationId xmlns:a16="http://schemas.microsoft.com/office/drawing/2014/main" id="{7EB3AAF5-18E5-4AB3-B7BF-B6F32DDAADD6}"/>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12">
            <a:extLst>
              <a:ext uri="{FF2B5EF4-FFF2-40B4-BE49-F238E27FC236}">
                <a16:creationId xmlns:a16="http://schemas.microsoft.com/office/drawing/2014/main" id="{8D5F5D90-920F-42C5-BC39-6E138D7F5EF6}"/>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13">
            <a:extLst>
              <a:ext uri="{FF2B5EF4-FFF2-40B4-BE49-F238E27FC236}">
                <a16:creationId xmlns:a16="http://schemas.microsoft.com/office/drawing/2014/main" id="{96F7F757-DCB0-4B93-A875-E731DBB6D2DB}"/>
              </a:ext>
            </a:extLst>
          </p:cNvPr>
          <p:cNvSpPr>
            <a:spLocks noGrp="1" noChangeArrowheads="1"/>
          </p:cNvSpPr>
          <p:nvPr>
            <p:ph type="sldNum" sz="quarter" idx="12"/>
          </p:nvPr>
        </p:nvSpPr>
        <p:spPr>
          <a:ln/>
        </p:spPr>
        <p:txBody>
          <a:bodyPr/>
          <a:lstStyle>
            <a:lvl1pPr>
              <a:defRPr/>
            </a:lvl1pPr>
          </a:lstStyle>
          <a:p>
            <a:pPr>
              <a:defRPr/>
            </a:pPr>
            <a:fld id="{61AE9E14-9748-4E3C-B884-F1281DEE4312}" type="slidenum">
              <a:rPr lang="el-GR" altLang="el-GR"/>
              <a:pPr>
                <a:defRPr/>
              </a:pPr>
              <a:t>‹#›</a:t>
            </a:fld>
            <a:endParaRPr lang="el-GR" altLang="el-GR"/>
          </a:p>
        </p:txBody>
      </p:sp>
    </p:spTree>
    <p:extLst>
      <p:ext uri="{BB962C8B-B14F-4D97-AF65-F5344CB8AC3E}">
        <p14:creationId xmlns:p14="http://schemas.microsoft.com/office/powerpoint/2010/main" val="244465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6019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201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10/29/2019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057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073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846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7823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10/29/2019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7038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10/29/2019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30955433"/>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46" r:id="rId6"/>
    <p:sldLayoutId id="2147483747" r:id="rId7"/>
    <p:sldLayoutId id="2147483748" r:id="rId8"/>
    <p:sldLayoutId id="2147483749" r:id="rId9"/>
    <p:sldLayoutId id="2147483750" r:id="rId10"/>
    <p:sldLayoutId id="2147483757" r:id="rId11"/>
    <p:sldLayoutId id="2147483751" r:id="rId12"/>
    <p:sldLayoutId id="2147483752" r:id="rId13"/>
    <p:sldLayoutId id="2147483753" r:id="rId14"/>
    <p:sldLayoutId id="2147483754" r:id="rId15"/>
    <p:sldLayoutId id="2147483755" r:id="rId16"/>
    <p:sldLayoutId id="2147483756" r:id="rId17"/>
    <p:sldLayoutId id="2147483764" r:id="rId18"/>
    <p:sldLayoutId id="2147483765" r:id="rId19"/>
    <p:sldLayoutId id="2147483766" r:id="rId20"/>
    <p:sldLayoutId id="2147483767" r:id="rId21"/>
  </p:sldLayoutIdLst>
  <p:hf sldNum="0" hdr="0" ftr="0" dt="0"/>
  <p:txStyles>
    <p:titleStyle>
      <a:lvl1pPr algn="ctr" defTabSz="457200" rtl="0" eaLnBrk="1" latinLnBrk="0" hangingPunct="1">
        <a:lnSpc>
          <a:spcPct val="90000"/>
        </a:lnSpc>
        <a:spcBef>
          <a:spcPct val="0"/>
        </a:spcBef>
        <a:buNone/>
        <a:defRPr sz="39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FC186A-5A9F-4A9A-A72D-DFBBE9934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8EE1E2B-262B-4EE5-9AB3-125FAB1A8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1AA72D8-48E0-44FF-93D2-D77B04E9A5FF}"/>
              </a:ext>
            </a:extLst>
          </p:cNvPr>
          <p:cNvSpPr>
            <a:spLocks noGrp="1"/>
          </p:cNvSpPr>
          <p:nvPr>
            <p:ph type="ctrTitle"/>
          </p:nvPr>
        </p:nvSpPr>
        <p:spPr>
          <a:xfrm>
            <a:off x="924444" y="966851"/>
            <a:ext cx="6889930" cy="4626864"/>
          </a:xfrm>
          <a:effectLst/>
        </p:spPr>
        <p:txBody>
          <a:bodyPr anchor="ctr">
            <a:normAutofit/>
          </a:bodyPr>
          <a:lstStyle/>
          <a:p>
            <a:pPr algn="r"/>
            <a:r>
              <a:rPr lang="el-GR" dirty="0">
                <a:solidFill>
                  <a:srgbClr val="002060"/>
                </a:solidFill>
              </a:rPr>
              <a:t>Β- Ενότητα: Σύγχρονη Χρηματοοικονομική Λογιστική</a:t>
            </a:r>
          </a:p>
        </p:txBody>
      </p:sp>
      <p:sp>
        <p:nvSpPr>
          <p:cNvPr id="4" name="Υπότιτλος 3">
            <a:extLst>
              <a:ext uri="{FF2B5EF4-FFF2-40B4-BE49-F238E27FC236}">
                <a16:creationId xmlns:a16="http://schemas.microsoft.com/office/drawing/2014/main" id="{D40EC803-CCAB-4276-BCE7-DB89B87028AD}"/>
              </a:ext>
            </a:extLst>
          </p:cNvPr>
          <p:cNvSpPr>
            <a:spLocks noGrp="1"/>
          </p:cNvSpPr>
          <p:nvPr>
            <p:ph type="subTitle" idx="1"/>
          </p:nvPr>
        </p:nvSpPr>
        <p:spPr>
          <a:xfrm>
            <a:off x="8457674" y="1360551"/>
            <a:ext cx="2820362" cy="4626864"/>
          </a:xfrm>
          <a:effectLst/>
        </p:spPr>
        <p:txBody>
          <a:bodyPr anchor="ctr">
            <a:normAutofit/>
          </a:bodyPr>
          <a:lstStyle/>
          <a:p>
            <a:pPr algn="l"/>
            <a:r>
              <a:rPr lang="el-GR" dirty="0"/>
              <a:t>Ισολογισμός</a:t>
            </a:r>
          </a:p>
          <a:p>
            <a:pPr algn="l"/>
            <a:r>
              <a:rPr lang="el-GR" dirty="0"/>
              <a:t>Κατάσταση Αποτελεσμάτων Χρήσης</a:t>
            </a:r>
          </a:p>
          <a:p>
            <a:pPr algn="l"/>
            <a:r>
              <a:rPr lang="el-GR" dirty="0"/>
              <a:t>Κατάσταση Μεταβολών ιδίων Κεφαλαίων </a:t>
            </a:r>
          </a:p>
          <a:p>
            <a:pPr algn="l"/>
            <a:r>
              <a:rPr lang="el-GR" dirty="0"/>
              <a:t>Κατάσταση Ταμειακών ροών </a:t>
            </a:r>
          </a:p>
          <a:p>
            <a:pPr algn="l"/>
            <a:endParaRPr lang="el-GR" dirty="0"/>
          </a:p>
          <a:p>
            <a:pPr algn="l"/>
            <a:endParaRPr lang="el-GR" dirty="0"/>
          </a:p>
        </p:txBody>
      </p:sp>
      <p:cxnSp>
        <p:nvCxnSpPr>
          <p:cNvPr id="13" name="Straight Connector 12">
            <a:extLst>
              <a:ext uri="{FF2B5EF4-FFF2-40B4-BE49-F238E27FC236}">
                <a16:creationId xmlns:a16="http://schemas.microsoft.com/office/drawing/2014/main" id="{862CADB7-E9BE-4376-8036-0D21CBDC96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6109"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38156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5087822-801A-47FF-83FB-0A4835B9CA7A}"/>
              </a:ext>
            </a:extLst>
          </p:cNvPr>
          <p:cNvSpPr>
            <a:spLocks noGrp="1" noChangeArrowheads="1"/>
          </p:cNvSpPr>
          <p:nvPr>
            <p:ph type="title"/>
          </p:nvPr>
        </p:nvSpPr>
        <p:spPr>
          <a:xfrm>
            <a:off x="1524001" y="0"/>
            <a:ext cx="8943975" cy="1760538"/>
          </a:xfrm>
          <a:noFill/>
        </p:spPr>
        <p:txBody>
          <a:bodyPr/>
          <a:lstStyle/>
          <a:p>
            <a:pPr algn="just" eaLnBrk="1" hangingPunct="1"/>
            <a:r>
              <a:rPr lang="el-GR" altLang="el-GR" sz="3200" dirty="0">
                <a:solidFill>
                  <a:srgbClr val="002060"/>
                </a:solidFill>
                <a:latin typeface="Bookman Old Style" panose="02050604050505020204" pitchFamily="18" charset="0"/>
              </a:rPr>
              <a:t>Ο</a:t>
            </a:r>
            <a:r>
              <a:rPr lang="el-GR" altLang="el-GR" sz="3200" dirty="0">
                <a:solidFill>
                  <a:srgbClr val="002060"/>
                </a:solidFill>
                <a:latin typeface="Bookman Old Style" panose="02050604050505020204" pitchFamily="18" charset="0"/>
                <a:cs typeface="Times New Roman" panose="02020603050405020304" pitchFamily="18" charset="0"/>
              </a:rPr>
              <a:t>ι λογαριασμοί των περιουσιακών στοιχείων της επιχείρησης καταχωρούνται κατά σειρά αντίθετη του χρόνου ρευστοποίησης </a:t>
            </a:r>
          </a:p>
        </p:txBody>
      </p:sp>
      <p:graphicFrame>
        <p:nvGraphicFramePr>
          <p:cNvPr id="68611" name="Object 3">
            <a:extLst>
              <a:ext uri="{FF2B5EF4-FFF2-40B4-BE49-F238E27FC236}">
                <a16:creationId xmlns:a16="http://schemas.microsoft.com/office/drawing/2014/main" id="{EC9A7363-0131-4985-86EF-999666B1B9D2}"/>
              </a:ext>
            </a:extLst>
          </p:cNvPr>
          <p:cNvGraphicFramePr>
            <a:graphicFrameLocks noGrp="1" noChangeAspect="1"/>
          </p:cNvGraphicFramePr>
          <p:nvPr>
            <p:ph type="clipArt" sz="half" idx="1"/>
            <p:extLst>
              <p:ext uri="{D42A27DB-BD31-4B8C-83A1-F6EECF244321}">
                <p14:modId xmlns:p14="http://schemas.microsoft.com/office/powerpoint/2010/main" val="681028412"/>
              </p:ext>
            </p:extLst>
          </p:nvPr>
        </p:nvGraphicFramePr>
        <p:xfrm>
          <a:off x="1524000" y="2115343"/>
          <a:ext cx="3429000" cy="3752057"/>
        </p:xfrm>
        <a:graphic>
          <a:graphicData uri="http://schemas.openxmlformats.org/presentationml/2006/ole">
            <mc:AlternateContent xmlns:mc="http://schemas.openxmlformats.org/markup-compatibility/2006">
              <mc:Choice xmlns:v="urn:schemas-microsoft-com:vml" Requires="v">
                <p:oleObj spid="_x0000_s6277" name="Φύλλο εργασίας" r:id="rId3" imgW="2943420" imgH="1429167" progId="Excel.Sheet.8">
                  <p:embed/>
                </p:oleObj>
              </mc:Choice>
              <mc:Fallback>
                <p:oleObj name="Φύλλο εργασίας" r:id="rId3" imgW="2943420" imgH="1429167" progId="Excel.Sheet.8">
                  <p:embed/>
                  <p:pic>
                    <p:nvPicPr>
                      <p:cNvPr id="68611" name="Object 3">
                        <a:extLst>
                          <a:ext uri="{FF2B5EF4-FFF2-40B4-BE49-F238E27FC236}">
                            <a16:creationId xmlns:a16="http://schemas.microsoft.com/office/drawing/2014/main" id="{EC9A7363-0131-4985-86EF-999666B1B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115343"/>
                        <a:ext cx="3429000" cy="3752057"/>
                      </a:xfrm>
                      <a:prstGeom prst="rect">
                        <a:avLst/>
                      </a:prstGeom>
                      <a:noFill/>
                      <a:ln>
                        <a:noFill/>
                      </a:ln>
                    </p:spPr>
                  </p:pic>
                </p:oleObj>
              </mc:Fallback>
            </mc:AlternateContent>
          </a:graphicData>
        </a:graphic>
      </p:graphicFrame>
      <p:sp>
        <p:nvSpPr>
          <p:cNvPr id="68612" name="Rectangle 4">
            <a:extLst>
              <a:ext uri="{FF2B5EF4-FFF2-40B4-BE49-F238E27FC236}">
                <a16:creationId xmlns:a16="http://schemas.microsoft.com/office/drawing/2014/main" id="{31A7A9A5-3E0C-4610-9255-380AB416B2C2}"/>
              </a:ext>
            </a:extLst>
          </p:cNvPr>
          <p:cNvSpPr>
            <a:spLocks noGrp="1" noChangeArrowheads="1"/>
          </p:cNvSpPr>
          <p:nvPr>
            <p:ph type="body" sz="half" idx="2"/>
          </p:nvPr>
        </p:nvSpPr>
        <p:spPr>
          <a:xfrm>
            <a:off x="5664200" y="2115343"/>
            <a:ext cx="5449888" cy="4303713"/>
          </a:xfrm>
        </p:spPr>
        <p:txBody>
          <a:bodyPr>
            <a:normAutofit fontScale="92500" lnSpcReduction="20000"/>
          </a:bodyPr>
          <a:lstStyle/>
          <a:p>
            <a:pPr algn="just" eaLnBrk="1" hangingPunct="1">
              <a:lnSpc>
                <a:spcPct val="90000"/>
              </a:lnSpc>
            </a:pPr>
            <a:r>
              <a:rPr lang="el-GR" altLang="el-GR" sz="2600" dirty="0">
                <a:solidFill>
                  <a:srgbClr val="000000"/>
                </a:solidFill>
                <a:latin typeface="Bookman Old Style" panose="02050604050505020204" pitchFamily="18" charset="0"/>
              </a:rPr>
              <a:t>Κ</a:t>
            </a:r>
            <a:r>
              <a:rPr lang="el-GR" altLang="el-GR" sz="2600" dirty="0">
                <a:solidFill>
                  <a:srgbClr val="000000"/>
                </a:solidFill>
                <a:latin typeface="Bookman Old Style" panose="02050604050505020204" pitchFamily="18" charset="0"/>
                <a:cs typeface="Times New Roman" panose="02020603050405020304" pitchFamily="18" charset="0"/>
              </a:rPr>
              <a:t>αταχωρούνται πρώτα </a:t>
            </a:r>
            <a:r>
              <a:rPr lang="el-GR" altLang="el-GR" sz="2600" dirty="0">
                <a:solidFill>
                  <a:srgbClr val="000000"/>
                </a:solidFill>
                <a:latin typeface="Bookman Old Style" panose="02050604050505020204" pitchFamily="18" charset="0"/>
              </a:rPr>
              <a:t>α</a:t>
            </a:r>
            <a:r>
              <a:rPr lang="el-GR" altLang="el-GR" sz="2600" dirty="0">
                <a:solidFill>
                  <a:srgbClr val="000000"/>
                </a:solidFill>
                <a:latin typeface="Bookman Old Style" panose="02050604050505020204" pitchFamily="18" charset="0"/>
                <a:cs typeface="Times New Roman" panose="02020603050405020304" pitchFamily="18" charset="0"/>
              </a:rPr>
              <a:t>υτά που χρειάζονται το μεγαλύτερο χρονικό διάστημα για να μετατραπούν σε ευρώ (τα πάγια δηλαδή μέσω των αποσβέσεων) και </a:t>
            </a:r>
            <a:endParaRPr lang="el-GR" altLang="el-GR" sz="2600" dirty="0">
              <a:solidFill>
                <a:srgbClr val="000000"/>
              </a:solidFill>
              <a:latin typeface="Bookman Old Style" panose="02050604050505020204" pitchFamily="18" charset="0"/>
            </a:endParaRPr>
          </a:p>
          <a:p>
            <a:pPr algn="just" eaLnBrk="1" hangingPunct="1">
              <a:lnSpc>
                <a:spcPct val="90000"/>
              </a:lnSpc>
            </a:pPr>
            <a:r>
              <a:rPr lang="el-GR" altLang="el-GR" sz="2600" dirty="0">
                <a:solidFill>
                  <a:srgbClr val="000000"/>
                </a:solidFill>
                <a:latin typeface="Bookman Old Style" panose="02050604050505020204" pitchFamily="18" charset="0"/>
                <a:cs typeface="Times New Roman" panose="02020603050405020304" pitchFamily="18" charset="0"/>
              </a:rPr>
              <a:t>ακολουθούν αυτά που χρειάζονται τον λιγότερο χρόνο ρευστοποίησης (τα αποθέματα με πώληση και στη συνέχεια με εξόφληση και οι απαιτήσεις με εξόφληση) </a:t>
            </a:r>
            <a:endParaRPr lang="el-GR" altLang="el-GR" sz="2600" dirty="0">
              <a:solidFill>
                <a:srgbClr val="000000"/>
              </a:solidFill>
              <a:latin typeface="Bookman Old Style" panose="02050604050505020204" pitchFamily="18" charset="0"/>
            </a:endParaRPr>
          </a:p>
          <a:p>
            <a:pPr algn="just" eaLnBrk="1" hangingPunct="1">
              <a:lnSpc>
                <a:spcPct val="90000"/>
              </a:lnSpc>
            </a:pPr>
            <a:r>
              <a:rPr lang="el-GR" altLang="el-GR" sz="2600" dirty="0">
                <a:solidFill>
                  <a:srgbClr val="000000"/>
                </a:solidFill>
                <a:latin typeface="Bookman Old Style" panose="02050604050505020204" pitchFamily="18" charset="0"/>
                <a:cs typeface="Times New Roman" panose="02020603050405020304" pitchFamily="18" charset="0"/>
              </a:rPr>
              <a:t>με τελευταίο τον λογαριασμό του ταμείου. </a:t>
            </a:r>
            <a:endParaRPr lang="en-US" altLang="el-GR" sz="2600" dirty="0">
              <a:solidFill>
                <a:srgbClr val="000000"/>
              </a:solidFill>
              <a:latin typeface="Bookman Old Style" panose="020506040505050202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B9E3203-7FC0-4B03-AE98-E531D4841A17}"/>
              </a:ext>
            </a:extLst>
          </p:cNvPr>
          <p:cNvSpPr>
            <a:spLocks noGrp="1"/>
          </p:cNvSpPr>
          <p:nvPr>
            <p:ph idx="1"/>
          </p:nvPr>
        </p:nvSpPr>
        <p:spPr>
          <a:xfrm>
            <a:off x="913795" y="1257300"/>
            <a:ext cx="10353762" cy="4533899"/>
          </a:xfrm>
        </p:spPr>
        <p:txBody>
          <a:bodyPr>
            <a:normAutofit lnSpcReduction="10000"/>
          </a:bodyPr>
          <a:lstStyle/>
          <a:p>
            <a:r>
              <a:rPr lang="el-GR" b="1" dirty="0">
                <a:solidFill>
                  <a:srgbClr val="002060"/>
                </a:solidFill>
              </a:rPr>
              <a:t>Ίδιο Κεφάλαιο: </a:t>
            </a:r>
            <a:r>
              <a:rPr lang="el-GR" dirty="0">
                <a:solidFill>
                  <a:srgbClr val="002060"/>
                </a:solidFill>
              </a:rPr>
              <a:t>Στις ατομικές επιχειρήσεις ταυτίζεται με την καθαρή περιουσία στις εταιρικές με την ονομαστική αξία μετοχών ή των εταιρικών μεριδίων </a:t>
            </a:r>
          </a:p>
          <a:p>
            <a:pPr lvl="1"/>
            <a:r>
              <a:rPr lang="el-GR" b="1" dirty="0">
                <a:solidFill>
                  <a:srgbClr val="002060"/>
                </a:solidFill>
              </a:rPr>
              <a:t>Αποθεματικά κεφάλαια</a:t>
            </a:r>
            <a:r>
              <a:rPr lang="el-GR" dirty="0">
                <a:solidFill>
                  <a:srgbClr val="002060"/>
                </a:solidFill>
              </a:rPr>
              <a:t>: Αδιανέμητα κέρδη </a:t>
            </a:r>
          </a:p>
          <a:p>
            <a:pPr lvl="1"/>
            <a:r>
              <a:rPr lang="el-GR" dirty="0"/>
              <a:t>Διαφορές αναπροσαρμογής (υπεραξίες σύμφωνα με νομοθεσία από αναπροσαρμογή αξίας πάγιων περιουσιακών στοιχείων π.χ. οικοπέδων), </a:t>
            </a:r>
          </a:p>
          <a:p>
            <a:endParaRPr lang="el-GR" dirty="0"/>
          </a:p>
          <a:p>
            <a:r>
              <a:rPr lang="el-GR" b="1" dirty="0">
                <a:solidFill>
                  <a:srgbClr val="002060"/>
                </a:solidFill>
              </a:rPr>
              <a:t>Ξένα Κεφάλαια </a:t>
            </a:r>
          </a:p>
          <a:p>
            <a:pPr marL="756900" lvl="1" indent="-342900"/>
            <a:r>
              <a:rPr lang="el-GR" sz="2100" dirty="0">
                <a:solidFill>
                  <a:srgbClr val="002060"/>
                </a:solidFill>
              </a:rPr>
              <a:t>Μακροπρόθεσμες Υποχρεώσεις προς Τρίτους: Υποχρεώσεις που λήγουν μετά το τέλος της επόμενης χρήσης (ομολογιακά δάνεια, δάνεια τραπεζών)</a:t>
            </a:r>
          </a:p>
          <a:p>
            <a:pPr marL="756900" lvl="1" indent="-342900"/>
            <a:r>
              <a:rPr lang="el-GR" sz="2100" dirty="0">
                <a:solidFill>
                  <a:srgbClr val="002060"/>
                </a:solidFill>
              </a:rPr>
              <a:t>Βραχυπρόθεσμες υποχρεώσεις προς Τρίτους: Υποχρεώσεις που λήγουν πριν το τέλος της επόμενης χρήσης (προμηθευτές , γραμμάτια πληρωτέα, πιστωτές διάφοροι, υποχρεώσεις από φόρους, ασφαλιστικοί οργανισμοί). </a:t>
            </a:r>
          </a:p>
        </p:txBody>
      </p:sp>
      <p:sp>
        <p:nvSpPr>
          <p:cNvPr id="4" name="Τίτλος 1">
            <a:extLst>
              <a:ext uri="{FF2B5EF4-FFF2-40B4-BE49-F238E27FC236}">
                <a16:creationId xmlns:a16="http://schemas.microsoft.com/office/drawing/2014/main" id="{A2548EB8-BA8E-4979-A3BE-0BA229ADDACE}"/>
              </a:ext>
            </a:extLst>
          </p:cNvPr>
          <p:cNvSpPr>
            <a:spLocks noGrp="1"/>
          </p:cNvSpPr>
          <p:nvPr>
            <p:ph type="title"/>
          </p:nvPr>
        </p:nvSpPr>
        <p:spPr>
          <a:xfrm>
            <a:off x="190500" y="0"/>
            <a:ext cx="10353675" cy="1257300"/>
          </a:xfrm>
        </p:spPr>
        <p:txBody>
          <a:bodyPr/>
          <a:lstStyle/>
          <a:p>
            <a:pPr algn="l"/>
            <a:r>
              <a:rPr lang="el-GR" dirty="0">
                <a:solidFill>
                  <a:srgbClr val="002060"/>
                </a:solidFill>
              </a:rPr>
              <a:t>Διακρίσεις Παθητικού</a:t>
            </a:r>
            <a:endParaRPr lang="el-GR" dirty="0"/>
          </a:p>
        </p:txBody>
      </p:sp>
    </p:spTree>
    <p:extLst>
      <p:ext uri="{BB962C8B-B14F-4D97-AF65-F5344CB8AC3E}">
        <p14:creationId xmlns:p14="http://schemas.microsoft.com/office/powerpoint/2010/main" val="178364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A13C6511-DE11-461E-86A0-EE9A6570A7DC}"/>
              </a:ext>
            </a:extLst>
          </p:cNvPr>
          <p:cNvPicPr>
            <a:picLocks noGrp="1" noChangeAspect="1"/>
          </p:cNvPicPr>
          <p:nvPr>
            <p:ph idx="1"/>
          </p:nvPr>
        </p:nvPicPr>
        <p:blipFill>
          <a:blip r:embed="rId2"/>
          <a:stretch>
            <a:fillRect/>
          </a:stretch>
        </p:blipFill>
        <p:spPr>
          <a:xfrm>
            <a:off x="698499" y="426208"/>
            <a:ext cx="9905625" cy="6005584"/>
          </a:xfrm>
          <a:prstGeom prst="rect">
            <a:avLst/>
          </a:prstGeom>
        </p:spPr>
      </p:pic>
    </p:spTree>
    <p:extLst>
      <p:ext uri="{BB962C8B-B14F-4D97-AF65-F5344CB8AC3E}">
        <p14:creationId xmlns:p14="http://schemas.microsoft.com/office/powerpoint/2010/main" val="63046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6C818FA-A1E0-4ACC-A53E-DED1C70CA59D}"/>
              </a:ext>
            </a:extLst>
          </p:cNvPr>
          <p:cNvSpPr>
            <a:spLocks noGrp="1" noChangeArrowheads="1"/>
          </p:cNvSpPr>
          <p:nvPr>
            <p:ph type="title"/>
          </p:nvPr>
        </p:nvSpPr>
        <p:spPr>
          <a:xfrm>
            <a:off x="493712" y="419100"/>
            <a:ext cx="3505200" cy="838200"/>
          </a:xfrm>
        </p:spPr>
        <p:txBody>
          <a:bodyPr/>
          <a:lstStyle/>
          <a:p>
            <a:pPr algn="ctr" eaLnBrk="1" hangingPunct="1"/>
            <a:r>
              <a:rPr lang="el-GR" altLang="el-GR" dirty="0">
                <a:solidFill>
                  <a:srgbClr val="002060"/>
                </a:solidFill>
              </a:rPr>
              <a:t>ΠΑΘΗΤΙΚΟ</a:t>
            </a:r>
          </a:p>
        </p:txBody>
      </p:sp>
      <p:sp>
        <p:nvSpPr>
          <p:cNvPr id="74756" name="Rectangle 4">
            <a:extLst>
              <a:ext uri="{FF2B5EF4-FFF2-40B4-BE49-F238E27FC236}">
                <a16:creationId xmlns:a16="http://schemas.microsoft.com/office/drawing/2014/main" id="{0C45F58E-E77E-4C4B-9930-DA4096E50B13}"/>
              </a:ext>
            </a:extLst>
          </p:cNvPr>
          <p:cNvSpPr>
            <a:spLocks noGrp="1" noChangeArrowheads="1"/>
          </p:cNvSpPr>
          <p:nvPr>
            <p:ph type="body" sz="half" idx="2"/>
          </p:nvPr>
        </p:nvSpPr>
        <p:spPr>
          <a:xfrm>
            <a:off x="6096000" y="152400"/>
            <a:ext cx="5602288" cy="6858000"/>
          </a:xfrm>
          <a:noFill/>
        </p:spPr>
        <p:txBody>
          <a:bodyPr/>
          <a:lstStyle/>
          <a:p>
            <a:pPr algn="just" eaLnBrk="1" hangingPunct="1">
              <a:lnSpc>
                <a:spcPct val="90000"/>
              </a:lnSpc>
            </a:pPr>
            <a:r>
              <a:rPr lang="el-GR" altLang="el-GR" sz="2800" dirty="0">
                <a:solidFill>
                  <a:srgbClr val="000000"/>
                </a:solidFill>
                <a:latin typeface="Bookman Old Style" panose="02050604050505020204" pitchFamily="18" charset="0"/>
                <a:cs typeface="Times New Roman" panose="02020603050405020304" pitchFamily="18" charset="0"/>
              </a:rPr>
              <a:t>Στο δεξιό του ισολογισμού, </a:t>
            </a:r>
            <a:endParaRPr lang="el-GR" altLang="el-GR" sz="2800" dirty="0">
              <a:solidFill>
                <a:srgbClr val="000000"/>
              </a:solidFill>
              <a:latin typeface="Bookman Old Style" panose="02050604050505020204" pitchFamily="18" charset="0"/>
            </a:endParaRPr>
          </a:p>
          <a:p>
            <a:pPr lvl="1" algn="just" eaLnBrk="1" hangingPunct="1">
              <a:lnSpc>
                <a:spcPct val="90000"/>
              </a:lnSpc>
            </a:pPr>
            <a:r>
              <a:rPr lang="el-GR" altLang="el-GR" dirty="0">
                <a:solidFill>
                  <a:srgbClr val="000000"/>
                </a:solidFill>
                <a:latin typeface="Bookman Old Style" panose="02050604050505020204" pitchFamily="18" charset="0"/>
                <a:cs typeface="Times New Roman" panose="02020603050405020304" pitchFamily="18" charset="0"/>
              </a:rPr>
              <a:t>το παθητικό κατά τους λογιστές, </a:t>
            </a:r>
            <a:endParaRPr lang="el-GR" altLang="el-GR" dirty="0">
              <a:solidFill>
                <a:srgbClr val="000000"/>
              </a:solidFill>
              <a:latin typeface="Bookman Old Style" panose="02050604050505020204" pitchFamily="18" charset="0"/>
            </a:endParaRPr>
          </a:p>
          <a:p>
            <a:pPr lvl="1" algn="just" eaLnBrk="1" hangingPunct="1">
              <a:lnSpc>
                <a:spcPct val="90000"/>
              </a:lnSpc>
            </a:pPr>
            <a:r>
              <a:rPr lang="el-GR" altLang="el-GR" dirty="0">
                <a:solidFill>
                  <a:srgbClr val="000000"/>
                </a:solidFill>
                <a:latin typeface="Bookman Old Style" panose="02050604050505020204" pitchFamily="18" charset="0"/>
                <a:cs typeface="Times New Roman" panose="02020603050405020304" pitchFamily="18" charset="0"/>
              </a:rPr>
              <a:t>οι πηγές άντλησης των κεφαλαίων κατά τους αναλυτές, </a:t>
            </a:r>
            <a:endParaRPr lang="el-GR" altLang="el-GR" dirty="0">
              <a:solidFill>
                <a:srgbClr val="000000"/>
              </a:solidFill>
              <a:latin typeface="Bookman Old Style" panose="02050604050505020204" pitchFamily="18" charset="0"/>
            </a:endParaRPr>
          </a:p>
          <a:p>
            <a:pPr algn="just" eaLnBrk="1" hangingPunct="1">
              <a:lnSpc>
                <a:spcPct val="90000"/>
              </a:lnSpc>
            </a:pPr>
            <a:r>
              <a:rPr lang="el-GR" altLang="el-GR" sz="2600" dirty="0">
                <a:solidFill>
                  <a:srgbClr val="000000"/>
                </a:solidFill>
                <a:latin typeface="Bookman Old Style" panose="02050604050505020204" pitchFamily="18" charset="0"/>
                <a:cs typeface="Times New Roman" panose="02020603050405020304" pitchFamily="18" charset="0"/>
              </a:rPr>
              <a:t>καταχωρούνται οι λογαριασμοί χρηματοδότησης κατά σειρά αντίθετη από αυτή που πρέπει να εξοφληθούν,</a:t>
            </a:r>
            <a:r>
              <a:rPr lang="el-GR" altLang="el-GR" sz="2400" dirty="0">
                <a:solidFill>
                  <a:srgbClr val="000000"/>
                </a:solidFill>
                <a:latin typeface="Bookman Old Style" panose="02050604050505020204" pitchFamily="18" charset="0"/>
                <a:cs typeface="Times New Roman" panose="02020603050405020304" pitchFamily="18" charset="0"/>
              </a:rPr>
              <a:t> </a:t>
            </a:r>
            <a:endParaRPr lang="el-GR" altLang="el-GR" sz="2400" dirty="0">
              <a:solidFill>
                <a:srgbClr val="000000"/>
              </a:solidFill>
              <a:latin typeface="Bookman Old Style" panose="02050604050505020204" pitchFamily="18" charset="0"/>
            </a:endParaRPr>
          </a:p>
          <a:p>
            <a:pPr lvl="1" algn="just" eaLnBrk="1" hangingPunct="1">
              <a:lnSpc>
                <a:spcPct val="90000"/>
              </a:lnSpc>
            </a:pPr>
            <a:r>
              <a:rPr lang="el-GR" altLang="el-GR" sz="2600" dirty="0">
                <a:solidFill>
                  <a:srgbClr val="000000"/>
                </a:solidFill>
                <a:latin typeface="Bookman Old Style" panose="02050604050505020204" pitchFamily="18" charset="0"/>
              </a:rPr>
              <a:t>Πρώτα </a:t>
            </a:r>
            <a:r>
              <a:rPr lang="el-GR" altLang="el-GR" sz="2600" dirty="0">
                <a:solidFill>
                  <a:srgbClr val="000000"/>
                </a:solidFill>
                <a:latin typeface="Bookman Old Style" panose="02050604050505020204" pitchFamily="18" charset="0"/>
                <a:cs typeface="Times New Roman" panose="02020603050405020304" pitchFamily="18" charset="0"/>
              </a:rPr>
              <a:t>καταχωρούνται τα κεφάλαια που ανήκουν στους ιδιοκτήτες </a:t>
            </a:r>
            <a:r>
              <a:rPr lang="el-GR" altLang="el-GR" sz="2600" dirty="0">
                <a:solidFill>
                  <a:srgbClr val="000000"/>
                </a:solidFill>
                <a:latin typeface="Bookman Old Style" panose="02050604050505020204" pitchFamily="18" charset="0"/>
              </a:rPr>
              <a:t> με την</a:t>
            </a:r>
            <a:r>
              <a:rPr lang="el-GR" altLang="el-GR" sz="2600" dirty="0">
                <a:solidFill>
                  <a:srgbClr val="000000"/>
                </a:solidFill>
                <a:latin typeface="Bookman Old Style" panose="02050604050505020204" pitchFamily="18" charset="0"/>
                <a:cs typeface="Times New Roman" panose="02020603050405020304" pitchFamily="18" charset="0"/>
              </a:rPr>
              <a:t> ονομασία </a:t>
            </a:r>
            <a:r>
              <a:rPr lang="el-GR" altLang="el-GR" sz="2600" b="1" dirty="0">
                <a:solidFill>
                  <a:schemeClr val="hlink"/>
                </a:solidFill>
                <a:latin typeface="Bookman Old Style" panose="02050604050505020204" pitchFamily="18" charset="0"/>
                <a:cs typeface="Times New Roman" panose="02020603050405020304" pitchFamily="18" charset="0"/>
              </a:rPr>
              <a:t>Ίδια Κεφάλαια. </a:t>
            </a:r>
            <a:endParaRPr lang="el-GR" altLang="el-GR" sz="2600" b="1" dirty="0">
              <a:solidFill>
                <a:schemeClr val="hlink"/>
              </a:solidFill>
              <a:latin typeface="Bookman Old Style" panose="02050604050505020204" pitchFamily="18" charset="0"/>
            </a:endParaRPr>
          </a:p>
          <a:p>
            <a:pPr lvl="1" algn="just" eaLnBrk="1" hangingPunct="1">
              <a:lnSpc>
                <a:spcPct val="90000"/>
              </a:lnSpc>
            </a:pPr>
            <a:r>
              <a:rPr lang="el-GR" altLang="el-GR" sz="2600" dirty="0">
                <a:solidFill>
                  <a:srgbClr val="000000"/>
                </a:solidFill>
                <a:latin typeface="Bookman Old Style" panose="02050604050505020204" pitchFamily="18" charset="0"/>
              </a:rPr>
              <a:t>έπειτα</a:t>
            </a:r>
            <a:r>
              <a:rPr lang="el-GR" altLang="el-GR" sz="2600" dirty="0">
                <a:solidFill>
                  <a:srgbClr val="000000"/>
                </a:solidFill>
                <a:latin typeface="Bookman Old Style" panose="02050604050505020204" pitchFamily="18" charset="0"/>
                <a:cs typeface="Times New Roman" panose="02020603050405020304" pitchFamily="18" charset="0"/>
              </a:rPr>
              <a:t> οι </a:t>
            </a:r>
            <a:r>
              <a:rPr lang="el-GR" altLang="el-GR" sz="2600" b="1" dirty="0">
                <a:solidFill>
                  <a:schemeClr val="hlink"/>
                </a:solidFill>
                <a:latin typeface="Bookman Old Style" panose="02050604050505020204" pitchFamily="18" charset="0"/>
                <a:cs typeface="Times New Roman" panose="02020603050405020304" pitchFamily="18" charset="0"/>
              </a:rPr>
              <a:t>Μακροπρόθεσμες Υποχρεώσεις</a:t>
            </a:r>
            <a:r>
              <a:rPr lang="el-GR" altLang="el-GR" sz="2600" dirty="0">
                <a:solidFill>
                  <a:srgbClr val="000000"/>
                </a:solidFill>
                <a:latin typeface="Bookman Old Style" panose="02050604050505020204" pitchFamily="18" charset="0"/>
                <a:cs typeface="Times New Roman" panose="02020603050405020304" pitchFamily="18" charset="0"/>
              </a:rPr>
              <a:t> και </a:t>
            </a:r>
            <a:r>
              <a:rPr lang="el-GR" altLang="el-GR" sz="2600" dirty="0">
                <a:solidFill>
                  <a:srgbClr val="000000"/>
                </a:solidFill>
                <a:latin typeface="Bookman Old Style" panose="02050604050505020204" pitchFamily="18" charset="0"/>
              </a:rPr>
              <a:t>τέλος</a:t>
            </a:r>
          </a:p>
          <a:p>
            <a:pPr lvl="1" algn="just" eaLnBrk="1" hangingPunct="1">
              <a:lnSpc>
                <a:spcPct val="90000"/>
              </a:lnSpc>
            </a:pPr>
            <a:r>
              <a:rPr lang="el-GR" altLang="el-GR" sz="2600" dirty="0">
                <a:solidFill>
                  <a:srgbClr val="000000"/>
                </a:solidFill>
                <a:latin typeface="Bookman Old Style" panose="02050604050505020204" pitchFamily="18" charset="0"/>
                <a:cs typeface="Times New Roman" panose="02020603050405020304" pitchFamily="18" charset="0"/>
              </a:rPr>
              <a:t>οι </a:t>
            </a:r>
            <a:r>
              <a:rPr lang="el-GR" altLang="el-GR" sz="2600" b="1" dirty="0">
                <a:solidFill>
                  <a:schemeClr val="hlink"/>
                </a:solidFill>
                <a:latin typeface="Bookman Old Style" panose="02050604050505020204" pitchFamily="18" charset="0"/>
                <a:cs typeface="Times New Roman" panose="02020603050405020304" pitchFamily="18" charset="0"/>
              </a:rPr>
              <a:t>Βραχυπρόθεσμες</a:t>
            </a:r>
          </a:p>
        </p:txBody>
      </p:sp>
      <p:graphicFrame>
        <p:nvGraphicFramePr>
          <p:cNvPr id="74757" name="Object 5">
            <a:extLst>
              <a:ext uri="{FF2B5EF4-FFF2-40B4-BE49-F238E27FC236}">
                <a16:creationId xmlns:a16="http://schemas.microsoft.com/office/drawing/2014/main" id="{990A724D-743E-4DC8-A842-7AE34D538BC1}"/>
              </a:ext>
            </a:extLst>
          </p:cNvPr>
          <p:cNvGraphicFramePr>
            <a:graphicFrameLocks noGrp="1" noChangeAspect="1"/>
          </p:cNvGraphicFramePr>
          <p:nvPr>
            <p:ph type="clipArt" sz="half" idx="1"/>
            <p:extLst>
              <p:ext uri="{D42A27DB-BD31-4B8C-83A1-F6EECF244321}">
                <p14:modId xmlns:p14="http://schemas.microsoft.com/office/powerpoint/2010/main" val="3173444625"/>
              </p:ext>
            </p:extLst>
          </p:nvPr>
        </p:nvGraphicFramePr>
        <p:xfrm>
          <a:off x="914400" y="1535545"/>
          <a:ext cx="4114800" cy="4395355"/>
        </p:xfrm>
        <a:graphic>
          <a:graphicData uri="http://schemas.openxmlformats.org/presentationml/2006/ole">
            <mc:AlternateContent xmlns:mc="http://schemas.openxmlformats.org/markup-compatibility/2006">
              <mc:Choice xmlns:v="urn:schemas-microsoft-com:vml" Requires="v">
                <p:oleObj spid="_x0000_s7297" name="Φύλλο εργασίας" r:id="rId3" imgW="2943420" imgH="1429167" progId="Excel.Sheet.8">
                  <p:embed/>
                </p:oleObj>
              </mc:Choice>
              <mc:Fallback>
                <p:oleObj name="Φύλλο εργασίας" r:id="rId3" imgW="2943420" imgH="1429167" progId="Excel.Sheet.8">
                  <p:embed/>
                  <p:pic>
                    <p:nvPicPr>
                      <p:cNvPr id="74757" name="Object 5">
                        <a:extLst>
                          <a:ext uri="{FF2B5EF4-FFF2-40B4-BE49-F238E27FC236}">
                            <a16:creationId xmlns:a16="http://schemas.microsoft.com/office/drawing/2014/main" id="{990A724D-743E-4DC8-A842-7AE34D538B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35545"/>
                        <a:ext cx="4114800" cy="4395355"/>
                      </a:xfrm>
                      <a:prstGeom prst="rect">
                        <a:avLst/>
                      </a:prstGeom>
                      <a:noFill/>
                      <a:ln>
                        <a:noFill/>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3A373ABA-7504-4D33-BEF0-7EA0B4B4C43E}"/>
              </a:ext>
            </a:extLst>
          </p:cNvPr>
          <p:cNvPicPr>
            <a:picLocks noChangeAspect="1"/>
          </p:cNvPicPr>
          <p:nvPr/>
        </p:nvPicPr>
        <p:blipFill>
          <a:blip r:embed="rId2"/>
          <a:stretch>
            <a:fillRect/>
          </a:stretch>
        </p:blipFill>
        <p:spPr>
          <a:xfrm>
            <a:off x="1006319" y="189085"/>
            <a:ext cx="10652281" cy="6213831"/>
          </a:xfrm>
          <a:prstGeom prst="rect">
            <a:avLst/>
          </a:prstGeom>
        </p:spPr>
      </p:pic>
    </p:spTree>
    <p:extLst>
      <p:ext uri="{BB962C8B-B14F-4D97-AF65-F5344CB8AC3E}">
        <p14:creationId xmlns:p14="http://schemas.microsoft.com/office/powerpoint/2010/main" val="121838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2263A53-2B3E-4D56-AB83-853179F44BC7}"/>
              </a:ext>
            </a:extLst>
          </p:cNvPr>
          <p:cNvPicPr>
            <a:picLocks noChangeAspect="1"/>
          </p:cNvPicPr>
          <p:nvPr/>
        </p:nvPicPr>
        <p:blipFill>
          <a:blip r:embed="rId2"/>
          <a:stretch>
            <a:fillRect/>
          </a:stretch>
        </p:blipFill>
        <p:spPr>
          <a:xfrm>
            <a:off x="1155699" y="298712"/>
            <a:ext cx="10462549" cy="6260576"/>
          </a:xfrm>
          <a:prstGeom prst="rect">
            <a:avLst/>
          </a:prstGeom>
        </p:spPr>
      </p:pic>
    </p:spTree>
    <p:extLst>
      <p:ext uri="{BB962C8B-B14F-4D97-AF65-F5344CB8AC3E}">
        <p14:creationId xmlns:p14="http://schemas.microsoft.com/office/powerpoint/2010/main" val="3431024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F4B67FB-9958-4EF5-84C1-B1EA6A969DE0}"/>
              </a:ext>
            </a:extLst>
          </p:cNvPr>
          <p:cNvPicPr>
            <a:picLocks noChangeAspect="1"/>
          </p:cNvPicPr>
          <p:nvPr/>
        </p:nvPicPr>
        <p:blipFill>
          <a:blip r:embed="rId2"/>
          <a:stretch>
            <a:fillRect/>
          </a:stretch>
        </p:blipFill>
        <p:spPr>
          <a:xfrm>
            <a:off x="1181100" y="244698"/>
            <a:ext cx="10515600" cy="6368604"/>
          </a:xfrm>
          <a:prstGeom prst="rect">
            <a:avLst/>
          </a:prstGeom>
        </p:spPr>
      </p:pic>
    </p:spTree>
    <p:extLst>
      <p:ext uri="{BB962C8B-B14F-4D97-AF65-F5344CB8AC3E}">
        <p14:creationId xmlns:p14="http://schemas.microsoft.com/office/powerpoint/2010/main" val="311234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5EE584B-27E2-4C5E-85F1-A5614E847FB6}"/>
              </a:ext>
            </a:extLst>
          </p:cNvPr>
          <p:cNvPicPr>
            <a:picLocks noChangeAspect="1"/>
          </p:cNvPicPr>
          <p:nvPr/>
        </p:nvPicPr>
        <p:blipFill>
          <a:blip r:embed="rId2"/>
          <a:stretch>
            <a:fillRect/>
          </a:stretch>
        </p:blipFill>
        <p:spPr>
          <a:xfrm>
            <a:off x="1371600" y="406222"/>
            <a:ext cx="9728199" cy="5876536"/>
          </a:xfrm>
          <a:prstGeom prst="rect">
            <a:avLst/>
          </a:prstGeom>
        </p:spPr>
      </p:pic>
    </p:spTree>
    <p:extLst>
      <p:ext uri="{BB962C8B-B14F-4D97-AF65-F5344CB8AC3E}">
        <p14:creationId xmlns:p14="http://schemas.microsoft.com/office/powerpoint/2010/main" val="3924344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54EA3CB-4EFF-496D-AE1C-880136F8D87D}"/>
              </a:ext>
            </a:extLst>
          </p:cNvPr>
          <p:cNvPicPr>
            <a:picLocks noChangeAspect="1"/>
          </p:cNvPicPr>
          <p:nvPr/>
        </p:nvPicPr>
        <p:blipFill>
          <a:blip r:embed="rId2"/>
          <a:stretch>
            <a:fillRect/>
          </a:stretch>
        </p:blipFill>
        <p:spPr>
          <a:xfrm>
            <a:off x="1231900" y="548878"/>
            <a:ext cx="10134600" cy="5578901"/>
          </a:xfrm>
          <a:prstGeom prst="rect">
            <a:avLst/>
          </a:prstGeom>
        </p:spPr>
      </p:pic>
    </p:spTree>
    <p:extLst>
      <p:ext uri="{BB962C8B-B14F-4D97-AF65-F5344CB8AC3E}">
        <p14:creationId xmlns:p14="http://schemas.microsoft.com/office/powerpoint/2010/main" val="258625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A879A37-F350-4538-B9BF-12800116BC69}"/>
              </a:ext>
            </a:extLst>
          </p:cNvPr>
          <p:cNvPicPr>
            <a:picLocks noChangeAspect="1"/>
          </p:cNvPicPr>
          <p:nvPr/>
        </p:nvPicPr>
        <p:blipFill>
          <a:blip r:embed="rId2"/>
          <a:stretch>
            <a:fillRect/>
          </a:stretch>
        </p:blipFill>
        <p:spPr>
          <a:xfrm>
            <a:off x="297688" y="333097"/>
            <a:ext cx="9931400" cy="5902625"/>
          </a:xfrm>
          <a:prstGeom prst="rect">
            <a:avLst/>
          </a:prstGeom>
        </p:spPr>
      </p:pic>
      <p:sp>
        <p:nvSpPr>
          <p:cNvPr id="3" name="Δεξί άγκιστρο 2">
            <a:extLst>
              <a:ext uri="{FF2B5EF4-FFF2-40B4-BE49-F238E27FC236}">
                <a16:creationId xmlns:a16="http://schemas.microsoft.com/office/drawing/2014/main" id="{3B64AE1E-0BA8-45FF-AE75-750A890E42FC}"/>
              </a:ext>
            </a:extLst>
          </p:cNvPr>
          <p:cNvSpPr/>
          <p:nvPr/>
        </p:nvSpPr>
        <p:spPr>
          <a:xfrm>
            <a:off x="8156448" y="4949952"/>
            <a:ext cx="365760" cy="8412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 name="TextBox 3">
            <a:extLst>
              <a:ext uri="{FF2B5EF4-FFF2-40B4-BE49-F238E27FC236}">
                <a16:creationId xmlns:a16="http://schemas.microsoft.com/office/drawing/2014/main" id="{2D7E8552-42B1-426E-BDE8-8B04DAC482BD}"/>
              </a:ext>
            </a:extLst>
          </p:cNvPr>
          <p:cNvSpPr txBox="1"/>
          <p:nvPr/>
        </p:nvSpPr>
        <p:spPr>
          <a:xfrm>
            <a:off x="8522208" y="5001244"/>
            <a:ext cx="2654829" cy="369332"/>
          </a:xfrm>
          <a:prstGeom prst="rect">
            <a:avLst/>
          </a:prstGeom>
          <a:noFill/>
        </p:spPr>
        <p:txBody>
          <a:bodyPr wrap="none" rtlCol="0">
            <a:spAutoFit/>
          </a:bodyPr>
          <a:lstStyle/>
          <a:p>
            <a:r>
              <a:rPr lang="el-GR" dirty="0">
                <a:solidFill>
                  <a:srgbClr val="002060"/>
                </a:solidFill>
              </a:rPr>
              <a:t>Μεταβατικοί λογαριασμοί</a:t>
            </a:r>
          </a:p>
        </p:txBody>
      </p:sp>
    </p:spTree>
    <p:extLst>
      <p:ext uri="{BB962C8B-B14F-4D97-AF65-F5344CB8AC3E}">
        <p14:creationId xmlns:p14="http://schemas.microsoft.com/office/powerpoint/2010/main" val="143507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693340-E571-4245-B7E5-BBFC2E872AE9}"/>
              </a:ext>
            </a:extLst>
          </p:cNvPr>
          <p:cNvSpPr>
            <a:spLocks noGrp="1"/>
          </p:cNvSpPr>
          <p:nvPr>
            <p:ph type="title"/>
          </p:nvPr>
        </p:nvSpPr>
        <p:spPr>
          <a:xfrm>
            <a:off x="0" y="-285750"/>
            <a:ext cx="10353762" cy="1257300"/>
          </a:xfrm>
        </p:spPr>
        <p:txBody>
          <a:bodyPr/>
          <a:lstStyle/>
          <a:p>
            <a:r>
              <a:rPr lang="el-GR" dirty="0">
                <a:solidFill>
                  <a:srgbClr val="002060"/>
                </a:solidFill>
              </a:rPr>
              <a:t>Λογιστικές Υποθέσεις και Λογιστικές Αρχές </a:t>
            </a:r>
          </a:p>
        </p:txBody>
      </p:sp>
      <p:sp>
        <p:nvSpPr>
          <p:cNvPr id="3" name="Θέση περιεχομένου 2">
            <a:extLst>
              <a:ext uri="{FF2B5EF4-FFF2-40B4-BE49-F238E27FC236}">
                <a16:creationId xmlns:a16="http://schemas.microsoft.com/office/drawing/2014/main" id="{BD5C964A-8FA0-470A-8ECA-FA8916694A92}"/>
              </a:ext>
            </a:extLst>
          </p:cNvPr>
          <p:cNvSpPr>
            <a:spLocks noGrp="1"/>
          </p:cNvSpPr>
          <p:nvPr>
            <p:ph idx="1"/>
          </p:nvPr>
        </p:nvSpPr>
        <p:spPr>
          <a:xfrm>
            <a:off x="227994" y="1117600"/>
            <a:ext cx="11290905" cy="4927600"/>
          </a:xfrm>
        </p:spPr>
        <p:txBody>
          <a:bodyPr>
            <a:noAutofit/>
          </a:bodyPr>
          <a:lstStyle/>
          <a:p>
            <a:pPr marL="36900" indent="0">
              <a:buNone/>
            </a:pPr>
            <a:r>
              <a:rPr lang="el-GR" sz="2300" dirty="0">
                <a:solidFill>
                  <a:srgbClr val="002060"/>
                </a:solidFill>
              </a:rPr>
              <a:t>Οι 4 </a:t>
            </a:r>
            <a:r>
              <a:rPr lang="el-GR" sz="2300" b="1" dirty="0">
                <a:solidFill>
                  <a:srgbClr val="002060"/>
                </a:solidFill>
              </a:rPr>
              <a:t>Λογιστικές Υποθέσεις </a:t>
            </a:r>
            <a:r>
              <a:rPr lang="el-GR" sz="2300" dirty="0">
                <a:solidFill>
                  <a:srgbClr val="002060"/>
                </a:solidFill>
              </a:rPr>
              <a:t>είναι: </a:t>
            </a:r>
          </a:p>
          <a:p>
            <a:pPr marL="494100" indent="-457200">
              <a:buFont typeface="+mj-lt"/>
              <a:buAutoNum type="arabicPeriod"/>
            </a:pPr>
            <a:r>
              <a:rPr lang="el-GR" sz="2300" b="1" dirty="0">
                <a:solidFill>
                  <a:srgbClr val="002060"/>
                </a:solidFill>
              </a:rPr>
              <a:t>Διαρκούς επιχειρηματικής Δραστηριότητας</a:t>
            </a:r>
            <a:r>
              <a:rPr lang="el-GR" sz="2300" dirty="0">
                <a:solidFill>
                  <a:srgbClr val="002060"/>
                </a:solidFill>
              </a:rPr>
              <a:t>: Μελλοντική λειτουργία της επιχείρησης (τουλάχιστον για τον επόμενο 1 χρόνο). Οι Οικονομικές Καταστάσεις παρουσιάζουν την περιουσιακή διάρθρωση της επιχείρησης με  δεδομένο ότι η επιχείρηση θα  συνεχίσει τη λειτουργία της. </a:t>
            </a:r>
          </a:p>
          <a:p>
            <a:pPr marL="494100" indent="-457200">
              <a:buFont typeface="+mj-lt"/>
              <a:buAutoNum type="arabicPeriod"/>
            </a:pPr>
            <a:r>
              <a:rPr lang="el-GR" sz="2300" b="1" dirty="0">
                <a:solidFill>
                  <a:srgbClr val="002060"/>
                </a:solidFill>
              </a:rPr>
              <a:t>Νομισματικής Μονάδας: </a:t>
            </a:r>
            <a:r>
              <a:rPr lang="el-GR" sz="2300" dirty="0">
                <a:solidFill>
                  <a:srgbClr val="002060"/>
                </a:solidFill>
              </a:rPr>
              <a:t>Μέσο μέτρησης αγοραστικής δύναμης που διακρίνεται από σταθερότητα. </a:t>
            </a:r>
          </a:p>
          <a:p>
            <a:pPr marL="494100" indent="-457200">
              <a:buFont typeface="+mj-lt"/>
              <a:buAutoNum type="arabicPeriod"/>
            </a:pPr>
            <a:r>
              <a:rPr lang="el-GR" sz="2300" b="1" dirty="0">
                <a:solidFill>
                  <a:srgbClr val="002060"/>
                </a:solidFill>
              </a:rPr>
              <a:t>Αυτοτελούς επιχειρηματικής οντότητας: </a:t>
            </a:r>
            <a:r>
              <a:rPr lang="el-GR" sz="2300" dirty="0">
                <a:solidFill>
                  <a:srgbClr val="002060"/>
                </a:solidFill>
              </a:rPr>
              <a:t>Οι συναλλαγές της επιχείρησης, η περιουσία της και οι υποχρεώσεις της είναι ανεξάρτητες από αυτές των ιδιοκτητών της, </a:t>
            </a:r>
          </a:p>
          <a:p>
            <a:pPr marL="494100" indent="-457200">
              <a:buFont typeface="+mj-lt"/>
              <a:buAutoNum type="arabicPeriod"/>
            </a:pPr>
            <a:r>
              <a:rPr lang="el-GR" sz="2300" b="1" dirty="0">
                <a:solidFill>
                  <a:srgbClr val="002060"/>
                </a:solidFill>
              </a:rPr>
              <a:t>Χρονικής Περιόδου: </a:t>
            </a:r>
            <a:r>
              <a:rPr lang="el-GR" sz="2300" b="1" u="sng" dirty="0">
                <a:solidFill>
                  <a:srgbClr val="002060"/>
                </a:solidFill>
              </a:rPr>
              <a:t>Ετήσια περίοδος = 1 Λογιστική χρήση</a:t>
            </a:r>
            <a:r>
              <a:rPr lang="el-GR" sz="2300" dirty="0">
                <a:solidFill>
                  <a:srgbClr val="002060"/>
                </a:solidFill>
              </a:rPr>
              <a:t>. </a:t>
            </a:r>
          </a:p>
          <a:p>
            <a:pPr marL="720000" lvl="2" indent="0">
              <a:buNone/>
            </a:pPr>
            <a:r>
              <a:rPr lang="el-GR" sz="2300" b="1" dirty="0">
                <a:solidFill>
                  <a:srgbClr val="002060"/>
                </a:solidFill>
              </a:rPr>
              <a:t>Αυτοτέλεια χρήσεων: Τα αποτελέσματα διαφορετικών χρήσεων είναι ανεξάρτητα μεταξύ τους. </a:t>
            </a:r>
          </a:p>
          <a:p>
            <a:endParaRPr lang="el-GR" sz="2300" dirty="0">
              <a:solidFill>
                <a:srgbClr val="002060"/>
              </a:solidFill>
            </a:endParaRPr>
          </a:p>
        </p:txBody>
      </p:sp>
    </p:spTree>
    <p:extLst>
      <p:ext uri="{BB962C8B-B14F-4D97-AF65-F5344CB8AC3E}">
        <p14:creationId xmlns:p14="http://schemas.microsoft.com/office/powerpoint/2010/main" val="72454371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9B05260-B770-4CA2-8662-74F134ACB3E6}"/>
              </a:ext>
            </a:extLst>
          </p:cNvPr>
          <p:cNvPicPr>
            <a:picLocks noChangeAspect="1"/>
          </p:cNvPicPr>
          <p:nvPr/>
        </p:nvPicPr>
        <p:blipFill>
          <a:blip r:embed="rId2"/>
          <a:stretch>
            <a:fillRect/>
          </a:stretch>
        </p:blipFill>
        <p:spPr>
          <a:xfrm>
            <a:off x="581025" y="610208"/>
            <a:ext cx="11029949" cy="5752491"/>
          </a:xfrm>
          <a:prstGeom prst="rect">
            <a:avLst/>
          </a:prstGeom>
        </p:spPr>
      </p:pic>
    </p:spTree>
    <p:extLst>
      <p:ext uri="{BB962C8B-B14F-4D97-AF65-F5344CB8AC3E}">
        <p14:creationId xmlns:p14="http://schemas.microsoft.com/office/powerpoint/2010/main" val="2307153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B65D2C2-4C33-4B7C-AA50-771700D96B12}"/>
              </a:ext>
            </a:extLst>
          </p:cNvPr>
          <p:cNvPicPr>
            <a:picLocks noChangeAspect="1"/>
          </p:cNvPicPr>
          <p:nvPr/>
        </p:nvPicPr>
        <p:blipFill>
          <a:blip r:embed="rId2"/>
          <a:stretch>
            <a:fillRect/>
          </a:stretch>
        </p:blipFill>
        <p:spPr>
          <a:xfrm>
            <a:off x="927100" y="293730"/>
            <a:ext cx="10579100" cy="5998832"/>
          </a:xfrm>
          <a:prstGeom prst="rect">
            <a:avLst/>
          </a:prstGeom>
        </p:spPr>
      </p:pic>
    </p:spTree>
    <p:extLst>
      <p:ext uri="{BB962C8B-B14F-4D97-AF65-F5344CB8AC3E}">
        <p14:creationId xmlns:p14="http://schemas.microsoft.com/office/powerpoint/2010/main" val="3490194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F29C815-5D94-48F9-BB7E-C1746540F234}"/>
              </a:ext>
            </a:extLst>
          </p:cNvPr>
          <p:cNvPicPr>
            <a:picLocks noChangeAspect="1"/>
          </p:cNvPicPr>
          <p:nvPr/>
        </p:nvPicPr>
        <p:blipFill>
          <a:blip r:embed="rId2"/>
          <a:stretch>
            <a:fillRect/>
          </a:stretch>
        </p:blipFill>
        <p:spPr>
          <a:xfrm>
            <a:off x="850900" y="444843"/>
            <a:ext cx="10820400" cy="5968313"/>
          </a:xfrm>
          <a:prstGeom prst="rect">
            <a:avLst/>
          </a:prstGeom>
        </p:spPr>
      </p:pic>
    </p:spTree>
    <p:extLst>
      <p:ext uri="{BB962C8B-B14F-4D97-AF65-F5344CB8AC3E}">
        <p14:creationId xmlns:p14="http://schemas.microsoft.com/office/powerpoint/2010/main" val="420296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203967D-EBD0-4330-BCB3-AED3631A1255}"/>
              </a:ext>
            </a:extLst>
          </p:cNvPr>
          <p:cNvPicPr>
            <a:picLocks noChangeAspect="1"/>
          </p:cNvPicPr>
          <p:nvPr/>
        </p:nvPicPr>
        <p:blipFill>
          <a:blip r:embed="rId2"/>
          <a:stretch>
            <a:fillRect/>
          </a:stretch>
        </p:blipFill>
        <p:spPr>
          <a:xfrm>
            <a:off x="1308100" y="462478"/>
            <a:ext cx="9994900" cy="5933044"/>
          </a:xfrm>
          <a:prstGeom prst="rect">
            <a:avLst/>
          </a:prstGeom>
        </p:spPr>
      </p:pic>
    </p:spTree>
    <p:extLst>
      <p:ext uri="{BB962C8B-B14F-4D97-AF65-F5344CB8AC3E}">
        <p14:creationId xmlns:p14="http://schemas.microsoft.com/office/powerpoint/2010/main" val="1360487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F5F46F7-D995-4397-AD8B-68313A2F7AD4}"/>
              </a:ext>
            </a:extLst>
          </p:cNvPr>
          <p:cNvPicPr>
            <a:picLocks noChangeAspect="1"/>
          </p:cNvPicPr>
          <p:nvPr/>
        </p:nvPicPr>
        <p:blipFill>
          <a:blip r:embed="rId2"/>
          <a:stretch>
            <a:fillRect/>
          </a:stretch>
        </p:blipFill>
        <p:spPr>
          <a:xfrm>
            <a:off x="1308100" y="651617"/>
            <a:ext cx="10566400" cy="5554766"/>
          </a:xfrm>
          <a:prstGeom prst="rect">
            <a:avLst/>
          </a:prstGeom>
        </p:spPr>
      </p:pic>
    </p:spTree>
    <p:extLst>
      <p:ext uri="{BB962C8B-B14F-4D97-AF65-F5344CB8AC3E}">
        <p14:creationId xmlns:p14="http://schemas.microsoft.com/office/powerpoint/2010/main" val="4196084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CF7650-7342-48D6-999E-174C77B5F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2D286E-2458-46AD-B49E-911912F70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BCF4035A-B831-4FB3-96E4-0718E14B9B07}"/>
              </a:ext>
            </a:extLst>
          </p:cNvPr>
          <p:cNvPicPr>
            <a:picLocks noChangeAspect="1"/>
          </p:cNvPicPr>
          <p:nvPr/>
        </p:nvPicPr>
        <p:blipFill>
          <a:blip r:embed="rId3"/>
          <a:stretch>
            <a:fillRect/>
          </a:stretch>
        </p:blipFill>
        <p:spPr>
          <a:xfrm>
            <a:off x="1400083" y="643467"/>
            <a:ext cx="9391834" cy="5571066"/>
          </a:xfrm>
          <a:prstGeom prst="rect">
            <a:avLst/>
          </a:prstGeom>
        </p:spPr>
      </p:pic>
    </p:spTree>
    <p:extLst>
      <p:ext uri="{BB962C8B-B14F-4D97-AF65-F5344CB8AC3E}">
        <p14:creationId xmlns:p14="http://schemas.microsoft.com/office/powerpoint/2010/main" val="230206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34D0992-F2B6-4DA0-8FC7-6D0F28664EBA}"/>
              </a:ext>
            </a:extLst>
          </p:cNvPr>
          <p:cNvPicPr>
            <a:picLocks noChangeAspect="1"/>
          </p:cNvPicPr>
          <p:nvPr/>
        </p:nvPicPr>
        <p:blipFill>
          <a:blip r:embed="rId2"/>
          <a:stretch>
            <a:fillRect/>
          </a:stretch>
        </p:blipFill>
        <p:spPr>
          <a:xfrm>
            <a:off x="1371600" y="543836"/>
            <a:ext cx="9931400" cy="5770328"/>
          </a:xfrm>
          <a:prstGeom prst="rect">
            <a:avLst/>
          </a:prstGeom>
        </p:spPr>
      </p:pic>
    </p:spTree>
    <p:extLst>
      <p:ext uri="{BB962C8B-B14F-4D97-AF65-F5344CB8AC3E}">
        <p14:creationId xmlns:p14="http://schemas.microsoft.com/office/powerpoint/2010/main" val="86487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23938B-D1AD-43FB-9F6A-9401C7434D7B}"/>
              </a:ext>
            </a:extLst>
          </p:cNvPr>
          <p:cNvSpPr>
            <a:spLocks noGrp="1"/>
          </p:cNvSpPr>
          <p:nvPr>
            <p:ph type="title"/>
          </p:nvPr>
        </p:nvSpPr>
        <p:spPr/>
        <p:txBody>
          <a:bodyPr/>
          <a:lstStyle/>
          <a:p>
            <a:r>
              <a:rPr lang="el-GR" b="1" dirty="0">
                <a:solidFill>
                  <a:srgbClr val="002060"/>
                </a:solidFill>
              </a:rPr>
              <a:t>Λογιστική Χρήση </a:t>
            </a:r>
          </a:p>
        </p:txBody>
      </p:sp>
      <p:sp>
        <p:nvSpPr>
          <p:cNvPr id="3" name="Θέση περιεχομένου 2">
            <a:extLst>
              <a:ext uri="{FF2B5EF4-FFF2-40B4-BE49-F238E27FC236}">
                <a16:creationId xmlns:a16="http://schemas.microsoft.com/office/drawing/2014/main" id="{F3E49172-B8CC-41C9-B794-8A6B6C6FB3E6}"/>
              </a:ext>
            </a:extLst>
          </p:cNvPr>
          <p:cNvSpPr>
            <a:spLocks noGrp="1"/>
          </p:cNvSpPr>
          <p:nvPr>
            <p:ph idx="1"/>
          </p:nvPr>
        </p:nvSpPr>
        <p:spPr/>
        <p:txBody>
          <a:bodyPr>
            <a:normAutofit/>
          </a:bodyPr>
          <a:lstStyle/>
          <a:p>
            <a:pPr algn="just"/>
            <a:r>
              <a:rPr lang="el-GR" dirty="0">
                <a:solidFill>
                  <a:srgbClr val="002060"/>
                </a:solidFill>
                <a:effectLst/>
              </a:rPr>
              <a:t>Ο Ισολογισμός απεικονίζει την οικονομική κατάσταση της επιχείρησης σε μια δεδομένη στιγμή και ύστερα, συνήθως, από εργασίες ενός χρόνου. Το δωδεκάμηνο αυτό χρονικό διάστημα λέγεται διαχειριστική ή λογιστική χρήση ή απλά “ΧΡΗΣΗ”.</a:t>
            </a:r>
          </a:p>
          <a:p>
            <a:pPr algn="just"/>
            <a:r>
              <a:rPr lang="el-GR" dirty="0">
                <a:solidFill>
                  <a:srgbClr val="002060"/>
                </a:solidFill>
                <a:effectLst/>
              </a:rPr>
              <a:t>Η συμβατική – τεχνητή αυτή διαίρεση της ζωής της επιχείρησης σε χρήσεις, ανταποκρίνεται στην ανάγκη να δούμε, αν η διαχείριση της περιουσίας ήταν καλή ή κακή, να κάνουμε διανομή των κερδών σε αυτούς που ανήκει η επιχείρηση, να πληρώσουμε τους φόρους στο κράτος, να προγραμματίσουμε κ.λπ. Στην πλειονότητα των επιχειρήσεων, η λογιστική χρήση αρχίζει την 1η Ιανουαρίου και λήγει την 31η Δεκεμβρίου του ίδιου έτους </a:t>
            </a:r>
          </a:p>
          <a:p>
            <a:endParaRPr lang="el-GR" dirty="0">
              <a:solidFill>
                <a:srgbClr val="002060"/>
              </a:solidFill>
            </a:endParaRPr>
          </a:p>
        </p:txBody>
      </p:sp>
    </p:spTree>
    <p:extLst>
      <p:ext uri="{BB962C8B-B14F-4D97-AF65-F5344CB8AC3E}">
        <p14:creationId xmlns:p14="http://schemas.microsoft.com/office/powerpoint/2010/main" val="790910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AF2EEE6-7B52-45E0-8752-3E796FCF9073}"/>
              </a:ext>
            </a:extLst>
          </p:cNvPr>
          <p:cNvPicPr>
            <a:picLocks noChangeAspect="1"/>
          </p:cNvPicPr>
          <p:nvPr/>
        </p:nvPicPr>
        <p:blipFill>
          <a:blip r:embed="rId2"/>
          <a:stretch>
            <a:fillRect/>
          </a:stretch>
        </p:blipFill>
        <p:spPr>
          <a:xfrm>
            <a:off x="1644650" y="627379"/>
            <a:ext cx="8902700" cy="5827222"/>
          </a:xfrm>
          <a:prstGeom prst="rect">
            <a:avLst/>
          </a:prstGeom>
        </p:spPr>
      </p:pic>
    </p:spTree>
    <p:extLst>
      <p:ext uri="{BB962C8B-B14F-4D97-AF65-F5344CB8AC3E}">
        <p14:creationId xmlns:p14="http://schemas.microsoft.com/office/powerpoint/2010/main" val="4176413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0F21CD89-8812-4026-8523-FB2BE5E9FB9D}"/>
              </a:ext>
            </a:extLst>
          </p:cNvPr>
          <p:cNvSpPr>
            <a:spLocks noGrp="1"/>
          </p:cNvSpPr>
          <p:nvPr>
            <p:ph type="title"/>
          </p:nvPr>
        </p:nvSpPr>
        <p:spPr/>
        <p:txBody>
          <a:bodyPr/>
          <a:lstStyle/>
          <a:p>
            <a:r>
              <a:rPr lang="el-GR" dirty="0">
                <a:solidFill>
                  <a:srgbClr val="002060"/>
                </a:solidFill>
              </a:rPr>
              <a:t>Τα χαρακτηριστικά του Ισολογισμού</a:t>
            </a:r>
          </a:p>
        </p:txBody>
      </p:sp>
      <p:sp>
        <p:nvSpPr>
          <p:cNvPr id="4" name="Θέση περιεχομένου 3">
            <a:extLst>
              <a:ext uri="{FF2B5EF4-FFF2-40B4-BE49-F238E27FC236}">
                <a16:creationId xmlns:a16="http://schemas.microsoft.com/office/drawing/2014/main" id="{38080633-CEF8-475E-BFE6-B1700406AD6A}"/>
              </a:ext>
            </a:extLst>
          </p:cNvPr>
          <p:cNvSpPr>
            <a:spLocks noGrp="1"/>
          </p:cNvSpPr>
          <p:nvPr>
            <p:ph idx="1"/>
          </p:nvPr>
        </p:nvSpPr>
        <p:spPr/>
        <p:txBody>
          <a:bodyPr/>
          <a:lstStyle/>
          <a:p>
            <a:r>
              <a:rPr lang="el-GR" dirty="0">
                <a:solidFill>
                  <a:srgbClr val="002060"/>
                </a:solidFill>
              </a:rPr>
              <a:t>Ειλικρίνεια</a:t>
            </a:r>
          </a:p>
          <a:p>
            <a:r>
              <a:rPr lang="el-GR" dirty="0">
                <a:solidFill>
                  <a:srgbClr val="002060"/>
                </a:solidFill>
              </a:rPr>
              <a:t>Σαφήνεια</a:t>
            </a:r>
          </a:p>
          <a:p>
            <a:r>
              <a:rPr lang="el-GR" dirty="0">
                <a:solidFill>
                  <a:srgbClr val="002060"/>
                </a:solidFill>
              </a:rPr>
              <a:t>Συνέπεια </a:t>
            </a:r>
          </a:p>
          <a:p>
            <a:r>
              <a:rPr lang="el-GR" dirty="0" err="1">
                <a:solidFill>
                  <a:srgbClr val="002060"/>
                </a:solidFill>
              </a:rPr>
              <a:t>Συγκρισιμότητα</a:t>
            </a:r>
            <a:endParaRPr lang="el-GR" dirty="0">
              <a:solidFill>
                <a:srgbClr val="002060"/>
              </a:solidFill>
            </a:endParaRPr>
          </a:p>
          <a:p>
            <a:endParaRPr lang="el-GR" dirty="0">
              <a:solidFill>
                <a:srgbClr val="002060"/>
              </a:solidFill>
            </a:endParaRPr>
          </a:p>
        </p:txBody>
      </p:sp>
    </p:spTree>
    <p:extLst>
      <p:ext uri="{BB962C8B-B14F-4D97-AF65-F5344CB8AC3E}">
        <p14:creationId xmlns:p14="http://schemas.microsoft.com/office/powerpoint/2010/main" val="150273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D86F6C4-E65B-4595-808F-1A172D2991FB}"/>
              </a:ext>
            </a:extLst>
          </p:cNvPr>
          <p:cNvSpPr>
            <a:spLocks noGrp="1"/>
          </p:cNvSpPr>
          <p:nvPr>
            <p:ph idx="1"/>
          </p:nvPr>
        </p:nvSpPr>
        <p:spPr>
          <a:xfrm>
            <a:off x="494694" y="1257300"/>
            <a:ext cx="11151205" cy="4775199"/>
          </a:xfrm>
        </p:spPr>
        <p:txBody>
          <a:bodyPr>
            <a:normAutofit lnSpcReduction="10000"/>
          </a:bodyPr>
          <a:lstStyle/>
          <a:p>
            <a:pPr marL="36900" indent="0">
              <a:buNone/>
            </a:pPr>
            <a:r>
              <a:rPr lang="el-GR" b="1" dirty="0">
                <a:solidFill>
                  <a:srgbClr val="002060"/>
                </a:solidFill>
              </a:rPr>
              <a:t>Οι 4 Λογιστικές Αρχές είναι: </a:t>
            </a:r>
          </a:p>
          <a:p>
            <a:pPr marL="494100" indent="-457200">
              <a:buFont typeface="+mj-lt"/>
              <a:buAutoNum type="arabicPeriod"/>
            </a:pPr>
            <a:r>
              <a:rPr lang="el-GR" b="1" dirty="0">
                <a:solidFill>
                  <a:srgbClr val="002060"/>
                </a:solidFill>
              </a:rPr>
              <a:t>Αρχή Δεδουλευμένου: </a:t>
            </a:r>
            <a:r>
              <a:rPr lang="el-GR" dirty="0">
                <a:solidFill>
                  <a:srgbClr val="002060"/>
                </a:solidFill>
              </a:rPr>
              <a:t>Τα έσοδα αναγνωρίζονται όταν πραγματοποιούνται (π.χ. όταν ολοκληρωθεί η πώληση ανεξάρτητα αν εισπράχθηκαν). </a:t>
            </a:r>
          </a:p>
          <a:p>
            <a:pPr marL="494100" indent="-457200">
              <a:buFont typeface="+mj-lt"/>
              <a:buAutoNum type="arabicPeriod"/>
            </a:pPr>
            <a:r>
              <a:rPr lang="el-GR" b="1" dirty="0">
                <a:solidFill>
                  <a:srgbClr val="002060"/>
                </a:solidFill>
              </a:rPr>
              <a:t>Αρχή Ιστορικού Κόστους: </a:t>
            </a:r>
            <a:r>
              <a:rPr lang="el-GR" dirty="0">
                <a:solidFill>
                  <a:srgbClr val="002060"/>
                </a:solidFill>
              </a:rPr>
              <a:t>Η λογιστική χρησιμοποιεί ως βάση για τη μέτρηση της αξίας των περιουσιακών στοιχείων το κόστος κατά την ημερομηνία αγοράς.</a:t>
            </a:r>
          </a:p>
          <a:p>
            <a:pPr marL="494100" indent="-457200">
              <a:buFont typeface="+mj-lt"/>
              <a:buAutoNum type="arabicPeriod"/>
            </a:pPr>
            <a:r>
              <a:rPr lang="el-GR" b="1" dirty="0">
                <a:solidFill>
                  <a:srgbClr val="002060"/>
                </a:solidFill>
              </a:rPr>
              <a:t>Αρχή Συντηρητικότητας: </a:t>
            </a:r>
            <a:r>
              <a:rPr lang="el-GR" dirty="0">
                <a:solidFill>
                  <a:srgbClr val="002060"/>
                </a:solidFill>
              </a:rPr>
              <a:t>Όταν υπάρχουν πολλοί τρόποι καθορισμού των λογιστικών αποτελεσμάτων θα επιλεχθεί η μέθοδος η οποία θα παρουσιάζει τα λιγότερο ευνοϊκά αποτελέσματα στο καθαρό κέρδος ή την περιουσιακή κατάσταση κατά το έτος χρήσης (αποφυγή κινδύνου υπερτίμησης κερδών).</a:t>
            </a:r>
          </a:p>
          <a:p>
            <a:pPr marL="494100" indent="-457200">
              <a:buFont typeface="+mj-lt"/>
              <a:buAutoNum type="arabicPeriod"/>
            </a:pPr>
            <a:r>
              <a:rPr lang="el-GR" b="1" dirty="0">
                <a:solidFill>
                  <a:srgbClr val="002060"/>
                </a:solidFill>
              </a:rPr>
              <a:t>Αρχή συσχέτισης εσόδων και εξόδων: </a:t>
            </a:r>
            <a:r>
              <a:rPr lang="el-GR" dirty="0">
                <a:solidFill>
                  <a:srgbClr val="002060"/>
                </a:solidFill>
              </a:rPr>
              <a:t>Τα έξοδα αναγνωρίζονται όταν αναγνωριστούν τα έσοδα για τα οποία έχουν συμβάλει. Το λογιστικό αποτέλεσμα: Έσοδά (-) τα έξοδα που </a:t>
            </a:r>
            <a:r>
              <a:rPr lang="el-GR" b="1" dirty="0">
                <a:solidFill>
                  <a:srgbClr val="002060"/>
                </a:solidFill>
              </a:rPr>
              <a:t>πραγματοποιήθηκαν για την επίτευξη </a:t>
            </a:r>
            <a:r>
              <a:rPr lang="el-GR" dirty="0">
                <a:solidFill>
                  <a:srgbClr val="002060"/>
                </a:solidFill>
              </a:rPr>
              <a:t>των εσόδων αυτών.</a:t>
            </a:r>
          </a:p>
        </p:txBody>
      </p:sp>
      <p:sp>
        <p:nvSpPr>
          <p:cNvPr id="4" name="Τίτλος 1">
            <a:extLst>
              <a:ext uri="{FF2B5EF4-FFF2-40B4-BE49-F238E27FC236}">
                <a16:creationId xmlns:a16="http://schemas.microsoft.com/office/drawing/2014/main" id="{8178737A-B37F-4C92-A96E-C4A4C9B2E867}"/>
              </a:ext>
            </a:extLst>
          </p:cNvPr>
          <p:cNvSpPr>
            <a:spLocks noGrp="1"/>
          </p:cNvSpPr>
          <p:nvPr>
            <p:ph type="title"/>
          </p:nvPr>
        </p:nvSpPr>
        <p:spPr>
          <a:xfrm>
            <a:off x="-190500" y="0"/>
            <a:ext cx="10353675" cy="1257300"/>
          </a:xfrm>
        </p:spPr>
        <p:txBody>
          <a:bodyPr/>
          <a:lstStyle/>
          <a:p>
            <a:r>
              <a:rPr lang="el-GR" dirty="0">
                <a:solidFill>
                  <a:srgbClr val="002060"/>
                </a:solidFill>
              </a:rPr>
              <a:t>Λογιστικές Υποθέσεις και Λογιστικές Αρχές </a:t>
            </a:r>
          </a:p>
        </p:txBody>
      </p:sp>
    </p:spTree>
    <p:extLst>
      <p:ext uri="{BB962C8B-B14F-4D97-AF65-F5344CB8AC3E}">
        <p14:creationId xmlns:p14="http://schemas.microsoft.com/office/powerpoint/2010/main" val="272772142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5743E47-A6EA-4584-85D4-DDF738AF7124}"/>
              </a:ext>
            </a:extLst>
          </p:cNvPr>
          <p:cNvSpPr>
            <a:spLocks noGrp="1" noChangeArrowheads="1"/>
          </p:cNvSpPr>
          <p:nvPr>
            <p:ph type="title"/>
          </p:nvPr>
        </p:nvSpPr>
        <p:spPr>
          <a:xfrm>
            <a:off x="1524000" y="0"/>
            <a:ext cx="9144000" cy="1143000"/>
          </a:xfrm>
          <a:noFill/>
          <a:ln w="76200" cmpd="tri">
            <a:solidFill>
              <a:schemeClr val="tx1"/>
            </a:solidFill>
            <a:miter lim="800000"/>
            <a:headEnd/>
            <a:tailEnd/>
          </a:ln>
        </p:spPr>
        <p:txBody>
          <a:bodyPr/>
          <a:lstStyle/>
          <a:p>
            <a:pPr algn="ctr" eaLnBrk="1" hangingPunct="1"/>
            <a:r>
              <a:rPr lang="el-GR" altLang="el-GR" b="1" dirty="0">
                <a:solidFill>
                  <a:srgbClr val="002060"/>
                </a:solidFill>
              </a:rPr>
              <a:t>Ισολογισμός ως ισότητα </a:t>
            </a:r>
          </a:p>
        </p:txBody>
      </p:sp>
      <p:sp>
        <p:nvSpPr>
          <p:cNvPr id="48131" name="Rectangle 3">
            <a:extLst>
              <a:ext uri="{FF2B5EF4-FFF2-40B4-BE49-F238E27FC236}">
                <a16:creationId xmlns:a16="http://schemas.microsoft.com/office/drawing/2014/main" id="{2A72C4F9-3558-4704-ADBC-AE2767101BD8}"/>
              </a:ext>
            </a:extLst>
          </p:cNvPr>
          <p:cNvSpPr>
            <a:spLocks noGrp="1" noChangeArrowheads="1"/>
          </p:cNvSpPr>
          <p:nvPr>
            <p:ph idx="1"/>
          </p:nvPr>
        </p:nvSpPr>
        <p:spPr>
          <a:xfrm>
            <a:off x="508000" y="1268415"/>
            <a:ext cx="10160000" cy="4929186"/>
          </a:xfrm>
          <a:noFill/>
        </p:spPr>
        <p:txBody>
          <a:bodyPr/>
          <a:lstStyle/>
          <a:p>
            <a:pPr eaLnBrk="1" hangingPunct="1"/>
            <a:r>
              <a:rPr lang="el-GR" altLang="el-GR" dirty="0">
                <a:solidFill>
                  <a:srgbClr val="002060"/>
                </a:solidFill>
              </a:rPr>
              <a:t>Ε= Ενεργητικό</a:t>
            </a:r>
          </a:p>
          <a:p>
            <a:pPr eaLnBrk="1" hangingPunct="1"/>
            <a:r>
              <a:rPr lang="el-GR" altLang="el-GR" dirty="0">
                <a:solidFill>
                  <a:srgbClr val="002060"/>
                </a:solidFill>
              </a:rPr>
              <a:t>ΚΘ = Καθαρό παθητικό</a:t>
            </a:r>
          </a:p>
          <a:p>
            <a:pPr eaLnBrk="1" hangingPunct="1"/>
            <a:r>
              <a:rPr lang="el-GR" altLang="el-GR" dirty="0">
                <a:solidFill>
                  <a:srgbClr val="002060"/>
                </a:solidFill>
              </a:rPr>
              <a:t>ΠΠ = Πραγματικό παθητικό</a:t>
            </a:r>
          </a:p>
          <a:p>
            <a:pPr lvl="1" eaLnBrk="1" hangingPunct="1"/>
            <a:r>
              <a:rPr lang="el-GR" altLang="el-GR" sz="3200" dirty="0">
                <a:solidFill>
                  <a:srgbClr val="002060"/>
                </a:solidFill>
              </a:rPr>
              <a:t>Ε=ΚΘ+ΠΠ  </a:t>
            </a:r>
            <a:r>
              <a:rPr lang="el-GR" altLang="el-GR" sz="3200" b="1" dirty="0">
                <a:solidFill>
                  <a:schemeClr val="folHlink"/>
                </a:solidFill>
              </a:rPr>
              <a:t>Θετικός </a:t>
            </a:r>
          </a:p>
          <a:p>
            <a:pPr lvl="1" eaLnBrk="1" hangingPunct="1"/>
            <a:r>
              <a:rPr lang="el-GR" altLang="el-GR" sz="3200" dirty="0">
                <a:solidFill>
                  <a:srgbClr val="002060"/>
                </a:solidFill>
              </a:rPr>
              <a:t>Ε=ΠΠ   </a:t>
            </a:r>
            <a:r>
              <a:rPr lang="el-GR" altLang="el-GR" sz="3200" b="1" dirty="0">
                <a:solidFill>
                  <a:srgbClr val="009900"/>
                </a:solidFill>
              </a:rPr>
              <a:t>Ουδέτερος</a:t>
            </a:r>
          </a:p>
          <a:p>
            <a:pPr lvl="1" eaLnBrk="1" hangingPunct="1"/>
            <a:r>
              <a:rPr lang="el-GR" altLang="el-GR" sz="3200" dirty="0">
                <a:solidFill>
                  <a:srgbClr val="002060"/>
                </a:solidFill>
              </a:rPr>
              <a:t>Ε=ΠΠ – Έλλειμμα  </a:t>
            </a:r>
            <a:r>
              <a:rPr lang="el-GR" altLang="el-GR" sz="3200" b="1" dirty="0">
                <a:solidFill>
                  <a:schemeClr val="hlink"/>
                </a:solidFill>
              </a:rPr>
              <a:t>Αρνητικός</a:t>
            </a:r>
            <a:r>
              <a:rPr lang="el-GR" altLang="el-GR" b="1" dirty="0">
                <a:solidFill>
                  <a:schemeClr val="hlink"/>
                </a:solidFill>
              </a:rPr>
              <a:t> </a:t>
            </a:r>
          </a:p>
        </p:txBody>
      </p:sp>
    </p:spTree>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9">
            <a:extLst>
              <a:ext uri="{FF2B5EF4-FFF2-40B4-BE49-F238E27FC236}">
                <a16:creationId xmlns:a16="http://schemas.microsoft.com/office/drawing/2014/main" id="{B0F3B84F-C77E-4224-88E9-FF480B1F4B51}"/>
              </a:ext>
            </a:extLst>
          </p:cNvPr>
          <p:cNvSpPr>
            <a:spLocks noGrp="1" noChangeArrowheads="1"/>
          </p:cNvSpPr>
          <p:nvPr>
            <p:ph type="title"/>
          </p:nvPr>
        </p:nvSpPr>
        <p:spPr>
          <a:xfrm>
            <a:off x="1524001" y="617538"/>
            <a:ext cx="8943975" cy="1143000"/>
          </a:xfrm>
          <a:noFill/>
        </p:spPr>
        <p:txBody>
          <a:bodyPr/>
          <a:lstStyle/>
          <a:p>
            <a:pPr eaLnBrk="1" hangingPunct="1"/>
            <a:r>
              <a:rPr lang="el-GR" altLang="el-GR">
                <a:solidFill>
                  <a:srgbClr val="002060"/>
                </a:solidFill>
              </a:rPr>
              <a:t>Υπόδειγμα </a:t>
            </a:r>
            <a:r>
              <a:rPr lang="el-GR" altLang="el-GR" b="1">
                <a:solidFill>
                  <a:srgbClr val="002060"/>
                </a:solidFill>
              </a:rPr>
              <a:t>θετικού</a:t>
            </a:r>
            <a:r>
              <a:rPr lang="el-GR" altLang="el-GR">
                <a:solidFill>
                  <a:srgbClr val="002060"/>
                </a:solidFill>
              </a:rPr>
              <a:t> ισολογισμού:</a:t>
            </a:r>
          </a:p>
        </p:txBody>
      </p:sp>
      <p:graphicFrame>
        <p:nvGraphicFramePr>
          <p:cNvPr id="187456" name="Group 64">
            <a:extLst>
              <a:ext uri="{FF2B5EF4-FFF2-40B4-BE49-F238E27FC236}">
                <a16:creationId xmlns:a16="http://schemas.microsoft.com/office/drawing/2014/main" id="{744E9CE8-F0DD-4A22-A7A2-7CDE97F19178}"/>
              </a:ext>
            </a:extLst>
          </p:cNvPr>
          <p:cNvGraphicFramePr>
            <a:graphicFrameLocks noGrp="1"/>
          </p:cNvGraphicFramePr>
          <p:nvPr>
            <p:ph idx="1"/>
            <p:extLst>
              <p:ext uri="{D42A27DB-BD31-4B8C-83A1-F6EECF244321}">
                <p14:modId xmlns:p14="http://schemas.microsoft.com/office/powerpoint/2010/main" val="2128281411"/>
              </p:ext>
            </p:extLst>
          </p:nvPr>
        </p:nvGraphicFramePr>
        <p:xfrm>
          <a:off x="1323976" y="1666875"/>
          <a:ext cx="9144000" cy="5013326"/>
        </p:xfrm>
        <a:graphic>
          <a:graphicData uri="http://schemas.openxmlformats.org/drawingml/2006/table">
            <a:tbl>
              <a:tblPr/>
              <a:tblGrid>
                <a:gridCol w="4589463">
                  <a:extLst>
                    <a:ext uri="{9D8B030D-6E8A-4147-A177-3AD203B41FA5}">
                      <a16:colId xmlns:a16="http://schemas.microsoft.com/office/drawing/2014/main" val="20000"/>
                    </a:ext>
                  </a:extLst>
                </a:gridCol>
                <a:gridCol w="4554537">
                  <a:extLst>
                    <a:ext uri="{9D8B030D-6E8A-4147-A177-3AD203B41FA5}">
                      <a16:colId xmlns:a16="http://schemas.microsoft.com/office/drawing/2014/main" val="20001"/>
                    </a:ext>
                  </a:extLst>
                </a:gridCol>
              </a:tblGrid>
              <a:tr h="901700">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800" b="0" i="0" u="none" strike="noStrike" cap="none" normalizeH="0" baseline="0" dirty="0">
                        <a:ln>
                          <a:noFill/>
                        </a:ln>
                        <a:solidFill>
                          <a:srgbClr val="002060"/>
                        </a:solidFill>
                        <a:effectLst/>
                        <a:latin typeface="Tahoma" panose="020B060403050404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800" b="0" i="0" u="none" strike="noStrike" cap="none" normalizeH="0" baseline="0" dirty="0">
                        <a:ln>
                          <a:noFill/>
                        </a:ln>
                        <a:solidFill>
                          <a:srgbClr val="002060"/>
                        </a:solidFill>
                        <a:effectLst/>
                        <a:latin typeface="Tahoma" panose="020B0604030504040204" pitchFamily="34" charset="0"/>
                      </a:endParaRPr>
                    </a:p>
                  </a:txBody>
                  <a:tcPr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0113">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800" b="0" i="0" u="none" strike="noStrike" cap="none" normalizeH="0" baseline="0" dirty="0">
                        <a:ln>
                          <a:noFill/>
                        </a:ln>
                        <a:solidFill>
                          <a:srgbClr val="002060"/>
                        </a:solidFill>
                        <a:effectLst/>
                        <a:latin typeface="Tahoma" panose="020B0604030504040204" pitchFamily="34" charset="0"/>
                      </a:endParaRPr>
                    </a:p>
                  </a:txBody>
                  <a:tcPr horzOverflow="overflow">
                    <a:lnL cap="flat">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Καθαρή θέση               700</a:t>
                      </a:r>
                      <a:r>
                        <a:rPr kumimoji="0" lang="en-US"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00</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1700">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800" b="0" i="0" u="none" strike="noStrike" cap="none" normalizeH="0" baseline="0">
                        <a:ln>
                          <a:noFill/>
                        </a:ln>
                        <a:solidFill>
                          <a:srgbClr val="002060"/>
                        </a:solidFill>
                        <a:effectLst/>
                        <a:latin typeface="Tahoma" panose="020B0604030504040204" pitchFamily="34" charset="0"/>
                      </a:endParaRPr>
                    </a:p>
                  </a:txBody>
                  <a:tcPr horzOverflow="overflow">
                    <a:lnL cap="flat">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800" b="0" i="0" u="none" strike="noStrike" cap="none" normalizeH="0" baseline="0" dirty="0">
                        <a:ln>
                          <a:noFill/>
                        </a:ln>
                        <a:solidFill>
                          <a:srgbClr val="002060"/>
                        </a:solidFill>
                        <a:effectLst/>
                        <a:latin typeface="Tahoma" panose="020B0604030504040204" pitchFamily="34" charset="0"/>
                      </a:endParaRPr>
                    </a:p>
                  </a:txBody>
                  <a:tcPr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52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800" b="0" i="0" u="none" strike="noStrike" cap="none" normalizeH="0" baseline="0">
                        <a:ln>
                          <a:noFill/>
                        </a:ln>
                        <a:solidFill>
                          <a:srgbClr val="002060"/>
                        </a:solidFill>
                        <a:effectLst/>
                        <a:latin typeface="Tahoma" panose="020B0604030504040204" pitchFamily="34" charset="0"/>
                      </a:endParaRPr>
                    </a:p>
                  </a:txBody>
                  <a:tcPr horzOverflow="overflow">
                    <a:lnL cap="flat">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800" b="0" i="0" u="none" strike="noStrike" cap="none" normalizeH="0" baseline="0" dirty="0">
                        <a:ln>
                          <a:noFill/>
                        </a:ln>
                        <a:solidFill>
                          <a:srgbClr val="002060"/>
                        </a:solidFill>
                        <a:effectLst/>
                        <a:latin typeface="Tahoma" panose="020B0604030504040204" pitchFamily="34" charset="0"/>
                      </a:endParaRPr>
                    </a:p>
                  </a:txBody>
                  <a:tcPr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11288">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Σύνολο ενεργητικού 1.500,00</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horzOverflow="overflow">
                    <a:lnL cap="flat">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Πραγματικό παθητικό       800,00 Σύνολο παθητικού     1.500,00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Όπου Ε&gt;Π.Π.</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9">
            <a:extLst>
              <a:ext uri="{FF2B5EF4-FFF2-40B4-BE49-F238E27FC236}">
                <a16:creationId xmlns:a16="http://schemas.microsoft.com/office/drawing/2014/main" id="{83214F00-DD00-4EA3-BE73-2FA09E1ABF17}"/>
              </a:ext>
            </a:extLst>
          </p:cNvPr>
          <p:cNvSpPr>
            <a:spLocks noGrp="1" noChangeArrowheads="1"/>
          </p:cNvSpPr>
          <p:nvPr>
            <p:ph type="title"/>
          </p:nvPr>
        </p:nvSpPr>
        <p:spPr>
          <a:xfrm>
            <a:off x="1524001" y="617539"/>
            <a:ext cx="8943975" cy="1227137"/>
          </a:xfrm>
          <a:noFill/>
        </p:spPr>
        <p:txBody>
          <a:bodyPr/>
          <a:lstStyle/>
          <a:p>
            <a:pPr eaLnBrk="1" hangingPunct="1"/>
            <a:r>
              <a:rPr lang="el-GR" altLang="el-GR" dirty="0">
                <a:solidFill>
                  <a:srgbClr val="002060"/>
                </a:solidFill>
              </a:rPr>
              <a:t>Υπόδειγμα ουδέτερου ισολογισμού</a:t>
            </a:r>
            <a:r>
              <a:rPr lang="el-GR" altLang="el-GR" dirty="0"/>
              <a:t>:</a:t>
            </a:r>
          </a:p>
        </p:txBody>
      </p:sp>
      <p:graphicFrame>
        <p:nvGraphicFramePr>
          <p:cNvPr id="189503" name="Group 63">
            <a:extLst>
              <a:ext uri="{FF2B5EF4-FFF2-40B4-BE49-F238E27FC236}">
                <a16:creationId xmlns:a16="http://schemas.microsoft.com/office/drawing/2014/main" id="{C61BF743-799C-46CE-B976-1492CAC924E3}"/>
              </a:ext>
            </a:extLst>
          </p:cNvPr>
          <p:cNvGraphicFramePr>
            <a:graphicFrameLocks noGrp="1"/>
          </p:cNvGraphicFramePr>
          <p:nvPr>
            <p:ph idx="1"/>
            <p:extLst>
              <p:ext uri="{D42A27DB-BD31-4B8C-83A1-F6EECF244321}">
                <p14:modId xmlns:p14="http://schemas.microsoft.com/office/powerpoint/2010/main" val="50628336"/>
              </p:ext>
            </p:extLst>
          </p:nvPr>
        </p:nvGraphicFramePr>
        <p:xfrm>
          <a:off x="1524000" y="2017714"/>
          <a:ext cx="9144000" cy="4840285"/>
        </p:xfrm>
        <a:graphic>
          <a:graphicData uri="http://schemas.openxmlformats.org/drawingml/2006/table">
            <a:tbl>
              <a:tblPr/>
              <a:tblGrid>
                <a:gridCol w="4589463">
                  <a:extLst>
                    <a:ext uri="{9D8B030D-6E8A-4147-A177-3AD203B41FA5}">
                      <a16:colId xmlns:a16="http://schemas.microsoft.com/office/drawing/2014/main" val="20000"/>
                    </a:ext>
                  </a:extLst>
                </a:gridCol>
                <a:gridCol w="4554537">
                  <a:extLst>
                    <a:ext uri="{9D8B030D-6E8A-4147-A177-3AD203B41FA5}">
                      <a16:colId xmlns:a16="http://schemas.microsoft.com/office/drawing/2014/main" val="20001"/>
                    </a:ext>
                  </a:extLst>
                </a:gridCol>
              </a:tblGrid>
              <a:tr h="868362">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400" b="0" i="0" u="none" strike="noStrike" cap="none" normalizeH="0" baseline="0" dirty="0">
                        <a:ln>
                          <a:noFill/>
                        </a:ln>
                        <a:solidFill>
                          <a:srgbClr val="002060"/>
                        </a:solidFill>
                        <a:effectLst/>
                        <a:latin typeface="Tahoma" panose="020B060403050404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400" b="0" i="0" u="none" strike="noStrike" cap="none" normalizeH="0" baseline="0" dirty="0">
                        <a:ln>
                          <a:noFill/>
                        </a:ln>
                        <a:solidFill>
                          <a:srgbClr val="002060"/>
                        </a:solidFill>
                        <a:effectLst/>
                        <a:latin typeface="Tahoma" panose="020B0604030504040204" pitchFamily="34" charset="0"/>
                      </a:endParaRPr>
                    </a:p>
                  </a:txBody>
                  <a:tcPr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8362">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400" b="0" i="0" u="none" strike="noStrike" cap="none" normalizeH="0" baseline="0">
                        <a:ln>
                          <a:noFill/>
                        </a:ln>
                        <a:solidFill>
                          <a:srgbClr val="002060"/>
                        </a:solidFill>
                        <a:effectLst/>
                        <a:latin typeface="Tahoma" panose="020B0604030504040204" pitchFamily="34" charset="0"/>
                      </a:endParaRPr>
                    </a:p>
                  </a:txBody>
                  <a:tcPr horzOverflow="overflow">
                    <a:lnL cap="flat">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Καθαρή θέση                    0,00</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8362">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400" b="0" i="0" u="none" strike="noStrike" cap="none" normalizeH="0" baseline="0" dirty="0">
                        <a:ln>
                          <a:noFill/>
                        </a:ln>
                        <a:solidFill>
                          <a:srgbClr val="002060"/>
                        </a:solidFill>
                        <a:effectLst/>
                        <a:latin typeface="Tahoma" panose="020B0604030504040204" pitchFamily="34" charset="0"/>
                      </a:endParaRPr>
                    </a:p>
                  </a:txBody>
                  <a:tcPr horzOverflow="overflow">
                    <a:lnL cap="flat">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400" b="0" i="0" u="none" strike="noStrike" cap="none" normalizeH="0" baseline="0" dirty="0">
                        <a:ln>
                          <a:noFill/>
                        </a:ln>
                        <a:solidFill>
                          <a:srgbClr val="002060"/>
                        </a:solidFill>
                        <a:effectLst/>
                        <a:latin typeface="Tahoma" panose="020B0604030504040204" pitchFamily="34" charset="0"/>
                      </a:endParaRPr>
                    </a:p>
                  </a:txBody>
                  <a:tcPr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8362">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400" b="0" i="0" u="none" strike="noStrike" cap="none" normalizeH="0" baseline="0">
                        <a:ln>
                          <a:noFill/>
                        </a:ln>
                        <a:solidFill>
                          <a:srgbClr val="002060"/>
                        </a:solidFill>
                        <a:effectLst/>
                        <a:latin typeface="Tahoma" panose="020B0604030504040204" pitchFamily="34" charset="0"/>
                      </a:endParaRPr>
                    </a:p>
                  </a:txBody>
                  <a:tcPr horzOverflow="overflow">
                    <a:lnL cap="flat">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400" b="0" i="0" u="none" strike="noStrike" cap="none" normalizeH="0" baseline="0" dirty="0">
                        <a:ln>
                          <a:noFill/>
                        </a:ln>
                        <a:solidFill>
                          <a:srgbClr val="002060"/>
                        </a:solidFill>
                        <a:effectLst/>
                        <a:latin typeface="Tahoma" panose="020B0604030504040204" pitchFamily="34" charset="0"/>
                      </a:endParaRPr>
                    </a:p>
                  </a:txBody>
                  <a:tcPr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66837">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Σύνολο ενεργητικού 1.500,00</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horzOverflow="overflow">
                    <a:lnL cap="flat">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Πραγματικό παθητικό    1,500,00 Σύνολο παθητικού     1.500,00.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Όπου Ε=Π.Π</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004F4ED-DD3A-4A11-A5A7-C10EBB23433B}"/>
              </a:ext>
            </a:extLst>
          </p:cNvPr>
          <p:cNvSpPr>
            <a:spLocks noGrp="1" noChangeArrowheads="1"/>
          </p:cNvSpPr>
          <p:nvPr>
            <p:ph type="title"/>
          </p:nvPr>
        </p:nvSpPr>
        <p:spPr>
          <a:xfrm>
            <a:off x="1524001" y="617539"/>
            <a:ext cx="8943975" cy="1227137"/>
          </a:xfrm>
          <a:noFill/>
        </p:spPr>
        <p:txBody>
          <a:bodyPr/>
          <a:lstStyle/>
          <a:p>
            <a:pPr eaLnBrk="1" hangingPunct="1"/>
            <a:r>
              <a:rPr lang="el-GR" altLang="el-GR" dirty="0">
                <a:solidFill>
                  <a:srgbClr val="002060"/>
                </a:solidFill>
              </a:rPr>
              <a:t>Υπόδειγμα αρνητικού ισολογισμού:</a:t>
            </a:r>
          </a:p>
        </p:txBody>
      </p:sp>
      <p:graphicFrame>
        <p:nvGraphicFramePr>
          <p:cNvPr id="191491" name="Group 3">
            <a:extLst>
              <a:ext uri="{FF2B5EF4-FFF2-40B4-BE49-F238E27FC236}">
                <a16:creationId xmlns:a16="http://schemas.microsoft.com/office/drawing/2014/main" id="{A3478439-A69E-49F6-94F8-F00D5AEED191}"/>
              </a:ext>
            </a:extLst>
          </p:cNvPr>
          <p:cNvGraphicFramePr>
            <a:graphicFrameLocks noGrp="1"/>
          </p:cNvGraphicFramePr>
          <p:nvPr>
            <p:ph idx="1"/>
            <p:extLst>
              <p:ext uri="{D42A27DB-BD31-4B8C-83A1-F6EECF244321}">
                <p14:modId xmlns:p14="http://schemas.microsoft.com/office/powerpoint/2010/main" val="929831672"/>
              </p:ext>
            </p:extLst>
          </p:nvPr>
        </p:nvGraphicFramePr>
        <p:xfrm>
          <a:off x="1524000" y="2017714"/>
          <a:ext cx="9144000" cy="4840285"/>
        </p:xfrm>
        <a:graphic>
          <a:graphicData uri="http://schemas.openxmlformats.org/drawingml/2006/table">
            <a:tbl>
              <a:tblPr/>
              <a:tblGrid>
                <a:gridCol w="4589463">
                  <a:extLst>
                    <a:ext uri="{9D8B030D-6E8A-4147-A177-3AD203B41FA5}">
                      <a16:colId xmlns:a16="http://schemas.microsoft.com/office/drawing/2014/main" val="20000"/>
                    </a:ext>
                  </a:extLst>
                </a:gridCol>
                <a:gridCol w="4554537">
                  <a:extLst>
                    <a:ext uri="{9D8B030D-6E8A-4147-A177-3AD203B41FA5}">
                      <a16:colId xmlns:a16="http://schemas.microsoft.com/office/drawing/2014/main" val="20001"/>
                    </a:ext>
                  </a:extLst>
                </a:gridCol>
              </a:tblGrid>
              <a:tr h="868362">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400" b="0" i="0" u="none" strike="noStrike" cap="none" normalizeH="0" baseline="0" dirty="0">
                        <a:ln>
                          <a:noFill/>
                        </a:ln>
                        <a:solidFill>
                          <a:srgbClr val="002060"/>
                        </a:solidFill>
                        <a:effectLst/>
                        <a:latin typeface="Tahoma" panose="020B060403050404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400" b="0" i="0" u="none" strike="noStrike" cap="none" normalizeH="0" baseline="0">
                        <a:ln>
                          <a:noFill/>
                        </a:ln>
                        <a:solidFill>
                          <a:srgbClr val="002060"/>
                        </a:solidFill>
                        <a:effectLst/>
                        <a:latin typeface="Tahoma" panose="020B0604030504040204" pitchFamily="34" charset="0"/>
                      </a:endParaRPr>
                    </a:p>
                  </a:txBody>
                  <a:tcPr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8362">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400" b="0" i="0" u="none" strike="noStrike" cap="none" normalizeH="0" baseline="0" dirty="0">
                        <a:ln>
                          <a:noFill/>
                        </a:ln>
                        <a:solidFill>
                          <a:srgbClr val="002060"/>
                        </a:solidFill>
                        <a:effectLst/>
                        <a:latin typeface="Tahoma" panose="020B0604030504040204" pitchFamily="34" charset="0"/>
                      </a:endParaRPr>
                    </a:p>
                  </a:txBody>
                  <a:tcPr horzOverflow="overflow">
                    <a:lnL cap="flat">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Καθαρή θέση                    -500,00</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8362">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400" b="0" i="0" u="none" strike="noStrike" cap="none" normalizeH="0" baseline="0" dirty="0">
                        <a:ln>
                          <a:noFill/>
                        </a:ln>
                        <a:solidFill>
                          <a:srgbClr val="002060"/>
                        </a:solidFill>
                        <a:effectLst/>
                        <a:latin typeface="Tahoma" panose="020B0604030504040204" pitchFamily="34" charset="0"/>
                      </a:endParaRPr>
                    </a:p>
                  </a:txBody>
                  <a:tcPr horzOverflow="overflow">
                    <a:lnL cap="flat">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400" b="0" i="0" u="none" strike="noStrike" cap="none" normalizeH="0" baseline="0">
                        <a:ln>
                          <a:noFill/>
                        </a:ln>
                        <a:solidFill>
                          <a:srgbClr val="002060"/>
                        </a:solidFill>
                        <a:effectLst/>
                        <a:latin typeface="Tahoma" panose="020B0604030504040204" pitchFamily="34" charset="0"/>
                      </a:endParaRPr>
                    </a:p>
                  </a:txBody>
                  <a:tcPr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8362">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400" b="0" i="0" u="none" strike="noStrike" cap="none" normalizeH="0" baseline="0" dirty="0">
                        <a:ln>
                          <a:noFill/>
                        </a:ln>
                        <a:solidFill>
                          <a:srgbClr val="002060"/>
                        </a:solidFill>
                        <a:effectLst/>
                        <a:latin typeface="Tahoma" panose="020B0604030504040204" pitchFamily="34" charset="0"/>
                      </a:endParaRPr>
                    </a:p>
                  </a:txBody>
                  <a:tcPr horzOverflow="overflow">
                    <a:lnL cap="flat">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l-GR" altLang="el-GR" sz="2400" b="0" i="0" u="none" strike="noStrike" cap="none" normalizeH="0" baseline="0" dirty="0">
                        <a:ln>
                          <a:noFill/>
                        </a:ln>
                        <a:solidFill>
                          <a:srgbClr val="002060"/>
                        </a:solidFill>
                        <a:effectLst/>
                        <a:latin typeface="Tahoma" panose="020B0604030504040204" pitchFamily="34" charset="0"/>
                      </a:endParaRPr>
                    </a:p>
                  </a:txBody>
                  <a:tcPr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66837">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Σύνολο ενεργητικού 1.500,00</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horzOverflow="overflow">
                    <a:lnL cap="flat">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Πραγματικό παθητικό    2,000,00 Σύνολο παθητικού     1.500,00.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Όπου Ε&lt;Π.Π</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24AEDDF0-CC15-4B5B-B0F8-874FB13A2C5B}"/>
              </a:ext>
            </a:extLst>
          </p:cNvPr>
          <p:cNvSpPr>
            <a:spLocks noGrp="1" noChangeArrowheads="1"/>
          </p:cNvSpPr>
          <p:nvPr>
            <p:ph type="body" idx="1"/>
          </p:nvPr>
        </p:nvSpPr>
        <p:spPr>
          <a:xfrm>
            <a:off x="1524000" y="0"/>
            <a:ext cx="9144000" cy="6858000"/>
          </a:xfrm>
        </p:spPr>
        <p:txBody>
          <a:bodyPr>
            <a:normAutofit lnSpcReduction="10000"/>
          </a:bodyPr>
          <a:lstStyle/>
          <a:p>
            <a:pPr eaLnBrk="1" hangingPunct="1"/>
            <a:r>
              <a:rPr lang="el-GR" altLang="el-GR" sz="2800" dirty="0">
                <a:solidFill>
                  <a:srgbClr val="002060"/>
                </a:solidFill>
              </a:rPr>
              <a:t>ΑΣΚΗΣΗ 1</a:t>
            </a:r>
          </a:p>
          <a:p>
            <a:pPr eaLnBrk="1" hangingPunct="1"/>
            <a:r>
              <a:rPr lang="el-GR" altLang="el-GR" sz="2800" dirty="0">
                <a:solidFill>
                  <a:srgbClr val="002060"/>
                </a:solidFill>
              </a:rPr>
              <a:t>Τα περιουσιακά στοιχεία της ατομικής επιχείρησης «ΑΛΦΑ» σε ευρώ είναι τα ακόλουθα:</a:t>
            </a:r>
          </a:p>
          <a:p>
            <a:pPr algn="just" eaLnBrk="1" hangingPunct="1"/>
            <a:r>
              <a:rPr lang="el-GR" altLang="el-GR" sz="2800" dirty="0">
                <a:solidFill>
                  <a:srgbClr val="002060"/>
                </a:solidFill>
              </a:rPr>
              <a:t>Οικόπεδα 8.000, Κτίρια 30.000, Γραμμάτια πληρωτέα 1.500, Ταμείο 1.000, Προμηθευτές 4.500, Καταθέσεις Όψεως 5.000, Πρώτες και Βοηθητικές Ύλες 4.000, Δάνεια από Τράπεζες 20.000, Μηχανήματα 3.000, Έπιπλα και λοιπός εξοπλισμός 1.000, Πελάτες 500, Υποχρεώσεις στο ΙΚΑ 200, Γραμμάτια Εισπρακτέα 200, Έτοιμα Προϊόντα 3.000, Μεταφορικά Μέσα 5.000, Υποχρεώσεις από Φόρους – Τέλη 100, Διπλώματα Ευρεσιτεχνία 2.000, Πιστωτές Διάφοροι 3.000, Εμπορεύματα 1.000. </a:t>
            </a:r>
          </a:p>
          <a:p>
            <a:pPr algn="just" eaLnBrk="1" hangingPunct="1"/>
            <a:r>
              <a:rPr lang="el-GR" altLang="el-GR" sz="2800" dirty="0">
                <a:solidFill>
                  <a:srgbClr val="002060"/>
                </a:solidFill>
              </a:rPr>
              <a:t>Να συνταχθεί ο Ισολογισμός της επιχείρησης και να χαρακτηριστεί.</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A64ECBE-4BDB-406C-933E-FEB4793AB8C6}"/>
              </a:ext>
            </a:extLst>
          </p:cNvPr>
          <p:cNvSpPr>
            <a:spLocks noGrp="1" noChangeArrowheads="1"/>
          </p:cNvSpPr>
          <p:nvPr>
            <p:ph type="title"/>
          </p:nvPr>
        </p:nvSpPr>
        <p:spPr/>
        <p:txBody>
          <a:bodyPr/>
          <a:lstStyle/>
          <a:p>
            <a:pPr eaLnBrk="1" hangingPunct="1"/>
            <a:r>
              <a:rPr lang="el-GR" altLang="el-GR" dirty="0">
                <a:solidFill>
                  <a:srgbClr val="002060"/>
                </a:solidFill>
              </a:rPr>
              <a:t>ΑΣΚΗΣΗ 2</a:t>
            </a:r>
          </a:p>
        </p:txBody>
      </p:sp>
      <p:sp>
        <p:nvSpPr>
          <p:cNvPr id="6147" name="Rectangle 3">
            <a:extLst>
              <a:ext uri="{FF2B5EF4-FFF2-40B4-BE49-F238E27FC236}">
                <a16:creationId xmlns:a16="http://schemas.microsoft.com/office/drawing/2014/main" id="{FB90DF0C-6359-4EC0-B831-A29E9FF4DCFD}"/>
              </a:ext>
            </a:extLst>
          </p:cNvPr>
          <p:cNvSpPr>
            <a:spLocks noGrp="1" noChangeArrowheads="1"/>
          </p:cNvSpPr>
          <p:nvPr>
            <p:ph type="body" idx="1"/>
          </p:nvPr>
        </p:nvSpPr>
        <p:spPr>
          <a:xfrm>
            <a:off x="1524000" y="1600200"/>
            <a:ext cx="9144000" cy="5257800"/>
          </a:xfrm>
        </p:spPr>
        <p:txBody>
          <a:bodyPr/>
          <a:lstStyle/>
          <a:p>
            <a:pPr eaLnBrk="1" hangingPunct="1"/>
            <a:r>
              <a:rPr lang="el-GR" altLang="el-GR" dirty="0">
                <a:solidFill>
                  <a:srgbClr val="002060"/>
                </a:solidFill>
              </a:rPr>
              <a:t>Τα περιουσιακά στοιχεία της ατομικής επιχείρησης «Χ» σε ευρώ είναι τα ακόλουθα:</a:t>
            </a:r>
          </a:p>
          <a:p>
            <a:pPr eaLnBrk="1" hangingPunct="1"/>
            <a:r>
              <a:rPr lang="el-GR" altLang="el-GR" dirty="0">
                <a:solidFill>
                  <a:srgbClr val="002060"/>
                </a:solidFill>
              </a:rPr>
              <a:t>Μεταφορικά μέσα 60.000, Γραμμάτια Πληρωτέα 12.000, Κεφάλαιο 93.000, Εμπορεύματα 35.000, Ταμείο 14.000, Προμηθευτές 28.000, Έπιπλα και λοιπός Εξοπλισμός 6.000, </a:t>
            </a:r>
            <a:r>
              <a:rPr lang="el-GR" altLang="el-GR" b="1" dirty="0">
                <a:solidFill>
                  <a:srgbClr val="002060"/>
                </a:solidFill>
              </a:rPr>
              <a:t>Πελάτες 18.000</a:t>
            </a:r>
          </a:p>
          <a:p>
            <a:pPr eaLnBrk="1" hangingPunct="1"/>
            <a:r>
              <a:rPr lang="el-GR" altLang="el-GR" dirty="0">
                <a:solidFill>
                  <a:srgbClr val="002060"/>
                </a:solidFill>
              </a:rPr>
              <a:t>Να συνταχθεί ο Ισολογισμός της επιχείρησης και να χαρακτηριστεί.</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8C039C2-A92D-404C-8979-309C9F00A19B}"/>
              </a:ext>
            </a:extLst>
          </p:cNvPr>
          <p:cNvSpPr>
            <a:spLocks noGrp="1" noChangeArrowheads="1"/>
          </p:cNvSpPr>
          <p:nvPr>
            <p:ph type="title"/>
          </p:nvPr>
        </p:nvSpPr>
        <p:spPr/>
        <p:txBody>
          <a:bodyPr/>
          <a:lstStyle/>
          <a:p>
            <a:pPr eaLnBrk="1" hangingPunct="1"/>
            <a:r>
              <a:rPr lang="el-GR" altLang="el-GR" dirty="0">
                <a:solidFill>
                  <a:srgbClr val="002060"/>
                </a:solidFill>
              </a:rPr>
              <a:t>ΑΣΚΗΣΗ 3</a:t>
            </a:r>
          </a:p>
        </p:txBody>
      </p:sp>
      <p:sp>
        <p:nvSpPr>
          <p:cNvPr id="9219" name="Rectangle 3">
            <a:extLst>
              <a:ext uri="{FF2B5EF4-FFF2-40B4-BE49-F238E27FC236}">
                <a16:creationId xmlns:a16="http://schemas.microsoft.com/office/drawing/2014/main" id="{C1AEAD42-EEAF-4443-8CBC-EA122646D97D}"/>
              </a:ext>
            </a:extLst>
          </p:cNvPr>
          <p:cNvSpPr>
            <a:spLocks noGrp="1" noChangeArrowheads="1"/>
          </p:cNvSpPr>
          <p:nvPr>
            <p:ph type="body" idx="1"/>
          </p:nvPr>
        </p:nvSpPr>
        <p:spPr/>
        <p:txBody>
          <a:bodyPr/>
          <a:lstStyle/>
          <a:p>
            <a:pPr eaLnBrk="1" hangingPunct="1">
              <a:lnSpc>
                <a:spcPct val="90000"/>
              </a:lnSpc>
            </a:pPr>
            <a:r>
              <a:rPr lang="el-GR" altLang="el-GR" dirty="0">
                <a:solidFill>
                  <a:srgbClr val="002060"/>
                </a:solidFill>
              </a:rPr>
              <a:t>Τα περιουσιακά στοιχεία της ατομικής επιχείρησης «Χ» σε ευρώ είναι τα ακόλουθα:</a:t>
            </a:r>
          </a:p>
          <a:p>
            <a:pPr eaLnBrk="1" hangingPunct="1">
              <a:lnSpc>
                <a:spcPct val="90000"/>
              </a:lnSpc>
            </a:pPr>
            <a:r>
              <a:rPr lang="el-GR" altLang="el-GR" dirty="0">
                <a:solidFill>
                  <a:srgbClr val="002060"/>
                </a:solidFill>
              </a:rPr>
              <a:t>Μεταφορικά μέσα 60.000,  Κεφάλαιο 133.000, Εμπορεύματα 35.000, Ταμείο 14.000, Έπιπλα και λοιπός Εξοπλισμός 6.000, </a:t>
            </a:r>
            <a:r>
              <a:rPr lang="el-GR" altLang="el-GR" b="1" dirty="0">
                <a:solidFill>
                  <a:srgbClr val="002060"/>
                </a:solidFill>
              </a:rPr>
              <a:t>Πελάτες 18.000</a:t>
            </a:r>
          </a:p>
          <a:p>
            <a:pPr eaLnBrk="1" hangingPunct="1">
              <a:lnSpc>
                <a:spcPct val="90000"/>
              </a:lnSpc>
            </a:pPr>
            <a:r>
              <a:rPr lang="el-GR" altLang="el-GR" dirty="0">
                <a:solidFill>
                  <a:srgbClr val="002060"/>
                </a:solidFill>
              </a:rPr>
              <a:t>Να συνταχθεί ο Ισολογισμός της επιχείρησης και να χαρακτηριστεί.</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0BFF804-B223-44AB-9286-7532DFEA69E5}"/>
              </a:ext>
            </a:extLst>
          </p:cNvPr>
          <p:cNvSpPr>
            <a:spLocks noGrp="1" noChangeArrowheads="1"/>
          </p:cNvSpPr>
          <p:nvPr>
            <p:ph type="title"/>
          </p:nvPr>
        </p:nvSpPr>
        <p:spPr/>
        <p:txBody>
          <a:bodyPr/>
          <a:lstStyle/>
          <a:p>
            <a:pPr eaLnBrk="1" hangingPunct="1"/>
            <a:r>
              <a:rPr lang="el-GR" altLang="el-GR"/>
              <a:t>ΑΣΚΗΣΗ 4</a:t>
            </a:r>
          </a:p>
        </p:txBody>
      </p:sp>
      <p:sp>
        <p:nvSpPr>
          <p:cNvPr id="12291" name="Rectangle 3">
            <a:extLst>
              <a:ext uri="{FF2B5EF4-FFF2-40B4-BE49-F238E27FC236}">
                <a16:creationId xmlns:a16="http://schemas.microsoft.com/office/drawing/2014/main" id="{680425E1-3845-4582-A31E-5A097174D36C}"/>
              </a:ext>
            </a:extLst>
          </p:cNvPr>
          <p:cNvSpPr>
            <a:spLocks noGrp="1" noChangeArrowheads="1"/>
          </p:cNvSpPr>
          <p:nvPr>
            <p:ph type="body" idx="1"/>
          </p:nvPr>
        </p:nvSpPr>
        <p:spPr>
          <a:xfrm>
            <a:off x="1524000" y="1600200"/>
            <a:ext cx="9144000" cy="5257800"/>
          </a:xfrm>
        </p:spPr>
        <p:txBody>
          <a:bodyPr/>
          <a:lstStyle/>
          <a:p>
            <a:pPr eaLnBrk="1" hangingPunct="1"/>
            <a:r>
              <a:rPr lang="el-GR" altLang="el-GR" dirty="0">
                <a:solidFill>
                  <a:srgbClr val="002060"/>
                </a:solidFill>
              </a:rPr>
              <a:t>Τα περιουσιακά στοιχεία της ατομικής επιχείρησης «Χ» σε ευρώ είναι τα ακόλουθα:</a:t>
            </a:r>
          </a:p>
          <a:p>
            <a:pPr eaLnBrk="1" hangingPunct="1"/>
            <a:r>
              <a:rPr lang="el-GR" altLang="el-GR" dirty="0">
                <a:solidFill>
                  <a:srgbClr val="002060"/>
                </a:solidFill>
              </a:rPr>
              <a:t>Μεταφορικά μέσα 40.000,  Εμπορεύματα 20.000, Ταμείο 14.000, Πελάτες 8.000, Γραμμάτια Εισπρακτέα  5.000, Προμηθευτές 19.000, Γραμμάτια Πληρωτέα 28.000, Πιστωτές Διάφοροι 33.000, Υποχρεώσεις από Φόρους – Τέλη 7.000. </a:t>
            </a:r>
          </a:p>
          <a:p>
            <a:pPr eaLnBrk="1" hangingPunct="1"/>
            <a:r>
              <a:rPr lang="el-GR" altLang="el-GR" dirty="0">
                <a:solidFill>
                  <a:srgbClr val="002060"/>
                </a:solidFill>
              </a:rPr>
              <a:t>Να συνταχθεί ο Ισολογισμός της επιχείρησης και να χαρακτηριστεί.</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53F5B58-DB93-4B69-BA63-FB65501CAC6F}"/>
              </a:ext>
            </a:extLst>
          </p:cNvPr>
          <p:cNvSpPr>
            <a:spLocks noGrp="1" noChangeArrowheads="1"/>
          </p:cNvSpPr>
          <p:nvPr>
            <p:ph type="title"/>
          </p:nvPr>
        </p:nvSpPr>
        <p:spPr/>
        <p:txBody>
          <a:bodyPr/>
          <a:lstStyle/>
          <a:p>
            <a:pPr eaLnBrk="1" hangingPunct="1"/>
            <a:r>
              <a:rPr lang="el-GR" altLang="el-GR" dirty="0">
                <a:solidFill>
                  <a:srgbClr val="002060"/>
                </a:solidFill>
              </a:rPr>
              <a:t>ΑΣΚΗΣΗ 5</a:t>
            </a:r>
          </a:p>
        </p:txBody>
      </p:sp>
      <p:sp>
        <p:nvSpPr>
          <p:cNvPr id="15363" name="Rectangle 3">
            <a:extLst>
              <a:ext uri="{FF2B5EF4-FFF2-40B4-BE49-F238E27FC236}">
                <a16:creationId xmlns:a16="http://schemas.microsoft.com/office/drawing/2014/main" id="{58DB527B-6000-4421-BD83-EFEEF2E96D18}"/>
              </a:ext>
            </a:extLst>
          </p:cNvPr>
          <p:cNvSpPr>
            <a:spLocks noGrp="1" noChangeArrowheads="1"/>
          </p:cNvSpPr>
          <p:nvPr>
            <p:ph type="body" idx="1"/>
          </p:nvPr>
        </p:nvSpPr>
        <p:spPr/>
        <p:txBody>
          <a:bodyPr/>
          <a:lstStyle/>
          <a:p>
            <a:pPr eaLnBrk="1" hangingPunct="1"/>
            <a:r>
              <a:rPr lang="el-GR" altLang="el-GR" sz="2800" dirty="0">
                <a:solidFill>
                  <a:srgbClr val="002060"/>
                </a:solidFill>
              </a:rPr>
              <a:t>Τα περιουσιακά στοιχεία της ατομικής επιχείρησης «Χ» σε ευρώ είναι τα ακόλουθα:</a:t>
            </a:r>
          </a:p>
          <a:p>
            <a:pPr eaLnBrk="1" hangingPunct="1"/>
            <a:r>
              <a:rPr lang="el-GR" altLang="el-GR" sz="2800" dirty="0">
                <a:solidFill>
                  <a:srgbClr val="002060"/>
                </a:solidFill>
              </a:rPr>
              <a:t>Μεταφορικά μέσα </a:t>
            </a:r>
            <a:r>
              <a:rPr lang="el-GR" altLang="el-GR" sz="2800" b="1" dirty="0">
                <a:solidFill>
                  <a:srgbClr val="002060"/>
                </a:solidFill>
              </a:rPr>
              <a:t>42.000</a:t>
            </a:r>
            <a:r>
              <a:rPr lang="el-GR" altLang="el-GR" sz="2800" dirty="0">
                <a:solidFill>
                  <a:srgbClr val="002060"/>
                </a:solidFill>
              </a:rPr>
              <a:t>,  Εμπορεύματα 20.000, Ταμείο 14.000, Πελάτες 8.000,, Προμηθευτές 19.000, Γραμμάτια Πληρωτέα 28.000, </a:t>
            </a:r>
            <a:r>
              <a:rPr lang="el-GR" altLang="el-GR" sz="2800" b="1" dirty="0">
                <a:solidFill>
                  <a:srgbClr val="002060"/>
                </a:solidFill>
              </a:rPr>
              <a:t>Πιστωτές Διάφοροι 31.000</a:t>
            </a:r>
            <a:r>
              <a:rPr lang="el-GR" altLang="el-GR" sz="2800" dirty="0">
                <a:solidFill>
                  <a:srgbClr val="002060"/>
                </a:solidFill>
              </a:rPr>
              <a:t>, Υποχρεώσεις από Φόρους – Τέλη 7.000. </a:t>
            </a:r>
          </a:p>
          <a:p>
            <a:pPr eaLnBrk="1" hangingPunct="1"/>
            <a:r>
              <a:rPr lang="el-GR" altLang="el-GR" sz="2800" dirty="0">
                <a:solidFill>
                  <a:srgbClr val="002060"/>
                </a:solidFill>
              </a:rPr>
              <a:t>Να συνταχθεί ο Ισολογισμός της επιχείρησης και να χαρακτηριστεί.</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E48F00-69E1-4438-9CAF-6D7BAEED57F6}"/>
              </a:ext>
            </a:extLst>
          </p:cNvPr>
          <p:cNvSpPr>
            <a:spLocks noGrp="1"/>
          </p:cNvSpPr>
          <p:nvPr>
            <p:ph type="title"/>
          </p:nvPr>
        </p:nvSpPr>
        <p:spPr/>
        <p:txBody>
          <a:bodyPr/>
          <a:lstStyle/>
          <a:p>
            <a:r>
              <a:rPr lang="el-GR" dirty="0">
                <a:solidFill>
                  <a:srgbClr val="002060"/>
                </a:solidFill>
              </a:rPr>
              <a:t>Μεταπτώσεις της βασικής Λογιστικής Ισότητας </a:t>
            </a:r>
          </a:p>
        </p:txBody>
      </p:sp>
      <p:sp>
        <p:nvSpPr>
          <p:cNvPr id="3" name="Θέση περιεχομένου 2">
            <a:extLst>
              <a:ext uri="{FF2B5EF4-FFF2-40B4-BE49-F238E27FC236}">
                <a16:creationId xmlns:a16="http://schemas.microsoft.com/office/drawing/2014/main" id="{5485D910-E2B4-4E95-8D49-7487468DD1EE}"/>
              </a:ext>
            </a:extLst>
          </p:cNvPr>
          <p:cNvSpPr>
            <a:spLocks noGrp="1"/>
          </p:cNvSpPr>
          <p:nvPr>
            <p:ph idx="1"/>
          </p:nvPr>
        </p:nvSpPr>
        <p:spPr/>
        <p:txBody>
          <a:bodyPr/>
          <a:lstStyle/>
          <a:p>
            <a:r>
              <a:rPr lang="el-GR" dirty="0">
                <a:solidFill>
                  <a:srgbClr val="002060"/>
                </a:solidFill>
              </a:rPr>
              <a:t>Τα διάφορα λογιστικά γεγονότα μπορούν να μεταβάλλουν τη βασική λογιστική ισότητα.</a:t>
            </a:r>
          </a:p>
          <a:p>
            <a:pPr marL="36900" indent="0">
              <a:buNone/>
            </a:pPr>
            <a:r>
              <a:rPr lang="el-GR" dirty="0">
                <a:solidFill>
                  <a:srgbClr val="002060"/>
                </a:solidFill>
              </a:rPr>
              <a:t>Π.χ. Ο ισολογισμός της επιχείρησης ΑΛΦΑ στις 31/12/2004 έχει ως εξής: </a:t>
            </a:r>
          </a:p>
          <a:p>
            <a:pPr marL="36900" indent="0">
              <a:buNone/>
            </a:pPr>
            <a:r>
              <a:rPr lang="el-GR" dirty="0">
                <a:solidFill>
                  <a:srgbClr val="002060"/>
                </a:solidFill>
              </a:rPr>
              <a:t> </a:t>
            </a:r>
          </a:p>
        </p:txBody>
      </p:sp>
      <p:graphicFrame>
        <p:nvGraphicFramePr>
          <p:cNvPr id="4" name="Πίνακας 4">
            <a:extLst>
              <a:ext uri="{FF2B5EF4-FFF2-40B4-BE49-F238E27FC236}">
                <a16:creationId xmlns:a16="http://schemas.microsoft.com/office/drawing/2014/main" id="{61331423-15DD-4FCC-A70C-156E9C015BE4}"/>
              </a:ext>
            </a:extLst>
          </p:cNvPr>
          <p:cNvGraphicFramePr>
            <a:graphicFrameLocks noGrp="1"/>
          </p:cNvGraphicFramePr>
          <p:nvPr>
            <p:extLst>
              <p:ext uri="{D42A27DB-BD31-4B8C-83A1-F6EECF244321}">
                <p14:modId xmlns:p14="http://schemas.microsoft.com/office/powerpoint/2010/main" val="1608033898"/>
              </p:ext>
            </p:extLst>
          </p:nvPr>
        </p:nvGraphicFramePr>
        <p:xfrm>
          <a:off x="2222831" y="3518525"/>
          <a:ext cx="8128000" cy="2296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99140238"/>
                    </a:ext>
                  </a:extLst>
                </a:gridCol>
                <a:gridCol w="2032000">
                  <a:extLst>
                    <a:ext uri="{9D8B030D-6E8A-4147-A177-3AD203B41FA5}">
                      <a16:colId xmlns:a16="http://schemas.microsoft.com/office/drawing/2014/main" val="2341309390"/>
                    </a:ext>
                  </a:extLst>
                </a:gridCol>
                <a:gridCol w="2032000">
                  <a:extLst>
                    <a:ext uri="{9D8B030D-6E8A-4147-A177-3AD203B41FA5}">
                      <a16:colId xmlns:a16="http://schemas.microsoft.com/office/drawing/2014/main" val="2726376134"/>
                    </a:ext>
                  </a:extLst>
                </a:gridCol>
                <a:gridCol w="2032000">
                  <a:extLst>
                    <a:ext uri="{9D8B030D-6E8A-4147-A177-3AD203B41FA5}">
                      <a16:colId xmlns:a16="http://schemas.microsoft.com/office/drawing/2014/main" val="4116004805"/>
                    </a:ext>
                  </a:extLst>
                </a:gridCol>
              </a:tblGrid>
              <a:tr h="370840">
                <a:tc gridSpan="2">
                  <a:txBody>
                    <a:bodyPr/>
                    <a:lstStyle/>
                    <a:p>
                      <a:pPr algn="ctr"/>
                      <a:r>
                        <a:rPr lang="el-GR" dirty="0"/>
                        <a:t>Ενεργητικό </a:t>
                      </a:r>
                    </a:p>
                  </a:txBody>
                  <a:tcPr/>
                </a:tc>
                <a:tc hMerge="1">
                  <a:txBody>
                    <a:bodyPr/>
                    <a:lstStyle/>
                    <a:p>
                      <a:endParaRPr lang="el-GR" dirty="0"/>
                    </a:p>
                  </a:txBody>
                  <a:tcPr/>
                </a:tc>
                <a:tc>
                  <a:txBody>
                    <a:bodyPr/>
                    <a:lstStyle/>
                    <a:p>
                      <a:pPr algn="ctr"/>
                      <a:r>
                        <a:rPr lang="el-GR" dirty="0"/>
                        <a:t>Παθητικό </a:t>
                      </a:r>
                    </a:p>
                  </a:txBody>
                  <a:tcPr/>
                </a:tc>
                <a:tc>
                  <a:txBody>
                    <a:bodyPr/>
                    <a:lstStyle/>
                    <a:p>
                      <a:pPr algn="ctr"/>
                      <a:endParaRPr lang="el-GR" dirty="0"/>
                    </a:p>
                  </a:txBody>
                  <a:tcPr/>
                </a:tc>
                <a:extLst>
                  <a:ext uri="{0D108BD9-81ED-4DB2-BD59-A6C34878D82A}">
                    <a16:rowId xmlns:a16="http://schemas.microsoft.com/office/drawing/2014/main" val="2308004666"/>
                  </a:ext>
                </a:extLst>
              </a:tr>
              <a:tr h="370840">
                <a:tc>
                  <a:txBody>
                    <a:bodyPr/>
                    <a:lstStyle/>
                    <a:p>
                      <a:r>
                        <a:rPr lang="el-GR" dirty="0"/>
                        <a:t>Διάφορα ενεργητικά στοιχεία</a:t>
                      </a:r>
                    </a:p>
                  </a:txBody>
                  <a:tcPr/>
                </a:tc>
                <a:tc>
                  <a:txBody>
                    <a:bodyPr/>
                    <a:lstStyle/>
                    <a:p>
                      <a:r>
                        <a:rPr lang="el-GR" dirty="0"/>
                        <a:t>20.000</a:t>
                      </a:r>
                    </a:p>
                  </a:txBody>
                  <a:tcPr/>
                </a:tc>
                <a:tc>
                  <a:txBody>
                    <a:bodyPr/>
                    <a:lstStyle/>
                    <a:p>
                      <a:r>
                        <a:rPr lang="el-GR" dirty="0"/>
                        <a:t>Καθαρή Περιουσία</a:t>
                      </a:r>
                    </a:p>
                  </a:txBody>
                  <a:tcPr/>
                </a:tc>
                <a:tc>
                  <a:txBody>
                    <a:bodyPr/>
                    <a:lstStyle/>
                    <a:p>
                      <a:r>
                        <a:rPr lang="el-GR" dirty="0"/>
                        <a:t>15.000</a:t>
                      </a:r>
                    </a:p>
                  </a:txBody>
                  <a:tcPr/>
                </a:tc>
                <a:extLst>
                  <a:ext uri="{0D108BD9-81ED-4DB2-BD59-A6C34878D82A}">
                    <a16:rowId xmlns:a16="http://schemas.microsoft.com/office/drawing/2014/main" val="1948410367"/>
                  </a:ext>
                </a:extLst>
              </a:tr>
              <a:tr h="370840">
                <a:tc>
                  <a:txBody>
                    <a:bodyPr/>
                    <a:lstStyle/>
                    <a:p>
                      <a:endParaRPr lang="el-GR" dirty="0"/>
                    </a:p>
                  </a:txBody>
                  <a:tcPr/>
                </a:tc>
                <a:tc>
                  <a:txBody>
                    <a:bodyPr/>
                    <a:lstStyle/>
                    <a:p>
                      <a:endParaRPr lang="el-GR" dirty="0"/>
                    </a:p>
                  </a:txBody>
                  <a:tcPr/>
                </a:tc>
                <a:tc>
                  <a:txBody>
                    <a:bodyPr/>
                    <a:lstStyle/>
                    <a:p>
                      <a:r>
                        <a:rPr lang="el-GR" dirty="0"/>
                        <a:t>Παθητικό </a:t>
                      </a:r>
                    </a:p>
                  </a:txBody>
                  <a:tcPr/>
                </a:tc>
                <a:tc>
                  <a:txBody>
                    <a:bodyPr/>
                    <a:lstStyle/>
                    <a:p>
                      <a:r>
                        <a:rPr lang="el-GR" dirty="0"/>
                        <a:t>5.000</a:t>
                      </a:r>
                    </a:p>
                  </a:txBody>
                  <a:tcPr/>
                </a:tc>
                <a:extLst>
                  <a:ext uri="{0D108BD9-81ED-4DB2-BD59-A6C34878D82A}">
                    <a16:rowId xmlns:a16="http://schemas.microsoft.com/office/drawing/2014/main" val="2385662033"/>
                  </a:ext>
                </a:extLst>
              </a:tr>
              <a:tr h="370840">
                <a:tc>
                  <a:txBody>
                    <a:bodyPr/>
                    <a:lstStyle/>
                    <a:p>
                      <a:r>
                        <a:rPr lang="el-GR" dirty="0"/>
                        <a:t>Σύνολο Ενεργητικού </a:t>
                      </a:r>
                    </a:p>
                  </a:txBody>
                  <a:tcPr/>
                </a:tc>
                <a:tc>
                  <a:txBody>
                    <a:bodyPr/>
                    <a:lstStyle/>
                    <a:p>
                      <a:r>
                        <a:rPr lang="el-GR" dirty="0"/>
                        <a:t>20.000</a:t>
                      </a:r>
                    </a:p>
                  </a:txBody>
                  <a:tcPr/>
                </a:tc>
                <a:tc>
                  <a:txBody>
                    <a:bodyPr/>
                    <a:lstStyle/>
                    <a:p>
                      <a:r>
                        <a:rPr lang="el-GR" dirty="0"/>
                        <a:t>Σύνολο Παθητικού </a:t>
                      </a:r>
                    </a:p>
                  </a:txBody>
                  <a:tcPr/>
                </a:tc>
                <a:tc>
                  <a:txBody>
                    <a:bodyPr/>
                    <a:lstStyle/>
                    <a:p>
                      <a:r>
                        <a:rPr lang="el-GR" dirty="0"/>
                        <a:t>20.000</a:t>
                      </a:r>
                    </a:p>
                  </a:txBody>
                  <a:tcPr/>
                </a:tc>
                <a:extLst>
                  <a:ext uri="{0D108BD9-81ED-4DB2-BD59-A6C34878D82A}">
                    <a16:rowId xmlns:a16="http://schemas.microsoft.com/office/drawing/2014/main" val="2196802676"/>
                  </a:ext>
                </a:extLst>
              </a:tr>
            </a:tbl>
          </a:graphicData>
        </a:graphic>
      </p:graphicFrame>
    </p:spTree>
    <p:extLst>
      <p:ext uri="{BB962C8B-B14F-4D97-AF65-F5344CB8AC3E}">
        <p14:creationId xmlns:p14="http://schemas.microsoft.com/office/powerpoint/2010/main" val="43316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82ED2B-F828-4879-A578-BCE2EEC82B3A}"/>
              </a:ext>
            </a:extLst>
          </p:cNvPr>
          <p:cNvSpPr>
            <a:spLocks noGrp="1"/>
          </p:cNvSpPr>
          <p:nvPr>
            <p:ph type="title"/>
          </p:nvPr>
        </p:nvSpPr>
        <p:spPr>
          <a:xfrm>
            <a:off x="198394" y="112715"/>
            <a:ext cx="10353762" cy="1257300"/>
          </a:xfrm>
        </p:spPr>
        <p:txBody>
          <a:bodyPr>
            <a:normAutofit/>
          </a:bodyPr>
          <a:lstStyle/>
          <a:p>
            <a:pPr algn="l"/>
            <a:r>
              <a:rPr lang="el-GR" altLang="el-GR" sz="4000" dirty="0">
                <a:solidFill>
                  <a:srgbClr val="002060"/>
                </a:solidFill>
              </a:rPr>
              <a:t>Ισολογισμός (</a:t>
            </a:r>
            <a:r>
              <a:rPr lang="en-US" altLang="el-GR" sz="4000" dirty="0">
                <a:solidFill>
                  <a:srgbClr val="002060"/>
                </a:solidFill>
              </a:rPr>
              <a:t>Balance Sheet Statement)</a:t>
            </a:r>
            <a:r>
              <a:rPr lang="el-GR" altLang="el-GR" sz="4000" dirty="0">
                <a:solidFill>
                  <a:srgbClr val="002060"/>
                </a:solidFill>
              </a:rPr>
              <a:t> </a:t>
            </a:r>
            <a:br>
              <a:rPr lang="el-GR" altLang="el-GR" sz="4000" dirty="0">
                <a:solidFill>
                  <a:srgbClr val="002060"/>
                </a:solidFill>
              </a:rPr>
            </a:br>
            <a:endParaRPr lang="el-GR" sz="4000" dirty="0">
              <a:solidFill>
                <a:srgbClr val="002060"/>
              </a:solidFill>
            </a:endParaRPr>
          </a:p>
        </p:txBody>
      </p:sp>
      <p:sp>
        <p:nvSpPr>
          <p:cNvPr id="22530" name="Rectangle 2">
            <a:extLst>
              <a:ext uri="{FF2B5EF4-FFF2-40B4-BE49-F238E27FC236}">
                <a16:creationId xmlns:a16="http://schemas.microsoft.com/office/drawing/2014/main" id="{A010D86B-C878-4262-A3E5-03067FBF7EAA}"/>
              </a:ext>
            </a:extLst>
          </p:cNvPr>
          <p:cNvSpPr>
            <a:spLocks noGrp="1" noChangeArrowheads="1"/>
          </p:cNvSpPr>
          <p:nvPr>
            <p:ph idx="1"/>
          </p:nvPr>
        </p:nvSpPr>
        <p:spPr>
          <a:xfrm>
            <a:off x="-66719" y="902496"/>
            <a:ext cx="11877762" cy="3714749"/>
          </a:xfrm>
          <a:noFill/>
        </p:spPr>
        <p:txBody>
          <a:bodyPr>
            <a:normAutofit fontScale="47500" lnSpcReduction="20000"/>
          </a:bodyPr>
          <a:lstStyle/>
          <a:p>
            <a:pPr marL="126900" indent="0">
              <a:buNone/>
            </a:pPr>
            <a:r>
              <a:rPr lang="en-US" altLang="el-GR" sz="5900" dirty="0">
                <a:solidFill>
                  <a:srgbClr val="002060"/>
                </a:solidFill>
              </a:rPr>
              <a:t>H </a:t>
            </a:r>
            <a:r>
              <a:rPr lang="el-GR" altLang="el-GR" sz="5900" dirty="0">
                <a:solidFill>
                  <a:srgbClr val="002060"/>
                </a:solidFill>
              </a:rPr>
              <a:t>Οικονομική Κατάσταση, η οποία παρουσιάζει τα περιουσιακά στοιχεία, τις υποχρεώσεις και τα ιδία κεφάλαια της επιχείρησης.</a:t>
            </a:r>
            <a:endParaRPr lang="en-US" altLang="el-GR" sz="5900" dirty="0">
              <a:solidFill>
                <a:srgbClr val="002060"/>
              </a:solidFill>
            </a:endParaRPr>
          </a:p>
          <a:p>
            <a:pPr lvl="2" algn="just" eaLnBrk="1" hangingPunct="1"/>
            <a:endParaRPr lang="en-US" altLang="el-GR" sz="2800" b="1" dirty="0">
              <a:solidFill>
                <a:schemeClr val="folHlink"/>
              </a:solidFill>
            </a:endParaRPr>
          </a:p>
          <a:p>
            <a:pPr marL="810000" lvl="2" indent="0" algn="just">
              <a:buNone/>
            </a:pPr>
            <a:r>
              <a:rPr lang="el-GR" altLang="el-GR" sz="7200" b="1" dirty="0">
                <a:solidFill>
                  <a:schemeClr val="folHlink"/>
                </a:solidFill>
                <a:latin typeface="+mj-lt"/>
              </a:rPr>
              <a:t>Ενεργητικό: </a:t>
            </a:r>
            <a:r>
              <a:rPr lang="el-GR" altLang="el-GR" sz="7200" dirty="0">
                <a:solidFill>
                  <a:schemeClr val="folHlink"/>
                </a:solidFill>
                <a:latin typeface="+mj-lt"/>
              </a:rPr>
              <a:t>Τα</a:t>
            </a:r>
            <a:r>
              <a:rPr lang="el-GR" altLang="el-GR" sz="7200" dirty="0">
                <a:solidFill>
                  <a:schemeClr val="folHlink"/>
                </a:solidFill>
                <a:latin typeface="+mj-lt"/>
                <a:cs typeface="Times New Roman" panose="02020603050405020304" pitchFamily="18" charset="0"/>
              </a:rPr>
              <a:t> </a:t>
            </a:r>
            <a:r>
              <a:rPr lang="el-GR" altLang="el-GR" sz="7200" dirty="0">
                <a:solidFill>
                  <a:schemeClr val="folHlink"/>
                </a:solidFill>
                <a:latin typeface="+mj-lt"/>
              </a:rPr>
              <a:t>περιουσιακά στοιχεία συγκροτούν το ενεργητικό της επιχειρήσεως</a:t>
            </a:r>
            <a:r>
              <a:rPr lang="el-GR" altLang="el-GR" sz="7200" dirty="0">
                <a:solidFill>
                  <a:schemeClr val="folHlink"/>
                </a:solidFill>
                <a:latin typeface="+mj-lt"/>
                <a:cs typeface="Times New Roman" panose="02020603050405020304" pitchFamily="18" charset="0"/>
              </a:rPr>
              <a:t> (</a:t>
            </a:r>
            <a:r>
              <a:rPr lang="en-US" altLang="el-GR" sz="7200" dirty="0">
                <a:solidFill>
                  <a:schemeClr val="folHlink"/>
                </a:solidFill>
                <a:latin typeface="+mj-lt"/>
                <a:cs typeface="Times New Roman" panose="02020603050405020304" pitchFamily="18" charset="0"/>
              </a:rPr>
              <a:t>assets</a:t>
            </a:r>
            <a:r>
              <a:rPr lang="el-GR" altLang="el-GR" sz="7200" dirty="0">
                <a:solidFill>
                  <a:schemeClr val="folHlink"/>
                </a:solidFill>
                <a:latin typeface="+mj-lt"/>
                <a:cs typeface="Times New Roman" panose="02020603050405020304" pitchFamily="18" charset="0"/>
              </a:rPr>
              <a:t>)</a:t>
            </a:r>
            <a:endParaRPr lang="el-GR" altLang="el-GR" sz="7200" dirty="0">
              <a:latin typeface="+mj-lt"/>
            </a:endParaRPr>
          </a:p>
          <a:p>
            <a:pPr marL="810000" lvl="2" indent="0" algn="just">
              <a:buNone/>
            </a:pPr>
            <a:r>
              <a:rPr lang="el-GR" altLang="el-GR" sz="7200" b="1" dirty="0">
                <a:solidFill>
                  <a:schemeClr val="hlink"/>
                </a:solidFill>
                <a:latin typeface="+mj-lt"/>
              </a:rPr>
              <a:t>Παθητικό: </a:t>
            </a:r>
            <a:r>
              <a:rPr lang="el-GR" altLang="el-GR" sz="7200" dirty="0">
                <a:solidFill>
                  <a:schemeClr val="hlink"/>
                </a:solidFill>
                <a:latin typeface="+mj-lt"/>
              </a:rPr>
              <a:t>Τα κεφάλαια που απαιτήθηκαν για την απόκτηση των περιουσιακών στοιχείων</a:t>
            </a:r>
          </a:p>
          <a:p>
            <a:pPr marL="810000" lvl="2" indent="0" algn="just">
              <a:buNone/>
            </a:pPr>
            <a:endParaRPr lang="el-GR" altLang="el-GR" sz="7200" b="1" dirty="0">
              <a:solidFill>
                <a:schemeClr val="hlink"/>
              </a:solidFill>
            </a:endParaRPr>
          </a:p>
        </p:txBody>
      </p:sp>
      <p:sp>
        <p:nvSpPr>
          <p:cNvPr id="22532" name="Line 4">
            <a:extLst>
              <a:ext uri="{FF2B5EF4-FFF2-40B4-BE49-F238E27FC236}">
                <a16:creationId xmlns:a16="http://schemas.microsoft.com/office/drawing/2014/main" id="{68553356-AA8A-471C-86F2-EE09B34CA534}"/>
              </a:ext>
            </a:extLst>
          </p:cNvPr>
          <p:cNvSpPr>
            <a:spLocks noChangeShapeType="1"/>
          </p:cNvSpPr>
          <p:nvPr/>
        </p:nvSpPr>
        <p:spPr bwMode="auto">
          <a:xfrm>
            <a:off x="3648075" y="4149725"/>
            <a:ext cx="0" cy="685800"/>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22533" name="Rectangle 5">
            <a:extLst>
              <a:ext uri="{FF2B5EF4-FFF2-40B4-BE49-F238E27FC236}">
                <a16:creationId xmlns:a16="http://schemas.microsoft.com/office/drawing/2014/main" id="{BEAF19DF-4EE1-4823-8819-359EF5AAC991}"/>
              </a:ext>
            </a:extLst>
          </p:cNvPr>
          <p:cNvSpPr>
            <a:spLocks noChangeArrowheads="1"/>
          </p:cNvSpPr>
          <p:nvPr/>
        </p:nvSpPr>
        <p:spPr bwMode="auto">
          <a:xfrm>
            <a:off x="198394" y="4625975"/>
            <a:ext cx="5791200" cy="211931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l-GR" altLang="el-GR" sz="2800" dirty="0">
                <a:solidFill>
                  <a:srgbClr val="000000"/>
                </a:solidFill>
                <a:latin typeface="+mj-lt"/>
              </a:rPr>
              <a:t>είτε </a:t>
            </a:r>
            <a:r>
              <a:rPr lang="el-GR" altLang="el-GR" sz="2800" dirty="0" err="1">
                <a:solidFill>
                  <a:srgbClr val="000000"/>
                </a:solidFill>
                <a:latin typeface="+mj-lt"/>
              </a:rPr>
              <a:t>εισφέρθηκαν</a:t>
            </a:r>
            <a:r>
              <a:rPr lang="el-GR" altLang="el-GR" sz="2800" dirty="0">
                <a:solidFill>
                  <a:srgbClr val="000000"/>
                </a:solidFill>
                <a:latin typeface="+mj-lt"/>
              </a:rPr>
              <a:t> στην επιχείρηση </a:t>
            </a:r>
          </a:p>
          <a:p>
            <a:pPr algn="ctr" eaLnBrk="1" hangingPunct="1"/>
            <a:r>
              <a:rPr lang="el-GR" altLang="el-GR" sz="2800" dirty="0">
                <a:solidFill>
                  <a:srgbClr val="000000"/>
                </a:solidFill>
                <a:latin typeface="+mj-lt"/>
              </a:rPr>
              <a:t>από τους φορείς της </a:t>
            </a:r>
          </a:p>
          <a:p>
            <a:pPr algn="ctr" eaLnBrk="1" hangingPunct="1"/>
            <a:r>
              <a:rPr lang="el-GR" altLang="el-GR" sz="2800" dirty="0">
                <a:solidFill>
                  <a:srgbClr val="000000"/>
                </a:solidFill>
                <a:latin typeface="+mj-lt"/>
              </a:rPr>
              <a:t>(μετόχους, εταίρους, επιχειρηματία) </a:t>
            </a:r>
          </a:p>
          <a:p>
            <a:pPr algn="ctr" eaLnBrk="1" hangingPunct="1"/>
            <a:r>
              <a:rPr lang="el-GR" altLang="el-GR" sz="2800" dirty="0">
                <a:solidFill>
                  <a:srgbClr val="000000"/>
                </a:solidFill>
                <a:latin typeface="+mj-lt"/>
              </a:rPr>
              <a:t>και καλούνται </a:t>
            </a:r>
            <a:r>
              <a:rPr lang="el-GR" altLang="el-GR" sz="2800" b="1" dirty="0">
                <a:solidFill>
                  <a:schemeClr val="hlink"/>
                </a:solidFill>
                <a:latin typeface="+mj-lt"/>
              </a:rPr>
              <a:t>ίδια κεφάλαια</a:t>
            </a:r>
            <a:r>
              <a:rPr lang="en-US" altLang="el-GR" sz="2800" b="1" dirty="0">
                <a:solidFill>
                  <a:schemeClr val="hlink"/>
                </a:solidFill>
                <a:latin typeface="+mj-lt"/>
              </a:rPr>
              <a:t> </a:t>
            </a:r>
          </a:p>
          <a:p>
            <a:pPr algn="ctr" eaLnBrk="1" hangingPunct="1"/>
            <a:r>
              <a:rPr lang="en-US" altLang="el-GR" sz="2800" b="1" dirty="0">
                <a:solidFill>
                  <a:schemeClr val="hlink"/>
                </a:solidFill>
                <a:latin typeface="+mj-lt"/>
              </a:rPr>
              <a:t>(Owner’s Equity)</a:t>
            </a:r>
            <a:endParaRPr lang="el-GR" altLang="el-GR" sz="2800" b="1" dirty="0">
              <a:solidFill>
                <a:schemeClr val="hlink"/>
              </a:solidFill>
              <a:latin typeface="+mj-lt"/>
            </a:endParaRPr>
          </a:p>
        </p:txBody>
      </p:sp>
      <p:sp>
        <p:nvSpPr>
          <p:cNvPr id="22534" name="Rectangle 6">
            <a:extLst>
              <a:ext uri="{FF2B5EF4-FFF2-40B4-BE49-F238E27FC236}">
                <a16:creationId xmlns:a16="http://schemas.microsoft.com/office/drawing/2014/main" id="{325E207A-F221-4069-AAB5-D1C534147A19}"/>
              </a:ext>
            </a:extLst>
          </p:cNvPr>
          <p:cNvSpPr>
            <a:spLocks noChangeArrowheads="1"/>
          </p:cNvSpPr>
          <p:nvPr/>
        </p:nvSpPr>
        <p:spPr bwMode="auto">
          <a:xfrm>
            <a:off x="7731124" y="4241800"/>
            <a:ext cx="4460875" cy="2609848"/>
          </a:xfrm>
          <a:prstGeom prst="rect">
            <a:avLst/>
          </a:prstGeom>
          <a:solidFill>
            <a:srgbClr val="DAF9F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20000"/>
              </a:spcBef>
              <a:buClr>
                <a:schemeClr val="folHlink"/>
              </a:buClr>
              <a:buSzPct val="60000"/>
              <a:buFont typeface="Wingdings" panose="05000000000000000000" pitchFamily="2" charset="2"/>
              <a:buNone/>
            </a:pPr>
            <a:r>
              <a:rPr lang="el-GR" altLang="el-GR" sz="2800" dirty="0">
                <a:solidFill>
                  <a:srgbClr val="000000"/>
                </a:solidFill>
                <a:latin typeface="+mj-lt"/>
              </a:rPr>
              <a:t>είτε οφείλονται </a:t>
            </a:r>
          </a:p>
          <a:p>
            <a:pPr algn="ctr" eaLnBrk="1" hangingPunct="1">
              <a:spcBef>
                <a:spcPct val="20000"/>
              </a:spcBef>
              <a:buClr>
                <a:schemeClr val="folHlink"/>
              </a:buClr>
              <a:buSzPct val="60000"/>
              <a:buFont typeface="Wingdings" panose="05000000000000000000" pitchFamily="2" charset="2"/>
              <a:buNone/>
            </a:pPr>
            <a:r>
              <a:rPr lang="el-GR" altLang="el-GR" sz="2800" dirty="0">
                <a:solidFill>
                  <a:srgbClr val="000000"/>
                </a:solidFill>
                <a:latin typeface="+mj-lt"/>
              </a:rPr>
              <a:t>σε τρίτους και </a:t>
            </a:r>
          </a:p>
          <a:p>
            <a:pPr algn="ctr" eaLnBrk="1" hangingPunct="1">
              <a:spcBef>
                <a:spcPct val="20000"/>
              </a:spcBef>
              <a:buClr>
                <a:schemeClr val="folHlink"/>
              </a:buClr>
              <a:buSzPct val="60000"/>
              <a:buFont typeface="Wingdings" panose="05000000000000000000" pitchFamily="2" charset="2"/>
              <a:buNone/>
            </a:pPr>
            <a:r>
              <a:rPr lang="el-GR" altLang="el-GR" sz="2800" dirty="0">
                <a:solidFill>
                  <a:srgbClr val="000000"/>
                </a:solidFill>
                <a:latin typeface="+mj-lt"/>
              </a:rPr>
              <a:t>καλούνται </a:t>
            </a:r>
          </a:p>
          <a:p>
            <a:pPr algn="ctr" eaLnBrk="1" hangingPunct="1">
              <a:spcBef>
                <a:spcPct val="20000"/>
              </a:spcBef>
              <a:buClr>
                <a:schemeClr val="folHlink"/>
              </a:buClr>
              <a:buSzPct val="60000"/>
              <a:buFont typeface="Wingdings" panose="05000000000000000000" pitchFamily="2" charset="2"/>
              <a:buNone/>
            </a:pPr>
            <a:r>
              <a:rPr lang="el-GR" altLang="el-GR" sz="2800" b="1" dirty="0">
                <a:solidFill>
                  <a:schemeClr val="hlink"/>
                </a:solidFill>
                <a:latin typeface="+mj-lt"/>
              </a:rPr>
              <a:t>υποχρεώσεις </a:t>
            </a:r>
          </a:p>
          <a:p>
            <a:pPr algn="ctr" eaLnBrk="1" hangingPunct="1">
              <a:spcBef>
                <a:spcPct val="20000"/>
              </a:spcBef>
              <a:buClr>
                <a:schemeClr val="folHlink"/>
              </a:buClr>
              <a:buSzPct val="60000"/>
              <a:buFont typeface="Wingdings" panose="05000000000000000000" pitchFamily="2" charset="2"/>
              <a:buNone/>
            </a:pPr>
            <a:r>
              <a:rPr lang="el-GR" altLang="el-GR" sz="2800" b="1" dirty="0">
                <a:solidFill>
                  <a:schemeClr val="hlink"/>
                </a:solidFill>
                <a:latin typeface="+mj-lt"/>
              </a:rPr>
              <a:t>προς τρίτους (</a:t>
            </a:r>
            <a:r>
              <a:rPr lang="en-US" altLang="el-GR" sz="2800" b="1" dirty="0">
                <a:solidFill>
                  <a:schemeClr val="hlink"/>
                </a:solidFill>
                <a:latin typeface="+mj-lt"/>
              </a:rPr>
              <a:t>Liabilities)</a:t>
            </a:r>
            <a:r>
              <a:rPr lang="el-GR" altLang="el-GR" sz="2800" dirty="0">
                <a:solidFill>
                  <a:srgbClr val="000000"/>
                </a:solidFill>
                <a:latin typeface="+mj-lt"/>
              </a:rPr>
              <a:t>.</a:t>
            </a:r>
          </a:p>
          <a:p>
            <a:pPr algn="ctr" eaLnBrk="1" hangingPunct="1"/>
            <a:endParaRPr lang="el-GR" altLang="el-GR" dirty="0"/>
          </a:p>
        </p:txBody>
      </p:sp>
      <p:sp>
        <p:nvSpPr>
          <p:cNvPr id="22535" name="Line 7">
            <a:extLst>
              <a:ext uri="{FF2B5EF4-FFF2-40B4-BE49-F238E27FC236}">
                <a16:creationId xmlns:a16="http://schemas.microsoft.com/office/drawing/2014/main" id="{4994F8AD-6583-4A31-A669-17DE3D53861A}"/>
              </a:ext>
            </a:extLst>
          </p:cNvPr>
          <p:cNvSpPr>
            <a:spLocks noChangeShapeType="1"/>
          </p:cNvSpPr>
          <p:nvPr/>
        </p:nvSpPr>
        <p:spPr bwMode="auto">
          <a:xfrm>
            <a:off x="5375275" y="3860800"/>
            <a:ext cx="2362200" cy="381000"/>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cxnSp>
        <p:nvCxnSpPr>
          <p:cNvPr id="5" name="Ευθύγραμμο βέλος σύνδεσης 4">
            <a:extLst>
              <a:ext uri="{FF2B5EF4-FFF2-40B4-BE49-F238E27FC236}">
                <a16:creationId xmlns:a16="http://schemas.microsoft.com/office/drawing/2014/main" id="{31EFFB33-BFBF-46C8-A10A-4F2D6FE6CDA5}"/>
              </a:ext>
            </a:extLst>
          </p:cNvPr>
          <p:cNvCxnSpPr/>
          <p:nvPr/>
        </p:nvCxnSpPr>
        <p:spPr>
          <a:xfrm flipH="1">
            <a:off x="5283200" y="4381500"/>
            <a:ext cx="588962" cy="31750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80EE69EF-6D34-44E9-B601-46FE76B5DF2F}"/>
              </a:ext>
            </a:extLst>
          </p:cNvPr>
          <p:cNvCxnSpPr>
            <a:cxnSpLocks/>
          </p:cNvCxnSpPr>
          <p:nvPr/>
        </p:nvCxnSpPr>
        <p:spPr>
          <a:xfrm>
            <a:off x="5872162" y="4378325"/>
            <a:ext cx="2827338" cy="688975"/>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E546381-EE00-4681-97F2-3CAA11D113AB}"/>
              </a:ext>
            </a:extLst>
          </p:cNvPr>
          <p:cNvSpPr>
            <a:spLocks noGrp="1"/>
          </p:cNvSpPr>
          <p:nvPr>
            <p:ph idx="1"/>
          </p:nvPr>
        </p:nvSpPr>
        <p:spPr>
          <a:xfrm>
            <a:off x="913795" y="2076450"/>
            <a:ext cx="10353762" cy="4397502"/>
          </a:xfrm>
        </p:spPr>
        <p:txBody>
          <a:bodyPr/>
          <a:lstStyle/>
          <a:p>
            <a:r>
              <a:rPr lang="el-GR" dirty="0">
                <a:solidFill>
                  <a:srgbClr val="002060"/>
                </a:solidFill>
              </a:rPr>
              <a:t>Το επόμενο έτος καταστράφηκαν από πυρκαγιά διάφορα ανασφάλιστα περιουσιακά στοιχεία αξίας 15.000€. Ο ισολογισμός παίρνει την εξής μορφή: </a:t>
            </a:r>
          </a:p>
          <a:p>
            <a:endParaRPr lang="el-GR" dirty="0">
              <a:solidFill>
                <a:srgbClr val="002060"/>
              </a:solidFill>
            </a:endParaRPr>
          </a:p>
          <a:p>
            <a:endParaRPr lang="el-GR" dirty="0">
              <a:solidFill>
                <a:srgbClr val="002060"/>
              </a:solidFill>
            </a:endParaRPr>
          </a:p>
          <a:p>
            <a:endParaRPr lang="el-GR" dirty="0">
              <a:solidFill>
                <a:srgbClr val="002060"/>
              </a:solidFill>
            </a:endParaRPr>
          </a:p>
          <a:p>
            <a:endParaRPr lang="el-GR" dirty="0">
              <a:solidFill>
                <a:srgbClr val="002060"/>
              </a:solidFill>
            </a:endParaRPr>
          </a:p>
          <a:p>
            <a:endParaRPr lang="el-GR" dirty="0">
              <a:solidFill>
                <a:srgbClr val="002060"/>
              </a:solidFill>
            </a:endParaRPr>
          </a:p>
          <a:p>
            <a:pPr algn="ctr"/>
            <a:r>
              <a:rPr lang="el-GR" dirty="0">
                <a:solidFill>
                  <a:srgbClr val="002060"/>
                </a:solidFill>
              </a:rPr>
              <a:t>Ο ισολογισμός μεταβάλλεται σε ουδέτερο. </a:t>
            </a:r>
          </a:p>
        </p:txBody>
      </p:sp>
      <p:sp>
        <p:nvSpPr>
          <p:cNvPr id="4" name="Τίτλος 1">
            <a:extLst>
              <a:ext uri="{FF2B5EF4-FFF2-40B4-BE49-F238E27FC236}">
                <a16:creationId xmlns:a16="http://schemas.microsoft.com/office/drawing/2014/main" id="{B05DA7FE-2AFA-4741-AD23-6BF95AA0789D}"/>
              </a:ext>
            </a:extLst>
          </p:cNvPr>
          <p:cNvSpPr>
            <a:spLocks noGrp="1"/>
          </p:cNvSpPr>
          <p:nvPr>
            <p:ph type="title"/>
          </p:nvPr>
        </p:nvSpPr>
        <p:spPr>
          <a:xfrm>
            <a:off x="914400" y="609600"/>
            <a:ext cx="10353675" cy="1257300"/>
          </a:xfrm>
        </p:spPr>
        <p:txBody>
          <a:bodyPr/>
          <a:lstStyle/>
          <a:p>
            <a:r>
              <a:rPr lang="el-GR" dirty="0">
                <a:solidFill>
                  <a:srgbClr val="002060"/>
                </a:solidFill>
              </a:rPr>
              <a:t>Μεταπτώσεις της βασικής Λογιστικής Ισότητας </a:t>
            </a:r>
          </a:p>
        </p:txBody>
      </p:sp>
      <p:graphicFrame>
        <p:nvGraphicFramePr>
          <p:cNvPr id="5" name="Πίνακας 4">
            <a:extLst>
              <a:ext uri="{FF2B5EF4-FFF2-40B4-BE49-F238E27FC236}">
                <a16:creationId xmlns:a16="http://schemas.microsoft.com/office/drawing/2014/main" id="{24D0C46D-457C-46F0-B405-C682238625B8}"/>
              </a:ext>
            </a:extLst>
          </p:cNvPr>
          <p:cNvGraphicFramePr>
            <a:graphicFrameLocks noGrp="1"/>
          </p:cNvGraphicFramePr>
          <p:nvPr>
            <p:extLst>
              <p:ext uri="{D42A27DB-BD31-4B8C-83A1-F6EECF244321}">
                <p14:modId xmlns:p14="http://schemas.microsoft.com/office/powerpoint/2010/main" val="4076727241"/>
              </p:ext>
            </p:extLst>
          </p:nvPr>
        </p:nvGraphicFramePr>
        <p:xfrm>
          <a:off x="2125295" y="2982077"/>
          <a:ext cx="8128000" cy="2296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99140238"/>
                    </a:ext>
                  </a:extLst>
                </a:gridCol>
                <a:gridCol w="2032000">
                  <a:extLst>
                    <a:ext uri="{9D8B030D-6E8A-4147-A177-3AD203B41FA5}">
                      <a16:colId xmlns:a16="http://schemas.microsoft.com/office/drawing/2014/main" val="2341309390"/>
                    </a:ext>
                  </a:extLst>
                </a:gridCol>
                <a:gridCol w="2032000">
                  <a:extLst>
                    <a:ext uri="{9D8B030D-6E8A-4147-A177-3AD203B41FA5}">
                      <a16:colId xmlns:a16="http://schemas.microsoft.com/office/drawing/2014/main" val="2726376134"/>
                    </a:ext>
                  </a:extLst>
                </a:gridCol>
                <a:gridCol w="2032000">
                  <a:extLst>
                    <a:ext uri="{9D8B030D-6E8A-4147-A177-3AD203B41FA5}">
                      <a16:colId xmlns:a16="http://schemas.microsoft.com/office/drawing/2014/main" val="4116004805"/>
                    </a:ext>
                  </a:extLst>
                </a:gridCol>
              </a:tblGrid>
              <a:tr h="370840">
                <a:tc gridSpan="2">
                  <a:txBody>
                    <a:bodyPr/>
                    <a:lstStyle/>
                    <a:p>
                      <a:pPr algn="ctr"/>
                      <a:r>
                        <a:rPr lang="el-GR" dirty="0"/>
                        <a:t>Ενεργητικό </a:t>
                      </a:r>
                    </a:p>
                  </a:txBody>
                  <a:tcPr/>
                </a:tc>
                <a:tc hMerge="1">
                  <a:txBody>
                    <a:bodyPr/>
                    <a:lstStyle/>
                    <a:p>
                      <a:endParaRPr lang="el-GR" dirty="0"/>
                    </a:p>
                  </a:txBody>
                  <a:tcPr/>
                </a:tc>
                <a:tc gridSpan="2">
                  <a:txBody>
                    <a:bodyPr/>
                    <a:lstStyle/>
                    <a:p>
                      <a:pPr algn="ctr"/>
                      <a:r>
                        <a:rPr lang="el-GR" dirty="0"/>
                        <a:t>Παθητικό </a:t>
                      </a:r>
                    </a:p>
                  </a:txBody>
                  <a:tcPr/>
                </a:tc>
                <a:tc hMerge="1">
                  <a:txBody>
                    <a:bodyPr/>
                    <a:lstStyle/>
                    <a:p>
                      <a:endParaRPr lang="el-GR" dirty="0"/>
                    </a:p>
                  </a:txBody>
                  <a:tcPr/>
                </a:tc>
                <a:extLst>
                  <a:ext uri="{0D108BD9-81ED-4DB2-BD59-A6C34878D82A}">
                    <a16:rowId xmlns:a16="http://schemas.microsoft.com/office/drawing/2014/main" val="2308004666"/>
                  </a:ext>
                </a:extLst>
              </a:tr>
              <a:tr h="370840">
                <a:tc>
                  <a:txBody>
                    <a:bodyPr/>
                    <a:lstStyle/>
                    <a:p>
                      <a:r>
                        <a:rPr lang="el-GR" dirty="0"/>
                        <a:t>Διάφορα ενεργητικά στοιχεία</a:t>
                      </a:r>
                    </a:p>
                  </a:txBody>
                  <a:tcPr/>
                </a:tc>
                <a:tc>
                  <a:txBody>
                    <a:bodyPr/>
                    <a:lstStyle/>
                    <a:p>
                      <a:r>
                        <a:rPr lang="el-GR" dirty="0"/>
                        <a:t>5.000</a:t>
                      </a: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48410367"/>
                  </a:ext>
                </a:extLst>
              </a:tr>
              <a:tr h="370840">
                <a:tc>
                  <a:txBody>
                    <a:bodyPr/>
                    <a:lstStyle/>
                    <a:p>
                      <a:endParaRPr lang="el-GR" dirty="0"/>
                    </a:p>
                  </a:txBody>
                  <a:tcPr/>
                </a:tc>
                <a:tc>
                  <a:txBody>
                    <a:bodyPr/>
                    <a:lstStyle/>
                    <a:p>
                      <a:endParaRPr lang="el-GR" dirty="0"/>
                    </a:p>
                  </a:txBody>
                  <a:tcPr/>
                </a:tc>
                <a:tc>
                  <a:txBody>
                    <a:bodyPr/>
                    <a:lstStyle/>
                    <a:p>
                      <a:r>
                        <a:rPr lang="el-GR" dirty="0"/>
                        <a:t>Παθητικό </a:t>
                      </a:r>
                    </a:p>
                  </a:txBody>
                  <a:tcPr/>
                </a:tc>
                <a:tc>
                  <a:txBody>
                    <a:bodyPr/>
                    <a:lstStyle/>
                    <a:p>
                      <a:r>
                        <a:rPr lang="el-GR" dirty="0"/>
                        <a:t>5.000</a:t>
                      </a:r>
                    </a:p>
                  </a:txBody>
                  <a:tcPr/>
                </a:tc>
                <a:extLst>
                  <a:ext uri="{0D108BD9-81ED-4DB2-BD59-A6C34878D82A}">
                    <a16:rowId xmlns:a16="http://schemas.microsoft.com/office/drawing/2014/main" val="2385662033"/>
                  </a:ext>
                </a:extLst>
              </a:tr>
              <a:tr h="370840">
                <a:tc>
                  <a:txBody>
                    <a:bodyPr/>
                    <a:lstStyle/>
                    <a:p>
                      <a:r>
                        <a:rPr lang="el-GR" dirty="0"/>
                        <a:t>Σύνολο Ενεργητικού </a:t>
                      </a:r>
                    </a:p>
                  </a:txBody>
                  <a:tcPr/>
                </a:tc>
                <a:tc>
                  <a:txBody>
                    <a:bodyPr/>
                    <a:lstStyle/>
                    <a:p>
                      <a:r>
                        <a:rPr lang="el-GR" dirty="0"/>
                        <a:t>5.000</a:t>
                      </a:r>
                    </a:p>
                  </a:txBody>
                  <a:tcPr/>
                </a:tc>
                <a:tc>
                  <a:txBody>
                    <a:bodyPr/>
                    <a:lstStyle/>
                    <a:p>
                      <a:r>
                        <a:rPr lang="el-GR" dirty="0"/>
                        <a:t>Σύνολο Παθητικού </a:t>
                      </a:r>
                    </a:p>
                  </a:txBody>
                  <a:tcPr/>
                </a:tc>
                <a:tc>
                  <a:txBody>
                    <a:bodyPr/>
                    <a:lstStyle/>
                    <a:p>
                      <a:r>
                        <a:rPr lang="el-GR" dirty="0"/>
                        <a:t>5.000</a:t>
                      </a:r>
                    </a:p>
                  </a:txBody>
                  <a:tcPr/>
                </a:tc>
                <a:extLst>
                  <a:ext uri="{0D108BD9-81ED-4DB2-BD59-A6C34878D82A}">
                    <a16:rowId xmlns:a16="http://schemas.microsoft.com/office/drawing/2014/main" val="2196802676"/>
                  </a:ext>
                </a:extLst>
              </a:tr>
            </a:tbl>
          </a:graphicData>
        </a:graphic>
      </p:graphicFrame>
    </p:spTree>
    <p:extLst>
      <p:ext uri="{BB962C8B-B14F-4D97-AF65-F5344CB8AC3E}">
        <p14:creationId xmlns:p14="http://schemas.microsoft.com/office/powerpoint/2010/main" val="2977746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16A590C-DF02-4A14-9F84-12FA60829B81}"/>
              </a:ext>
            </a:extLst>
          </p:cNvPr>
          <p:cNvSpPr>
            <a:spLocks noGrp="1"/>
          </p:cNvSpPr>
          <p:nvPr>
            <p:ph idx="1"/>
          </p:nvPr>
        </p:nvSpPr>
        <p:spPr/>
        <p:txBody>
          <a:bodyPr/>
          <a:lstStyle/>
          <a:p>
            <a:r>
              <a:rPr lang="el-GR" dirty="0">
                <a:solidFill>
                  <a:srgbClr val="002060"/>
                </a:solidFill>
              </a:rPr>
              <a:t>Ο ισολογισμός της επιχείρησης ΑΛΦΑ στις 31/12/2004 έχει ως εξής:</a:t>
            </a:r>
            <a:endParaRPr lang="el-GR" dirty="0"/>
          </a:p>
        </p:txBody>
      </p:sp>
      <p:sp>
        <p:nvSpPr>
          <p:cNvPr id="4" name="Τίτλος 1">
            <a:extLst>
              <a:ext uri="{FF2B5EF4-FFF2-40B4-BE49-F238E27FC236}">
                <a16:creationId xmlns:a16="http://schemas.microsoft.com/office/drawing/2014/main" id="{7ED855B8-2827-438F-A1FA-4D1382FB7E09}"/>
              </a:ext>
            </a:extLst>
          </p:cNvPr>
          <p:cNvSpPr>
            <a:spLocks noGrp="1"/>
          </p:cNvSpPr>
          <p:nvPr>
            <p:ph type="title"/>
          </p:nvPr>
        </p:nvSpPr>
        <p:spPr>
          <a:xfrm>
            <a:off x="914400" y="609600"/>
            <a:ext cx="10353675" cy="1257300"/>
          </a:xfrm>
        </p:spPr>
        <p:txBody>
          <a:bodyPr/>
          <a:lstStyle/>
          <a:p>
            <a:r>
              <a:rPr lang="el-GR" dirty="0">
                <a:solidFill>
                  <a:srgbClr val="002060"/>
                </a:solidFill>
              </a:rPr>
              <a:t>Μεταπτώσεις της βασικής Λογιστικής Ισότητας </a:t>
            </a:r>
          </a:p>
        </p:txBody>
      </p:sp>
      <p:graphicFrame>
        <p:nvGraphicFramePr>
          <p:cNvPr id="5" name="Πίνακας 4">
            <a:extLst>
              <a:ext uri="{FF2B5EF4-FFF2-40B4-BE49-F238E27FC236}">
                <a16:creationId xmlns:a16="http://schemas.microsoft.com/office/drawing/2014/main" id="{AE9DD8A8-23BC-45AA-B743-CEA3F3847F14}"/>
              </a:ext>
            </a:extLst>
          </p:cNvPr>
          <p:cNvGraphicFramePr>
            <a:graphicFrameLocks noGrp="1"/>
          </p:cNvGraphicFramePr>
          <p:nvPr>
            <p:extLst>
              <p:ext uri="{D42A27DB-BD31-4B8C-83A1-F6EECF244321}">
                <p14:modId xmlns:p14="http://schemas.microsoft.com/office/powerpoint/2010/main" val="3071503086"/>
              </p:ext>
            </p:extLst>
          </p:nvPr>
        </p:nvGraphicFramePr>
        <p:xfrm>
          <a:off x="1918031" y="3030845"/>
          <a:ext cx="8128000" cy="2296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99140238"/>
                    </a:ext>
                  </a:extLst>
                </a:gridCol>
                <a:gridCol w="2032000">
                  <a:extLst>
                    <a:ext uri="{9D8B030D-6E8A-4147-A177-3AD203B41FA5}">
                      <a16:colId xmlns:a16="http://schemas.microsoft.com/office/drawing/2014/main" val="2341309390"/>
                    </a:ext>
                  </a:extLst>
                </a:gridCol>
                <a:gridCol w="2032000">
                  <a:extLst>
                    <a:ext uri="{9D8B030D-6E8A-4147-A177-3AD203B41FA5}">
                      <a16:colId xmlns:a16="http://schemas.microsoft.com/office/drawing/2014/main" val="2726376134"/>
                    </a:ext>
                  </a:extLst>
                </a:gridCol>
                <a:gridCol w="2032000">
                  <a:extLst>
                    <a:ext uri="{9D8B030D-6E8A-4147-A177-3AD203B41FA5}">
                      <a16:colId xmlns:a16="http://schemas.microsoft.com/office/drawing/2014/main" val="4116004805"/>
                    </a:ext>
                  </a:extLst>
                </a:gridCol>
              </a:tblGrid>
              <a:tr h="370840">
                <a:tc gridSpan="2">
                  <a:txBody>
                    <a:bodyPr/>
                    <a:lstStyle/>
                    <a:p>
                      <a:pPr algn="ctr"/>
                      <a:r>
                        <a:rPr lang="el-GR" dirty="0"/>
                        <a:t>Ενεργητικό </a:t>
                      </a:r>
                    </a:p>
                  </a:txBody>
                  <a:tcPr/>
                </a:tc>
                <a:tc hMerge="1">
                  <a:txBody>
                    <a:bodyPr/>
                    <a:lstStyle/>
                    <a:p>
                      <a:endParaRPr lang="el-GR" dirty="0"/>
                    </a:p>
                  </a:txBody>
                  <a:tcPr/>
                </a:tc>
                <a:tc>
                  <a:txBody>
                    <a:bodyPr/>
                    <a:lstStyle/>
                    <a:p>
                      <a:pPr algn="ctr"/>
                      <a:r>
                        <a:rPr lang="el-GR" dirty="0"/>
                        <a:t>Παθητικό </a:t>
                      </a:r>
                    </a:p>
                  </a:txBody>
                  <a:tcPr/>
                </a:tc>
                <a:tc>
                  <a:txBody>
                    <a:bodyPr/>
                    <a:lstStyle/>
                    <a:p>
                      <a:pPr algn="ctr"/>
                      <a:endParaRPr lang="el-GR" dirty="0"/>
                    </a:p>
                  </a:txBody>
                  <a:tcPr/>
                </a:tc>
                <a:extLst>
                  <a:ext uri="{0D108BD9-81ED-4DB2-BD59-A6C34878D82A}">
                    <a16:rowId xmlns:a16="http://schemas.microsoft.com/office/drawing/2014/main" val="2308004666"/>
                  </a:ext>
                </a:extLst>
              </a:tr>
              <a:tr h="370840">
                <a:tc>
                  <a:txBody>
                    <a:bodyPr/>
                    <a:lstStyle/>
                    <a:p>
                      <a:r>
                        <a:rPr lang="el-GR" dirty="0"/>
                        <a:t>Διάφορα ενεργητικά στοιχεία</a:t>
                      </a:r>
                    </a:p>
                  </a:txBody>
                  <a:tcPr/>
                </a:tc>
                <a:tc>
                  <a:txBody>
                    <a:bodyPr/>
                    <a:lstStyle/>
                    <a:p>
                      <a:r>
                        <a:rPr lang="el-GR" dirty="0"/>
                        <a:t>20.000</a:t>
                      </a:r>
                    </a:p>
                  </a:txBody>
                  <a:tcPr/>
                </a:tc>
                <a:tc>
                  <a:txBody>
                    <a:bodyPr/>
                    <a:lstStyle/>
                    <a:p>
                      <a:r>
                        <a:rPr lang="el-GR" dirty="0"/>
                        <a:t>Καθαρή Περιουσία</a:t>
                      </a:r>
                    </a:p>
                  </a:txBody>
                  <a:tcPr/>
                </a:tc>
                <a:tc>
                  <a:txBody>
                    <a:bodyPr/>
                    <a:lstStyle/>
                    <a:p>
                      <a:r>
                        <a:rPr lang="el-GR" dirty="0"/>
                        <a:t>5.000</a:t>
                      </a:r>
                    </a:p>
                  </a:txBody>
                  <a:tcPr/>
                </a:tc>
                <a:extLst>
                  <a:ext uri="{0D108BD9-81ED-4DB2-BD59-A6C34878D82A}">
                    <a16:rowId xmlns:a16="http://schemas.microsoft.com/office/drawing/2014/main" val="1948410367"/>
                  </a:ext>
                </a:extLst>
              </a:tr>
              <a:tr h="370840">
                <a:tc>
                  <a:txBody>
                    <a:bodyPr/>
                    <a:lstStyle/>
                    <a:p>
                      <a:endParaRPr lang="el-GR" dirty="0"/>
                    </a:p>
                  </a:txBody>
                  <a:tcPr/>
                </a:tc>
                <a:tc>
                  <a:txBody>
                    <a:bodyPr/>
                    <a:lstStyle/>
                    <a:p>
                      <a:endParaRPr lang="el-GR" dirty="0"/>
                    </a:p>
                  </a:txBody>
                  <a:tcPr/>
                </a:tc>
                <a:tc>
                  <a:txBody>
                    <a:bodyPr/>
                    <a:lstStyle/>
                    <a:p>
                      <a:r>
                        <a:rPr lang="el-GR" dirty="0"/>
                        <a:t>Παθητικό </a:t>
                      </a:r>
                    </a:p>
                  </a:txBody>
                  <a:tcPr/>
                </a:tc>
                <a:tc>
                  <a:txBody>
                    <a:bodyPr/>
                    <a:lstStyle/>
                    <a:p>
                      <a:r>
                        <a:rPr lang="el-GR" dirty="0"/>
                        <a:t>15.000</a:t>
                      </a:r>
                    </a:p>
                  </a:txBody>
                  <a:tcPr/>
                </a:tc>
                <a:extLst>
                  <a:ext uri="{0D108BD9-81ED-4DB2-BD59-A6C34878D82A}">
                    <a16:rowId xmlns:a16="http://schemas.microsoft.com/office/drawing/2014/main" val="2385662033"/>
                  </a:ext>
                </a:extLst>
              </a:tr>
              <a:tr h="370840">
                <a:tc>
                  <a:txBody>
                    <a:bodyPr/>
                    <a:lstStyle/>
                    <a:p>
                      <a:r>
                        <a:rPr lang="el-GR" dirty="0"/>
                        <a:t>Σύνολο Ενεργητικού </a:t>
                      </a:r>
                    </a:p>
                  </a:txBody>
                  <a:tcPr/>
                </a:tc>
                <a:tc>
                  <a:txBody>
                    <a:bodyPr/>
                    <a:lstStyle/>
                    <a:p>
                      <a:r>
                        <a:rPr lang="el-GR" dirty="0"/>
                        <a:t>20.000</a:t>
                      </a:r>
                    </a:p>
                  </a:txBody>
                  <a:tcPr/>
                </a:tc>
                <a:tc>
                  <a:txBody>
                    <a:bodyPr/>
                    <a:lstStyle/>
                    <a:p>
                      <a:r>
                        <a:rPr lang="el-GR" dirty="0"/>
                        <a:t>Σύνολο Παθητικού </a:t>
                      </a:r>
                    </a:p>
                  </a:txBody>
                  <a:tcPr/>
                </a:tc>
                <a:tc>
                  <a:txBody>
                    <a:bodyPr/>
                    <a:lstStyle/>
                    <a:p>
                      <a:r>
                        <a:rPr lang="el-GR" dirty="0"/>
                        <a:t>20.000</a:t>
                      </a:r>
                    </a:p>
                  </a:txBody>
                  <a:tcPr/>
                </a:tc>
                <a:extLst>
                  <a:ext uri="{0D108BD9-81ED-4DB2-BD59-A6C34878D82A}">
                    <a16:rowId xmlns:a16="http://schemas.microsoft.com/office/drawing/2014/main" val="2196802676"/>
                  </a:ext>
                </a:extLst>
              </a:tr>
            </a:tbl>
          </a:graphicData>
        </a:graphic>
      </p:graphicFrame>
    </p:spTree>
    <p:extLst>
      <p:ext uri="{BB962C8B-B14F-4D97-AF65-F5344CB8AC3E}">
        <p14:creationId xmlns:p14="http://schemas.microsoft.com/office/powerpoint/2010/main" val="3668319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891F909-2ADC-49D3-A742-865ED6362155}"/>
              </a:ext>
            </a:extLst>
          </p:cNvPr>
          <p:cNvSpPr>
            <a:spLocks noGrp="1"/>
          </p:cNvSpPr>
          <p:nvPr>
            <p:ph idx="1"/>
          </p:nvPr>
        </p:nvSpPr>
        <p:spPr>
          <a:xfrm>
            <a:off x="913795" y="2076450"/>
            <a:ext cx="10353762" cy="4287774"/>
          </a:xfrm>
        </p:spPr>
        <p:txBody>
          <a:bodyPr>
            <a:normAutofit lnSpcReduction="10000"/>
          </a:bodyPr>
          <a:lstStyle/>
          <a:p>
            <a:r>
              <a:rPr lang="el-GR" dirty="0">
                <a:solidFill>
                  <a:srgbClr val="002060"/>
                </a:solidFill>
              </a:rPr>
              <a:t>Το επόμενο έτος </a:t>
            </a:r>
            <a:r>
              <a:rPr lang="el-GR" dirty="0" err="1">
                <a:solidFill>
                  <a:srgbClr val="002060"/>
                </a:solidFill>
              </a:rPr>
              <a:t>εκλάπησαν</a:t>
            </a:r>
            <a:r>
              <a:rPr lang="el-GR" dirty="0">
                <a:solidFill>
                  <a:srgbClr val="002060"/>
                </a:solidFill>
              </a:rPr>
              <a:t> εμπορεύματα αξίας 6.000€. Τα εμπορεύματα ήταν ανασφάλιστα από κλοπές. Ο Ισολογισμός της εταιρίας παίρνει την εξής μορφή:</a:t>
            </a:r>
          </a:p>
          <a:p>
            <a:endParaRPr lang="el-GR" dirty="0">
              <a:solidFill>
                <a:srgbClr val="002060"/>
              </a:solidFill>
            </a:endParaRPr>
          </a:p>
          <a:p>
            <a:endParaRPr lang="el-GR" dirty="0">
              <a:solidFill>
                <a:srgbClr val="002060"/>
              </a:solidFill>
            </a:endParaRPr>
          </a:p>
          <a:p>
            <a:endParaRPr lang="el-GR" dirty="0">
              <a:solidFill>
                <a:srgbClr val="002060"/>
              </a:solidFill>
            </a:endParaRPr>
          </a:p>
          <a:p>
            <a:endParaRPr lang="el-GR" dirty="0">
              <a:solidFill>
                <a:srgbClr val="002060"/>
              </a:solidFill>
            </a:endParaRPr>
          </a:p>
          <a:p>
            <a:endParaRPr lang="el-GR" dirty="0">
              <a:solidFill>
                <a:srgbClr val="002060"/>
              </a:solidFill>
            </a:endParaRPr>
          </a:p>
          <a:p>
            <a:endParaRPr lang="el-GR" dirty="0">
              <a:solidFill>
                <a:srgbClr val="002060"/>
              </a:solidFill>
            </a:endParaRPr>
          </a:p>
          <a:p>
            <a:pPr algn="ctr"/>
            <a:r>
              <a:rPr lang="el-GR" dirty="0">
                <a:solidFill>
                  <a:srgbClr val="002060"/>
                </a:solidFill>
              </a:rPr>
              <a:t> Ο ισολογισμός μεταβάλλεται σε αρνητικό</a:t>
            </a:r>
          </a:p>
          <a:p>
            <a:pPr marL="36900" indent="0">
              <a:buNone/>
            </a:pPr>
            <a:endParaRPr lang="el-GR" dirty="0">
              <a:solidFill>
                <a:srgbClr val="002060"/>
              </a:solidFill>
            </a:endParaRPr>
          </a:p>
        </p:txBody>
      </p:sp>
      <p:sp>
        <p:nvSpPr>
          <p:cNvPr id="5" name="Τίτλος 1">
            <a:extLst>
              <a:ext uri="{FF2B5EF4-FFF2-40B4-BE49-F238E27FC236}">
                <a16:creationId xmlns:a16="http://schemas.microsoft.com/office/drawing/2014/main" id="{58F2E4AA-8B0E-4882-94C0-3C8F3DD125CB}"/>
              </a:ext>
            </a:extLst>
          </p:cNvPr>
          <p:cNvSpPr>
            <a:spLocks noGrp="1"/>
          </p:cNvSpPr>
          <p:nvPr>
            <p:ph type="title"/>
          </p:nvPr>
        </p:nvSpPr>
        <p:spPr>
          <a:xfrm>
            <a:off x="914400" y="609600"/>
            <a:ext cx="10353675" cy="1257300"/>
          </a:xfrm>
        </p:spPr>
        <p:txBody>
          <a:bodyPr/>
          <a:lstStyle/>
          <a:p>
            <a:r>
              <a:rPr lang="el-GR" dirty="0">
                <a:solidFill>
                  <a:srgbClr val="002060"/>
                </a:solidFill>
              </a:rPr>
              <a:t>Μεταπτώσεις της βασικής Λογιστικής Ισότητας </a:t>
            </a:r>
          </a:p>
        </p:txBody>
      </p:sp>
      <p:graphicFrame>
        <p:nvGraphicFramePr>
          <p:cNvPr id="6" name="Πίνακας 5">
            <a:extLst>
              <a:ext uri="{FF2B5EF4-FFF2-40B4-BE49-F238E27FC236}">
                <a16:creationId xmlns:a16="http://schemas.microsoft.com/office/drawing/2014/main" id="{F6EF649B-465C-4F33-9782-64C796710025}"/>
              </a:ext>
            </a:extLst>
          </p:cNvPr>
          <p:cNvGraphicFramePr>
            <a:graphicFrameLocks noGrp="1"/>
          </p:cNvGraphicFramePr>
          <p:nvPr>
            <p:extLst>
              <p:ext uri="{D42A27DB-BD31-4B8C-83A1-F6EECF244321}">
                <p14:modId xmlns:p14="http://schemas.microsoft.com/office/powerpoint/2010/main" val="2550225513"/>
              </p:ext>
            </p:extLst>
          </p:nvPr>
        </p:nvGraphicFramePr>
        <p:xfrm>
          <a:off x="1918031" y="3030845"/>
          <a:ext cx="8128000" cy="2296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99140238"/>
                    </a:ext>
                  </a:extLst>
                </a:gridCol>
                <a:gridCol w="2032000">
                  <a:extLst>
                    <a:ext uri="{9D8B030D-6E8A-4147-A177-3AD203B41FA5}">
                      <a16:colId xmlns:a16="http://schemas.microsoft.com/office/drawing/2014/main" val="2341309390"/>
                    </a:ext>
                  </a:extLst>
                </a:gridCol>
                <a:gridCol w="2032000">
                  <a:extLst>
                    <a:ext uri="{9D8B030D-6E8A-4147-A177-3AD203B41FA5}">
                      <a16:colId xmlns:a16="http://schemas.microsoft.com/office/drawing/2014/main" val="2726376134"/>
                    </a:ext>
                  </a:extLst>
                </a:gridCol>
                <a:gridCol w="2032000">
                  <a:extLst>
                    <a:ext uri="{9D8B030D-6E8A-4147-A177-3AD203B41FA5}">
                      <a16:colId xmlns:a16="http://schemas.microsoft.com/office/drawing/2014/main" val="4116004805"/>
                    </a:ext>
                  </a:extLst>
                </a:gridCol>
              </a:tblGrid>
              <a:tr h="370840">
                <a:tc gridSpan="2">
                  <a:txBody>
                    <a:bodyPr/>
                    <a:lstStyle/>
                    <a:p>
                      <a:pPr algn="ctr"/>
                      <a:r>
                        <a:rPr lang="el-GR" dirty="0"/>
                        <a:t>Ενεργητικό </a:t>
                      </a:r>
                    </a:p>
                  </a:txBody>
                  <a:tcPr/>
                </a:tc>
                <a:tc hMerge="1">
                  <a:txBody>
                    <a:bodyPr/>
                    <a:lstStyle/>
                    <a:p>
                      <a:endParaRPr lang="el-GR" dirty="0"/>
                    </a:p>
                  </a:txBody>
                  <a:tcPr/>
                </a:tc>
                <a:tc>
                  <a:txBody>
                    <a:bodyPr/>
                    <a:lstStyle/>
                    <a:p>
                      <a:pPr algn="ctr"/>
                      <a:r>
                        <a:rPr lang="el-GR" dirty="0"/>
                        <a:t>Παθητικό </a:t>
                      </a:r>
                    </a:p>
                  </a:txBody>
                  <a:tcPr/>
                </a:tc>
                <a:tc>
                  <a:txBody>
                    <a:bodyPr/>
                    <a:lstStyle/>
                    <a:p>
                      <a:pPr algn="ctr"/>
                      <a:endParaRPr lang="el-GR" dirty="0"/>
                    </a:p>
                  </a:txBody>
                  <a:tcPr/>
                </a:tc>
                <a:extLst>
                  <a:ext uri="{0D108BD9-81ED-4DB2-BD59-A6C34878D82A}">
                    <a16:rowId xmlns:a16="http://schemas.microsoft.com/office/drawing/2014/main" val="2308004666"/>
                  </a:ext>
                </a:extLst>
              </a:tr>
              <a:tr h="370840">
                <a:tc>
                  <a:txBody>
                    <a:bodyPr/>
                    <a:lstStyle/>
                    <a:p>
                      <a:r>
                        <a:rPr lang="el-GR" dirty="0"/>
                        <a:t>Διάφορα ενεργητικά στοιχεία</a:t>
                      </a:r>
                    </a:p>
                  </a:txBody>
                  <a:tcPr/>
                </a:tc>
                <a:tc>
                  <a:txBody>
                    <a:bodyPr/>
                    <a:lstStyle/>
                    <a:p>
                      <a:r>
                        <a:rPr lang="el-GR" dirty="0"/>
                        <a:t>14.000</a:t>
                      </a:r>
                    </a:p>
                  </a:txBody>
                  <a:tcPr/>
                </a:tc>
                <a:tc>
                  <a:txBody>
                    <a:bodyPr/>
                    <a:lstStyle/>
                    <a:p>
                      <a:r>
                        <a:rPr lang="el-GR" dirty="0"/>
                        <a:t>Καθαρή Περιουσία</a:t>
                      </a:r>
                    </a:p>
                  </a:txBody>
                  <a:tcPr/>
                </a:tc>
                <a:tc>
                  <a:txBody>
                    <a:bodyPr/>
                    <a:lstStyle/>
                    <a:p>
                      <a:endParaRPr lang="el-GR" dirty="0"/>
                    </a:p>
                  </a:txBody>
                  <a:tcPr/>
                </a:tc>
                <a:extLst>
                  <a:ext uri="{0D108BD9-81ED-4DB2-BD59-A6C34878D82A}">
                    <a16:rowId xmlns:a16="http://schemas.microsoft.com/office/drawing/2014/main" val="1948410367"/>
                  </a:ext>
                </a:extLst>
              </a:tr>
              <a:tr h="370840">
                <a:tc>
                  <a:txBody>
                    <a:bodyPr/>
                    <a:lstStyle/>
                    <a:p>
                      <a:r>
                        <a:rPr lang="el-GR" dirty="0"/>
                        <a:t>‘</a:t>
                      </a:r>
                      <a:r>
                        <a:rPr lang="el-GR" dirty="0" err="1"/>
                        <a:t>Ελλειμα</a:t>
                      </a:r>
                      <a:endParaRPr lang="el-GR" dirty="0"/>
                    </a:p>
                  </a:txBody>
                  <a:tcPr/>
                </a:tc>
                <a:tc>
                  <a:txBody>
                    <a:bodyPr/>
                    <a:lstStyle/>
                    <a:p>
                      <a:r>
                        <a:rPr lang="el-GR" dirty="0"/>
                        <a:t>1000</a:t>
                      </a:r>
                    </a:p>
                  </a:txBody>
                  <a:tcPr/>
                </a:tc>
                <a:tc>
                  <a:txBody>
                    <a:bodyPr/>
                    <a:lstStyle/>
                    <a:p>
                      <a:r>
                        <a:rPr lang="el-GR" dirty="0"/>
                        <a:t>Παθητικό </a:t>
                      </a:r>
                    </a:p>
                  </a:txBody>
                  <a:tcPr/>
                </a:tc>
                <a:tc>
                  <a:txBody>
                    <a:bodyPr/>
                    <a:lstStyle/>
                    <a:p>
                      <a:r>
                        <a:rPr lang="el-GR" dirty="0"/>
                        <a:t>15.000</a:t>
                      </a:r>
                    </a:p>
                  </a:txBody>
                  <a:tcPr/>
                </a:tc>
                <a:extLst>
                  <a:ext uri="{0D108BD9-81ED-4DB2-BD59-A6C34878D82A}">
                    <a16:rowId xmlns:a16="http://schemas.microsoft.com/office/drawing/2014/main" val="2385662033"/>
                  </a:ext>
                </a:extLst>
              </a:tr>
              <a:tr h="370840">
                <a:tc>
                  <a:txBody>
                    <a:bodyPr/>
                    <a:lstStyle/>
                    <a:p>
                      <a:r>
                        <a:rPr lang="el-GR" dirty="0"/>
                        <a:t>Σύνολο Ενεργητικού </a:t>
                      </a:r>
                    </a:p>
                  </a:txBody>
                  <a:tcPr/>
                </a:tc>
                <a:tc>
                  <a:txBody>
                    <a:bodyPr/>
                    <a:lstStyle/>
                    <a:p>
                      <a:r>
                        <a:rPr lang="el-GR" dirty="0"/>
                        <a:t>15.000</a:t>
                      </a:r>
                    </a:p>
                  </a:txBody>
                  <a:tcPr/>
                </a:tc>
                <a:tc>
                  <a:txBody>
                    <a:bodyPr/>
                    <a:lstStyle/>
                    <a:p>
                      <a:r>
                        <a:rPr lang="el-GR" dirty="0"/>
                        <a:t>Σύνολο Παθητικού </a:t>
                      </a:r>
                    </a:p>
                  </a:txBody>
                  <a:tcPr/>
                </a:tc>
                <a:tc>
                  <a:txBody>
                    <a:bodyPr/>
                    <a:lstStyle/>
                    <a:p>
                      <a:r>
                        <a:rPr lang="el-GR" dirty="0"/>
                        <a:t>15.000</a:t>
                      </a:r>
                    </a:p>
                  </a:txBody>
                  <a:tcPr/>
                </a:tc>
                <a:extLst>
                  <a:ext uri="{0D108BD9-81ED-4DB2-BD59-A6C34878D82A}">
                    <a16:rowId xmlns:a16="http://schemas.microsoft.com/office/drawing/2014/main" val="2196802676"/>
                  </a:ext>
                </a:extLst>
              </a:tr>
            </a:tbl>
          </a:graphicData>
        </a:graphic>
      </p:graphicFrame>
    </p:spTree>
    <p:extLst>
      <p:ext uri="{BB962C8B-B14F-4D97-AF65-F5344CB8AC3E}">
        <p14:creationId xmlns:p14="http://schemas.microsoft.com/office/powerpoint/2010/main" val="2874522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05D8110A-EE5F-4F1E-AA18-01102A9722A0}"/>
              </a:ext>
            </a:extLst>
          </p:cNvPr>
          <p:cNvSpPr>
            <a:spLocks noGrp="1"/>
          </p:cNvSpPr>
          <p:nvPr>
            <p:ph type="title"/>
          </p:nvPr>
        </p:nvSpPr>
        <p:spPr>
          <a:xfrm>
            <a:off x="914400" y="609600"/>
            <a:ext cx="10353675" cy="1257300"/>
          </a:xfrm>
        </p:spPr>
        <p:txBody>
          <a:bodyPr/>
          <a:lstStyle/>
          <a:p>
            <a:r>
              <a:rPr lang="el-GR" dirty="0">
                <a:solidFill>
                  <a:srgbClr val="002060"/>
                </a:solidFill>
              </a:rPr>
              <a:t>Μεταπτώσεις της βασικής Λογιστικής Ισότητας </a:t>
            </a:r>
          </a:p>
        </p:txBody>
      </p:sp>
      <p:sp>
        <p:nvSpPr>
          <p:cNvPr id="5" name="Θέση περιεχομένου 2">
            <a:extLst>
              <a:ext uri="{FF2B5EF4-FFF2-40B4-BE49-F238E27FC236}">
                <a16:creationId xmlns:a16="http://schemas.microsoft.com/office/drawing/2014/main" id="{D9A019B4-51C6-4549-9696-555CF2EA5D5C}"/>
              </a:ext>
            </a:extLst>
          </p:cNvPr>
          <p:cNvSpPr>
            <a:spLocks noGrp="1"/>
          </p:cNvSpPr>
          <p:nvPr>
            <p:ph idx="1"/>
          </p:nvPr>
        </p:nvSpPr>
        <p:spPr>
          <a:xfrm>
            <a:off x="914400" y="2076450"/>
            <a:ext cx="10353675" cy="3714750"/>
          </a:xfrm>
        </p:spPr>
        <p:txBody>
          <a:bodyPr/>
          <a:lstStyle/>
          <a:p>
            <a:r>
              <a:rPr lang="el-GR" dirty="0">
                <a:solidFill>
                  <a:srgbClr val="002060"/>
                </a:solidFill>
              </a:rPr>
              <a:t>Ο ισολογισμός της επιχείρησης ΑΛΦΑ στις 31/12/2004 έχει ως εξής:</a:t>
            </a:r>
            <a:endParaRPr lang="el-GR" dirty="0"/>
          </a:p>
        </p:txBody>
      </p:sp>
      <p:graphicFrame>
        <p:nvGraphicFramePr>
          <p:cNvPr id="6" name="Πίνακας 5">
            <a:extLst>
              <a:ext uri="{FF2B5EF4-FFF2-40B4-BE49-F238E27FC236}">
                <a16:creationId xmlns:a16="http://schemas.microsoft.com/office/drawing/2014/main" id="{660AB41E-0472-49AC-8F7A-ED99890874D5}"/>
              </a:ext>
            </a:extLst>
          </p:cNvPr>
          <p:cNvGraphicFramePr>
            <a:graphicFrameLocks noGrp="1"/>
          </p:cNvGraphicFramePr>
          <p:nvPr>
            <p:extLst>
              <p:ext uri="{D42A27DB-BD31-4B8C-83A1-F6EECF244321}">
                <p14:modId xmlns:p14="http://schemas.microsoft.com/office/powerpoint/2010/main" val="2652037655"/>
              </p:ext>
            </p:extLst>
          </p:nvPr>
        </p:nvGraphicFramePr>
        <p:xfrm>
          <a:off x="1918031" y="3030845"/>
          <a:ext cx="8128000" cy="2296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99140238"/>
                    </a:ext>
                  </a:extLst>
                </a:gridCol>
                <a:gridCol w="2032000">
                  <a:extLst>
                    <a:ext uri="{9D8B030D-6E8A-4147-A177-3AD203B41FA5}">
                      <a16:colId xmlns:a16="http://schemas.microsoft.com/office/drawing/2014/main" val="2341309390"/>
                    </a:ext>
                  </a:extLst>
                </a:gridCol>
                <a:gridCol w="2032000">
                  <a:extLst>
                    <a:ext uri="{9D8B030D-6E8A-4147-A177-3AD203B41FA5}">
                      <a16:colId xmlns:a16="http://schemas.microsoft.com/office/drawing/2014/main" val="2726376134"/>
                    </a:ext>
                  </a:extLst>
                </a:gridCol>
                <a:gridCol w="2032000">
                  <a:extLst>
                    <a:ext uri="{9D8B030D-6E8A-4147-A177-3AD203B41FA5}">
                      <a16:colId xmlns:a16="http://schemas.microsoft.com/office/drawing/2014/main" val="4116004805"/>
                    </a:ext>
                  </a:extLst>
                </a:gridCol>
              </a:tblGrid>
              <a:tr h="370840">
                <a:tc gridSpan="2">
                  <a:txBody>
                    <a:bodyPr/>
                    <a:lstStyle/>
                    <a:p>
                      <a:pPr algn="ctr"/>
                      <a:r>
                        <a:rPr lang="el-GR" dirty="0"/>
                        <a:t>Ενεργητικό </a:t>
                      </a:r>
                    </a:p>
                  </a:txBody>
                  <a:tcPr/>
                </a:tc>
                <a:tc hMerge="1">
                  <a:txBody>
                    <a:bodyPr/>
                    <a:lstStyle/>
                    <a:p>
                      <a:endParaRPr lang="el-GR" dirty="0"/>
                    </a:p>
                  </a:txBody>
                  <a:tcPr/>
                </a:tc>
                <a:tc>
                  <a:txBody>
                    <a:bodyPr/>
                    <a:lstStyle/>
                    <a:p>
                      <a:pPr algn="ctr"/>
                      <a:r>
                        <a:rPr lang="el-GR" dirty="0"/>
                        <a:t>Παθητικό </a:t>
                      </a:r>
                    </a:p>
                  </a:txBody>
                  <a:tcPr/>
                </a:tc>
                <a:tc>
                  <a:txBody>
                    <a:bodyPr/>
                    <a:lstStyle/>
                    <a:p>
                      <a:pPr algn="ctr"/>
                      <a:endParaRPr lang="el-GR" dirty="0"/>
                    </a:p>
                  </a:txBody>
                  <a:tcPr/>
                </a:tc>
                <a:extLst>
                  <a:ext uri="{0D108BD9-81ED-4DB2-BD59-A6C34878D82A}">
                    <a16:rowId xmlns:a16="http://schemas.microsoft.com/office/drawing/2014/main" val="2308004666"/>
                  </a:ext>
                </a:extLst>
              </a:tr>
              <a:tr h="370840">
                <a:tc>
                  <a:txBody>
                    <a:bodyPr/>
                    <a:lstStyle/>
                    <a:p>
                      <a:r>
                        <a:rPr lang="el-GR" dirty="0"/>
                        <a:t>Διάφορα ενεργητικά στοιχεία</a:t>
                      </a:r>
                    </a:p>
                  </a:txBody>
                  <a:tcPr/>
                </a:tc>
                <a:tc>
                  <a:txBody>
                    <a:bodyPr/>
                    <a:lstStyle/>
                    <a:p>
                      <a:r>
                        <a:rPr lang="el-GR" dirty="0"/>
                        <a:t>5.000</a:t>
                      </a: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48410367"/>
                  </a:ext>
                </a:extLst>
              </a:tr>
              <a:tr h="370840">
                <a:tc>
                  <a:txBody>
                    <a:bodyPr/>
                    <a:lstStyle/>
                    <a:p>
                      <a:endParaRPr lang="el-GR" dirty="0"/>
                    </a:p>
                  </a:txBody>
                  <a:tcPr/>
                </a:tc>
                <a:tc>
                  <a:txBody>
                    <a:bodyPr/>
                    <a:lstStyle/>
                    <a:p>
                      <a:endParaRPr lang="el-GR" dirty="0"/>
                    </a:p>
                  </a:txBody>
                  <a:tcPr/>
                </a:tc>
                <a:tc>
                  <a:txBody>
                    <a:bodyPr/>
                    <a:lstStyle/>
                    <a:p>
                      <a:r>
                        <a:rPr lang="el-GR" dirty="0"/>
                        <a:t>Παθητικό </a:t>
                      </a:r>
                    </a:p>
                  </a:txBody>
                  <a:tcPr/>
                </a:tc>
                <a:tc>
                  <a:txBody>
                    <a:bodyPr/>
                    <a:lstStyle/>
                    <a:p>
                      <a:r>
                        <a:rPr lang="el-GR" dirty="0"/>
                        <a:t>5.000</a:t>
                      </a:r>
                    </a:p>
                  </a:txBody>
                  <a:tcPr/>
                </a:tc>
                <a:extLst>
                  <a:ext uri="{0D108BD9-81ED-4DB2-BD59-A6C34878D82A}">
                    <a16:rowId xmlns:a16="http://schemas.microsoft.com/office/drawing/2014/main" val="2385662033"/>
                  </a:ext>
                </a:extLst>
              </a:tr>
              <a:tr h="370840">
                <a:tc>
                  <a:txBody>
                    <a:bodyPr/>
                    <a:lstStyle/>
                    <a:p>
                      <a:r>
                        <a:rPr lang="el-GR" dirty="0"/>
                        <a:t>Σύνολο Ενεργητικού </a:t>
                      </a:r>
                    </a:p>
                  </a:txBody>
                  <a:tcPr/>
                </a:tc>
                <a:tc>
                  <a:txBody>
                    <a:bodyPr/>
                    <a:lstStyle/>
                    <a:p>
                      <a:r>
                        <a:rPr lang="el-GR" dirty="0"/>
                        <a:t>5.000</a:t>
                      </a:r>
                    </a:p>
                  </a:txBody>
                  <a:tcPr/>
                </a:tc>
                <a:tc>
                  <a:txBody>
                    <a:bodyPr/>
                    <a:lstStyle/>
                    <a:p>
                      <a:r>
                        <a:rPr lang="el-GR" dirty="0"/>
                        <a:t>Σύνολο Παθητικού </a:t>
                      </a:r>
                    </a:p>
                  </a:txBody>
                  <a:tcPr/>
                </a:tc>
                <a:tc>
                  <a:txBody>
                    <a:bodyPr/>
                    <a:lstStyle/>
                    <a:p>
                      <a:r>
                        <a:rPr lang="el-GR" dirty="0"/>
                        <a:t>5.000</a:t>
                      </a:r>
                    </a:p>
                  </a:txBody>
                  <a:tcPr/>
                </a:tc>
                <a:extLst>
                  <a:ext uri="{0D108BD9-81ED-4DB2-BD59-A6C34878D82A}">
                    <a16:rowId xmlns:a16="http://schemas.microsoft.com/office/drawing/2014/main" val="2196802676"/>
                  </a:ext>
                </a:extLst>
              </a:tr>
            </a:tbl>
          </a:graphicData>
        </a:graphic>
      </p:graphicFrame>
    </p:spTree>
    <p:extLst>
      <p:ext uri="{BB962C8B-B14F-4D97-AF65-F5344CB8AC3E}">
        <p14:creationId xmlns:p14="http://schemas.microsoft.com/office/powerpoint/2010/main" val="1447716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4DA8E50-00D9-41F0-87BB-C4785A20C4A4}"/>
              </a:ext>
            </a:extLst>
          </p:cNvPr>
          <p:cNvSpPr>
            <a:spLocks noGrp="1"/>
          </p:cNvSpPr>
          <p:nvPr>
            <p:ph idx="1"/>
          </p:nvPr>
        </p:nvSpPr>
        <p:spPr>
          <a:xfrm>
            <a:off x="913795" y="2076450"/>
            <a:ext cx="10353762" cy="4543806"/>
          </a:xfrm>
        </p:spPr>
        <p:txBody>
          <a:bodyPr>
            <a:normAutofit fontScale="85000" lnSpcReduction="20000"/>
          </a:bodyPr>
          <a:lstStyle/>
          <a:p>
            <a:r>
              <a:rPr lang="el-GR" dirty="0">
                <a:solidFill>
                  <a:srgbClr val="002060"/>
                </a:solidFill>
              </a:rPr>
              <a:t>Το επόμενο έτος η εταιρία πουλάει τοις μετρητοίς περιουσιακά στοιχεία αξίας 3.500 € αντί 5.800€</a:t>
            </a:r>
          </a:p>
          <a:p>
            <a:endParaRPr lang="el-GR" dirty="0">
              <a:solidFill>
                <a:srgbClr val="002060"/>
              </a:solidFill>
            </a:endParaRPr>
          </a:p>
          <a:p>
            <a:endParaRPr lang="el-GR" dirty="0">
              <a:solidFill>
                <a:srgbClr val="002060"/>
              </a:solidFill>
            </a:endParaRPr>
          </a:p>
          <a:p>
            <a:endParaRPr lang="el-GR" dirty="0">
              <a:solidFill>
                <a:srgbClr val="002060"/>
              </a:solidFill>
            </a:endParaRPr>
          </a:p>
          <a:p>
            <a:endParaRPr lang="el-GR" dirty="0">
              <a:solidFill>
                <a:srgbClr val="002060"/>
              </a:solidFill>
            </a:endParaRPr>
          </a:p>
          <a:p>
            <a:endParaRPr lang="el-GR" dirty="0">
              <a:solidFill>
                <a:srgbClr val="002060"/>
              </a:solidFill>
            </a:endParaRPr>
          </a:p>
          <a:p>
            <a:endParaRPr lang="el-GR" dirty="0">
              <a:solidFill>
                <a:srgbClr val="002060"/>
              </a:solidFill>
            </a:endParaRPr>
          </a:p>
          <a:p>
            <a:endParaRPr lang="el-GR" dirty="0">
              <a:solidFill>
                <a:srgbClr val="002060"/>
              </a:solidFill>
            </a:endParaRPr>
          </a:p>
          <a:p>
            <a:endParaRPr lang="el-GR" dirty="0">
              <a:solidFill>
                <a:srgbClr val="002060"/>
              </a:solidFill>
            </a:endParaRPr>
          </a:p>
          <a:p>
            <a:r>
              <a:rPr lang="el-GR" dirty="0">
                <a:solidFill>
                  <a:srgbClr val="002060"/>
                </a:solidFill>
              </a:rPr>
              <a:t>Το ενεργητικό μειώνεται κατά 3.500 λόγω πώλησης των περιουσιακών στοιχείων και αυξάνεται κατά 5.800 λόγω πώλησης της μετρητής. Η ΚΠ από ουδέτερη μεταβάλλεται σε θετική, λόγω κέρδους (5.800-3.500=2.300).  Ισολογισμός από ουδέτερος μεταβάλλεται σε θετικό </a:t>
            </a:r>
          </a:p>
        </p:txBody>
      </p:sp>
      <p:graphicFrame>
        <p:nvGraphicFramePr>
          <p:cNvPr id="4" name="Πίνακας 3">
            <a:extLst>
              <a:ext uri="{FF2B5EF4-FFF2-40B4-BE49-F238E27FC236}">
                <a16:creationId xmlns:a16="http://schemas.microsoft.com/office/drawing/2014/main" id="{5D5F9CAD-6C6F-441A-90D1-B44AF4068CDD}"/>
              </a:ext>
            </a:extLst>
          </p:cNvPr>
          <p:cNvGraphicFramePr>
            <a:graphicFrameLocks noGrp="1"/>
          </p:cNvGraphicFramePr>
          <p:nvPr>
            <p:extLst>
              <p:ext uri="{D42A27DB-BD31-4B8C-83A1-F6EECF244321}">
                <p14:modId xmlns:p14="http://schemas.microsoft.com/office/powerpoint/2010/main" val="768025603"/>
              </p:ext>
            </p:extLst>
          </p:nvPr>
        </p:nvGraphicFramePr>
        <p:xfrm>
          <a:off x="1893647" y="2785744"/>
          <a:ext cx="8128000" cy="2296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99140238"/>
                    </a:ext>
                  </a:extLst>
                </a:gridCol>
                <a:gridCol w="2032000">
                  <a:extLst>
                    <a:ext uri="{9D8B030D-6E8A-4147-A177-3AD203B41FA5}">
                      <a16:colId xmlns:a16="http://schemas.microsoft.com/office/drawing/2014/main" val="2341309390"/>
                    </a:ext>
                  </a:extLst>
                </a:gridCol>
                <a:gridCol w="2032000">
                  <a:extLst>
                    <a:ext uri="{9D8B030D-6E8A-4147-A177-3AD203B41FA5}">
                      <a16:colId xmlns:a16="http://schemas.microsoft.com/office/drawing/2014/main" val="2726376134"/>
                    </a:ext>
                  </a:extLst>
                </a:gridCol>
                <a:gridCol w="2032000">
                  <a:extLst>
                    <a:ext uri="{9D8B030D-6E8A-4147-A177-3AD203B41FA5}">
                      <a16:colId xmlns:a16="http://schemas.microsoft.com/office/drawing/2014/main" val="4116004805"/>
                    </a:ext>
                  </a:extLst>
                </a:gridCol>
              </a:tblGrid>
              <a:tr h="370840">
                <a:tc gridSpan="2">
                  <a:txBody>
                    <a:bodyPr/>
                    <a:lstStyle/>
                    <a:p>
                      <a:pPr algn="ctr"/>
                      <a:r>
                        <a:rPr lang="el-GR" dirty="0"/>
                        <a:t>Ενεργητικό </a:t>
                      </a:r>
                    </a:p>
                  </a:txBody>
                  <a:tcPr/>
                </a:tc>
                <a:tc hMerge="1">
                  <a:txBody>
                    <a:bodyPr/>
                    <a:lstStyle/>
                    <a:p>
                      <a:endParaRPr lang="el-GR" dirty="0"/>
                    </a:p>
                  </a:txBody>
                  <a:tcPr/>
                </a:tc>
                <a:tc>
                  <a:txBody>
                    <a:bodyPr/>
                    <a:lstStyle/>
                    <a:p>
                      <a:pPr algn="ctr"/>
                      <a:r>
                        <a:rPr lang="el-GR" dirty="0"/>
                        <a:t>Παθητικό </a:t>
                      </a:r>
                    </a:p>
                  </a:txBody>
                  <a:tcPr/>
                </a:tc>
                <a:tc>
                  <a:txBody>
                    <a:bodyPr/>
                    <a:lstStyle/>
                    <a:p>
                      <a:pPr algn="ctr"/>
                      <a:endParaRPr lang="el-GR" dirty="0"/>
                    </a:p>
                  </a:txBody>
                  <a:tcPr/>
                </a:tc>
                <a:extLst>
                  <a:ext uri="{0D108BD9-81ED-4DB2-BD59-A6C34878D82A}">
                    <a16:rowId xmlns:a16="http://schemas.microsoft.com/office/drawing/2014/main" val="2308004666"/>
                  </a:ext>
                </a:extLst>
              </a:tr>
              <a:tr h="370840">
                <a:tc>
                  <a:txBody>
                    <a:bodyPr/>
                    <a:lstStyle/>
                    <a:p>
                      <a:r>
                        <a:rPr lang="el-GR" dirty="0"/>
                        <a:t>Διάφορα ενεργητικά στοιχεία</a:t>
                      </a:r>
                    </a:p>
                  </a:txBody>
                  <a:tcPr/>
                </a:tc>
                <a:tc>
                  <a:txBody>
                    <a:bodyPr/>
                    <a:lstStyle/>
                    <a:p>
                      <a:r>
                        <a:rPr lang="el-GR" dirty="0"/>
                        <a:t>7.300</a:t>
                      </a:r>
                    </a:p>
                  </a:txBody>
                  <a:tcPr/>
                </a:tc>
                <a:tc>
                  <a:txBody>
                    <a:bodyPr/>
                    <a:lstStyle/>
                    <a:p>
                      <a:r>
                        <a:rPr lang="el-GR" dirty="0"/>
                        <a:t>Καθαρή Περιουσία </a:t>
                      </a:r>
                    </a:p>
                  </a:txBody>
                  <a:tcPr/>
                </a:tc>
                <a:tc>
                  <a:txBody>
                    <a:bodyPr/>
                    <a:lstStyle/>
                    <a:p>
                      <a:r>
                        <a:rPr lang="el-GR" dirty="0"/>
                        <a:t>2.300</a:t>
                      </a:r>
                    </a:p>
                  </a:txBody>
                  <a:tcPr/>
                </a:tc>
                <a:extLst>
                  <a:ext uri="{0D108BD9-81ED-4DB2-BD59-A6C34878D82A}">
                    <a16:rowId xmlns:a16="http://schemas.microsoft.com/office/drawing/2014/main" val="1948410367"/>
                  </a:ext>
                </a:extLst>
              </a:tr>
              <a:tr h="370840">
                <a:tc>
                  <a:txBody>
                    <a:bodyPr/>
                    <a:lstStyle/>
                    <a:p>
                      <a:endParaRPr lang="el-GR" dirty="0"/>
                    </a:p>
                  </a:txBody>
                  <a:tcPr/>
                </a:tc>
                <a:tc>
                  <a:txBody>
                    <a:bodyPr/>
                    <a:lstStyle/>
                    <a:p>
                      <a:endParaRPr lang="el-GR" dirty="0"/>
                    </a:p>
                  </a:txBody>
                  <a:tcPr/>
                </a:tc>
                <a:tc>
                  <a:txBody>
                    <a:bodyPr/>
                    <a:lstStyle/>
                    <a:p>
                      <a:r>
                        <a:rPr lang="el-GR" dirty="0"/>
                        <a:t>Παθητικό </a:t>
                      </a:r>
                    </a:p>
                  </a:txBody>
                  <a:tcPr/>
                </a:tc>
                <a:tc>
                  <a:txBody>
                    <a:bodyPr/>
                    <a:lstStyle/>
                    <a:p>
                      <a:r>
                        <a:rPr lang="el-GR" dirty="0"/>
                        <a:t>5.000</a:t>
                      </a:r>
                    </a:p>
                  </a:txBody>
                  <a:tcPr/>
                </a:tc>
                <a:extLst>
                  <a:ext uri="{0D108BD9-81ED-4DB2-BD59-A6C34878D82A}">
                    <a16:rowId xmlns:a16="http://schemas.microsoft.com/office/drawing/2014/main" val="2385662033"/>
                  </a:ext>
                </a:extLst>
              </a:tr>
              <a:tr h="370840">
                <a:tc>
                  <a:txBody>
                    <a:bodyPr/>
                    <a:lstStyle/>
                    <a:p>
                      <a:r>
                        <a:rPr lang="el-GR" dirty="0"/>
                        <a:t>Σύνολο Ενεργητικού </a:t>
                      </a:r>
                    </a:p>
                  </a:txBody>
                  <a:tcPr/>
                </a:tc>
                <a:tc>
                  <a:txBody>
                    <a:bodyPr/>
                    <a:lstStyle/>
                    <a:p>
                      <a:r>
                        <a:rPr lang="el-GR" dirty="0"/>
                        <a:t>7.300</a:t>
                      </a:r>
                    </a:p>
                  </a:txBody>
                  <a:tcPr/>
                </a:tc>
                <a:tc>
                  <a:txBody>
                    <a:bodyPr/>
                    <a:lstStyle/>
                    <a:p>
                      <a:r>
                        <a:rPr lang="el-GR" dirty="0"/>
                        <a:t>Σύνολο Παθητικού </a:t>
                      </a:r>
                    </a:p>
                  </a:txBody>
                  <a:tcPr/>
                </a:tc>
                <a:tc>
                  <a:txBody>
                    <a:bodyPr/>
                    <a:lstStyle/>
                    <a:p>
                      <a:r>
                        <a:rPr lang="el-GR" dirty="0"/>
                        <a:t>7.300</a:t>
                      </a:r>
                    </a:p>
                  </a:txBody>
                  <a:tcPr/>
                </a:tc>
                <a:extLst>
                  <a:ext uri="{0D108BD9-81ED-4DB2-BD59-A6C34878D82A}">
                    <a16:rowId xmlns:a16="http://schemas.microsoft.com/office/drawing/2014/main" val="2196802676"/>
                  </a:ext>
                </a:extLst>
              </a:tr>
            </a:tbl>
          </a:graphicData>
        </a:graphic>
      </p:graphicFrame>
      <p:sp>
        <p:nvSpPr>
          <p:cNvPr id="5" name="Τίτλος 1">
            <a:extLst>
              <a:ext uri="{FF2B5EF4-FFF2-40B4-BE49-F238E27FC236}">
                <a16:creationId xmlns:a16="http://schemas.microsoft.com/office/drawing/2014/main" id="{BAE967CF-9BF3-46C5-8D05-81973EEEF8FA}"/>
              </a:ext>
            </a:extLst>
          </p:cNvPr>
          <p:cNvSpPr>
            <a:spLocks noGrp="1"/>
          </p:cNvSpPr>
          <p:nvPr>
            <p:ph type="title"/>
          </p:nvPr>
        </p:nvSpPr>
        <p:spPr>
          <a:xfrm>
            <a:off x="914400" y="609600"/>
            <a:ext cx="10353675" cy="1257300"/>
          </a:xfrm>
        </p:spPr>
        <p:txBody>
          <a:bodyPr/>
          <a:lstStyle/>
          <a:p>
            <a:r>
              <a:rPr lang="el-GR" dirty="0">
                <a:solidFill>
                  <a:srgbClr val="002060"/>
                </a:solidFill>
              </a:rPr>
              <a:t>Μεταπτώσεις της βασικής Λογιστικής Ισότητας </a:t>
            </a:r>
          </a:p>
        </p:txBody>
      </p:sp>
    </p:spTree>
    <p:extLst>
      <p:ext uri="{BB962C8B-B14F-4D97-AF65-F5344CB8AC3E}">
        <p14:creationId xmlns:p14="http://schemas.microsoft.com/office/powerpoint/2010/main" val="1632816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a:extLst>
              <a:ext uri="{FF2B5EF4-FFF2-40B4-BE49-F238E27FC236}">
                <a16:creationId xmlns:a16="http://schemas.microsoft.com/office/drawing/2014/main" id="{BBABCA32-44F2-44C0-A9A1-8DBF53AC1E41}"/>
              </a:ext>
            </a:extLst>
          </p:cNvPr>
          <p:cNvSpPr>
            <a:spLocks noGrp="1"/>
          </p:cNvSpPr>
          <p:nvPr>
            <p:ph idx="1"/>
          </p:nvPr>
        </p:nvSpPr>
        <p:spPr>
          <a:xfrm>
            <a:off x="914400" y="2076450"/>
            <a:ext cx="10353675" cy="3714750"/>
          </a:xfrm>
        </p:spPr>
        <p:txBody>
          <a:bodyPr/>
          <a:lstStyle/>
          <a:p>
            <a:r>
              <a:rPr lang="el-GR" dirty="0">
                <a:solidFill>
                  <a:srgbClr val="002060"/>
                </a:solidFill>
              </a:rPr>
              <a:t>Ο ισολογισμός της επιχείρησης ΑΛΦΑ στις 31/12/2004 έχει ως εξής:</a:t>
            </a:r>
            <a:endParaRPr lang="el-GR" dirty="0"/>
          </a:p>
        </p:txBody>
      </p:sp>
      <p:graphicFrame>
        <p:nvGraphicFramePr>
          <p:cNvPr id="6" name="Πίνακας 5">
            <a:extLst>
              <a:ext uri="{FF2B5EF4-FFF2-40B4-BE49-F238E27FC236}">
                <a16:creationId xmlns:a16="http://schemas.microsoft.com/office/drawing/2014/main" id="{11750323-9E92-4C85-BD80-CAFFCEAB710E}"/>
              </a:ext>
            </a:extLst>
          </p:cNvPr>
          <p:cNvGraphicFramePr>
            <a:graphicFrameLocks noGrp="1"/>
          </p:cNvGraphicFramePr>
          <p:nvPr>
            <p:extLst>
              <p:ext uri="{D42A27DB-BD31-4B8C-83A1-F6EECF244321}">
                <p14:modId xmlns:p14="http://schemas.microsoft.com/office/powerpoint/2010/main" val="882521227"/>
              </p:ext>
            </p:extLst>
          </p:nvPr>
        </p:nvGraphicFramePr>
        <p:xfrm>
          <a:off x="1918031" y="3030845"/>
          <a:ext cx="8128000" cy="2296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99140238"/>
                    </a:ext>
                  </a:extLst>
                </a:gridCol>
                <a:gridCol w="2032000">
                  <a:extLst>
                    <a:ext uri="{9D8B030D-6E8A-4147-A177-3AD203B41FA5}">
                      <a16:colId xmlns:a16="http://schemas.microsoft.com/office/drawing/2014/main" val="2341309390"/>
                    </a:ext>
                  </a:extLst>
                </a:gridCol>
                <a:gridCol w="2032000">
                  <a:extLst>
                    <a:ext uri="{9D8B030D-6E8A-4147-A177-3AD203B41FA5}">
                      <a16:colId xmlns:a16="http://schemas.microsoft.com/office/drawing/2014/main" val="2726376134"/>
                    </a:ext>
                  </a:extLst>
                </a:gridCol>
                <a:gridCol w="2032000">
                  <a:extLst>
                    <a:ext uri="{9D8B030D-6E8A-4147-A177-3AD203B41FA5}">
                      <a16:colId xmlns:a16="http://schemas.microsoft.com/office/drawing/2014/main" val="4116004805"/>
                    </a:ext>
                  </a:extLst>
                </a:gridCol>
              </a:tblGrid>
              <a:tr h="370840">
                <a:tc gridSpan="2">
                  <a:txBody>
                    <a:bodyPr/>
                    <a:lstStyle/>
                    <a:p>
                      <a:pPr algn="ctr"/>
                      <a:r>
                        <a:rPr lang="el-GR" dirty="0"/>
                        <a:t>Ενεργητικό </a:t>
                      </a:r>
                    </a:p>
                  </a:txBody>
                  <a:tcPr/>
                </a:tc>
                <a:tc hMerge="1">
                  <a:txBody>
                    <a:bodyPr/>
                    <a:lstStyle/>
                    <a:p>
                      <a:endParaRPr lang="el-GR" dirty="0"/>
                    </a:p>
                  </a:txBody>
                  <a:tcPr/>
                </a:tc>
                <a:tc>
                  <a:txBody>
                    <a:bodyPr/>
                    <a:lstStyle/>
                    <a:p>
                      <a:pPr algn="ctr"/>
                      <a:r>
                        <a:rPr lang="el-GR" dirty="0"/>
                        <a:t>Παθητικό </a:t>
                      </a:r>
                    </a:p>
                  </a:txBody>
                  <a:tcPr/>
                </a:tc>
                <a:tc>
                  <a:txBody>
                    <a:bodyPr/>
                    <a:lstStyle/>
                    <a:p>
                      <a:pPr algn="ctr"/>
                      <a:endParaRPr lang="el-GR" dirty="0"/>
                    </a:p>
                  </a:txBody>
                  <a:tcPr/>
                </a:tc>
                <a:extLst>
                  <a:ext uri="{0D108BD9-81ED-4DB2-BD59-A6C34878D82A}">
                    <a16:rowId xmlns:a16="http://schemas.microsoft.com/office/drawing/2014/main" val="2308004666"/>
                  </a:ext>
                </a:extLst>
              </a:tr>
              <a:tr h="370840">
                <a:tc>
                  <a:txBody>
                    <a:bodyPr/>
                    <a:lstStyle/>
                    <a:p>
                      <a:r>
                        <a:rPr lang="el-GR" dirty="0"/>
                        <a:t>Διάφορα ενεργητικά στοιχεία</a:t>
                      </a:r>
                    </a:p>
                  </a:txBody>
                  <a:tcPr/>
                </a:tc>
                <a:tc>
                  <a:txBody>
                    <a:bodyPr/>
                    <a:lstStyle/>
                    <a:p>
                      <a:r>
                        <a:rPr lang="el-GR" dirty="0"/>
                        <a:t>5.000</a:t>
                      </a: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48410367"/>
                  </a:ext>
                </a:extLst>
              </a:tr>
              <a:tr h="370840">
                <a:tc>
                  <a:txBody>
                    <a:bodyPr/>
                    <a:lstStyle/>
                    <a:p>
                      <a:endParaRPr lang="el-GR" dirty="0"/>
                    </a:p>
                  </a:txBody>
                  <a:tcPr/>
                </a:tc>
                <a:tc>
                  <a:txBody>
                    <a:bodyPr/>
                    <a:lstStyle/>
                    <a:p>
                      <a:endParaRPr lang="el-GR" dirty="0"/>
                    </a:p>
                  </a:txBody>
                  <a:tcPr/>
                </a:tc>
                <a:tc>
                  <a:txBody>
                    <a:bodyPr/>
                    <a:lstStyle/>
                    <a:p>
                      <a:r>
                        <a:rPr lang="el-GR" dirty="0"/>
                        <a:t>Παθητικό </a:t>
                      </a:r>
                    </a:p>
                  </a:txBody>
                  <a:tcPr/>
                </a:tc>
                <a:tc>
                  <a:txBody>
                    <a:bodyPr/>
                    <a:lstStyle/>
                    <a:p>
                      <a:r>
                        <a:rPr lang="el-GR" dirty="0"/>
                        <a:t>5.000</a:t>
                      </a:r>
                    </a:p>
                  </a:txBody>
                  <a:tcPr/>
                </a:tc>
                <a:extLst>
                  <a:ext uri="{0D108BD9-81ED-4DB2-BD59-A6C34878D82A}">
                    <a16:rowId xmlns:a16="http://schemas.microsoft.com/office/drawing/2014/main" val="2385662033"/>
                  </a:ext>
                </a:extLst>
              </a:tr>
              <a:tr h="370840">
                <a:tc>
                  <a:txBody>
                    <a:bodyPr/>
                    <a:lstStyle/>
                    <a:p>
                      <a:r>
                        <a:rPr lang="el-GR" dirty="0"/>
                        <a:t>Σύνολο Ενεργητικού </a:t>
                      </a:r>
                    </a:p>
                  </a:txBody>
                  <a:tcPr/>
                </a:tc>
                <a:tc>
                  <a:txBody>
                    <a:bodyPr/>
                    <a:lstStyle/>
                    <a:p>
                      <a:r>
                        <a:rPr lang="el-GR" dirty="0"/>
                        <a:t>5.000</a:t>
                      </a:r>
                    </a:p>
                  </a:txBody>
                  <a:tcPr/>
                </a:tc>
                <a:tc>
                  <a:txBody>
                    <a:bodyPr/>
                    <a:lstStyle/>
                    <a:p>
                      <a:r>
                        <a:rPr lang="el-GR" dirty="0"/>
                        <a:t>Σύνολο Παθητικού </a:t>
                      </a:r>
                    </a:p>
                  </a:txBody>
                  <a:tcPr/>
                </a:tc>
                <a:tc>
                  <a:txBody>
                    <a:bodyPr/>
                    <a:lstStyle/>
                    <a:p>
                      <a:r>
                        <a:rPr lang="el-GR" dirty="0"/>
                        <a:t>5.000</a:t>
                      </a:r>
                    </a:p>
                  </a:txBody>
                  <a:tcPr/>
                </a:tc>
                <a:extLst>
                  <a:ext uri="{0D108BD9-81ED-4DB2-BD59-A6C34878D82A}">
                    <a16:rowId xmlns:a16="http://schemas.microsoft.com/office/drawing/2014/main" val="2196802676"/>
                  </a:ext>
                </a:extLst>
              </a:tr>
            </a:tbl>
          </a:graphicData>
        </a:graphic>
      </p:graphicFrame>
      <p:sp>
        <p:nvSpPr>
          <p:cNvPr id="7" name="Τίτλος 1">
            <a:extLst>
              <a:ext uri="{FF2B5EF4-FFF2-40B4-BE49-F238E27FC236}">
                <a16:creationId xmlns:a16="http://schemas.microsoft.com/office/drawing/2014/main" id="{2150BCBB-1682-464D-B0FF-D46683B13F96}"/>
              </a:ext>
            </a:extLst>
          </p:cNvPr>
          <p:cNvSpPr>
            <a:spLocks noGrp="1"/>
          </p:cNvSpPr>
          <p:nvPr>
            <p:ph type="title"/>
          </p:nvPr>
        </p:nvSpPr>
        <p:spPr>
          <a:xfrm>
            <a:off x="914400" y="609600"/>
            <a:ext cx="10353675" cy="1257300"/>
          </a:xfrm>
        </p:spPr>
        <p:txBody>
          <a:bodyPr/>
          <a:lstStyle/>
          <a:p>
            <a:r>
              <a:rPr lang="el-GR" dirty="0">
                <a:solidFill>
                  <a:srgbClr val="002060"/>
                </a:solidFill>
              </a:rPr>
              <a:t>Μεταπτώσεις της βασικής Λογιστικής Ισότητας </a:t>
            </a:r>
          </a:p>
        </p:txBody>
      </p:sp>
    </p:spTree>
    <p:extLst>
      <p:ext uri="{BB962C8B-B14F-4D97-AF65-F5344CB8AC3E}">
        <p14:creationId xmlns:p14="http://schemas.microsoft.com/office/powerpoint/2010/main" val="3143910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0F7F891-7382-4D16-AC33-C16E16E84028}"/>
              </a:ext>
            </a:extLst>
          </p:cNvPr>
          <p:cNvSpPr>
            <a:spLocks noGrp="1"/>
          </p:cNvSpPr>
          <p:nvPr>
            <p:ph idx="1"/>
          </p:nvPr>
        </p:nvSpPr>
        <p:spPr>
          <a:xfrm>
            <a:off x="913795" y="1694688"/>
            <a:ext cx="10353762" cy="4888992"/>
          </a:xfrm>
        </p:spPr>
        <p:txBody>
          <a:bodyPr>
            <a:normAutofit lnSpcReduction="10000"/>
          </a:bodyPr>
          <a:lstStyle/>
          <a:p>
            <a:r>
              <a:rPr lang="el-GR" dirty="0">
                <a:solidFill>
                  <a:srgbClr val="002060"/>
                </a:solidFill>
              </a:rPr>
              <a:t>Το επόμενο έτος πωλούνται εμπορεύματα κόστους 2000 αντί 1000 τοις μετρητοίς. Ο ισολογισμός της εταιρίας παίρνει την μορφή : </a:t>
            </a:r>
          </a:p>
          <a:p>
            <a:endParaRPr lang="el-GR" dirty="0">
              <a:solidFill>
                <a:srgbClr val="002060"/>
              </a:solidFill>
            </a:endParaRPr>
          </a:p>
          <a:p>
            <a:endParaRPr lang="el-GR" dirty="0">
              <a:solidFill>
                <a:srgbClr val="002060"/>
              </a:solidFill>
            </a:endParaRPr>
          </a:p>
          <a:p>
            <a:endParaRPr lang="el-GR" dirty="0">
              <a:solidFill>
                <a:srgbClr val="002060"/>
              </a:solidFill>
            </a:endParaRPr>
          </a:p>
          <a:p>
            <a:endParaRPr lang="el-GR" dirty="0">
              <a:solidFill>
                <a:srgbClr val="002060"/>
              </a:solidFill>
            </a:endParaRPr>
          </a:p>
          <a:p>
            <a:endParaRPr lang="el-GR" dirty="0">
              <a:solidFill>
                <a:srgbClr val="002060"/>
              </a:solidFill>
            </a:endParaRPr>
          </a:p>
          <a:p>
            <a:endParaRPr lang="el-GR" dirty="0">
              <a:solidFill>
                <a:srgbClr val="002060"/>
              </a:solidFill>
            </a:endParaRPr>
          </a:p>
          <a:p>
            <a:pPr marL="36900" indent="0">
              <a:buNone/>
            </a:pPr>
            <a:r>
              <a:rPr lang="el-GR" dirty="0">
                <a:solidFill>
                  <a:srgbClr val="002060"/>
                </a:solidFill>
              </a:rPr>
              <a:t>Το Ενεργητικό μειώνεται κατά 2000 λόγω πώλησης εμπορευμάτων και αυξάνεται κατά 1000 λόγω πώλησης της μετρητοίς. Η ΚΠ μεταβάλλεται από ουδέτερη σε αρνητική λόγω πώλησης των εμπορευμάτων με ζημία (2.000-1.000)</a:t>
            </a:r>
          </a:p>
        </p:txBody>
      </p:sp>
      <p:sp>
        <p:nvSpPr>
          <p:cNvPr id="4" name="Τίτλος 1">
            <a:extLst>
              <a:ext uri="{FF2B5EF4-FFF2-40B4-BE49-F238E27FC236}">
                <a16:creationId xmlns:a16="http://schemas.microsoft.com/office/drawing/2014/main" id="{99A3307B-7354-43EA-93F2-E8CB0468CDAE}"/>
              </a:ext>
            </a:extLst>
          </p:cNvPr>
          <p:cNvSpPr>
            <a:spLocks noGrp="1"/>
          </p:cNvSpPr>
          <p:nvPr>
            <p:ph type="title"/>
          </p:nvPr>
        </p:nvSpPr>
        <p:spPr>
          <a:xfrm>
            <a:off x="914400" y="609600"/>
            <a:ext cx="10353675" cy="1257300"/>
          </a:xfrm>
        </p:spPr>
        <p:txBody>
          <a:bodyPr/>
          <a:lstStyle/>
          <a:p>
            <a:r>
              <a:rPr lang="el-GR" dirty="0">
                <a:solidFill>
                  <a:srgbClr val="002060"/>
                </a:solidFill>
              </a:rPr>
              <a:t>Μεταπτώσεις της βασικής Λογιστικής Ισότητας </a:t>
            </a:r>
          </a:p>
        </p:txBody>
      </p:sp>
      <p:graphicFrame>
        <p:nvGraphicFramePr>
          <p:cNvPr id="5" name="Πίνακας 4">
            <a:extLst>
              <a:ext uri="{FF2B5EF4-FFF2-40B4-BE49-F238E27FC236}">
                <a16:creationId xmlns:a16="http://schemas.microsoft.com/office/drawing/2014/main" id="{988713B1-6192-4980-86BB-3CC233F0C2EC}"/>
              </a:ext>
            </a:extLst>
          </p:cNvPr>
          <p:cNvGraphicFramePr>
            <a:graphicFrameLocks noGrp="1"/>
          </p:cNvGraphicFramePr>
          <p:nvPr>
            <p:extLst>
              <p:ext uri="{D42A27DB-BD31-4B8C-83A1-F6EECF244321}">
                <p14:modId xmlns:p14="http://schemas.microsoft.com/office/powerpoint/2010/main" val="1791456491"/>
              </p:ext>
            </p:extLst>
          </p:nvPr>
        </p:nvGraphicFramePr>
        <p:xfrm>
          <a:off x="1832687" y="2457821"/>
          <a:ext cx="8128000" cy="2296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99140238"/>
                    </a:ext>
                  </a:extLst>
                </a:gridCol>
                <a:gridCol w="2032000">
                  <a:extLst>
                    <a:ext uri="{9D8B030D-6E8A-4147-A177-3AD203B41FA5}">
                      <a16:colId xmlns:a16="http://schemas.microsoft.com/office/drawing/2014/main" val="2341309390"/>
                    </a:ext>
                  </a:extLst>
                </a:gridCol>
                <a:gridCol w="2032000">
                  <a:extLst>
                    <a:ext uri="{9D8B030D-6E8A-4147-A177-3AD203B41FA5}">
                      <a16:colId xmlns:a16="http://schemas.microsoft.com/office/drawing/2014/main" val="2726376134"/>
                    </a:ext>
                  </a:extLst>
                </a:gridCol>
                <a:gridCol w="2032000">
                  <a:extLst>
                    <a:ext uri="{9D8B030D-6E8A-4147-A177-3AD203B41FA5}">
                      <a16:colId xmlns:a16="http://schemas.microsoft.com/office/drawing/2014/main" val="4116004805"/>
                    </a:ext>
                  </a:extLst>
                </a:gridCol>
              </a:tblGrid>
              <a:tr h="370840">
                <a:tc gridSpan="2">
                  <a:txBody>
                    <a:bodyPr/>
                    <a:lstStyle/>
                    <a:p>
                      <a:pPr algn="ctr"/>
                      <a:r>
                        <a:rPr lang="el-GR" dirty="0"/>
                        <a:t>Ενεργητικό </a:t>
                      </a:r>
                    </a:p>
                  </a:txBody>
                  <a:tcPr/>
                </a:tc>
                <a:tc hMerge="1">
                  <a:txBody>
                    <a:bodyPr/>
                    <a:lstStyle/>
                    <a:p>
                      <a:endParaRPr lang="el-GR" dirty="0"/>
                    </a:p>
                  </a:txBody>
                  <a:tcPr/>
                </a:tc>
                <a:tc>
                  <a:txBody>
                    <a:bodyPr/>
                    <a:lstStyle/>
                    <a:p>
                      <a:pPr algn="ctr"/>
                      <a:r>
                        <a:rPr lang="el-GR" dirty="0"/>
                        <a:t>Παθητικό </a:t>
                      </a:r>
                    </a:p>
                  </a:txBody>
                  <a:tcPr/>
                </a:tc>
                <a:tc>
                  <a:txBody>
                    <a:bodyPr/>
                    <a:lstStyle/>
                    <a:p>
                      <a:pPr algn="ctr"/>
                      <a:endParaRPr lang="el-GR" dirty="0"/>
                    </a:p>
                  </a:txBody>
                  <a:tcPr/>
                </a:tc>
                <a:extLst>
                  <a:ext uri="{0D108BD9-81ED-4DB2-BD59-A6C34878D82A}">
                    <a16:rowId xmlns:a16="http://schemas.microsoft.com/office/drawing/2014/main" val="2308004666"/>
                  </a:ext>
                </a:extLst>
              </a:tr>
              <a:tr h="370840">
                <a:tc>
                  <a:txBody>
                    <a:bodyPr/>
                    <a:lstStyle/>
                    <a:p>
                      <a:r>
                        <a:rPr lang="el-GR" dirty="0"/>
                        <a:t>Διάφορα ενεργητικά στοιχεία</a:t>
                      </a:r>
                    </a:p>
                  </a:txBody>
                  <a:tcPr/>
                </a:tc>
                <a:tc>
                  <a:txBody>
                    <a:bodyPr/>
                    <a:lstStyle/>
                    <a:p>
                      <a:r>
                        <a:rPr lang="el-GR" dirty="0"/>
                        <a:t>4.000</a:t>
                      </a: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48410367"/>
                  </a:ext>
                </a:extLst>
              </a:tr>
              <a:tr h="370840">
                <a:tc>
                  <a:txBody>
                    <a:bodyPr/>
                    <a:lstStyle/>
                    <a:p>
                      <a:r>
                        <a:rPr lang="el-GR" dirty="0"/>
                        <a:t>Έλλειμα </a:t>
                      </a:r>
                    </a:p>
                  </a:txBody>
                  <a:tcPr/>
                </a:tc>
                <a:tc>
                  <a:txBody>
                    <a:bodyPr/>
                    <a:lstStyle/>
                    <a:p>
                      <a:r>
                        <a:rPr lang="el-GR" dirty="0"/>
                        <a:t>1000</a:t>
                      </a:r>
                    </a:p>
                  </a:txBody>
                  <a:tcPr/>
                </a:tc>
                <a:tc>
                  <a:txBody>
                    <a:bodyPr/>
                    <a:lstStyle/>
                    <a:p>
                      <a:r>
                        <a:rPr lang="el-GR" dirty="0"/>
                        <a:t>Παθητικό </a:t>
                      </a:r>
                    </a:p>
                  </a:txBody>
                  <a:tcPr/>
                </a:tc>
                <a:tc>
                  <a:txBody>
                    <a:bodyPr/>
                    <a:lstStyle/>
                    <a:p>
                      <a:r>
                        <a:rPr lang="el-GR" dirty="0"/>
                        <a:t>5.000</a:t>
                      </a:r>
                    </a:p>
                  </a:txBody>
                  <a:tcPr/>
                </a:tc>
                <a:extLst>
                  <a:ext uri="{0D108BD9-81ED-4DB2-BD59-A6C34878D82A}">
                    <a16:rowId xmlns:a16="http://schemas.microsoft.com/office/drawing/2014/main" val="2385662033"/>
                  </a:ext>
                </a:extLst>
              </a:tr>
              <a:tr h="370840">
                <a:tc>
                  <a:txBody>
                    <a:bodyPr/>
                    <a:lstStyle/>
                    <a:p>
                      <a:r>
                        <a:rPr lang="el-GR" dirty="0"/>
                        <a:t>Σύνολο Ενεργητικού </a:t>
                      </a:r>
                    </a:p>
                  </a:txBody>
                  <a:tcPr/>
                </a:tc>
                <a:tc>
                  <a:txBody>
                    <a:bodyPr/>
                    <a:lstStyle/>
                    <a:p>
                      <a:r>
                        <a:rPr lang="el-GR" dirty="0"/>
                        <a:t>5.000</a:t>
                      </a:r>
                    </a:p>
                  </a:txBody>
                  <a:tcPr/>
                </a:tc>
                <a:tc>
                  <a:txBody>
                    <a:bodyPr/>
                    <a:lstStyle/>
                    <a:p>
                      <a:r>
                        <a:rPr lang="el-GR" dirty="0"/>
                        <a:t>Σύνολο Παθητικού </a:t>
                      </a:r>
                    </a:p>
                  </a:txBody>
                  <a:tcPr/>
                </a:tc>
                <a:tc>
                  <a:txBody>
                    <a:bodyPr/>
                    <a:lstStyle/>
                    <a:p>
                      <a:r>
                        <a:rPr lang="el-GR" dirty="0"/>
                        <a:t>5.000</a:t>
                      </a:r>
                    </a:p>
                  </a:txBody>
                  <a:tcPr/>
                </a:tc>
                <a:extLst>
                  <a:ext uri="{0D108BD9-81ED-4DB2-BD59-A6C34878D82A}">
                    <a16:rowId xmlns:a16="http://schemas.microsoft.com/office/drawing/2014/main" val="2196802676"/>
                  </a:ext>
                </a:extLst>
              </a:tr>
            </a:tbl>
          </a:graphicData>
        </a:graphic>
      </p:graphicFrame>
    </p:spTree>
    <p:extLst>
      <p:ext uri="{BB962C8B-B14F-4D97-AF65-F5344CB8AC3E}">
        <p14:creationId xmlns:p14="http://schemas.microsoft.com/office/powerpoint/2010/main" val="1987316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a:extLst>
              <a:ext uri="{FF2B5EF4-FFF2-40B4-BE49-F238E27FC236}">
                <a16:creationId xmlns:a16="http://schemas.microsoft.com/office/drawing/2014/main" id="{BBABCA32-44F2-44C0-A9A1-8DBF53AC1E41}"/>
              </a:ext>
            </a:extLst>
          </p:cNvPr>
          <p:cNvSpPr>
            <a:spLocks noGrp="1"/>
          </p:cNvSpPr>
          <p:nvPr>
            <p:ph idx="1"/>
          </p:nvPr>
        </p:nvSpPr>
        <p:spPr>
          <a:xfrm>
            <a:off x="914400" y="2076450"/>
            <a:ext cx="10353675" cy="3714750"/>
          </a:xfrm>
        </p:spPr>
        <p:txBody>
          <a:bodyPr/>
          <a:lstStyle/>
          <a:p>
            <a:r>
              <a:rPr lang="el-GR" dirty="0">
                <a:solidFill>
                  <a:srgbClr val="002060"/>
                </a:solidFill>
              </a:rPr>
              <a:t>Ο ισολογισμός της επιχείρησης ΑΛΦΑ στις 31/12/2004 έχει ως εξής:</a:t>
            </a:r>
            <a:endParaRPr lang="el-GR" dirty="0"/>
          </a:p>
        </p:txBody>
      </p:sp>
      <p:graphicFrame>
        <p:nvGraphicFramePr>
          <p:cNvPr id="6" name="Πίνακας 5">
            <a:extLst>
              <a:ext uri="{FF2B5EF4-FFF2-40B4-BE49-F238E27FC236}">
                <a16:creationId xmlns:a16="http://schemas.microsoft.com/office/drawing/2014/main" id="{11750323-9E92-4C85-BD80-CAFFCEAB710E}"/>
              </a:ext>
            </a:extLst>
          </p:cNvPr>
          <p:cNvGraphicFramePr>
            <a:graphicFrameLocks noGrp="1"/>
          </p:cNvGraphicFramePr>
          <p:nvPr>
            <p:extLst>
              <p:ext uri="{D42A27DB-BD31-4B8C-83A1-F6EECF244321}">
                <p14:modId xmlns:p14="http://schemas.microsoft.com/office/powerpoint/2010/main" val="1642571238"/>
              </p:ext>
            </p:extLst>
          </p:nvPr>
        </p:nvGraphicFramePr>
        <p:xfrm>
          <a:off x="1918031" y="3030845"/>
          <a:ext cx="8128000" cy="2296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99140238"/>
                    </a:ext>
                  </a:extLst>
                </a:gridCol>
                <a:gridCol w="2032000">
                  <a:extLst>
                    <a:ext uri="{9D8B030D-6E8A-4147-A177-3AD203B41FA5}">
                      <a16:colId xmlns:a16="http://schemas.microsoft.com/office/drawing/2014/main" val="2341309390"/>
                    </a:ext>
                  </a:extLst>
                </a:gridCol>
                <a:gridCol w="2032000">
                  <a:extLst>
                    <a:ext uri="{9D8B030D-6E8A-4147-A177-3AD203B41FA5}">
                      <a16:colId xmlns:a16="http://schemas.microsoft.com/office/drawing/2014/main" val="2726376134"/>
                    </a:ext>
                  </a:extLst>
                </a:gridCol>
                <a:gridCol w="2032000">
                  <a:extLst>
                    <a:ext uri="{9D8B030D-6E8A-4147-A177-3AD203B41FA5}">
                      <a16:colId xmlns:a16="http://schemas.microsoft.com/office/drawing/2014/main" val="4116004805"/>
                    </a:ext>
                  </a:extLst>
                </a:gridCol>
              </a:tblGrid>
              <a:tr h="370840">
                <a:tc gridSpan="2">
                  <a:txBody>
                    <a:bodyPr/>
                    <a:lstStyle/>
                    <a:p>
                      <a:pPr algn="ctr"/>
                      <a:r>
                        <a:rPr lang="el-GR" dirty="0"/>
                        <a:t>Ενεργητικό </a:t>
                      </a:r>
                    </a:p>
                  </a:txBody>
                  <a:tcPr/>
                </a:tc>
                <a:tc hMerge="1">
                  <a:txBody>
                    <a:bodyPr/>
                    <a:lstStyle/>
                    <a:p>
                      <a:endParaRPr lang="el-GR" dirty="0"/>
                    </a:p>
                  </a:txBody>
                  <a:tcPr/>
                </a:tc>
                <a:tc>
                  <a:txBody>
                    <a:bodyPr/>
                    <a:lstStyle/>
                    <a:p>
                      <a:pPr algn="ctr"/>
                      <a:r>
                        <a:rPr lang="el-GR" dirty="0"/>
                        <a:t>Παθητικό </a:t>
                      </a:r>
                    </a:p>
                  </a:txBody>
                  <a:tcPr/>
                </a:tc>
                <a:tc>
                  <a:txBody>
                    <a:bodyPr/>
                    <a:lstStyle/>
                    <a:p>
                      <a:pPr algn="ctr"/>
                      <a:endParaRPr lang="el-GR" dirty="0"/>
                    </a:p>
                  </a:txBody>
                  <a:tcPr/>
                </a:tc>
                <a:extLst>
                  <a:ext uri="{0D108BD9-81ED-4DB2-BD59-A6C34878D82A}">
                    <a16:rowId xmlns:a16="http://schemas.microsoft.com/office/drawing/2014/main" val="2308004666"/>
                  </a:ext>
                </a:extLst>
              </a:tr>
              <a:tr h="370840">
                <a:tc>
                  <a:txBody>
                    <a:bodyPr/>
                    <a:lstStyle/>
                    <a:p>
                      <a:r>
                        <a:rPr lang="el-GR" dirty="0"/>
                        <a:t>Διάφορα ενεργητικά στοιχεία</a:t>
                      </a:r>
                    </a:p>
                  </a:txBody>
                  <a:tcPr/>
                </a:tc>
                <a:tc>
                  <a:txBody>
                    <a:bodyPr/>
                    <a:lstStyle/>
                    <a:p>
                      <a:r>
                        <a:rPr lang="el-GR" dirty="0"/>
                        <a:t>4.500</a:t>
                      </a: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48410367"/>
                  </a:ext>
                </a:extLst>
              </a:tr>
              <a:tr h="370840">
                <a:tc>
                  <a:txBody>
                    <a:bodyPr/>
                    <a:lstStyle/>
                    <a:p>
                      <a:r>
                        <a:rPr lang="el-GR" dirty="0"/>
                        <a:t>ΕΛΛΕΙΜΑ</a:t>
                      </a:r>
                    </a:p>
                  </a:txBody>
                  <a:tcPr/>
                </a:tc>
                <a:tc>
                  <a:txBody>
                    <a:bodyPr/>
                    <a:lstStyle/>
                    <a:p>
                      <a:r>
                        <a:rPr lang="el-GR" dirty="0"/>
                        <a:t>500</a:t>
                      </a:r>
                    </a:p>
                  </a:txBody>
                  <a:tcPr/>
                </a:tc>
                <a:tc>
                  <a:txBody>
                    <a:bodyPr/>
                    <a:lstStyle/>
                    <a:p>
                      <a:r>
                        <a:rPr lang="el-GR" dirty="0"/>
                        <a:t>Παθητικό </a:t>
                      </a:r>
                    </a:p>
                  </a:txBody>
                  <a:tcPr/>
                </a:tc>
                <a:tc>
                  <a:txBody>
                    <a:bodyPr/>
                    <a:lstStyle/>
                    <a:p>
                      <a:r>
                        <a:rPr lang="el-GR" dirty="0"/>
                        <a:t>5.000</a:t>
                      </a:r>
                    </a:p>
                  </a:txBody>
                  <a:tcPr/>
                </a:tc>
                <a:extLst>
                  <a:ext uri="{0D108BD9-81ED-4DB2-BD59-A6C34878D82A}">
                    <a16:rowId xmlns:a16="http://schemas.microsoft.com/office/drawing/2014/main" val="2385662033"/>
                  </a:ext>
                </a:extLst>
              </a:tr>
              <a:tr h="370840">
                <a:tc>
                  <a:txBody>
                    <a:bodyPr/>
                    <a:lstStyle/>
                    <a:p>
                      <a:r>
                        <a:rPr lang="el-GR" dirty="0"/>
                        <a:t>Σύνολο Ενεργητικού </a:t>
                      </a:r>
                    </a:p>
                  </a:txBody>
                  <a:tcPr/>
                </a:tc>
                <a:tc>
                  <a:txBody>
                    <a:bodyPr/>
                    <a:lstStyle/>
                    <a:p>
                      <a:r>
                        <a:rPr lang="el-GR" dirty="0"/>
                        <a:t>5.000</a:t>
                      </a:r>
                    </a:p>
                  </a:txBody>
                  <a:tcPr/>
                </a:tc>
                <a:tc>
                  <a:txBody>
                    <a:bodyPr/>
                    <a:lstStyle/>
                    <a:p>
                      <a:r>
                        <a:rPr lang="el-GR" dirty="0"/>
                        <a:t>Σύνολο Παθητικού </a:t>
                      </a:r>
                    </a:p>
                  </a:txBody>
                  <a:tcPr/>
                </a:tc>
                <a:tc>
                  <a:txBody>
                    <a:bodyPr/>
                    <a:lstStyle/>
                    <a:p>
                      <a:r>
                        <a:rPr lang="el-GR" dirty="0"/>
                        <a:t>5.000</a:t>
                      </a:r>
                    </a:p>
                  </a:txBody>
                  <a:tcPr/>
                </a:tc>
                <a:extLst>
                  <a:ext uri="{0D108BD9-81ED-4DB2-BD59-A6C34878D82A}">
                    <a16:rowId xmlns:a16="http://schemas.microsoft.com/office/drawing/2014/main" val="2196802676"/>
                  </a:ext>
                </a:extLst>
              </a:tr>
            </a:tbl>
          </a:graphicData>
        </a:graphic>
      </p:graphicFrame>
      <p:sp>
        <p:nvSpPr>
          <p:cNvPr id="7" name="Τίτλος 1">
            <a:extLst>
              <a:ext uri="{FF2B5EF4-FFF2-40B4-BE49-F238E27FC236}">
                <a16:creationId xmlns:a16="http://schemas.microsoft.com/office/drawing/2014/main" id="{2150BCBB-1682-464D-B0FF-D46683B13F96}"/>
              </a:ext>
            </a:extLst>
          </p:cNvPr>
          <p:cNvSpPr>
            <a:spLocks noGrp="1"/>
          </p:cNvSpPr>
          <p:nvPr>
            <p:ph type="title"/>
          </p:nvPr>
        </p:nvSpPr>
        <p:spPr>
          <a:xfrm>
            <a:off x="914400" y="609600"/>
            <a:ext cx="10353675" cy="1257300"/>
          </a:xfrm>
        </p:spPr>
        <p:txBody>
          <a:bodyPr/>
          <a:lstStyle/>
          <a:p>
            <a:r>
              <a:rPr lang="el-GR" dirty="0">
                <a:solidFill>
                  <a:srgbClr val="002060"/>
                </a:solidFill>
              </a:rPr>
              <a:t>Μεταπτώσεις της βασικής Λογιστικής Ισότητας </a:t>
            </a:r>
          </a:p>
        </p:txBody>
      </p:sp>
    </p:spTree>
    <p:extLst>
      <p:ext uri="{BB962C8B-B14F-4D97-AF65-F5344CB8AC3E}">
        <p14:creationId xmlns:p14="http://schemas.microsoft.com/office/powerpoint/2010/main" val="277046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4AD9A68-1357-4548-AF1B-D99EF30DE783}"/>
              </a:ext>
            </a:extLst>
          </p:cNvPr>
          <p:cNvSpPr>
            <a:spLocks noGrp="1"/>
          </p:cNvSpPr>
          <p:nvPr>
            <p:ph idx="1"/>
          </p:nvPr>
        </p:nvSpPr>
        <p:spPr>
          <a:xfrm>
            <a:off x="913795" y="2076450"/>
            <a:ext cx="10353762" cy="4519422"/>
          </a:xfrm>
        </p:spPr>
        <p:txBody>
          <a:bodyPr>
            <a:normAutofit lnSpcReduction="10000"/>
          </a:bodyPr>
          <a:lstStyle/>
          <a:p>
            <a:r>
              <a:rPr lang="el-GR" dirty="0">
                <a:solidFill>
                  <a:srgbClr val="002060"/>
                </a:solidFill>
              </a:rPr>
              <a:t>Το επόμενο έτος η επιχείρηση πουλάει εμπορεύματα αξίας 1000 στην τιμή των 1500 τοις μετρητοίς . Ο ισολογισμός της εταιρίας παίρνει την εξής μορφή: </a:t>
            </a:r>
          </a:p>
          <a:p>
            <a:endParaRPr lang="el-GR" dirty="0"/>
          </a:p>
          <a:p>
            <a:endParaRPr lang="el-GR" dirty="0"/>
          </a:p>
          <a:p>
            <a:endParaRPr lang="el-GR" dirty="0"/>
          </a:p>
          <a:p>
            <a:endParaRPr lang="el-GR" dirty="0"/>
          </a:p>
          <a:p>
            <a:endParaRPr lang="el-GR" dirty="0"/>
          </a:p>
          <a:p>
            <a:endParaRPr lang="el-GR" dirty="0"/>
          </a:p>
          <a:p>
            <a:r>
              <a:rPr lang="el-GR" dirty="0">
                <a:solidFill>
                  <a:srgbClr val="002060"/>
                </a:solidFill>
              </a:rPr>
              <a:t>Το ενεργητικό μειώνεται κατά 1000 και αυξάνεται κατά 1500. Πώληση με κέρδος 1500-1000 άρα η ΚΠ από αρνητική έγινε ουδέτερη. </a:t>
            </a:r>
          </a:p>
          <a:p>
            <a:endParaRPr lang="el-GR" dirty="0"/>
          </a:p>
        </p:txBody>
      </p:sp>
      <p:graphicFrame>
        <p:nvGraphicFramePr>
          <p:cNvPr id="4" name="Πίνακας 3">
            <a:extLst>
              <a:ext uri="{FF2B5EF4-FFF2-40B4-BE49-F238E27FC236}">
                <a16:creationId xmlns:a16="http://schemas.microsoft.com/office/drawing/2014/main" id="{A2439241-89FF-4AC6-9607-6075F6EC8788}"/>
              </a:ext>
            </a:extLst>
          </p:cNvPr>
          <p:cNvGraphicFramePr>
            <a:graphicFrameLocks noGrp="1"/>
          </p:cNvGraphicFramePr>
          <p:nvPr>
            <p:extLst>
              <p:ext uri="{D42A27DB-BD31-4B8C-83A1-F6EECF244321}">
                <p14:modId xmlns:p14="http://schemas.microsoft.com/office/powerpoint/2010/main" val="3672056841"/>
              </p:ext>
            </p:extLst>
          </p:nvPr>
        </p:nvGraphicFramePr>
        <p:xfrm>
          <a:off x="1918031" y="3030845"/>
          <a:ext cx="8128000" cy="2296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99140238"/>
                    </a:ext>
                  </a:extLst>
                </a:gridCol>
                <a:gridCol w="2032000">
                  <a:extLst>
                    <a:ext uri="{9D8B030D-6E8A-4147-A177-3AD203B41FA5}">
                      <a16:colId xmlns:a16="http://schemas.microsoft.com/office/drawing/2014/main" val="2341309390"/>
                    </a:ext>
                  </a:extLst>
                </a:gridCol>
                <a:gridCol w="2032000">
                  <a:extLst>
                    <a:ext uri="{9D8B030D-6E8A-4147-A177-3AD203B41FA5}">
                      <a16:colId xmlns:a16="http://schemas.microsoft.com/office/drawing/2014/main" val="2726376134"/>
                    </a:ext>
                  </a:extLst>
                </a:gridCol>
                <a:gridCol w="2032000">
                  <a:extLst>
                    <a:ext uri="{9D8B030D-6E8A-4147-A177-3AD203B41FA5}">
                      <a16:colId xmlns:a16="http://schemas.microsoft.com/office/drawing/2014/main" val="4116004805"/>
                    </a:ext>
                  </a:extLst>
                </a:gridCol>
              </a:tblGrid>
              <a:tr h="370840">
                <a:tc gridSpan="2">
                  <a:txBody>
                    <a:bodyPr/>
                    <a:lstStyle/>
                    <a:p>
                      <a:pPr algn="ctr"/>
                      <a:r>
                        <a:rPr lang="el-GR" dirty="0"/>
                        <a:t>Ενεργητικό </a:t>
                      </a:r>
                    </a:p>
                  </a:txBody>
                  <a:tcPr/>
                </a:tc>
                <a:tc hMerge="1">
                  <a:txBody>
                    <a:bodyPr/>
                    <a:lstStyle/>
                    <a:p>
                      <a:endParaRPr lang="el-GR" dirty="0"/>
                    </a:p>
                  </a:txBody>
                  <a:tcPr/>
                </a:tc>
                <a:tc>
                  <a:txBody>
                    <a:bodyPr/>
                    <a:lstStyle/>
                    <a:p>
                      <a:pPr algn="ctr"/>
                      <a:r>
                        <a:rPr lang="el-GR" dirty="0"/>
                        <a:t>Παθητικό </a:t>
                      </a:r>
                    </a:p>
                  </a:txBody>
                  <a:tcPr/>
                </a:tc>
                <a:tc>
                  <a:txBody>
                    <a:bodyPr/>
                    <a:lstStyle/>
                    <a:p>
                      <a:pPr algn="ctr"/>
                      <a:endParaRPr lang="el-GR" dirty="0"/>
                    </a:p>
                  </a:txBody>
                  <a:tcPr/>
                </a:tc>
                <a:extLst>
                  <a:ext uri="{0D108BD9-81ED-4DB2-BD59-A6C34878D82A}">
                    <a16:rowId xmlns:a16="http://schemas.microsoft.com/office/drawing/2014/main" val="2308004666"/>
                  </a:ext>
                </a:extLst>
              </a:tr>
              <a:tr h="370840">
                <a:tc>
                  <a:txBody>
                    <a:bodyPr/>
                    <a:lstStyle/>
                    <a:p>
                      <a:r>
                        <a:rPr lang="el-GR" dirty="0"/>
                        <a:t>Διάφορα ενεργητικά στοιχεία</a:t>
                      </a:r>
                    </a:p>
                  </a:txBody>
                  <a:tcPr/>
                </a:tc>
                <a:tc>
                  <a:txBody>
                    <a:bodyPr/>
                    <a:lstStyle/>
                    <a:p>
                      <a:r>
                        <a:rPr lang="el-GR" dirty="0"/>
                        <a:t>5.000</a:t>
                      </a: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48410367"/>
                  </a:ext>
                </a:extLst>
              </a:tr>
              <a:tr h="370840">
                <a:tc>
                  <a:txBody>
                    <a:bodyPr/>
                    <a:lstStyle/>
                    <a:p>
                      <a:endParaRPr lang="el-GR" dirty="0"/>
                    </a:p>
                  </a:txBody>
                  <a:tcPr/>
                </a:tc>
                <a:tc>
                  <a:txBody>
                    <a:bodyPr/>
                    <a:lstStyle/>
                    <a:p>
                      <a:endParaRPr lang="el-GR" dirty="0"/>
                    </a:p>
                  </a:txBody>
                  <a:tcPr/>
                </a:tc>
                <a:tc>
                  <a:txBody>
                    <a:bodyPr/>
                    <a:lstStyle/>
                    <a:p>
                      <a:r>
                        <a:rPr lang="el-GR" dirty="0"/>
                        <a:t>Παθητικό </a:t>
                      </a:r>
                    </a:p>
                  </a:txBody>
                  <a:tcPr/>
                </a:tc>
                <a:tc>
                  <a:txBody>
                    <a:bodyPr/>
                    <a:lstStyle/>
                    <a:p>
                      <a:r>
                        <a:rPr lang="el-GR" dirty="0"/>
                        <a:t>5.000</a:t>
                      </a:r>
                    </a:p>
                  </a:txBody>
                  <a:tcPr/>
                </a:tc>
                <a:extLst>
                  <a:ext uri="{0D108BD9-81ED-4DB2-BD59-A6C34878D82A}">
                    <a16:rowId xmlns:a16="http://schemas.microsoft.com/office/drawing/2014/main" val="2385662033"/>
                  </a:ext>
                </a:extLst>
              </a:tr>
              <a:tr h="370840">
                <a:tc>
                  <a:txBody>
                    <a:bodyPr/>
                    <a:lstStyle/>
                    <a:p>
                      <a:r>
                        <a:rPr lang="el-GR" dirty="0"/>
                        <a:t>Σύνολο Ενεργητικού </a:t>
                      </a:r>
                    </a:p>
                  </a:txBody>
                  <a:tcPr/>
                </a:tc>
                <a:tc>
                  <a:txBody>
                    <a:bodyPr/>
                    <a:lstStyle/>
                    <a:p>
                      <a:r>
                        <a:rPr lang="el-GR" dirty="0"/>
                        <a:t>5.000</a:t>
                      </a:r>
                    </a:p>
                  </a:txBody>
                  <a:tcPr/>
                </a:tc>
                <a:tc>
                  <a:txBody>
                    <a:bodyPr/>
                    <a:lstStyle/>
                    <a:p>
                      <a:r>
                        <a:rPr lang="el-GR" dirty="0"/>
                        <a:t>Σύνολο Παθητικού </a:t>
                      </a:r>
                    </a:p>
                  </a:txBody>
                  <a:tcPr/>
                </a:tc>
                <a:tc>
                  <a:txBody>
                    <a:bodyPr/>
                    <a:lstStyle/>
                    <a:p>
                      <a:r>
                        <a:rPr lang="el-GR" dirty="0"/>
                        <a:t>5.000</a:t>
                      </a:r>
                    </a:p>
                  </a:txBody>
                  <a:tcPr/>
                </a:tc>
                <a:extLst>
                  <a:ext uri="{0D108BD9-81ED-4DB2-BD59-A6C34878D82A}">
                    <a16:rowId xmlns:a16="http://schemas.microsoft.com/office/drawing/2014/main" val="2196802676"/>
                  </a:ext>
                </a:extLst>
              </a:tr>
            </a:tbl>
          </a:graphicData>
        </a:graphic>
      </p:graphicFrame>
      <p:sp>
        <p:nvSpPr>
          <p:cNvPr id="5" name="Τίτλος 1">
            <a:extLst>
              <a:ext uri="{FF2B5EF4-FFF2-40B4-BE49-F238E27FC236}">
                <a16:creationId xmlns:a16="http://schemas.microsoft.com/office/drawing/2014/main" id="{C14B5951-14FD-4EE2-BBBC-E9B32C5BFFAF}"/>
              </a:ext>
            </a:extLst>
          </p:cNvPr>
          <p:cNvSpPr>
            <a:spLocks noGrp="1"/>
          </p:cNvSpPr>
          <p:nvPr>
            <p:ph type="title"/>
          </p:nvPr>
        </p:nvSpPr>
        <p:spPr>
          <a:xfrm>
            <a:off x="914400" y="609600"/>
            <a:ext cx="10353675" cy="1257300"/>
          </a:xfrm>
        </p:spPr>
        <p:txBody>
          <a:bodyPr/>
          <a:lstStyle/>
          <a:p>
            <a:r>
              <a:rPr lang="el-GR" dirty="0">
                <a:solidFill>
                  <a:srgbClr val="002060"/>
                </a:solidFill>
              </a:rPr>
              <a:t>Μεταπτώσεις της βασικής Λογιστικής Ισότητας </a:t>
            </a:r>
          </a:p>
        </p:txBody>
      </p:sp>
    </p:spTree>
    <p:extLst>
      <p:ext uri="{BB962C8B-B14F-4D97-AF65-F5344CB8AC3E}">
        <p14:creationId xmlns:p14="http://schemas.microsoft.com/office/powerpoint/2010/main" val="4234541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FE32F9-D158-4F01-AC57-C839FE14B19C}"/>
              </a:ext>
            </a:extLst>
          </p:cNvPr>
          <p:cNvSpPr>
            <a:spLocks noGrp="1"/>
          </p:cNvSpPr>
          <p:nvPr>
            <p:ph type="title"/>
          </p:nvPr>
        </p:nvSpPr>
        <p:spPr/>
        <p:txBody>
          <a:bodyPr/>
          <a:lstStyle/>
          <a:p>
            <a:r>
              <a:rPr lang="el-GR" dirty="0">
                <a:solidFill>
                  <a:srgbClr val="002060"/>
                </a:solidFill>
              </a:rPr>
              <a:t>Λογιστικό Γεγονός</a:t>
            </a:r>
          </a:p>
        </p:txBody>
      </p:sp>
      <p:sp>
        <p:nvSpPr>
          <p:cNvPr id="3" name="Θέση περιεχομένου 2">
            <a:extLst>
              <a:ext uri="{FF2B5EF4-FFF2-40B4-BE49-F238E27FC236}">
                <a16:creationId xmlns:a16="http://schemas.microsoft.com/office/drawing/2014/main" id="{FC28128C-0F6E-455E-BE5E-3A39B5A989EA}"/>
              </a:ext>
            </a:extLst>
          </p:cNvPr>
          <p:cNvSpPr>
            <a:spLocks noGrp="1"/>
          </p:cNvSpPr>
          <p:nvPr>
            <p:ph idx="1"/>
          </p:nvPr>
        </p:nvSpPr>
        <p:spPr/>
        <p:txBody>
          <a:bodyPr>
            <a:normAutofit lnSpcReduction="10000"/>
          </a:bodyPr>
          <a:lstStyle/>
          <a:p>
            <a:r>
              <a:rPr lang="el-GR" dirty="0">
                <a:solidFill>
                  <a:srgbClr val="002060"/>
                </a:solidFill>
              </a:rPr>
              <a:t>Με τον όρο Λογιστικό Γεγονός εννοούμε κάθε οικονομικό γεγονός το οποίο μεταβάλλει τη χρηματοοικονομική κατάσταση μιας επιχείρησης. Π.χ. αγορά ή πώληση εμπορευμάτων, είσπραξη απαιτήσεων ή πληρωμή υποχρεώσεων κτλ. </a:t>
            </a:r>
          </a:p>
          <a:p>
            <a:r>
              <a:rPr lang="el-GR" dirty="0">
                <a:solidFill>
                  <a:srgbClr val="002060"/>
                </a:solidFill>
              </a:rPr>
              <a:t>Για να χαρακτηριστεί μία πράξη λογιστικό γεγονός θα πρέπει: </a:t>
            </a:r>
          </a:p>
          <a:p>
            <a:r>
              <a:rPr lang="el-GR" dirty="0">
                <a:solidFill>
                  <a:srgbClr val="002060"/>
                </a:solidFill>
              </a:rPr>
              <a:t>Να έχει πραγματοποιηθεί</a:t>
            </a:r>
          </a:p>
          <a:p>
            <a:r>
              <a:rPr lang="el-GR" dirty="0">
                <a:solidFill>
                  <a:srgbClr val="002060"/>
                </a:solidFill>
              </a:rPr>
              <a:t>Να αποδεικνύεται η υλοποίηση της πράξης με τα προβλεπόμενα από τη νομοθεσία παραστατικά έγγραφα (π.χ. τιμολόγια πώλησης)</a:t>
            </a:r>
          </a:p>
          <a:p>
            <a:r>
              <a:rPr lang="el-GR" dirty="0">
                <a:solidFill>
                  <a:srgbClr val="002060"/>
                </a:solidFill>
              </a:rPr>
              <a:t>Να εκφράζεται σε κοινές νομισματικές μονάδες με ισολογισμό (π.χ. ευρώ) </a:t>
            </a:r>
          </a:p>
          <a:p>
            <a:r>
              <a:rPr lang="el-GR" dirty="0">
                <a:solidFill>
                  <a:srgbClr val="002060"/>
                </a:solidFill>
              </a:rPr>
              <a:t>Να οδηγεί σε μεταβολές (θετικές ή αρνητικές των στοιχείων του ισολογισμού) </a:t>
            </a:r>
          </a:p>
        </p:txBody>
      </p:sp>
    </p:spTree>
    <p:extLst>
      <p:ext uri="{BB962C8B-B14F-4D97-AF65-F5344CB8AC3E}">
        <p14:creationId xmlns:p14="http://schemas.microsoft.com/office/powerpoint/2010/main" val="6000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0739AC-478A-44B5-A441-6862EEC51D60}"/>
              </a:ext>
            </a:extLst>
          </p:cNvPr>
          <p:cNvSpPr>
            <a:spLocks noGrp="1" noChangeArrowheads="1"/>
          </p:cNvSpPr>
          <p:nvPr>
            <p:ph sz="half" idx="1"/>
          </p:nvPr>
        </p:nvSpPr>
        <p:spPr>
          <a:xfrm>
            <a:off x="-10431" y="0"/>
            <a:ext cx="9144000" cy="1981200"/>
          </a:xfrm>
          <a:solidFill>
            <a:srgbClr val="DAF9FE"/>
          </a:solidFill>
        </p:spPr>
        <p:txBody>
          <a:bodyPr/>
          <a:lstStyle/>
          <a:p>
            <a:pPr algn="just" eaLnBrk="1" hangingPunct="1"/>
            <a:r>
              <a:rPr lang="el-GR" altLang="el-GR" sz="3200" dirty="0">
                <a:solidFill>
                  <a:srgbClr val="000000"/>
                </a:solidFill>
                <a:latin typeface="+mj-lt"/>
              </a:rPr>
              <a:t>Τα ίδια κεφάλαια και οι υποχρεώσεις προς τρίτους συνιστούν το καλούμενο παθητικό της επιχειρήσεως</a:t>
            </a:r>
          </a:p>
          <a:p>
            <a:pPr eaLnBrk="1" hangingPunct="1"/>
            <a:endParaRPr lang="el-GR" altLang="el-GR" dirty="0">
              <a:solidFill>
                <a:srgbClr val="000000"/>
              </a:solidFill>
            </a:endParaRPr>
          </a:p>
        </p:txBody>
      </p:sp>
      <p:sp>
        <p:nvSpPr>
          <p:cNvPr id="23555" name="Rectangle 3">
            <a:extLst>
              <a:ext uri="{FF2B5EF4-FFF2-40B4-BE49-F238E27FC236}">
                <a16:creationId xmlns:a16="http://schemas.microsoft.com/office/drawing/2014/main" id="{78A5D7FF-0FDD-4CBF-A6B1-C73DC27CFA82}"/>
              </a:ext>
            </a:extLst>
          </p:cNvPr>
          <p:cNvSpPr>
            <a:spLocks noGrp="1" noChangeArrowheads="1"/>
          </p:cNvSpPr>
          <p:nvPr>
            <p:ph type="body" sz="half" idx="2"/>
          </p:nvPr>
        </p:nvSpPr>
        <p:spPr>
          <a:xfrm>
            <a:off x="0" y="3505200"/>
            <a:ext cx="9144000" cy="1600200"/>
          </a:xfrm>
          <a:solidFill>
            <a:srgbClr val="FEEBE2"/>
          </a:solidFill>
        </p:spPr>
        <p:txBody>
          <a:bodyPr>
            <a:normAutofit/>
          </a:bodyPr>
          <a:lstStyle/>
          <a:p>
            <a:pPr algn="just"/>
            <a:r>
              <a:rPr lang="el-GR" altLang="el-GR" sz="3200" dirty="0">
                <a:solidFill>
                  <a:srgbClr val="000000"/>
                </a:solidFill>
                <a:latin typeface="+mj-lt"/>
              </a:rPr>
              <a:t>Πραγματικό παθητικό θεωρούνται μόνο οι υποχρεώσεις προς τρίτους</a:t>
            </a:r>
          </a:p>
        </p:txBody>
      </p:sp>
      <p:sp>
        <p:nvSpPr>
          <p:cNvPr id="23556" name="Rectangle 4">
            <a:extLst>
              <a:ext uri="{FF2B5EF4-FFF2-40B4-BE49-F238E27FC236}">
                <a16:creationId xmlns:a16="http://schemas.microsoft.com/office/drawing/2014/main" id="{E45D9269-D50E-409D-8421-701913DED799}"/>
              </a:ext>
            </a:extLst>
          </p:cNvPr>
          <p:cNvSpPr>
            <a:spLocks noChangeArrowheads="1"/>
          </p:cNvSpPr>
          <p:nvPr/>
        </p:nvSpPr>
        <p:spPr bwMode="auto">
          <a:xfrm>
            <a:off x="0" y="2019300"/>
            <a:ext cx="9144000" cy="1447800"/>
          </a:xfrm>
          <a:prstGeom prst="rect">
            <a:avLst/>
          </a:prstGeom>
          <a:solidFill>
            <a:srgbClr val="FBFED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r>
              <a:rPr lang="el-GR" altLang="el-GR" dirty="0">
                <a:solidFill>
                  <a:srgbClr val="000000"/>
                </a:solidFill>
                <a:latin typeface="+mj-lt"/>
              </a:rPr>
              <a:t>Τα ίδια κεφάλαια συνιστούν την Καθαρή Περιουσία ή Καθαρή Θέση της επιχειρήσεως</a:t>
            </a:r>
          </a:p>
        </p:txBody>
      </p:sp>
      <p:sp>
        <p:nvSpPr>
          <p:cNvPr id="23557" name="Oval 5">
            <a:extLst>
              <a:ext uri="{FF2B5EF4-FFF2-40B4-BE49-F238E27FC236}">
                <a16:creationId xmlns:a16="http://schemas.microsoft.com/office/drawing/2014/main" id="{39FB9E36-DA3D-4D6D-B67D-10A2E4C55187}"/>
              </a:ext>
            </a:extLst>
          </p:cNvPr>
          <p:cNvSpPr>
            <a:spLocks noChangeArrowheads="1"/>
          </p:cNvSpPr>
          <p:nvPr/>
        </p:nvSpPr>
        <p:spPr bwMode="auto">
          <a:xfrm>
            <a:off x="101601" y="5130800"/>
            <a:ext cx="2819400" cy="9144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l-GR" altLang="el-GR" sz="3200" dirty="0">
                <a:solidFill>
                  <a:srgbClr val="000000"/>
                </a:solidFill>
                <a:latin typeface="+mj-lt"/>
              </a:rPr>
              <a:t>ίδια κεφάλαια</a:t>
            </a:r>
          </a:p>
        </p:txBody>
      </p:sp>
      <p:sp>
        <p:nvSpPr>
          <p:cNvPr id="23558" name="Text Box 6">
            <a:extLst>
              <a:ext uri="{FF2B5EF4-FFF2-40B4-BE49-F238E27FC236}">
                <a16:creationId xmlns:a16="http://schemas.microsoft.com/office/drawing/2014/main" id="{8AECD869-355C-4CD0-9D7E-F9B0D38F3E06}"/>
              </a:ext>
            </a:extLst>
          </p:cNvPr>
          <p:cNvSpPr txBox="1">
            <a:spLocks noChangeArrowheads="1"/>
          </p:cNvSpPr>
          <p:nvPr/>
        </p:nvSpPr>
        <p:spPr bwMode="auto">
          <a:xfrm>
            <a:off x="2984501" y="5293667"/>
            <a:ext cx="4363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l-GR" altLang="el-GR" b="1" dirty="0">
                <a:solidFill>
                  <a:schemeClr val="bg1"/>
                </a:solidFill>
              </a:rPr>
              <a:t>=</a:t>
            </a:r>
          </a:p>
        </p:txBody>
      </p:sp>
      <p:sp>
        <p:nvSpPr>
          <p:cNvPr id="23559" name="Rectangle 7">
            <a:extLst>
              <a:ext uri="{FF2B5EF4-FFF2-40B4-BE49-F238E27FC236}">
                <a16:creationId xmlns:a16="http://schemas.microsoft.com/office/drawing/2014/main" id="{1F9D3E92-6DDC-47D9-854F-9FF8B02105AE}"/>
              </a:ext>
            </a:extLst>
          </p:cNvPr>
          <p:cNvSpPr>
            <a:spLocks noChangeArrowheads="1"/>
          </p:cNvSpPr>
          <p:nvPr/>
        </p:nvSpPr>
        <p:spPr bwMode="auto">
          <a:xfrm>
            <a:off x="3721101" y="5130800"/>
            <a:ext cx="22860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l-GR" altLang="el-GR" sz="3200" dirty="0">
                <a:solidFill>
                  <a:srgbClr val="000000"/>
                </a:solidFill>
                <a:latin typeface="+mj-lt"/>
              </a:rPr>
              <a:t>ενεργητικό</a:t>
            </a:r>
          </a:p>
        </p:txBody>
      </p:sp>
      <p:sp>
        <p:nvSpPr>
          <p:cNvPr id="23560" name="Text Box 8">
            <a:extLst>
              <a:ext uri="{FF2B5EF4-FFF2-40B4-BE49-F238E27FC236}">
                <a16:creationId xmlns:a16="http://schemas.microsoft.com/office/drawing/2014/main" id="{EC897129-C1F5-481B-9E59-794878A10A76}"/>
              </a:ext>
            </a:extLst>
          </p:cNvPr>
          <p:cNvSpPr txBox="1">
            <a:spLocks noChangeArrowheads="1"/>
          </p:cNvSpPr>
          <p:nvPr/>
        </p:nvSpPr>
        <p:spPr bwMode="auto">
          <a:xfrm>
            <a:off x="6096000" y="5293666"/>
            <a:ext cx="431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l-GR" altLang="el-GR" b="1" dirty="0">
                <a:solidFill>
                  <a:schemeClr val="bg1"/>
                </a:solidFill>
              </a:rPr>
              <a:t>-</a:t>
            </a:r>
          </a:p>
        </p:txBody>
      </p:sp>
      <p:sp>
        <p:nvSpPr>
          <p:cNvPr id="23561" name="Rectangle 9">
            <a:extLst>
              <a:ext uri="{FF2B5EF4-FFF2-40B4-BE49-F238E27FC236}">
                <a16:creationId xmlns:a16="http://schemas.microsoft.com/office/drawing/2014/main" id="{2E917CE3-EC0D-488C-9C44-A4872E602058}"/>
              </a:ext>
            </a:extLst>
          </p:cNvPr>
          <p:cNvSpPr>
            <a:spLocks noChangeArrowheads="1"/>
          </p:cNvSpPr>
          <p:nvPr/>
        </p:nvSpPr>
        <p:spPr bwMode="auto">
          <a:xfrm>
            <a:off x="6583625" y="5143500"/>
            <a:ext cx="3048000" cy="939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20000"/>
              </a:spcBef>
              <a:buClr>
                <a:schemeClr val="folHlink"/>
              </a:buClr>
              <a:buSzPct val="60000"/>
              <a:buFont typeface="Wingdings" panose="05000000000000000000" pitchFamily="2" charset="2"/>
              <a:buNone/>
            </a:pPr>
            <a:r>
              <a:rPr lang="el-GR" altLang="el-GR" sz="3200" dirty="0">
                <a:solidFill>
                  <a:srgbClr val="000000"/>
                </a:solidFill>
                <a:latin typeface="+mj-lt"/>
              </a:rPr>
              <a:t>υποχρεώσεις </a:t>
            </a:r>
          </a:p>
          <a:p>
            <a:pPr algn="ctr" eaLnBrk="1" hangingPunct="1">
              <a:spcBef>
                <a:spcPct val="20000"/>
              </a:spcBef>
              <a:buClr>
                <a:schemeClr val="folHlink"/>
              </a:buClr>
              <a:buSzPct val="60000"/>
              <a:buFont typeface="Wingdings" panose="05000000000000000000" pitchFamily="2" charset="2"/>
              <a:buNone/>
            </a:pPr>
            <a:r>
              <a:rPr lang="el-GR" altLang="el-GR" sz="3200" dirty="0">
                <a:solidFill>
                  <a:srgbClr val="000000"/>
                </a:solidFill>
                <a:latin typeface="+mj-lt"/>
              </a:rPr>
              <a:t>προς τρίτους</a:t>
            </a:r>
          </a:p>
          <a:p>
            <a:pPr algn="ctr" eaLnBrk="1" hangingPunct="1"/>
            <a:endParaRPr lang="el-GR" altLang="el-GR" dirty="0"/>
          </a:p>
        </p:txBody>
      </p:sp>
    </p:spTree>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0816FBD9-243C-4AB1-BDA5-B573873B02B6}"/>
              </a:ext>
            </a:extLst>
          </p:cNvPr>
          <p:cNvSpPr>
            <a:spLocks noGrp="1"/>
          </p:cNvSpPr>
          <p:nvPr>
            <p:ph idx="1"/>
          </p:nvPr>
        </p:nvSpPr>
        <p:spPr>
          <a:xfrm>
            <a:off x="914400" y="2076450"/>
            <a:ext cx="10353675" cy="1938992"/>
          </a:xfrm>
          <a:prstGeom prst="rect">
            <a:avLst/>
          </a:prstGeom>
        </p:spPr>
        <p:txBody>
          <a:bodyPr>
            <a:spAutoFit/>
          </a:bodyPr>
          <a:lstStyle/>
          <a:p>
            <a:r>
              <a:rPr lang="el-GR" dirty="0">
                <a:solidFill>
                  <a:srgbClr val="002060"/>
                </a:solidFill>
              </a:rPr>
              <a:t>Οι λογιστικές πράξεις μεταβάλουν τουλάχιστον δύο στοιχεία της λογιστικής ισότητας </a:t>
            </a:r>
          </a:p>
          <a:p>
            <a:r>
              <a:rPr lang="el-GR" dirty="0">
                <a:solidFill>
                  <a:srgbClr val="002060"/>
                </a:solidFill>
              </a:rPr>
              <a:t>Ε=Π+ΚΠ</a:t>
            </a:r>
          </a:p>
          <a:p>
            <a:endParaRPr lang="el-GR" dirty="0">
              <a:solidFill>
                <a:srgbClr val="002060"/>
              </a:solidFill>
            </a:endParaRPr>
          </a:p>
          <a:p>
            <a:r>
              <a:rPr lang="el-GR" dirty="0">
                <a:solidFill>
                  <a:srgbClr val="002060"/>
                </a:solidFill>
              </a:rPr>
              <a:t>Μετά την πράξη η ισότητα εξακολουθεί να ισχύει </a:t>
            </a:r>
          </a:p>
        </p:txBody>
      </p:sp>
      <p:sp>
        <p:nvSpPr>
          <p:cNvPr id="5" name="Τίτλος 1">
            <a:extLst>
              <a:ext uri="{FF2B5EF4-FFF2-40B4-BE49-F238E27FC236}">
                <a16:creationId xmlns:a16="http://schemas.microsoft.com/office/drawing/2014/main" id="{3F278D01-0D71-4A00-A719-92CC98700BBC}"/>
              </a:ext>
            </a:extLst>
          </p:cNvPr>
          <p:cNvSpPr>
            <a:spLocks noGrp="1"/>
          </p:cNvSpPr>
          <p:nvPr>
            <p:ph type="title"/>
          </p:nvPr>
        </p:nvSpPr>
        <p:spPr>
          <a:xfrm>
            <a:off x="914400" y="609600"/>
            <a:ext cx="10353675" cy="1257300"/>
          </a:xfrm>
        </p:spPr>
        <p:txBody>
          <a:bodyPr/>
          <a:lstStyle/>
          <a:p>
            <a:r>
              <a:rPr lang="el-GR" dirty="0">
                <a:solidFill>
                  <a:srgbClr val="002060"/>
                </a:solidFill>
              </a:rPr>
              <a:t>Λογιστικό Γεγονός</a:t>
            </a:r>
          </a:p>
        </p:txBody>
      </p:sp>
    </p:spTree>
    <p:extLst>
      <p:ext uri="{BB962C8B-B14F-4D97-AF65-F5344CB8AC3E}">
        <p14:creationId xmlns:p14="http://schemas.microsoft.com/office/powerpoint/2010/main" val="3639595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DF6E6A-8207-4EB2-B41F-67C51447D883}"/>
              </a:ext>
            </a:extLst>
          </p:cNvPr>
          <p:cNvSpPr>
            <a:spLocks noGrp="1"/>
          </p:cNvSpPr>
          <p:nvPr>
            <p:ph type="title"/>
          </p:nvPr>
        </p:nvSpPr>
        <p:spPr/>
        <p:txBody>
          <a:bodyPr/>
          <a:lstStyle/>
          <a:p>
            <a:r>
              <a:rPr lang="el-GR" dirty="0">
                <a:solidFill>
                  <a:srgbClr val="002060"/>
                </a:solidFill>
              </a:rPr>
              <a:t>Δυνατοί Μετασχηματισμοί Περιουσίας </a:t>
            </a:r>
          </a:p>
        </p:txBody>
      </p:sp>
      <p:sp>
        <p:nvSpPr>
          <p:cNvPr id="3" name="Θέση περιεχομένου 2">
            <a:extLst>
              <a:ext uri="{FF2B5EF4-FFF2-40B4-BE49-F238E27FC236}">
                <a16:creationId xmlns:a16="http://schemas.microsoft.com/office/drawing/2014/main" id="{B357D380-7FB8-4B62-A205-317ED446CCB2}"/>
              </a:ext>
            </a:extLst>
          </p:cNvPr>
          <p:cNvSpPr>
            <a:spLocks noGrp="1"/>
          </p:cNvSpPr>
          <p:nvPr>
            <p:ph idx="1"/>
          </p:nvPr>
        </p:nvSpPr>
        <p:spPr/>
        <p:txBody>
          <a:bodyPr/>
          <a:lstStyle/>
          <a:p>
            <a:r>
              <a:rPr lang="el-GR" dirty="0">
                <a:solidFill>
                  <a:srgbClr val="002060"/>
                </a:solidFill>
              </a:rPr>
              <a:t>Απλοί μετασχηματισμοί: Προκαλούνται από λογιστικά γεγονότα τα οποία μεταβάλλουν δύο μόνο στοιχεία της περιουσίας. Π.χ. είσπραξη απαιτήσεων και πληρωμή υποχρεώσεων</a:t>
            </a:r>
          </a:p>
          <a:p>
            <a:r>
              <a:rPr lang="el-GR" dirty="0">
                <a:solidFill>
                  <a:srgbClr val="002060"/>
                </a:solidFill>
              </a:rPr>
              <a:t>Σύνθετοι μετασχηματισμοί: Προκαλούνται από λογιστικά γεγονότα τα οποία μεταβάλλουν τρία ή περισσότερα στοιχεία της περιουσίας. Π.χ. αγορά εμπορευμάτων , το μισό τοις μετρητοίς το μισό με πίστωση. </a:t>
            </a:r>
          </a:p>
        </p:txBody>
      </p:sp>
    </p:spTree>
    <p:extLst>
      <p:ext uri="{BB962C8B-B14F-4D97-AF65-F5344CB8AC3E}">
        <p14:creationId xmlns:p14="http://schemas.microsoft.com/office/powerpoint/2010/main" val="3786666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9ADEED-9726-46F1-9B7D-FCFB667F0D5B}"/>
              </a:ext>
            </a:extLst>
          </p:cNvPr>
          <p:cNvSpPr>
            <a:spLocks noGrp="1"/>
          </p:cNvSpPr>
          <p:nvPr>
            <p:ph type="title"/>
          </p:nvPr>
        </p:nvSpPr>
        <p:spPr>
          <a:xfrm>
            <a:off x="804067" y="207264"/>
            <a:ext cx="10353762" cy="1257300"/>
          </a:xfrm>
        </p:spPr>
        <p:txBody>
          <a:bodyPr/>
          <a:lstStyle/>
          <a:p>
            <a:r>
              <a:rPr lang="el-GR" dirty="0">
                <a:solidFill>
                  <a:srgbClr val="002060"/>
                </a:solidFill>
              </a:rPr>
              <a:t>Δυνατοί μετασχηματισμοί</a:t>
            </a:r>
          </a:p>
        </p:txBody>
      </p:sp>
      <p:sp>
        <p:nvSpPr>
          <p:cNvPr id="3" name="Θέση περιεχομένου 2">
            <a:extLst>
              <a:ext uri="{FF2B5EF4-FFF2-40B4-BE49-F238E27FC236}">
                <a16:creationId xmlns:a16="http://schemas.microsoft.com/office/drawing/2014/main" id="{EB04AF41-4ADE-4E40-9845-9FCA5C37BF38}"/>
              </a:ext>
            </a:extLst>
          </p:cNvPr>
          <p:cNvSpPr>
            <a:spLocks noGrp="1"/>
          </p:cNvSpPr>
          <p:nvPr>
            <p:ph idx="1"/>
          </p:nvPr>
        </p:nvSpPr>
        <p:spPr>
          <a:xfrm>
            <a:off x="913794" y="1633728"/>
            <a:ext cx="11034365" cy="4718304"/>
          </a:xfrm>
        </p:spPr>
        <p:txBody>
          <a:bodyPr>
            <a:normAutofit fontScale="92500"/>
          </a:bodyPr>
          <a:lstStyle/>
          <a:p>
            <a:pPr marL="494100" indent="-457200">
              <a:buAutoNum type="arabicPeriod"/>
            </a:pPr>
            <a:r>
              <a:rPr lang="el-GR" b="1" dirty="0">
                <a:solidFill>
                  <a:srgbClr val="002060"/>
                </a:solidFill>
              </a:rPr>
              <a:t>Αύξηση Ενεργητικού και μείωση Ενεργητικού</a:t>
            </a:r>
          </a:p>
          <a:p>
            <a:pPr marL="36900" indent="0">
              <a:buNone/>
            </a:pPr>
            <a:r>
              <a:rPr lang="el-GR" dirty="0">
                <a:solidFill>
                  <a:srgbClr val="002060"/>
                </a:solidFill>
              </a:rPr>
              <a:t>Παραδείγματα: </a:t>
            </a:r>
          </a:p>
          <a:p>
            <a:pPr marL="36900" indent="0">
              <a:buNone/>
            </a:pPr>
            <a:r>
              <a:rPr lang="el-GR" b="1" dirty="0">
                <a:solidFill>
                  <a:srgbClr val="002060"/>
                </a:solidFill>
              </a:rPr>
              <a:t>Αγορά εμπορευμάτων τοις μετρητοίς</a:t>
            </a:r>
          </a:p>
          <a:p>
            <a:pPr marL="36900" indent="0">
              <a:buNone/>
            </a:pPr>
            <a:r>
              <a:rPr lang="el-GR" dirty="0">
                <a:solidFill>
                  <a:srgbClr val="002060"/>
                </a:solidFill>
              </a:rPr>
              <a:t>Αυξάνονται τα εμπορεύματα (+Ε) και μειώνονται τα μετρητά (-Ε)</a:t>
            </a:r>
          </a:p>
          <a:p>
            <a:pPr marL="36900" indent="0">
              <a:buNone/>
            </a:pPr>
            <a:r>
              <a:rPr lang="el-GR" b="1" dirty="0">
                <a:solidFill>
                  <a:srgbClr val="002060"/>
                </a:solidFill>
              </a:rPr>
              <a:t>Πώληση εμπορευμάτων με πίστωση</a:t>
            </a:r>
          </a:p>
          <a:p>
            <a:pPr marL="36900" indent="0">
              <a:buNone/>
            </a:pPr>
            <a:r>
              <a:rPr lang="el-GR" dirty="0">
                <a:solidFill>
                  <a:srgbClr val="002060"/>
                </a:solidFill>
              </a:rPr>
              <a:t>Μειώνονται τα εμπορεύματα (-Ε) και αυξάνονται οι απαιτήσεις από πελάτες (+Ε)</a:t>
            </a:r>
          </a:p>
          <a:p>
            <a:pPr marL="36900" indent="0">
              <a:buNone/>
            </a:pPr>
            <a:r>
              <a:rPr lang="el-GR" b="1" dirty="0">
                <a:solidFill>
                  <a:srgbClr val="002060"/>
                </a:solidFill>
              </a:rPr>
              <a:t>Καταβολή μετρητών από πελάτη</a:t>
            </a:r>
          </a:p>
          <a:p>
            <a:pPr marL="36900" indent="0">
              <a:buNone/>
            </a:pPr>
            <a:r>
              <a:rPr lang="el-GR" dirty="0">
                <a:solidFill>
                  <a:srgbClr val="002060"/>
                </a:solidFill>
              </a:rPr>
              <a:t>Μειώνονται οι απαιτήσεις από πελάτες (-Ε) και αυξάνονται τα μετρητά (+Ε) </a:t>
            </a:r>
          </a:p>
          <a:p>
            <a:pPr marL="36900" indent="0">
              <a:buNone/>
            </a:pPr>
            <a:r>
              <a:rPr lang="el-GR" b="1" dirty="0">
                <a:solidFill>
                  <a:srgbClr val="002060"/>
                </a:solidFill>
              </a:rPr>
              <a:t>Αποδοχή γραμματίου από πελάτη σε διαταγή της επιχείρησης </a:t>
            </a:r>
          </a:p>
          <a:p>
            <a:pPr marL="36900" indent="0">
              <a:buNone/>
            </a:pPr>
            <a:r>
              <a:rPr lang="el-GR" dirty="0">
                <a:solidFill>
                  <a:srgbClr val="002060"/>
                </a:solidFill>
              </a:rPr>
              <a:t>Μειώνονται  οι απαιτήσεις από πελάτες (-Ε)  και αυξάνονται οι απαιτήσεις από γραμμάτια εισπρακτέα (+Ε)</a:t>
            </a:r>
          </a:p>
        </p:txBody>
      </p:sp>
    </p:spTree>
    <p:extLst>
      <p:ext uri="{BB962C8B-B14F-4D97-AF65-F5344CB8AC3E}">
        <p14:creationId xmlns:p14="http://schemas.microsoft.com/office/powerpoint/2010/main" val="798455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AF90C58-5EEE-4799-8A8A-5F5168B81EB7}"/>
              </a:ext>
            </a:extLst>
          </p:cNvPr>
          <p:cNvSpPr>
            <a:spLocks noGrp="1"/>
          </p:cNvSpPr>
          <p:nvPr>
            <p:ph idx="1"/>
          </p:nvPr>
        </p:nvSpPr>
        <p:spPr/>
        <p:txBody>
          <a:bodyPr/>
          <a:lstStyle/>
          <a:p>
            <a:r>
              <a:rPr lang="el-GR" dirty="0">
                <a:solidFill>
                  <a:srgbClr val="002060"/>
                </a:solidFill>
              </a:rPr>
              <a:t>2. </a:t>
            </a:r>
            <a:r>
              <a:rPr lang="el-GR" b="1" dirty="0">
                <a:solidFill>
                  <a:srgbClr val="002060"/>
                </a:solidFill>
              </a:rPr>
              <a:t>Αύξηση Ενεργητικού (+Ε) και αύξηση Παθητικού (+Π)</a:t>
            </a:r>
          </a:p>
          <a:p>
            <a:pPr marL="36900" indent="0">
              <a:buNone/>
            </a:pPr>
            <a:r>
              <a:rPr lang="el-GR" dirty="0">
                <a:solidFill>
                  <a:srgbClr val="002060"/>
                </a:solidFill>
              </a:rPr>
              <a:t>Παραδείγματα: </a:t>
            </a:r>
          </a:p>
          <a:p>
            <a:pPr marL="36900" indent="0">
              <a:buNone/>
            </a:pPr>
            <a:r>
              <a:rPr lang="el-GR" b="1" dirty="0">
                <a:solidFill>
                  <a:srgbClr val="002060"/>
                </a:solidFill>
              </a:rPr>
              <a:t>Αγορά παγίου περιουσιακού με πίστωση </a:t>
            </a:r>
          </a:p>
          <a:p>
            <a:pPr marL="36900" indent="0">
              <a:buNone/>
            </a:pPr>
            <a:r>
              <a:rPr lang="el-GR" dirty="0">
                <a:solidFill>
                  <a:srgbClr val="002060"/>
                </a:solidFill>
              </a:rPr>
              <a:t>Αυξάνονται τα πάγια (+Ε) και αυξάνονται και οι υποχρεώσεις προς τρίτους (+Π)</a:t>
            </a:r>
          </a:p>
          <a:p>
            <a:pPr marL="36900" indent="0">
              <a:buNone/>
            </a:pPr>
            <a:r>
              <a:rPr lang="el-GR" b="1" dirty="0">
                <a:solidFill>
                  <a:srgbClr val="002060"/>
                </a:solidFill>
              </a:rPr>
              <a:t>Αγορά εμπορευμάτων με αποδοχή γραμματίου από επιχείρηση σε διαταγή του προμηθευτή</a:t>
            </a:r>
          </a:p>
          <a:p>
            <a:pPr marL="36900" indent="0">
              <a:buNone/>
            </a:pPr>
            <a:r>
              <a:rPr lang="el-GR" dirty="0">
                <a:solidFill>
                  <a:srgbClr val="002060"/>
                </a:solidFill>
              </a:rPr>
              <a:t>Αυξάνονται τα εμπορεύματα (+Ε) και αυξάνονται οι υποχρεώσεις σε γραμμάτια πληρωτέα. </a:t>
            </a:r>
          </a:p>
        </p:txBody>
      </p:sp>
      <p:sp>
        <p:nvSpPr>
          <p:cNvPr id="4" name="Τίτλος 1">
            <a:extLst>
              <a:ext uri="{FF2B5EF4-FFF2-40B4-BE49-F238E27FC236}">
                <a16:creationId xmlns:a16="http://schemas.microsoft.com/office/drawing/2014/main" id="{FC14C0C8-924A-472D-A203-41A068D2D449}"/>
              </a:ext>
            </a:extLst>
          </p:cNvPr>
          <p:cNvSpPr>
            <a:spLocks noGrp="1"/>
          </p:cNvSpPr>
          <p:nvPr>
            <p:ph type="title"/>
          </p:nvPr>
        </p:nvSpPr>
        <p:spPr>
          <a:xfrm>
            <a:off x="914400" y="609600"/>
            <a:ext cx="10353675" cy="1257300"/>
          </a:xfrm>
        </p:spPr>
        <p:txBody>
          <a:bodyPr/>
          <a:lstStyle/>
          <a:p>
            <a:r>
              <a:rPr lang="el-GR" dirty="0">
                <a:solidFill>
                  <a:srgbClr val="002060"/>
                </a:solidFill>
              </a:rPr>
              <a:t>Δυνατοί μετασχηματισμοί</a:t>
            </a:r>
          </a:p>
        </p:txBody>
      </p:sp>
    </p:spTree>
    <p:extLst>
      <p:ext uri="{BB962C8B-B14F-4D97-AF65-F5344CB8AC3E}">
        <p14:creationId xmlns:p14="http://schemas.microsoft.com/office/powerpoint/2010/main" val="4072336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3F30E25-427A-419A-83CC-98496C13B2C4}"/>
              </a:ext>
            </a:extLst>
          </p:cNvPr>
          <p:cNvSpPr>
            <a:spLocks noGrp="1"/>
          </p:cNvSpPr>
          <p:nvPr>
            <p:ph idx="1"/>
          </p:nvPr>
        </p:nvSpPr>
        <p:spPr/>
        <p:txBody>
          <a:bodyPr/>
          <a:lstStyle/>
          <a:p>
            <a:r>
              <a:rPr lang="el-GR" dirty="0">
                <a:solidFill>
                  <a:srgbClr val="002060"/>
                </a:solidFill>
              </a:rPr>
              <a:t>Μείωση Παθητικού και μείωση Ενεργητικού </a:t>
            </a:r>
          </a:p>
          <a:p>
            <a:pPr marL="36900" indent="0">
              <a:buNone/>
            </a:pPr>
            <a:r>
              <a:rPr lang="el-GR" dirty="0">
                <a:solidFill>
                  <a:srgbClr val="002060"/>
                </a:solidFill>
              </a:rPr>
              <a:t>Παραδείγματα </a:t>
            </a:r>
          </a:p>
          <a:p>
            <a:pPr marL="36900" indent="0">
              <a:buNone/>
            </a:pPr>
            <a:r>
              <a:rPr lang="el-GR" dirty="0">
                <a:solidFill>
                  <a:srgbClr val="002060"/>
                </a:solidFill>
              </a:rPr>
              <a:t>Καταβολή μετρητών από την επιχείρηση στους προμηθευτές της για εξόφληση μέρους ή ολοκλήρου του ποσού </a:t>
            </a:r>
          </a:p>
          <a:p>
            <a:pPr marL="36900" indent="0">
              <a:buNone/>
            </a:pPr>
            <a:r>
              <a:rPr lang="el-GR" dirty="0">
                <a:solidFill>
                  <a:srgbClr val="002060"/>
                </a:solidFill>
              </a:rPr>
              <a:t>Μειώνονται οι υποχρεώσεις προς προμηθευτές (-Π) και μειώνονται τα μετρητά (-Ε) κατά το ίδιο ποσό </a:t>
            </a:r>
          </a:p>
        </p:txBody>
      </p:sp>
      <p:sp>
        <p:nvSpPr>
          <p:cNvPr id="4" name="Τίτλος 1">
            <a:extLst>
              <a:ext uri="{FF2B5EF4-FFF2-40B4-BE49-F238E27FC236}">
                <a16:creationId xmlns:a16="http://schemas.microsoft.com/office/drawing/2014/main" id="{A529E715-1499-4F3B-AB59-1D73A9BA6A9F}"/>
              </a:ext>
            </a:extLst>
          </p:cNvPr>
          <p:cNvSpPr txBox="1">
            <a:spLocks/>
          </p:cNvSpPr>
          <p:nvPr/>
        </p:nvSpPr>
        <p:spPr>
          <a:xfrm>
            <a:off x="913795" y="438151"/>
            <a:ext cx="10353675"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39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solidFill>
                  <a:srgbClr val="002060"/>
                </a:solidFill>
              </a:rPr>
              <a:t>Δυνατοί μετασχηματισμοί</a:t>
            </a:r>
          </a:p>
        </p:txBody>
      </p:sp>
    </p:spTree>
    <p:extLst>
      <p:ext uri="{BB962C8B-B14F-4D97-AF65-F5344CB8AC3E}">
        <p14:creationId xmlns:p14="http://schemas.microsoft.com/office/powerpoint/2010/main" val="12435017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B1AC39E-B877-46C5-B2C9-653502D59BFA}"/>
              </a:ext>
            </a:extLst>
          </p:cNvPr>
          <p:cNvSpPr>
            <a:spLocks noGrp="1" noChangeArrowheads="1"/>
          </p:cNvSpPr>
          <p:nvPr>
            <p:ph type="title"/>
          </p:nvPr>
        </p:nvSpPr>
        <p:spPr/>
        <p:txBody>
          <a:bodyPr/>
          <a:lstStyle/>
          <a:p>
            <a:pPr eaLnBrk="1" hangingPunct="1"/>
            <a:r>
              <a:rPr lang="el-GR" altLang="el-GR" dirty="0">
                <a:solidFill>
                  <a:srgbClr val="002060"/>
                </a:solidFill>
              </a:rPr>
              <a:t>ΑΣΚΗΣΗ 6</a:t>
            </a:r>
          </a:p>
        </p:txBody>
      </p:sp>
      <p:sp>
        <p:nvSpPr>
          <p:cNvPr id="18435" name="Rectangle 3">
            <a:extLst>
              <a:ext uri="{FF2B5EF4-FFF2-40B4-BE49-F238E27FC236}">
                <a16:creationId xmlns:a16="http://schemas.microsoft.com/office/drawing/2014/main" id="{A6429346-9BAA-4441-A874-CD0CC2188ED1}"/>
              </a:ext>
            </a:extLst>
          </p:cNvPr>
          <p:cNvSpPr>
            <a:spLocks noGrp="1" noChangeArrowheads="1"/>
          </p:cNvSpPr>
          <p:nvPr>
            <p:ph type="body" idx="1"/>
          </p:nvPr>
        </p:nvSpPr>
        <p:spPr>
          <a:xfrm>
            <a:off x="1524000" y="1600200"/>
            <a:ext cx="9144000" cy="5257800"/>
          </a:xfrm>
        </p:spPr>
        <p:txBody>
          <a:bodyPr>
            <a:normAutofit lnSpcReduction="10000"/>
          </a:bodyPr>
          <a:lstStyle/>
          <a:p>
            <a:pPr algn="just" eaLnBrk="1" hangingPunct="1">
              <a:lnSpc>
                <a:spcPct val="90000"/>
              </a:lnSpc>
            </a:pPr>
            <a:r>
              <a:rPr lang="el-GR" altLang="el-GR" sz="2800" dirty="0">
                <a:solidFill>
                  <a:srgbClr val="002060"/>
                </a:solidFill>
              </a:rPr>
              <a:t>Δίνονται τα παρακάτω περιουσιακά στοιχεία της ατομικής επιχείρησης «ΑΛΦΑ» σε ευρώ:</a:t>
            </a:r>
          </a:p>
          <a:p>
            <a:pPr eaLnBrk="1" hangingPunct="1">
              <a:lnSpc>
                <a:spcPct val="90000"/>
              </a:lnSpc>
            </a:pPr>
            <a:r>
              <a:rPr lang="el-GR" altLang="el-GR" sz="2800" dirty="0">
                <a:solidFill>
                  <a:srgbClr val="002060"/>
                </a:solidFill>
              </a:rPr>
              <a:t>Οικόπεδα 25.000             Γραμμάτια πληρωτέα 15.000</a:t>
            </a:r>
          </a:p>
          <a:p>
            <a:pPr eaLnBrk="1" hangingPunct="1">
              <a:lnSpc>
                <a:spcPct val="90000"/>
              </a:lnSpc>
            </a:pPr>
            <a:r>
              <a:rPr lang="el-GR" altLang="el-GR" sz="2800" dirty="0">
                <a:solidFill>
                  <a:srgbClr val="002060"/>
                </a:solidFill>
              </a:rPr>
              <a:t>Προμηθευτές 18.000       Πελάτες 20.000</a:t>
            </a:r>
          </a:p>
          <a:p>
            <a:pPr eaLnBrk="1" hangingPunct="1">
              <a:lnSpc>
                <a:spcPct val="90000"/>
              </a:lnSpc>
            </a:pPr>
            <a:r>
              <a:rPr lang="el-GR" altLang="el-GR" sz="2800" dirty="0">
                <a:solidFill>
                  <a:srgbClr val="002060"/>
                </a:solidFill>
              </a:rPr>
              <a:t>Ταμείο 12.000                  Κτίρια 60.000</a:t>
            </a:r>
          </a:p>
          <a:p>
            <a:pPr eaLnBrk="1" hangingPunct="1">
              <a:lnSpc>
                <a:spcPct val="90000"/>
              </a:lnSpc>
            </a:pPr>
            <a:r>
              <a:rPr lang="el-GR" altLang="el-GR" sz="2800" dirty="0">
                <a:solidFill>
                  <a:srgbClr val="002060"/>
                </a:solidFill>
              </a:rPr>
              <a:t>Εμπορεύματα 42.000      Δάνεια από τράπεζες 50.000</a:t>
            </a:r>
          </a:p>
          <a:p>
            <a:pPr eaLnBrk="1" hangingPunct="1">
              <a:lnSpc>
                <a:spcPct val="90000"/>
              </a:lnSpc>
            </a:pPr>
            <a:r>
              <a:rPr lang="el-GR" altLang="el-GR" sz="2800" dirty="0">
                <a:solidFill>
                  <a:srgbClr val="002060"/>
                </a:solidFill>
              </a:rPr>
              <a:t>Ζητείται</a:t>
            </a:r>
            <a:r>
              <a:rPr lang="en-US" altLang="el-GR" sz="2800" dirty="0">
                <a:solidFill>
                  <a:srgbClr val="002060"/>
                </a:solidFill>
              </a:rPr>
              <a:t>:</a:t>
            </a:r>
            <a:endParaRPr lang="el-GR" altLang="el-GR" sz="2800" b="1" dirty="0">
              <a:solidFill>
                <a:srgbClr val="002060"/>
              </a:solidFill>
            </a:endParaRPr>
          </a:p>
          <a:p>
            <a:pPr eaLnBrk="1" hangingPunct="1">
              <a:lnSpc>
                <a:spcPct val="90000"/>
              </a:lnSpc>
            </a:pPr>
            <a:r>
              <a:rPr lang="el-GR" altLang="el-GR" sz="2800" b="1" dirty="0">
                <a:solidFill>
                  <a:srgbClr val="002060"/>
                </a:solidFill>
              </a:rPr>
              <a:t>α)</a:t>
            </a:r>
            <a:r>
              <a:rPr lang="el-GR" altLang="el-GR" sz="2800" dirty="0">
                <a:solidFill>
                  <a:srgbClr val="002060"/>
                </a:solidFill>
              </a:rPr>
              <a:t> Να συντάξετε τον Ισολογισμό και να προσδιορίσετε τη μορφή του.</a:t>
            </a:r>
            <a:endParaRPr lang="el-GR" altLang="el-GR" sz="2800" b="1" dirty="0">
              <a:solidFill>
                <a:srgbClr val="002060"/>
              </a:solidFill>
            </a:endParaRPr>
          </a:p>
          <a:p>
            <a:pPr algn="just" eaLnBrk="1" hangingPunct="1">
              <a:lnSpc>
                <a:spcPct val="90000"/>
              </a:lnSpc>
            </a:pPr>
            <a:r>
              <a:rPr lang="el-GR" altLang="el-GR" sz="2800" b="1" dirty="0">
                <a:solidFill>
                  <a:srgbClr val="002060"/>
                </a:solidFill>
              </a:rPr>
              <a:t>β)</a:t>
            </a:r>
            <a:r>
              <a:rPr lang="el-GR" altLang="el-GR" sz="2800" dirty="0">
                <a:solidFill>
                  <a:srgbClr val="002060"/>
                </a:solidFill>
              </a:rPr>
              <a:t> Να υποδείξετε έναν τρόπο με τον οποίο ο Ισολογισμός αυτός θα γίνει ουδέτερος.</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DCEE5B-3944-4459-8DFB-E92D9FF9071A}"/>
              </a:ext>
            </a:extLst>
          </p:cNvPr>
          <p:cNvSpPr>
            <a:spLocks noGrp="1"/>
          </p:cNvSpPr>
          <p:nvPr>
            <p:ph type="title"/>
          </p:nvPr>
        </p:nvSpPr>
        <p:spPr>
          <a:xfrm>
            <a:off x="99485" y="236538"/>
            <a:ext cx="10390716" cy="1143000"/>
          </a:xfrm>
        </p:spPr>
        <p:txBody>
          <a:bodyPr/>
          <a:lstStyle/>
          <a:p>
            <a:r>
              <a:rPr lang="el-GR" dirty="0">
                <a:solidFill>
                  <a:srgbClr val="002060"/>
                </a:solidFill>
              </a:rPr>
              <a:t>Άσκηση 7  </a:t>
            </a:r>
          </a:p>
        </p:txBody>
      </p:sp>
      <p:sp>
        <p:nvSpPr>
          <p:cNvPr id="5" name="Ορθογώνιο 4">
            <a:extLst>
              <a:ext uri="{FF2B5EF4-FFF2-40B4-BE49-F238E27FC236}">
                <a16:creationId xmlns:a16="http://schemas.microsoft.com/office/drawing/2014/main" id="{1A01039E-05DD-4660-9D6D-844F921F88D2}"/>
              </a:ext>
            </a:extLst>
          </p:cNvPr>
          <p:cNvSpPr/>
          <p:nvPr/>
        </p:nvSpPr>
        <p:spPr>
          <a:xfrm>
            <a:off x="430742" y="1379538"/>
            <a:ext cx="11330515" cy="4555093"/>
          </a:xfrm>
          <a:prstGeom prst="rect">
            <a:avLst/>
          </a:prstGeom>
        </p:spPr>
        <p:txBody>
          <a:bodyPr wrap="square">
            <a:spAutoFit/>
          </a:bodyPr>
          <a:lstStyle/>
          <a:p>
            <a:pPr algn="just">
              <a:lnSpc>
                <a:spcPct val="150000"/>
              </a:lnSpc>
              <a:spcAft>
                <a:spcPts val="0"/>
              </a:spcAft>
            </a:pPr>
            <a:r>
              <a:rPr lang="el-GR" sz="2000" dirty="0">
                <a:ln>
                  <a:solidFill>
                    <a:schemeClr val="bg1">
                      <a:lumMod val="75000"/>
                      <a:lumOff val="25000"/>
                      <a:alpha val="10000"/>
                    </a:schemeClr>
                  </a:solidFill>
                </a:ln>
                <a:solidFill>
                  <a:srgbClr val="002060"/>
                </a:solidFill>
                <a:effectLst>
                  <a:outerShdw blurRad="9525" dist="25400" dir="14640000" algn="tl" rotWithShape="0">
                    <a:schemeClr val="bg1">
                      <a:alpha val="30000"/>
                    </a:schemeClr>
                  </a:outerShdw>
                </a:effectLst>
              </a:rPr>
              <a:t>Η επιχείρηση Χ έχει τα παρακάτω περιουσιακά στοιχεία (σε ευρώ):</a:t>
            </a:r>
          </a:p>
          <a:p>
            <a:pPr algn="just">
              <a:lnSpc>
                <a:spcPct val="150000"/>
              </a:lnSpc>
              <a:spcAft>
                <a:spcPts val="0"/>
              </a:spcAft>
            </a:pPr>
            <a:r>
              <a:rPr lang="el-GR" sz="2000" dirty="0">
                <a:ln>
                  <a:solidFill>
                    <a:schemeClr val="bg1">
                      <a:lumMod val="75000"/>
                      <a:lumOff val="25000"/>
                      <a:alpha val="10000"/>
                    </a:schemeClr>
                  </a:solidFill>
                </a:ln>
                <a:solidFill>
                  <a:srgbClr val="002060"/>
                </a:solidFill>
                <a:effectLst>
                  <a:outerShdw blurRad="9525" dist="25400" dir="14640000" algn="tl" rotWithShape="0">
                    <a:schemeClr val="bg1">
                      <a:alpha val="30000"/>
                    </a:schemeClr>
                  </a:outerShdw>
                </a:effectLst>
              </a:rPr>
              <a:t>- Πελάτες 4.000                                                      - Δάνεια Τραπεζών (Μ.Υ.) 10.000</a:t>
            </a:r>
          </a:p>
          <a:p>
            <a:pPr algn="just">
              <a:lnSpc>
                <a:spcPct val="150000"/>
              </a:lnSpc>
              <a:spcAft>
                <a:spcPts val="0"/>
              </a:spcAft>
            </a:pPr>
            <a:r>
              <a:rPr lang="el-GR" sz="2000" dirty="0">
                <a:ln>
                  <a:solidFill>
                    <a:schemeClr val="bg1">
                      <a:lumMod val="75000"/>
                      <a:lumOff val="25000"/>
                      <a:alpha val="10000"/>
                    </a:schemeClr>
                  </a:solidFill>
                </a:ln>
                <a:solidFill>
                  <a:srgbClr val="002060"/>
                </a:solidFill>
                <a:effectLst>
                  <a:outerShdw blurRad="9525" dist="25400" dir="14640000" algn="tl" rotWithShape="0">
                    <a:schemeClr val="bg1">
                      <a:alpha val="30000"/>
                    </a:schemeClr>
                  </a:outerShdw>
                </a:effectLst>
              </a:rPr>
              <a:t>- Μεταφορικά μέσα 18.000                                    - Εμπορεύματα 20.000 </a:t>
            </a:r>
          </a:p>
          <a:p>
            <a:pPr algn="just">
              <a:lnSpc>
                <a:spcPct val="150000"/>
              </a:lnSpc>
              <a:spcAft>
                <a:spcPts val="0"/>
              </a:spcAft>
            </a:pPr>
            <a:r>
              <a:rPr lang="el-GR" sz="2000" dirty="0">
                <a:ln>
                  <a:solidFill>
                    <a:schemeClr val="bg1">
                      <a:lumMod val="75000"/>
                      <a:lumOff val="25000"/>
                      <a:alpha val="10000"/>
                    </a:schemeClr>
                  </a:solidFill>
                </a:ln>
                <a:solidFill>
                  <a:srgbClr val="002060"/>
                </a:solidFill>
                <a:effectLst>
                  <a:outerShdw blurRad="9525" dist="25400" dir="14640000" algn="tl" rotWithShape="0">
                    <a:schemeClr val="bg1">
                      <a:alpha val="30000"/>
                    </a:schemeClr>
                  </a:outerShdw>
                </a:effectLst>
              </a:rPr>
              <a:t>- Γραμμάτια Εισπρακτέα 3.000                              - Κεφάλαιο; </a:t>
            </a:r>
          </a:p>
          <a:p>
            <a:pPr algn="just">
              <a:lnSpc>
                <a:spcPct val="150000"/>
              </a:lnSpc>
              <a:spcAft>
                <a:spcPts val="0"/>
              </a:spcAft>
            </a:pPr>
            <a:r>
              <a:rPr lang="el-GR" sz="2000" dirty="0">
                <a:ln>
                  <a:solidFill>
                    <a:schemeClr val="bg1">
                      <a:lumMod val="75000"/>
                      <a:lumOff val="25000"/>
                      <a:alpha val="10000"/>
                    </a:schemeClr>
                  </a:solidFill>
                </a:ln>
                <a:solidFill>
                  <a:srgbClr val="002060"/>
                </a:solidFill>
                <a:effectLst>
                  <a:outerShdw blurRad="9525" dist="25400" dir="14640000" algn="tl" rotWithShape="0">
                    <a:schemeClr val="bg1">
                      <a:alpha val="30000"/>
                    </a:schemeClr>
                  </a:outerShdw>
                </a:effectLst>
              </a:rPr>
              <a:t>- Πιστωτές διάφοροι 5.000                                     - Καταθέσεις Όψεως 8.000</a:t>
            </a:r>
          </a:p>
          <a:p>
            <a:pPr algn="just">
              <a:lnSpc>
                <a:spcPct val="150000"/>
              </a:lnSpc>
              <a:spcAft>
                <a:spcPts val="0"/>
              </a:spcAft>
            </a:pPr>
            <a:r>
              <a:rPr lang="el-GR" sz="2000" dirty="0">
                <a:ln>
                  <a:solidFill>
                    <a:schemeClr val="bg1">
                      <a:lumMod val="75000"/>
                      <a:lumOff val="25000"/>
                      <a:alpha val="10000"/>
                    </a:schemeClr>
                  </a:solidFill>
                </a:ln>
                <a:solidFill>
                  <a:srgbClr val="002060"/>
                </a:solidFill>
                <a:effectLst>
                  <a:outerShdw blurRad="9525" dist="25400" dir="14640000" algn="tl" rotWithShape="0">
                    <a:schemeClr val="bg1">
                      <a:alpha val="30000"/>
                    </a:schemeClr>
                  </a:outerShdw>
                </a:effectLst>
              </a:rPr>
              <a:t>1. Πόσο είναι το κεφάλαιο:</a:t>
            </a:r>
          </a:p>
          <a:p>
            <a:pPr algn="just">
              <a:lnSpc>
                <a:spcPct val="150000"/>
              </a:lnSpc>
              <a:spcAft>
                <a:spcPts val="0"/>
              </a:spcAft>
            </a:pPr>
            <a:r>
              <a:rPr lang="el-GR" sz="2000" dirty="0">
                <a:ln>
                  <a:solidFill>
                    <a:schemeClr val="bg1">
                      <a:lumMod val="75000"/>
                      <a:lumOff val="25000"/>
                      <a:alpha val="10000"/>
                    </a:schemeClr>
                  </a:solidFill>
                </a:ln>
                <a:solidFill>
                  <a:srgbClr val="002060"/>
                </a:solidFill>
                <a:effectLst>
                  <a:outerShdw blurRad="9525" dist="25400" dir="14640000" algn="tl" rotWithShape="0">
                    <a:schemeClr val="bg1">
                      <a:alpha val="30000"/>
                    </a:schemeClr>
                  </a:outerShdw>
                </a:effectLst>
              </a:rPr>
              <a:t>α) 38.000</a:t>
            </a:r>
          </a:p>
          <a:p>
            <a:pPr algn="just">
              <a:lnSpc>
                <a:spcPct val="150000"/>
              </a:lnSpc>
              <a:spcAft>
                <a:spcPts val="0"/>
              </a:spcAft>
            </a:pPr>
            <a:r>
              <a:rPr lang="el-GR" sz="2000" dirty="0">
                <a:ln>
                  <a:solidFill>
                    <a:schemeClr val="bg1">
                      <a:lumMod val="75000"/>
                      <a:lumOff val="25000"/>
                      <a:alpha val="10000"/>
                    </a:schemeClr>
                  </a:solidFill>
                </a:ln>
                <a:solidFill>
                  <a:srgbClr val="002060"/>
                </a:solidFill>
                <a:effectLst>
                  <a:outerShdw blurRad="9525" dist="25400" dir="14640000" algn="tl" rotWithShape="0">
                    <a:schemeClr val="bg1">
                      <a:alpha val="30000"/>
                    </a:schemeClr>
                  </a:outerShdw>
                </a:effectLst>
              </a:rPr>
              <a:t>β) 36.000</a:t>
            </a:r>
          </a:p>
          <a:p>
            <a:pPr algn="just">
              <a:lnSpc>
                <a:spcPct val="150000"/>
              </a:lnSpc>
              <a:spcAft>
                <a:spcPts val="0"/>
              </a:spcAft>
            </a:pPr>
            <a:r>
              <a:rPr lang="el-GR" sz="2000" dirty="0">
                <a:ln>
                  <a:solidFill>
                    <a:schemeClr val="bg1">
                      <a:lumMod val="75000"/>
                      <a:lumOff val="25000"/>
                      <a:alpha val="10000"/>
                    </a:schemeClr>
                  </a:solidFill>
                </a:ln>
                <a:solidFill>
                  <a:srgbClr val="002060"/>
                </a:solidFill>
                <a:effectLst>
                  <a:outerShdw blurRad="9525" dist="25400" dir="14640000" algn="tl" rotWithShape="0">
                    <a:schemeClr val="bg1">
                      <a:alpha val="30000"/>
                    </a:schemeClr>
                  </a:outerShdw>
                </a:effectLst>
              </a:rPr>
              <a:t>γ) 30.000</a:t>
            </a:r>
          </a:p>
          <a:p>
            <a:r>
              <a:rPr lang="el-GR" sz="2000" dirty="0">
                <a:ln>
                  <a:solidFill>
                    <a:schemeClr val="bg1">
                      <a:lumMod val="75000"/>
                      <a:lumOff val="25000"/>
                      <a:alpha val="10000"/>
                    </a:schemeClr>
                  </a:solidFill>
                </a:ln>
                <a:solidFill>
                  <a:srgbClr val="002060"/>
                </a:solidFill>
                <a:effectLst>
                  <a:outerShdw blurRad="9525" dist="25400" dir="14640000" algn="tl" rotWithShape="0">
                    <a:schemeClr val="bg1">
                      <a:alpha val="30000"/>
                    </a:schemeClr>
                  </a:outerShdw>
                </a:effectLst>
              </a:rPr>
              <a:t>2. Να καταρτιστεί ο Ισολογισμός με ομαδοποίηση</a:t>
            </a:r>
          </a:p>
        </p:txBody>
      </p:sp>
    </p:spTree>
    <p:extLst>
      <p:ext uri="{BB962C8B-B14F-4D97-AF65-F5344CB8AC3E}">
        <p14:creationId xmlns:p14="http://schemas.microsoft.com/office/powerpoint/2010/main" val="2583355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92FBCB-52A1-4C77-9A88-3E3195C6E147}"/>
              </a:ext>
            </a:extLst>
          </p:cNvPr>
          <p:cNvSpPr>
            <a:spLocks noGrp="1"/>
          </p:cNvSpPr>
          <p:nvPr>
            <p:ph type="title"/>
          </p:nvPr>
        </p:nvSpPr>
        <p:spPr/>
        <p:txBody>
          <a:bodyPr/>
          <a:lstStyle/>
          <a:p>
            <a:r>
              <a:rPr lang="el-GR" dirty="0">
                <a:solidFill>
                  <a:srgbClr val="002060"/>
                </a:solidFill>
              </a:rPr>
              <a:t>Είδη Ισολογισμών </a:t>
            </a:r>
          </a:p>
        </p:txBody>
      </p:sp>
      <p:sp>
        <p:nvSpPr>
          <p:cNvPr id="4" name="Θέση περιεχομένου 3">
            <a:extLst>
              <a:ext uri="{FF2B5EF4-FFF2-40B4-BE49-F238E27FC236}">
                <a16:creationId xmlns:a16="http://schemas.microsoft.com/office/drawing/2014/main" id="{8DA771E1-C012-4E60-9FD9-3FE2292C3CCD}"/>
              </a:ext>
            </a:extLst>
          </p:cNvPr>
          <p:cNvSpPr>
            <a:spLocks noGrp="1"/>
          </p:cNvSpPr>
          <p:nvPr>
            <p:ph idx="1"/>
          </p:nvPr>
        </p:nvSpPr>
        <p:spPr/>
        <p:txBody>
          <a:bodyPr/>
          <a:lstStyle/>
          <a:p>
            <a:r>
              <a:rPr lang="el-GR" dirty="0">
                <a:solidFill>
                  <a:srgbClr val="002060"/>
                </a:solidFill>
              </a:rPr>
              <a:t>Ίδρυσης: Έναρξη εργασιών </a:t>
            </a:r>
          </a:p>
          <a:p>
            <a:r>
              <a:rPr lang="el-GR" dirty="0">
                <a:solidFill>
                  <a:srgbClr val="002060"/>
                </a:solidFill>
              </a:rPr>
              <a:t>Τέλους χρήσης: Τέλος εργασιών </a:t>
            </a:r>
          </a:p>
          <a:p>
            <a:r>
              <a:rPr lang="el-GR" dirty="0">
                <a:solidFill>
                  <a:srgbClr val="002060"/>
                </a:solidFill>
              </a:rPr>
              <a:t>Εκκαθάρισης: Λήξη λειτουργίας</a:t>
            </a:r>
          </a:p>
          <a:p>
            <a:r>
              <a:rPr lang="el-GR" dirty="0">
                <a:solidFill>
                  <a:srgbClr val="002060"/>
                </a:solidFill>
              </a:rPr>
              <a:t>Συγχώνευσης: Ένωση περιουσιακών στοιχείων οικονομικών μονάδων</a:t>
            </a:r>
          </a:p>
          <a:p>
            <a:r>
              <a:rPr lang="el-GR" dirty="0">
                <a:solidFill>
                  <a:srgbClr val="002060"/>
                </a:solidFill>
              </a:rPr>
              <a:t>Ενδιάμεσος: Δε στηρίζεται σε απογραφικά στοιχεία</a:t>
            </a:r>
          </a:p>
          <a:p>
            <a:r>
              <a:rPr lang="el-GR" dirty="0">
                <a:solidFill>
                  <a:srgbClr val="002060"/>
                </a:solidFill>
              </a:rPr>
              <a:t>Ενοποιημένος: Από όμιλο η ομάδα επιχειρήσεων (π.χ. μητρική και θυγατρικές) </a:t>
            </a:r>
          </a:p>
        </p:txBody>
      </p:sp>
    </p:spTree>
    <p:extLst>
      <p:ext uri="{BB962C8B-B14F-4D97-AF65-F5344CB8AC3E}">
        <p14:creationId xmlns:p14="http://schemas.microsoft.com/office/powerpoint/2010/main" val="28694295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9952EF-2F6A-4B09-90AD-5F1D2FE69F88}"/>
              </a:ext>
            </a:extLst>
          </p:cNvPr>
          <p:cNvSpPr>
            <a:spLocks noGrp="1"/>
          </p:cNvSpPr>
          <p:nvPr>
            <p:ph type="title"/>
          </p:nvPr>
        </p:nvSpPr>
        <p:spPr/>
        <p:txBody>
          <a:bodyPr/>
          <a:lstStyle/>
          <a:p>
            <a:r>
              <a:rPr lang="el-GR" dirty="0">
                <a:solidFill>
                  <a:srgbClr val="002060"/>
                </a:solidFill>
              </a:rPr>
              <a:t>Κεφάλαιο Κίνησης </a:t>
            </a:r>
          </a:p>
        </p:txBody>
      </p:sp>
      <p:sp>
        <p:nvSpPr>
          <p:cNvPr id="3" name="Θέση περιεχομένου 2">
            <a:extLst>
              <a:ext uri="{FF2B5EF4-FFF2-40B4-BE49-F238E27FC236}">
                <a16:creationId xmlns:a16="http://schemas.microsoft.com/office/drawing/2014/main" id="{5E49FEC1-513F-457C-ACDB-D9431B74A651}"/>
              </a:ext>
            </a:extLst>
          </p:cNvPr>
          <p:cNvSpPr>
            <a:spLocks noGrp="1"/>
          </p:cNvSpPr>
          <p:nvPr>
            <p:ph idx="1"/>
          </p:nvPr>
        </p:nvSpPr>
        <p:spPr/>
        <p:txBody>
          <a:bodyPr/>
          <a:lstStyle/>
          <a:p>
            <a:r>
              <a:rPr lang="el-GR" dirty="0">
                <a:solidFill>
                  <a:srgbClr val="002060"/>
                </a:solidFill>
              </a:rPr>
              <a:t>(</a:t>
            </a:r>
            <a:r>
              <a:rPr lang="en-US" dirty="0">
                <a:solidFill>
                  <a:srgbClr val="002060"/>
                </a:solidFill>
              </a:rPr>
              <a:t>working capital)</a:t>
            </a:r>
            <a:r>
              <a:rPr lang="el-GR" dirty="0">
                <a:solidFill>
                  <a:srgbClr val="002060"/>
                </a:solidFill>
              </a:rPr>
              <a:t>: Η διαφορά μεταξύ κυκλοφοριακού ενεργητικού και βραχυπρόθεσμου παθητικού. Μέτρηση της ρευστότητας της επιχείρησης. </a:t>
            </a:r>
          </a:p>
        </p:txBody>
      </p:sp>
    </p:spTree>
    <p:extLst>
      <p:ext uri="{BB962C8B-B14F-4D97-AF65-F5344CB8AC3E}">
        <p14:creationId xmlns:p14="http://schemas.microsoft.com/office/powerpoint/2010/main" val="965050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E1FACE-DAA3-4B39-81AB-2CAC5DA24417}"/>
              </a:ext>
            </a:extLst>
          </p:cNvPr>
          <p:cNvSpPr>
            <a:spLocks noGrp="1"/>
          </p:cNvSpPr>
          <p:nvPr>
            <p:ph type="title"/>
          </p:nvPr>
        </p:nvSpPr>
        <p:spPr/>
        <p:txBody>
          <a:bodyPr/>
          <a:lstStyle/>
          <a:p>
            <a:pPr algn="l"/>
            <a:r>
              <a:rPr lang="el-GR" b="1" dirty="0">
                <a:solidFill>
                  <a:srgbClr val="002060"/>
                </a:solidFill>
              </a:rPr>
              <a:t>Λογιστική Εξίσωση</a:t>
            </a:r>
          </a:p>
        </p:txBody>
      </p:sp>
      <p:sp>
        <p:nvSpPr>
          <p:cNvPr id="3" name="Θέση περιεχομένου 2">
            <a:extLst>
              <a:ext uri="{FF2B5EF4-FFF2-40B4-BE49-F238E27FC236}">
                <a16:creationId xmlns:a16="http://schemas.microsoft.com/office/drawing/2014/main" id="{D30DEA7C-BE3E-4D58-8F3F-6B6C1458C5B9}"/>
              </a:ext>
            </a:extLst>
          </p:cNvPr>
          <p:cNvSpPr>
            <a:spLocks noGrp="1"/>
          </p:cNvSpPr>
          <p:nvPr>
            <p:ph idx="1"/>
          </p:nvPr>
        </p:nvSpPr>
        <p:spPr>
          <a:xfrm>
            <a:off x="913795" y="2127250"/>
            <a:ext cx="10353762" cy="3714749"/>
          </a:xfrm>
        </p:spPr>
        <p:txBody>
          <a:bodyPr>
            <a:normAutofit/>
          </a:bodyPr>
          <a:lstStyle/>
          <a:p>
            <a:r>
              <a:rPr lang="el-GR" sz="3200" dirty="0">
                <a:solidFill>
                  <a:srgbClr val="002060"/>
                </a:solidFill>
              </a:rPr>
              <a:t>Ενεργητικό (Ε)= Π. Παθητικό (Π.Π.) + Καθαρά Περιουσία (ΚΠ)</a:t>
            </a:r>
          </a:p>
        </p:txBody>
      </p:sp>
    </p:spTree>
    <p:extLst>
      <p:ext uri="{BB962C8B-B14F-4D97-AF65-F5344CB8AC3E}">
        <p14:creationId xmlns:p14="http://schemas.microsoft.com/office/powerpoint/2010/main" val="413289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C962B28A-83FA-46D1-BB17-DF2D8CFE6E2E}"/>
              </a:ext>
            </a:extLst>
          </p:cNvPr>
          <p:cNvSpPr>
            <a:spLocks noGrp="1" noChangeArrowheads="1"/>
          </p:cNvSpPr>
          <p:nvPr>
            <p:ph idx="1"/>
          </p:nvPr>
        </p:nvSpPr>
        <p:spPr>
          <a:xfrm>
            <a:off x="0" y="165100"/>
            <a:ext cx="12192000" cy="6692900"/>
          </a:xfrm>
          <a:noFill/>
        </p:spPr>
        <p:txBody>
          <a:bodyPr>
            <a:normAutofit lnSpcReduction="10000"/>
          </a:bodyPr>
          <a:lstStyle/>
          <a:p>
            <a:pPr marL="36900" indent="0" eaLnBrk="1" hangingPunct="1">
              <a:buNone/>
            </a:pPr>
            <a:r>
              <a:rPr lang="el-GR" altLang="el-GR" b="1" u="sng" dirty="0">
                <a:solidFill>
                  <a:srgbClr val="002060"/>
                </a:solidFill>
                <a:latin typeface="+mj-lt"/>
              </a:rPr>
              <a:t>Ενεργητικό</a:t>
            </a:r>
          </a:p>
          <a:p>
            <a:pPr lvl="1" algn="just" eaLnBrk="1" hangingPunct="1"/>
            <a:r>
              <a:rPr lang="el-GR" altLang="el-GR" dirty="0">
                <a:solidFill>
                  <a:srgbClr val="002060"/>
                </a:solidFill>
                <a:latin typeface="+mj-lt"/>
              </a:rPr>
              <a:t>Τα περιουσιακά στοιχεία (υλικά, άυλα ή δικαιώματα) τα οποία έχουν κάποια αξία εκφρασμένη σε χρήμα και τα οποία αξιοποιούνται για την επίτευξη των αντικειμενικών σκοπών της επιχείρησης. </a:t>
            </a:r>
          </a:p>
          <a:p>
            <a:pPr marL="450000" lvl="1" indent="0" algn="just" eaLnBrk="1" hangingPunct="1">
              <a:buNone/>
            </a:pPr>
            <a:r>
              <a:rPr lang="el-GR" altLang="el-GR" sz="2800" dirty="0">
                <a:solidFill>
                  <a:srgbClr val="002060"/>
                </a:solidFill>
                <a:latin typeface="+mj-lt"/>
              </a:rPr>
              <a:t>Είναι:   </a:t>
            </a:r>
          </a:p>
          <a:p>
            <a:pPr lvl="3" eaLnBrk="1" hangingPunct="1"/>
            <a:r>
              <a:rPr lang="el-GR" altLang="el-GR" sz="2800" dirty="0">
                <a:solidFill>
                  <a:srgbClr val="002060"/>
                </a:solidFill>
                <a:latin typeface="+mj-lt"/>
              </a:rPr>
              <a:t>μετρητά</a:t>
            </a:r>
          </a:p>
          <a:p>
            <a:pPr lvl="3" eaLnBrk="1" hangingPunct="1"/>
            <a:r>
              <a:rPr lang="el-GR" altLang="el-GR" sz="2800" dirty="0">
                <a:solidFill>
                  <a:srgbClr val="002060"/>
                </a:solidFill>
                <a:latin typeface="+mj-lt"/>
              </a:rPr>
              <a:t>εμπορεύματα </a:t>
            </a:r>
          </a:p>
          <a:p>
            <a:pPr lvl="3" eaLnBrk="1" hangingPunct="1"/>
            <a:r>
              <a:rPr lang="el-GR" altLang="el-GR" sz="2800" dirty="0">
                <a:solidFill>
                  <a:srgbClr val="002060"/>
                </a:solidFill>
                <a:latin typeface="+mj-lt"/>
              </a:rPr>
              <a:t>οικόπεδα</a:t>
            </a:r>
          </a:p>
          <a:p>
            <a:pPr lvl="3" eaLnBrk="1" hangingPunct="1"/>
            <a:r>
              <a:rPr lang="el-GR" altLang="el-GR" sz="2800" dirty="0">
                <a:solidFill>
                  <a:srgbClr val="002060"/>
                </a:solidFill>
                <a:latin typeface="+mj-lt"/>
              </a:rPr>
              <a:t>Μηχανήματα</a:t>
            </a:r>
          </a:p>
          <a:p>
            <a:pPr lvl="3" eaLnBrk="1" hangingPunct="1"/>
            <a:r>
              <a:rPr lang="el-GR" altLang="el-GR" sz="2800" dirty="0">
                <a:solidFill>
                  <a:srgbClr val="002060"/>
                </a:solidFill>
                <a:latin typeface="+mj-lt"/>
              </a:rPr>
              <a:t>Μεταφορικά μέσα, </a:t>
            </a:r>
          </a:p>
          <a:p>
            <a:pPr lvl="3" eaLnBrk="1" hangingPunct="1"/>
            <a:r>
              <a:rPr lang="el-GR" altLang="el-GR" sz="2800" dirty="0">
                <a:solidFill>
                  <a:srgbClr val="002060"/>
                </a:solidFill>
                <a:latin typeface="+mj-lt"/>
              </a:rPr>
              <a:t>Καταθέσεις όψεως </a:t>
            </a:r>
            <a:r>
              <a:rPr lang="el-GR" altLang="el-GR" sz="2800" dirty="0" err="1">
                <a:solidFill>
                  <a:srgbClr val="002060"/>
                </a:solidFill>
                <a:latin typeface="+mj-lt"/>
              </a:rPr>
              <a:t>κτλ</a:t>
            </a:r>
            <a:endParaRPr lang="el-GR" altLang="el-GR" sz="2800" dirty="0">
              <a:solidFill>
                <a:srgbClr val="002060"/>
              </a:solidFill>
              <a:latin typeface="+mj-lt"/>
            </a:endParaRPr>
          </a:p>
          <a:p>
            <a:pPr lvl="2" eaLnBrk="1" hangingPunct="1"/>
            <a:r>
              <a:rPr lang="el-GR" altLang="el-GR" sz="2800" dirty="0">
                <a:solidFill>
                  <a:srgbClr val="002060"/>
                </a:solidFill>
                <a:latin typeface="+mj-lt"/>
              </a:rPr>
              <a:t>Δεν είναι </a:t>
            </a:r>
          </a:p>
          <a:p>
            <a:pPr lvl="3" eaLnBrk="1" hangingPunct="1"/>
            <a:r>
              <a:rPr lang="el-GR" altLang="el-GR" sz="2800" dirty="0">
                <a:solidFill>
                  <a:srgbClr val="002060"/>
                </a:solidFill>
                <a:latin typeface="+mj-lt"/>
              </a:rPr>
              <a:t>ενοικιαζόμενο κτήριο</a:t>
            </a:r>
          </a:p>
          <a:p>
            <a:pPr lvl="3" eaLnBrk="1" hangingPunct="1"/>
            <a:r>
              <a:rPr lang="el-GR" altLang="el-GR" sz="2800" dirty="0">
                <a:solidFill>
                  <a:srgbClr val="002060"/>
                </a:solidFill>
                <a:latin typeface="+mj-lt"/>
              </a:rPr>
              <a:t>φήμη και πελατεία που δεν έχει αγορασθεί</a:t>
            </a: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8564A74A-4C1A-462E-A859-2D615C0B411F}"/>
              </a:ext>
            </a:extLst>
          </p:cNvPr>
          <p:cNvPicPr>
            <a:picLocks noGrp="1" noChangeAspect="1"/>
          </p:cNvPicPr>
          <p:nvPr>
            <p:ph idx="1"/>
          </p:nvPr>
        </p:nvPicPr>
        <p:blipFill>
          <a:blip r:embed="rId2"/>
          <a:stretch>
            <a:fillRect/>
          </a:stretch>
        </p:blipFill>
        <p:spPr>
          <a:xfrm>
            <a:off x="575974" y="1371600"/>
            <a:ext cx="7059773" cy="4624152"/>
          </a:xfrm>
          <a:prstGeom prst="rect">
            <a:avLst/>
          </a:prstGeom>
        </p:spPr>
      </p:pic>
      <p:sp>
        <p:nvSpPr>
          <p:cNvPr id="5" name="Τίτλος 4">
            <a:extLst>
              <a:ext uri="{FF2B5EF4-FFF2-40B4-BE49-F238E27FC236}">
                <a16:creationId xmlns:a16="http://schemas.microsoft.com/office/drawing/2014/main" id="{45C30E68-E65F-4F84-A22C-B41789C4229B}"/>
              </a:ext>
            </a:extLst>
          </p:cNvPr>
          <p:cNvSpPr>
            <a:spLocks noGrp="1"/>
          </p:cNvSpPr>
          <p:nvPr>
            <p:ph type="title"/>
          </p:nvPr>
        </p:nvSpPr>
        <p:spPr>
          <a:xfrm>
            <a:off x="253395" y="114300"/>
            <a:ext cx="10353762" cy="1257300"/>
          </a:xfrm>
        </p:spPr>
        <p:txBody>
          <a:bodyPr/>
          <a:lstStyle/>
          <a:p>
            <a:pPr algn="l"/>
            <a:r>
              <a:rPr lang="el-GR" dirty="0">
                <a:solidFill>
                  <a:srgbClr val="002060"/>
                </a:solidFill>
              </a:rPr>
              <a:t>Διακρίσεις Ενεργητικού και Παθητικού</a:t>
            </a:r>
          </a:p>
        </p:txBody>
      </p:sp>
    </p:spTree>
    <p:extLst>
      <p:ext uri="{BB962C8B-B14F-4D97-AF65-F5344CB8AC3E}">
        <p14:creationId xmlns:p14="http://schemas.microsoft.com/office/powerpoint/2010/main" val="183357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731128-6E68-487E-93EF-07A796AE5593}"/>
              </a:ext>
            </a:extLst>
          </p:cNvPr>
          <p:cNvSpPr>
            <a:spLocks noGrp="1"/>
          </p:cNvSpPr>
          <p:nvPr>
            <p:ph type="title"/>
          </p:nvPr>
        </p:nvSpPr>
        <p:spPr>
          <a:xfrm>
            <a:off x="0" y="-190499"/>
            <a:ext cx="10353762" cy="1257300"/>
          </a:xfrm>
        </p:spPr>
        <p:txBody>
          <a:bodyPr/>
          <a:lstStyle/>
          <a:p>
            <a:pPr algn="l"/>
            <a:r>
              <a:rPr lang="el-GR" dirty="0">
                <a:solidFill>
                  <a:srgbClr val="002060"/>
                </a:solidFill>
              </a:rPr>
              <a:t>Διακρίσεις Ενεργητικού</a:t>
            </a:r>
            <a:endParaRPr lang="el-GR" dirty="0"/>
          </a:p>
        </p:txBody>
      </p:sp>
      <p:sp>
        <p:nvSpPr>
          <p:cNvPr id="3" name="Θέση περιεχομένου 2">
            <a:extLst>
              <a:ext uri="{FF2B5EF4-FFF2-40B4-BE49-F238E27FC236}">
                <a16:creationId xmlns:a16="http://schemas.microsoft.com/office/drawing/2014/main" id="{4BFFD22D-962A-4AF8-9591-EE6080A8810C}"/>
              </a:ext>
            </a:extLst>
          </p:cNvPr>
          <p:cNvSpPr>
            <a:spLocks noGrp="1"/>
          </p:cNvSpPr>
          <p:nvPr>
            <p:ph idx="1"/>
          </p:nvPr>
        </p:nvSpPr>
        <p:spPr>
          <a:xfrm>
            <a:off x="0" y="952500"/>
            <a:ext cx="11684000" cy="5715000"/>
          </a:xfrm>
        </p:spPr>
        <p:txBody>
          <a:bodyPr>
            <a:normAutofit/>
          </a:bodyPr>
          <a:lstStyle/>
          <a:p>
            <a:r>
              <a:rPr lang="el-GR" sz="2300" b="1" dirty="0">
                <a:solidFill>
                  <a:srgbClr val="002060"/>
                </a:solidFill>
              </a:rPr>
              <a:t>Πάγιο Ενεργητικό: </a:t>
            </a:r>
            <a:r>
              <a:rPr lang="el-GR" sz="2300" dirty="0">
                <a:solidFill>
                  <a:srgbClr val="002060"/>
                </a:solidFill>
              </a:rPr>
              <a:t>Τα περιουσιακά στοιχεία (υλικά και άυλα)τα οποία προορίζονται για μακροχρόνια χρήση (ωφέλιμη ζωή &gt; του ενός έτους)</a:t>
            </a:r>
          </a:p>
          <a:p>
            <a:pPr lvl="1"/>
            <a:r>
              <a:rPr lang="el-GR" b="1" dirty="0">
                <a:solidFill>
                  <a:srgbClr val="002060"/>
                </a:solidFill>
              </a:rPr>
              <a:t>Πάγια υλικά: </a:t>
            </a:r>
            <a:r>
              <a:rPr lang="el-GR" dirty="0">
                <a:solidFill>
                  <a:srgbClr val="002060"/>
                </a:solidFill>
              </a:rPr>
              <a:t>έχουν φυσική ύπαρξη (κτίρια, μηχανήματα, εγκαταστάσεις, εξοπλισμός </a:t>
            </a:r>
            <a:r>
              <a:rPr lang="el-GR" dirty="0" err="1">
                <a:solidFill>
                  <a:srgbClr val="002060"/>
                </a:solidFill>
              </a:rPr>
              <a:t>κτλ</a:t>
            </a:r>
            <a:r>
              <a:rPr lang="el-GR" dirty="0">
                <a:solidFill>
                  <a:srgbClr val="002060"/>
                </a:solidFill>
              </a:rPr>
              <a:t>)</a:t>
            </a:r>
          </a:p>
          <a:p>
            <a:pPr lvl="1"/>
            <a:r>
              <a:rPr lang="el-GR" b="1" dirty="0">
                <a:solidFill>
                  <a:srgbClr val="002060"/>
                </a:solidFill>
              </a:rPr>
              <a:t>Πάγια άυλα ή ασώματα: </a:t>
            </a:r>
            <a:r>
              <a:rPr lang="el-GR" dirty="0">
                <a:solidFill>
                  <a:srgbClr val="002060"/>
                </a:solidFill>
              </a:rPr>
              <a:t>Δεν έχουν φυσική ύπαρξη(διπλώματα ευρεσιτεχνίας, το σήμα, τα έξοδα οργανώσεως, ειδικές άδειες, δικαιώματα καταστημάτων </a:t>
            </a:r>
            <a:r>
              <a:rPr lang="en-US" dirty="0">
                <a:solidFill>
                  <a:srgbClr val="002060"/>
                </a:solidFill>
              </a:rPr>
              <a:t>franchise </a:t>
            </a:r>
            <a:r>
              <a:rPr lang="el-GR" dirty="0" err="1">
                <a:solidFill>
                  <a:srgbClr val="002060"/>
                </a:solidFill>
              </a:rPr>
              <a:t>κτλ</a:t>
            </a:r>
            <a:r>
              <a:rPr lang="el-GR" dirty="0">
                <a:solidFill>
                  <a:srgbClr val="002060"/>
                </a:solidFill>
              </a:rPr>
              <a:t>). </a:t>
            </a:r>
          </a:p>
          <a:p>
            <a:pPr lvl="1"/>
            <a:r>
              <a:rPr lang="el-GR" b="1" dirty="0">
                <a:solidFill>
                  <a:srgbClr val="002060"/>
                </a:solidFill>
              </a:rPr>
              <a:t>Έξοδα πολυετούς αποσβέσεως</a:t>
            </a:r>
            <a:r>
              <a:rPr lang="el-GR" dirty="0">
                <a:solidFill>
                  <a:srgbClr val="002060"/>
                </a:solidFill>
              </a:rPr>
              <a:t> είναι εκείνα που γίνονται για την ίδρυση και αρχική οργάνωση της οικονομικής μονάδας, καθώς και για την επέκταση και αναδιοργάνωσή της. Τα έξοδα αυτά εξυπηρετούν την οικονομική μονάδα για μεγάλη χρονική περίοδο - οπωσδήποτε μεγαλύτερη από ένα έτος - και για το λόγο αυτό αποσβένονται τμηματικά </a:t>
            </a:r>
          </a:p>
          <a:p>
            <a:pPr lvl="1"/>
            <a:r>
              <a:rPr lang="el-GR" dirty="0">
                <a:solidFill>
                  <a:srgbClr val="002060"/>
                </a:solidFill>
              </a:rPr>
              <a:t>Συμμετοχές και Μακροπρόθεσμες απαιτήσεις</a:t>
            </a:r>
          </a:p>
          <a:p>
            <a:r>
              <a:rPr lang="el-GR" sz="2300" b="1" dirty="0">
                <a:solidFill>
                  <a:srgbClr val="002060"/>
                </a:solidFill>
              </a:rPr>
              <a:t>Κυκλοφορούν Ενεργητικό:</a:t>
            </a:r>
            <a:r>
              <a:rPr lang="el-GR" b="1" dirty="0">
                <a:solidFill>
                  <a:srgbClr val="002060"/>
                </a:solidFill>
              </a:rPr>
              <a:t> </a:t>
            </a:r>
            <a:r>
              <a:rPr lang="el-GR" dirty="0">
                <a:solidFill>
                  <a:srgbClr val="002060"/>
                </a:solidFill>
              </a:rPr>
              <a:t>Περιουσιακά στοιχεία που ο βαθμός ρευστότητας είναι μεγάλος- Αναμένεται να χρησιμοποιηθούν στην καθημερινή λειτουργία της επιχείρησης (Εμπορεύματα, Πελάτες, Γραμμάτια εισπρακτέα, χρεώστες διάφοροι (π.χ. βραχυπρόθεσμα δάνεια, </a:t>
            </a:r>
            <a:r>
              <a:rPr lang="el-GR" dirty="0" err="1">
                <a:solidFill>
                  <a:srgbClr val="002060"/>
                </a:solidFill>
              </a:rPr>
              <a:t>παρακρατηθέντες</a:t>
            </a:r>
            <a:r>
              <a:rPr lang="el-GR" dirty="0">
                <a:solidFill>
                  <a:srgbClr val="002060"/>
                </a:solidFill>
              </a:rPr>
              <a:t> φόροι </a:t>
            </a:r>
            <a:r>
              <a:rPr lang="el-GR" dirty="0" err="1">
                <a:solidFill>
                  <a:srgbClr val="002060"/>
                </a:solidFill>
              </a:rPr>
              <a:t>κτλ</a:t>
            </a:r>
            <a:r>
              <a:rPr lang="el-GR" dirty="0">
                <a:solidFill>
                  <a:srgbClr val="002060"/>
                </a:solidFill>
              </a:rPr>
              <a:t>), Βραχυπρόθεσμες επενδύσεις σε χρεόγραφα (π.χ. κυβερνητικές ομολογίες), </a:t>
            </a:r>
            <a:r>
              <a:rPr lang="el-GR" b="1" u="sng" dirty="0">
                <a:solidFill>
                  <a:srgbClr val="002060"/>
                </a:solidFill>
              </a:rPr>
              <a:t>Ταμείο ή μετρητά ή Καταθέσεις όψεως (Διαθέσιμο Ενεργητικό)</a:t>
            </a:r>
          </a:p>
        </p:txBody>
      </p:sp>
      <p:sp>
        <p:nvSpPr>
          <p:cNvPr id="4" name="Δεξί άγκιστρο 3">
            <a:extLst>
              <a:ext uri="{FF2B5EF4-FFF2-40B4-BE49-F238E27FC236}">
                <a16:creationId xmlns:a16="http://schemas.microsoft.com/office/drawing/2014/main" id="{63635800-3E5E-466B-8668-BAC2B973B8D8}"/>
              </a:ext>
            </a:extLst>
          </p:cNvPr>
          <p:cNvSpPr/>
          <p:nvPr/>
        </p:nvSpPr>
        <p:spPr>
          <a:xfrm>
            <a:off x="9994900" y="1689100"/>
            <a:ext cx="927100" cy="1041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32F6AFAD-4FFC-4480-917A-403619768F9D}"/>
              </a:ext>
            </a:extLst>
          </p:cNvPr>
          <p:cNvSpPr/>
          <p:nvPr/>
        </p:nvSpPr>
        <p:spPr>
          <a:xfrm>
            <a:off x="10718800" y="1948190"/>
            <a:ext cx="1562100" cy="523220"/>
          </a:xfrm>
          <a:prstGeom prst="rect">
            <a:avLst/>
          </a:prstGeom>
        </p:spPr>
        <p:txBody>
          <a:bodyPr wrap="square">
            <a:spAutoFit/>
          </a:bodyPr>
          <a:lstStyle/>
          <a:p>
            <a:pPr algn="ctr"/>
            <a:r>
              <a:rPr lang="el-GR" altLang="el-GR" sz="1400" dirty="0">
                <a:solidFill>
                  <a:srgbClr val="FF0000"/>
                </a:solidFill>
                <a:latin typeface="+mj-lt"/>
                <a:cs typeface="Times New Roman" panose="02020603050405020304" pitchFamily="18" charset="0"/>
              </a:rPr>
              <a:t>Στην τιμή </a:t>
            </a:r>
          </a:p>
          <a:p>
            <a:pPr algn="ctr"/>
            <a:r>
              <a:rPr lang="el-GR" altLang="el-GR" sz="1400" dirty="0">
                <a:solidFill>
                  <a:srgbClr val="FF0000"/>
                </a:solidFill>
                <a:latin typeface="+mj-lt"/>
                <a:cs typeface="Times New Roman" panose="02020603050405020304" pitchFamily="18" charset="0"/>
              </a:rPr>
              <a:t>κτήσης/αγοράς</a:t>
            </a:r>
          </a:p>
        </p:txBody>
      </p:sp>
    </p:spTree>
    <p:extLst>
      <p:ext uri="{BB962C8B-B14F-4D97-AF65-F5344CB8AC3E}">
        <p14:creationId xmlns:p14="http://schemas.microsoft.com/office/powerpoint/2010/main" val="41285545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fontScheme name="Slate">
      <a:majorFont>
        <a:latin typeface="Georgia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Dubai"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2.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3.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4.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5.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6.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ppt/theme/themeOverride7.xml><?xml version="1.0" encoding="utf-8"?>
<a:themeOverride xmlns:a="http://schemas.openxmlformats.org/drawingml/2006/main">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themeOverride>
</file>

<file path=docProps/app.xml><?xml version="1.0" encoding="utf-8"?>
<Properties xmlns="http://schemas.openxmlformats.org/officeDocument/2006/extended-properties" xmlns:vt="http://schemas.openxmlformats.org/officeDocument/2006/docPropsVTypes">
  <TotalTime>194</TotalTime>
  <Words>2397</Words>
  <Application>Microsoft Office PowerPoint</Application>
  <PresentationFormat>Ευρεία οθόνη</PresentationFormat>
  <Paragraphs>375</Paragraphs>
  <Slides>58</Slides>
  <Notes>0</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58</vt:i4>
      </vt:variant>
    </vt:vector>
  </HeadingPairs>
  <TitlesOfParts>
    <vt:vector size="68" baseType="lpstr">
      <vt:lpstr>Bookman Old Style</vt:lpstr>
      <vt:lpstr>Calibri</vt:lpstr>
      <vt:lpstr>Dubai</vt:lpstr>
      <vt:lpstr>Georgia Pro</vt:lpstr>
      <vt:lpstr>Tahoma</vt:lpstr>
      <vt:lpstr>Times New Roman</vt:lpstr>
      <vt:lpstr>Wingdings</vt:lpstr>
      <vt:lpstr>Wingdings 2</vt:lpstr>
      <vt:lpstr>SlateVTI</vt:lpstr>
      <vt:lpstr>Φύλλο εργασίας</vt:lpstr>
      <vt:lpstr>Β- Ενότητα: Σύγχρονη Χρηματοοικονομική Λογιστική</vt:lpstr>
      <vt:lpstr>Λογιστικές Υποθέσεις και Λογιστικές Αρχές </vt:lpstr>
      <vt:lpstr>Λογιστικές Υποθέσεις και Λογιστικές Αρχές </vt:lpstr>
      <vt:lpstr>Ισολογισμός (Balance Sheet Statement)  </vt:lpstr>
      <vt:lpstr>Παρουσίαση του PowerPoint</vt:lpstr>
      <vt:lpstr>Λογιστική Εξίσωση</vt:lpstr>
      <vt:lpstr>Παρουσίαση του PowerPoint</vt:lpstr>
      <vt:lpstr>Διακρίσεις Ενεργητικού και Παθητικού</vt:lpstr>
      <vt:lpstr>Διακρίσεις Ενεργητικού</vt:lpstr>
      <vt:lpstr>Οι λογαριασμοί των περιουσιακών στοιχείων της επιχείρησης καταχωρούνται κατά σειρά αντίθετη του χρόνου ρευστοποίησης </vt:lpstr>
      <vt:lpstr>Διακρίσεις Παθητικού</vt:lpstr>
      <vt:lpstr>Παρουσίαση του PowerPoint</vt:lpstr>
      <vt:lpstr>ΠΑΘΗΤΙΚΟ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Λογιστική Χρήση </vt:lpstr>
      <vt:lpstr>Παρουσίαση του PowerPoint</vt:lpstr>
      <vt:lpstr>Τα χαρακτηριστικά του Ισολογισμού</vt:lpstr>
      <vt:lpstr>Ισολογισμός ως ισότητα </vt:lpstr>
      <vt:lpstr>Υπόδειγμα θετικού ισολογισμού:</vt:lpstr>
      <vt:lpstr>Υπόδειγμα ουδέτερου ισολογισμού:</vt:lpstr>
      <vt:lpstr>Υπόδειγμα αρνητικού ισολογισμού:</vt:lpstr>
      <vt:lpstr>Παρουσίαση του PowerPoint</vt:lpstr>
      <vt:lpstr>ΑΣΚΗΣΗ 2</vt:lpstr>
      <vt:lpstr>ΑΣΚΗΣΗ 3</vt:lpstr>
      <vt:lpstr>ΑΣΚΗΣΗ 4</vt:lpstr>
      <vt:lpstr>ΑΣΚΗΣΗ 5</vt:lpstr>
      <vt:lpstr>Μεταπτώσεις της βασικής Λογιστικής Ισότητας </vt:lpstr>
      <vt:lpstr>Μεταπτώσεις της βασικής Λογιστικής Ισότητας </vt:lpstr>
      <vt:lpstr>Μεταπτώσεις της βασικής Λογιστικής Ισότητας </vt:lpstr>
      <vt:lpstr>Μεταπτώσεις της βασικής Λογιστικής Ισότητας </vt:lpstr>
      <vt:lpstr>Μεταπτώσεις της βασικής Λογιστικής Ισότητας </vt:lpstr>
      <vt:lpstr>Μεταπτώσεις της βασικής Λογιστικής Ισότητας </vt:lpstr>
      <vt:lpstr>Μεταπτώσεις της βασικής Λογιστικής Ισότητας </vt:lpstr>
      <vt:lpstr>Μεταπτώσεις της βασικής Λογιστικής Ισότητας </vt:lpstr>
      <vt:lpstr>Μεταπτώσεις της βασικής Λογιστικής Ισότητας </vt:lpstr>
      <vt:lpstr>Μεταπτώσεις της βασικής Λογιστικής Ισότητας </vt:lpstr>
      <vt:lpstr>Λογιστικό Γεγονός</vt:lpstr>
      <vt:lpstr>Λογιστικό Γεγονός</vt:lpstr>
      <vt:lpstr>Δυνατοί Μετασχηματισμοί Περιουσίας </vt:lpstr>
      <vt:lpstr>Δυνατοί μετασχηματισμοί</vt:lpstr>
      <vt:lpstr>Δυνατοί μετασχηματισμοί</vt:lpstr>
      <vt:lpstr>Παρουσίαση του PowerPoint</vt:lpstr>
      <vt:lpstr>ΑΣΚΗΣΗ 6</vt:lpstr>
      <vt:lpstr>Άσκηση 7  </vt:lpstr>
      <vt:lpstr>Είδη Ισολογισμών </vt:lpstr>
      <vt:lpstr>Κεφάλαιο Κίνησης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Λογιστική Ι</dc:title>
  <dc:creator>eirini ozouni</dc:creator>
  <cp:lastModifiedBy>eirini ozouni</cp:lastModifiedBy>
  <cp:revision>25</cp:revision>
  <dcterms:created xsi:type="dcterms:W3CDTF">2019-10-29T03:19:01Z</dcterms:created>
  <dcterms:modified xsi:type="dcterms:W3CDTF">2019-10-29T06:42:01Z</dcterms:modified>
</cp:coreProperties>
</file>