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341DA-ADAB-4A44-A88A-DDCA834E7DC1}" type="datetimeFigureOut">
              <a:rPr lang="el-GR" smtClean="0"/>
              <a:pPr/>
              <a:t>21/1/2016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7197A1-256C-4F19-A87B-D04AF9CBA4F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2" name="31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56" name="55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341DA-ADAB-4A44-A88A-DDCA834E7DC1}" type="datetimeFigureOut">
              <a:rPr lang="el-GR" smtClean="0"/>
              <a:pPr/>
              <a:t>21/1/2016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7197A1-256C-4F19-A87B-D04AF9CBA4F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341DA-ADAB-4A44-A88A-DDCA834E7DC1}" type="datetimeFigureOut">
              <a:rPr lang="el-GR" smtClean="0"/>
              <a:pPr/>
              <a:t>21/1/2016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7197A1-256C-4F19-A87B-D04AF9CBA4F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341DA-ADAB-4A44-A88A-DDCA834E7DC1}" type="datetimeFigureOut">
              <a:rPr lang="el-GR" smtClean="0"/>
              <a:pPr/>
              <a:t>21/1/2016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7197A1-256C-4F19-A87B-D04AF9CBA4F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Ελεύθερη σχεδίαση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- Ελεύθερη σχεδίαση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- Ελεύθερη σχεδίαση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- Ελεύθερη σχεδίαση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- Ελεύθερη σχεδίαση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- Ελεύθερη σχεδίαση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- Ελεύθερη σχεδίαση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- Ελεύθερη σχεδίαση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- Ελεύθερη σχεδίαση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- Ελεύθερη σχεδίαση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- Ελεύθερη σχεδίαση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- Ελεύθερη σχεδίαση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- Ελεύθερη σχεδίαση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- Ελεύθερη σχεδίαση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341DA-ADAB-4A44-A88A-DDCA834E7DC1}" type="datetimeFigureOut">
              <a:rPr lang="el-GR" smtClean="0"/>
              <a:pPr/>
              <a:t>21/1/2016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7197A1-256C-4F19-A87B-D04AF9CBA4F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341DA-ADAB-4A44-A88A-DDCA834E7DC1}" type="datetimeFigureOut">
              <a:rPr lang="el-GR" smtClean="0"/>
              <a:pPr/>
              <a:t>21/1/2016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7197A1-256C-4F19-A87B-D04AF9CBA4F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- Ορθογώνιο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341DA-ADAB-4A44-A88A-DDCA834E7DC1}" type="datetimeFigureOut">
              <a:rPr lang="el-GR" smtClean="0"/>
              <a:pPr/>
              <a:t>21/1/2016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7197A1-256C-4F19-A87B-D04AF9CBA4F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6" name="15 - Ορθογώνιο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- Ορθογώνιο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Ορθογώνιο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Ορθογώνιο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Ορθογώνιο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Ορθογώνιο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- Ορθογώνιο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341DA-ADAB-4A44-A88A-DDCA834E7DC1}" type="datetimeFigureOut">
              <a:rPr lang="el-GR" smtClean="0"/>
              <a:pPr/>
              <a:t>21/1/2016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7197A1-256C-4F19-A87B-D04AF9CBA4F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341DA-ADAB-4A44-A88A-DDCA834E7DC1}" type="datetimeFigureOut">
              <a:rPr lang="el-GR" smtClean="0"/>
              <a:pPr/>
              <a:t>21/1/2016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7197A1-256C-4F19-A87B-D04AF9CBA4F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341DA-ADAB-4A44-A88A-DDCA834E7DC1}" type="datetimeFigureOut">
              <a:rPr lang="el-GR" smtClean="0"/>
              <a:pPr/>
              <a:t>21/1/2016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7197A1-256C-4F19-A87B-D04AF9CBA4F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- Ευθεία γραμμή σύνδεσης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- Ομάδα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- Τίτλος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grpSp>
        <p:nvGrpSpPr>
          <p:cNvPr id="14" name="13 - Ομάδα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- Ομάδα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95E341DA-ADAB-4A44-A88A-DDCA834E7DC1}" type="datetimeFigureOut">
              <a:rPr lang="el-GR" smtClean="0"/>
              <a:pPr/>
              <a:t>21/1/2016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277197A1-256C-4F19-A87B-D04AF9CBA4F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5E341DA-ADAB-4A44-A88A-DDCA834E7DC1}" type="datetimeFigureOut">
              <a:rPr lang="el-GR" smtClean="0"/>
              <a:pPr/>
              <a:t>21/1/2016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277197A1-256C-4F19-A87B-D04AF9CBA4F0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&gt;2% ΑΝΩΜΑΛΙΑ ΔΙΑΠΛΑΣΗΣ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ΑΡΚΕΤΕΣ ΔΙΑΓΙΓΝΩΣΚΟΝΤΑΙ ΠΡΟΓΕΝΝΗΤΙΚΑ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ΥΠΕΡΗΧΟΣ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ΓΕΝΕΤΙΚΗ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ΒΙΟΧΗΜΙΑ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ΚΥΤΤΑΡΟΛΟΓΙΑ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ΚΑΡΥΟΤΥΠΟΣ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ΠΡΟΓΕΝΝΗΤΙΚΟΣ ΕΛΕΓΧΟΣ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jultrasoundmed.org/content/29/2/271/F3/graphic-9.lar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8521" y="0"/>
            <a:ext cx="919252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www.med.cmu.ac.th/dept/obgyn/2011/images/stories/Ultrasound/Basic_Ultrasound/EarlyComp/Molar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910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ΚΑΘΟΡΙΣΜΟΣ ΑΡΙΘΜΟΥ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ΕΆΝ ΔΕΝ ΕΊΝΑΙ ΞΕΚΑΘΑΡΟ,ΕΠΑΝΑΛΑΜΒΑΝΕΤΑΙ ΑΡΓΟΤΕΡΑ</a:t>
            </a:r>
            <a:endParaRPr lang="el-GR" sz="36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cdn2.momjunction.com/wp-content/uploads/2014/09/scans-to-monitor-twin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083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ΠΡΟΣΔΙΟΡΙΣΜΟΣ ΗΛΙΚΙΑΣ ΚΥΗΣΗΣ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94254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ΚΑΛΥΤΕΡΗ ΜΕΘΟΔΟΣ ΕΚΤΙΜΗΣΗΣ ΑΝΑΠΤΥΞΗΣ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ΜΕΤΡΗΣΗ ΚΕΦΑΛΟΥΡΑΙΟΥ ΜΗΚΟΥΣ(</a:t>
            </a:r>
            <a:r>
              <a:rPr lang="en-US" sz="3600" dirty="0" smtClean="0">
                <a:latin typeface="Book Antiqua" pitchFamily="18" charset="0"/>
              </a:rPr>
              <a:t>CRL)</a:t>
            </a:r>
          </a:p>
          <a:p>
            <a:pPr>
              <a:buFont typeface="Arial" pitchFamily="34" charset="0"/>
              <a:buChar char="•"/>
            </a:pPr>
            <a:r>
              <a:rPr lang="en-US" sz="3600" dirty="0" smtClean="0">
                <a:latin typeface="Book Antiqua" pitchFamily="18" charset="0"/>
              </a:rPr>
              <a:t>ME</a:t>
            </a:r>
            <a:r>
              <a:rPr lang="el-GR" sz="3600" dirty="0" smtClean="0">
                <a:latin typeface="Book Antiqua" pitchFamily="18" charset="0"/>
              </a:rPr>
              <a:t>ΓΑΛΗ ΑΚΡΙΒΕΙΑ ΠΡΩΤΕΣ ΕΒΔΟΜΑΔΕΣ</a:t>
            </a:r>
            <a:endParaRPr lang="el-GR" sz="36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www.ultrasoundpaedia.com/uploads/53003/ufiles/First_Trimester/Normal/10w-cr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136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ΔΙΕΡΕΥΝΗΣΗ ΜΗΤΡΑΣ-ΕΞΑΡΤΗΜΑΤΩΝ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ΠΡΩΤΕΣ ΕΒΔΟΜΑΔΕΣ ΚΥΗΣΗΣ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ΙΝΟΜΥΩΜΑΤΑ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ΚΥΣΤΕΙΣ</a:t>
            </a:r>
          </a:p>
          <a:p>
            <a:endParaRPr lang="el-GR" sz="36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images.radiopaedia.org/images/633517/b60a7a1787aab9c85d58c4cf6532f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28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 descr="https://iame.com/online/ovary/figure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52228" name="Picture 4" descr="https://iame.com/online/ovary/figure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899989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ΑΝΙΧΝΕΥΣΗ ΑΥΞΗΜΕΝΗΣ ΠΙΘΑΝΟΤΗΤΑΣ ΓΙΑ ΧΡΩΜΟΣΩΜΙΚΕΣ ΑΝΩΜΑΛΙΕΣ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ΆΛΛΕΣ ΕΜΒΡΥΙΚΕΣ ΑΝΩΜΑΛΙΕΣ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10</a:t>
            </a:r>
            <a:r>
              <a:rPr lang="el-GR" sz="3200" baseline="30000" dirty="0" smtClean="0">
                <a:latin typeface="Book Antiqua" pitchFamily="18" charset="0"/>
              </a:rPr>
              <a:t>Η</a:t>
            </a:r>
            <a:r>
              <a:rPr lang="el-GR" sz="3200" dirty="0" smtClean="0">
                <a:latin typeface="Book Antiqua" pitchFamily="18" charset="0"/>
              </a:rPr>
              <a:t>-14</a:t>
            </a:r>
            <a:r>
              <a:rPr lang="el-GR" sz="3200" baseline="30000" dirty="0" smtClean="0">
                <a:latin typeface="Book Antiqua" pitchFamily="18" charset="0"/>
              </a:rPr>
              <a:t>Η</a:t>
            </a:r>
            <a:r>
              <a:rPr lang="el-GR" sz="3200" dirty="0" smtClean="0">
                <a:latin typeface="Book Antiqua" pitchFamily="18" charset="0"/>
              </a:rPr>
              <a:t> ΕΒΔΟΜΑΔΑ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ΣΥΝΔΙΑΣΜΟΣ ΜΕ ΕΛΕΥΘΕΡΗ Β-</a:t>
            </a:r>
            <a:r>
              <a:rPr lang="en-US" sz="3200" dirty="0" smtClean="0">
                <a:latin typeface="Book Antiqua" pitchFamily="18" charset="0"/>
              </a:rPr>
              <a:t>HCG+PAPP-A </a:t>
            </a:r>
            <a:r>
              <a:rPr lang="el-GR" sz="3200" dirty="0" smtClean="0">
                <a:latin typeface="Book Antiqua" pitchFamily="18" charset="0"/>
              </a:rPr>
              <a:t>ΠΟΣΟΣΤΟ ΑΝΙΧΝΕΥΣΗΣ 90%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ΡΙΝΙΚΟ ΟΣΤΟ+ΕΚΤΙΜΗΣΗ ΦΛΕΒΙΚΟΥ ΠΟΡΟΥ+ΑΝΕΠΑΡΚΕΙΑ ΤΡΙΓΛΩΧΙΝΑΣ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ΑΥΧΕΝΙΚΗ ΔΙΑΦΑΝΕΙΑ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292038"/>
          </a:xfrm>
        </p:spPr>
        <p:txBody>
          <a:bodyPr>
            <a:normAutofit/>
          </a:bodyPr>
          <a:lstStyle/>
          <a:p>
            <a:pPr marL="512064" indent="-45720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ΓΕΝΙΚΟ ΠΛΗΘΥΣΜΟ ΜΕ ΑΥΞΗΜΕΝΟ ΚΙΝΔΥΝΟ(ΑΥΞΗΜΕΝΗ ΗΛΙΚΙΑ)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ΟΙΚΟΓΕΝΕΙΑΚΟ ΙΣΤΟΡΙΚΟ(ΚΥΣΤΙΚΗ ΙΝΩΣΗ)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ΑΤΟΜΙΚΟ ΙΣΤΟΡΙΚΟ</a:t>
            </a:r>
          </a:p>
          <a:p>
            <a:pPr marL="512064" indent="-457200">
              <a:buFont typeface="+mj-lt"/>
              <a:buAutoNum type="arabicPeriod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ΕΝΔΕΙΞΕΙΣ</a:t>
            </a: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etalmedicine.org/var/uploads/File/0/0/N/T/_/NT_2k14_hig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234650" y="-26046113"/>
            <a:ext cx="6324600" cy="4581525"/>
          </a:xfrm>
          <a:prstGeom prst="rect">
            <a:avLst/>
          </a:prstGeom>
          <a:noFill/>
        </p:spPr>
      </p:pic>
      <p:pic>
        <p:nvPicPr>
          <p:cNvPr id="1028" name="Picture 4" descr="https://fetalmedicine.org/var/uploads/File/0/0/N/T/_/NT_2k14_hig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234650" y="-26046113"/>
            <a:ext cx="6324600" cy="4581525"/>
          </a:xfrm>
          <a:prstGeom prst="rect">
            <a:avLst/>
          </a:prstGeom>
          <a:noFill/>
        </p:spPr>
      </p:pic>
      <p:pic>
        <p:nvPicPr>
          <p:cNvPr id="1030" name="Picture 6" descr="https://fetalmedicine.org/var/uploads/File/0/0/N/T/_/NT_2k14_hig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234650" y="-26046113"/>
            <a:ext cx="6324600" cy="4581525"/>
          </a:xfrm>
          <a:prstGeom prst="rect">
            <a:avLst/>
          </a:prstGeom>
          <a:noFill/>
        </p:spPr>
      </p:pic>
      <p:pic>
        <p:nvPicPr>
          <p:cNvPr id="1032" name="Picture 8" descr="http://www.fetal.com/NT%20Screening/Images/Images%20For%20Text/inc%20nt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56" y="0"/>
            <a:ext cx="914406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1130986"/>
          </a:xfrm>
        </p:spPr>
        <p:txBody>
          <a:bodyPr/>
          <a:lstStyle/>
          <a:p>
            <a:r>
              <a:rPr lang="el-GR" dirty="0" smtClean="0"/>
              <a:t>ΕΠΕΜΒΑΤΙΚΕΣ-ΔΙΑΓΝΩΣΤΙΚΕΣ ΤΕΧΝΙΚΕΣ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14348" y="1928802"/>
            <a:ext cx="8072494" cy="4714908"/>
          </a:xfrm>
        </p:spPr>
        <p:txBody>
          <a:bodyPr>
            <a:normAutofit/>
          </a:bodyPr>
          <a:lstStyle/>
          <a:p>
            <a:pPr marL="512064" indent="-45720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ΛΗΨΗ ΤΡΟΦΟΒΛΑΣΤΙΚΟΥ ΙΣΤΟΥ-</a:t>
            </a:r>
            <a:r>
              <a:rPr lang="en-US" sz="3200" dirty="0" smtClean="0">
                <a:latin typeface="Book Antiqua" pitchFamily="18" charset="0"/>
              </a:rPr>
              <a:t>CVS</a:t>
            </a:r>
          </a:p>
          <a:p>
            <a:pPr marL="512064" indent="-45720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ΑΜΝΙΟΠΑΡΑΚΕΝΤΗΣΗ</a:t>
            </a:r>
          </a:p>
          <a:p>
            <a:pPr marL="512064" indent="-45720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ΟΜΦΑΛΙΔΟΚΕΝΤΗΣΗ</a:t>
            </a:r>
          </a:p>
          <a:p>
            <a:pPr marL="512064" indent="-457200">
              <a:buFont typeface="Arial" pitchFamily="34" charset="0"/>
              <a:buChar char="•"/>
            </a:pPr>
            <a:endParaRPr lang="el-GR" sz="32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ΛΗΨΗ ΧΟΡΙΑΚΩΝ ΛΑΧΝΩΝ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11</a:t>
            </a:r>
            <a:r>
              <a:rPr lang="el-GR" sz="3200" baseline="30000" dirty="0" smtClean="0">
                <a:latin typeface="Book Antiqua" pitchFamily="18" charset="0"/>
              </a:rPr>
              <a:t>Η</a:t>
            </a:r>
            <a:r>
              <a:rPr lang="el-GR" sz="3200" dirty="0" smtClean="0">
                <a:latin typeface="Book Antiqua" pitchFamily="18" charset="0"/>
              </a:rPr>
              <a:t> -14</a:t>
            </a:r>
            <a:r>
              <a:rPr lang="el-GR" sz="3200" baseline="30000" dirty="0" smtClean="0">
                <a:latin typeface="Book Antiqua" pitchFamily="18" charset="0"/>
              </a:rPr>
              <a:t>Η</a:t>
            </a:r>
            <a:r>
              <a:rPr lang="el-GR" sz="3200" dirty="0" smtClean="0">
                <a:latin typeface="Book Antiqua" pitchFamily="18" charset="0"/>
              </a:rPr>
              <a:t> ΕΒΔΟΜΑΔΑ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ΚΑΡΥΟΤΥΠΙΚΟΣ ΕΛΕΓΧΟΣ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ΑΝΑΛΥΣΗ </a:t>
            </a:r>
            <a:r>
              <a:rPr lang="en-US" sz="3200" dirty="0" smtClean="0">
                <a:latin typeface="Book Antiqua" pitchFamily="18" charset="0"/>
              </a:rPr>
              <a:t>DNA</a:t>
            </a:r>
            <a:endParaRPr lang="el-GR" sz="3200" dirty="0" smtClean="0">
              <a:latin typeface="Book Antiqua" pitchFamily="18" charset="0"/>
            </a:endParaRP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ΕΝΖΥΜΑΤΙΚΕΣ ΕΞΕΤΑΣΕΙΣ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ΓΕΝΕΤΙΚΑ ΤΟ ΕΜΒΡΥΟ ΕΊΝΑΙ ΤΟ ΙΔΙΟ ΜΕ ΤΟ ΧΟΡΙΟ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ΠΛΕΟΝΕΚΤΕΙ ΓΙΑΤΙ ΓΙΝΕΤΑΙ ΣΤΟ ΠΡΩΤΟ ΤΡΙΜΗΝΟ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ΣΕ 2-3 ΗΜΕΡΕΣ ΛΑΜΒΑΝΕΤΑΙ ΚΑΡΥΟΤΥΠΟΣ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ΚΙΝΔΥΝΟΣ ΑΠΟΒΟΛΗΣ 1%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CVS</a:t>
            </a:r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llustration of chorionic villus sampling &#10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0158" y="0"/>
            <a:ext cx="938463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ΕΝΔΕΙΞΕΙΣ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/>
          </a:bodyPr>
          <a:lstStyle/>
          <a:p>
            <a:pPr marL="569214" indent="-51435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ΚΛΗΡΟΝΟΜΙΚΑ ΝΟΣΗΜΑΤΑ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ΑΙΜΟΣΦΑΙΡΙΝΟΠΑΘΕΙΕΣ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ΕΝΖΥΜΑΤΙΚΕΣ ΔΙΑΤΑΡΑΧΕΣ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ΕΥΡΗΜΑΤΑ ΣΟΒΑΡΗΣ ΠΑΘΗΣΗΣ ΑΠΌ ΥΠΕΡΗΧΟ</a:t>
            </a:r>
          </a:p>
          <a:p>
            <a:pPr marL="569214" indent="-514350">
              <a:buFont typeface="+mj-lt"/>
              <a:buAutoNum type="arabicPeriod"/>
            </a:pPr>
            <a:endParaRPr lang="el-GR" sz="32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 fontScale="92500" lnSpcReduction="20000"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ΦΛΕΓΜΟΝΗ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ΚΟΛΠΙΚΗ ΑΙΜΟΡΡΑΓΙΑ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ΑΙΜΑΤΩΜΑ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ΑΥΤΟΜΑΤΗ ΕΚΤΡΩΣΗ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ΔΙΑΦΥΓΗ ΑΜΝΙΑΚΟΥ ΥΓΡΟΥ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ΑΠΩΤΕΡΕΣ ΗΥΠΟΛΕΙΠΟΜΕΝΗ ΑΝΑΠΤΥΞΗ ΤΟΥ ΕΜΒΡΥΟΥ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ΠΡΟΩΡΟΣ ΤΟΚΕΤΟΣ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ΓΕΝΝΗΣΗ ΧΑΜΗΛΟΥ ΒΑΡΟΥΣ ΝΕΟΓΝΩΝ</a:t>
            </a:r>
          </a:p>
          <a:p>
            <a:pPr marL="569214" indent="-514350">
              <a:buFont typeface="+mj-lt"/>
              <a:buAutoNum type="arabicPeriod"/>
            </a:pPr>
            <a:r>
              <a:rPr lang="en-US" sz="3200" dirty="0" smtClean="0">
                <a:latin typeface="Book Antiqua" pitchFamily="18" charset="0"/>
              </a:rPr>
              <a:t>RH-</a:t>
            </a:r>
            <a:r>
              <a:rPr lang="el-GR" sz="3200" dirty="0" smtClean="0">
                <a:latin typeface="Book Antiqua" pitchFamily="18" charset="0"/>
              </a:rPr>
              <a:t>ΕΥΑΙΣΘΗΤΟΠΟΙΗΣΗ ΣΕ ΑΡΝΗΤΙΚΕΣ ΜΕ ΘΕΤΙΚΟ ΣΥΖΥΓΟ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ΕΠΙΠΛΟΚΕΣ</a:t>
            </a:r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ΔΙΑΚΟΙΛΙΑΚΗ ΠΑΡΑΚΕΝΤΗΣΗ ΑΜΝΙΑΚΗΣ ΚΟΙΛΟΤΗΤΑΣ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ΜΕΤΑ ΤΗΝ 15</a:t>
            </a:r>
            <a:r>
              <a:rPr lang="el-GR" sz="3200" baseline="30000" dirty="0" smtClean="0">
                <a:latin typeface="Book Antiqua" pitchFamily="18" charset="0"/>
              </a:rPr>
              <a:t>Η</a:t>
            </a:r>
            <a:r>
              <a:rPr lang="el-GR" sz="3200" dirty="0" smtClean="0">
                <a:latin typeface="Book Antiqua" pitchFamily="18" charset="0"/>
              </a:rPr>
              <a:t> ΕΒΔΟΜΑΔΑ ΛΗΨΗ ΑΜΝΙΑΚΟΥ ΥΓΡΟΥ ΓΙΑ ΚΥΤΤΑΡΟΓΕΝΕΤΙΚΕΣ,ΒΙΟΧΗΜΙΚΕΣ+ΕΝΖΥΜΑΤΙΚΕΣ ΕΞΕΤΑΣΕΙΣ ΤΟΥ ΕΜΒΡΥΟΥ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ΑΞΙΟΠΙΣΤΗ 100% ΓΙΑ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 ΧΡΩΜΟΣΩΜΙΚΕΣ ΑΝΩΜΑΛΙΕΣ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ΣΥΓΓΕΝΕΙΣ ΔΙΑΤΑΡΑΧΕΣ ΜΕΤΑΒΟΛΙΣΜΟΥ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ΑΜΝΙΟΠΑΡΑΚΕΝΤΗΣΗ</a:t>
            </a:r>
            <a:endParaRPr lang="el-GR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ehealthmd.com/yms_images/555509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8709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</a:t>
            </a:r>
            <a:r>
              <a:rPr lang="el-GR" dirty="0" smtClean="0"/>
              <a:t>ΔΕΙΞΕΙΣ 1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 lnSpcReduction="10000"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ΜΕΓΑΛΗ ΗΛΙΚΙΑ ΜΗΤΕΡΑΣ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ΌΤΑΝ ΟΙ ΔΟΚΙΜΑΣΙΕΣ ΔΙΑΛΟΓΗΣ(</a:t>
            </a:r>
            <a:r>
              <a:rPr lang="en-US" sz="3200" dirty="0" smtClean="0">
                <a:latin typeface="Book Antiqua" pitchFamily="18" charset="0"/>
              </a:rPr>
              <a:t>SCREENING) </a:t>
            </a:r>
            <a:r>
              <a:rPr lang="el-GR" sz="3200" dirty="0" smtClean="0">
                <a:latin typeface="Book Antiqua" pitchFamily="18" charset="0"/>
              </a:rPr>
              <a:t>ΔΙΝΟΥΝ ΚΙΝΔΥΝΟ&gt;1/250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ΜΑΙΕΥΤΙΚΟ ΙΣΤΟΡΙΚΟ ΔΙΑΜΑΡΤΙΑΣ ΝΕΥΡΙΚΟΥ ΣΥΣΤΗΜΑΤΟΣ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ΠΡΟΗΓΟΥΜΕΝΟ ΠΑΙΔΙ ΜΕ ΚΛΗΡΟΝΟΜΙΚΕΣ ΜΕΤΑΒΟΛΙΚΕΣ ΔΙΑΤΑΡΑΧΕΣ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ΠΡΟΗΓΟΥΜΕΝΟ ΠΑΙΔΙ ΜΕ ΧΡΩΜΟΣΩΜΙΚΕΣ ΑΝΩΜΑΛΙΕΣ</a:t>
            </a:r>
            <a:endParaRPr lang="el-GR" sz="32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506328"/>
          </a:xfrm>
        </p:spPr>
        <p:txBody>
          <a:bodyPr>
            <a:normAutofit/>
          </a:bodyPr>
          <a:lstStyle/>
          <a:p>
            <a:r>
              <a:rPr lang="el-GR" sz="3200" dirty="0" smtClean="0">
                <a:latin typeface="Book Antiqua" pitchFamily="18" charset="0"/>
              </a:rPr>
              <a:t>6.ΧΡΩΜΟΣΩΜΙΚΕΣ ΑΝΩΜΑΛΙΕΣ ΓΟΝΕΩΝ</a:t>
            </a:r>
          </a:p>
          <a:p>
            <a:r>
              <a:rPr lang="el-GR" sz="3200" dirty="0" smtClean="0">
                <a:latin typeface="Book Antiqua" pitchFamily="18" charset="0"/>
              </a:rPr>
              <a:t>7.ΝΟΣΗΜΑΤΑ ΠΟΥ ΣΥΝΔΕΟΝΤΑΙ ΜΕ Χ ΧΡΩΜΟΣΩΜΑ ΣΕ ΓΥΝΑΙΚΑ ΠΙΘΑΝΟ ΦΟΡΕΑ</a:t>
            </a:r>
          </a:p>
          <a:p>
            <a:r>
              <a:rPr lang="el-GR" sz="3200" dirty="0" smtClean="0">
                <a:latin typeface="Book Antiqua" pitchFamily="18" charset="0"/>
              </a:rPr>
              <a:t>8.ΟΙΚΟΓΕΝΕΙΑΚΟ ΙΣΤΟΡΙΚΟ ΧΡΩΜΟΣΩΜΙΚΩΝ Η ΓΕΝΕΤΙΚΩΝ ΝΟΣΩΝ</a:t>
            </a:r>
          </a:p>
          <a:p>
            <a:r>
              <a:rPr lang="el-GR" sz="3200" dirty="0" smtClean="0">
                <a:latin typeface="Book Antiqua" pitchFamily="18" charset="0"/>
              </a:rPr>
              <a:t>9.ΚΛΗΡΟΝΟΜΙΚΑ ΝΟΣΗΜΑΤΑ</a:t>
            </a:r>
          </a:p>
          <a:p>
            <a:r>
              <a:rPr lang="el-GR" sz="3200" dirty="0" smtClean="0">
                <a:latin typeface="Book Antiqua" pitchFamily="18" charset="0"/>
              </a:rPr>
              <a:t>10.ΣΥΓΓΕΝΕΙΣ ΛΟΙΜΩΞΕΙΣ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ΕΝΔΕΙΞΕΙΣ 2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149162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ΑΠΕΙΚΟΝΙΣΗ ΕΜΒΡΥΟΥ(ΑΝΑΤΟΜΙΑ,ΗΛΙΚΙΑ ΚΥΗΣΗΣ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ΠΛΑΚΟΥΝΤΑ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ΑΜΝΙΑΚΟΥ ΥΓΡΟΥ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ΕΠΕΜΒΑΣΕΙΣ</a:t>
            </a:r>
            <a:endParaRPr lang="en-US" sz="3200" dirty="0" smtClean="0">
              <a:latin typeface="Book Antiqua" pitchFamily="18" charset="0"/>
            </a:endParaRP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ΑΞΙΟΠΙΣΤΗ,ΑΚΙΝΔΥΝΗ,ΓΡΗΓΟΡΗ,ΦΤΗΝΗ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ΥΠΕΡΗΧΟΣ</a:t>
            </a:r>
            <a:endParaRPr lang="el-G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r>
              <a:rPr lang="el-GR" sz="3200" dirty="0" smtClean="0">
                <a:latin typeface="Book Antiqua" pitchFamily="18" charset="0"/>
              </a:rPr>
              <a:t>11.ΠΑΘΟΛΟΓΙΚΑ ΕΥΡΗΜΑΤΑ ΣΤΟΝ ΥΠΕΡΗΧΟ</a:t>
            </a:r>
          </a:p>
          <a:p>
            <a:r>
              <a:rPr lang="el-GR" sz="3200" dirty="0" smtClean="0">
                <a:latin typeface="Book Antiqua" pitchFamily="18" charset="0"/>
              </a:rPr>
              <a:t>12.ΕΠΙΘΥΜΙΑ ΓΟΝΕΩΝ</a:t>
            </a:r>
          </a:p>
          <a:p>
            <a:r>
              <a:rPr lang="el-GR" sz="3200" dirty="0" smtClean="0">
                <a:latin typeface="Book Antiqua" pitchFamily="18" charset="0"/>
              </a:rPr>
              <a:t>13.ΑΥΞΗΜΕΝΗ ΑΝΗΣΥΧΙΑ</a:t>
            </a:r>
          </a:p>
          <a:p>
            <a:r>
              <a:rPr lang="el-GR" sz="3200" dirty="0" smtClean="0">
                <a:latin typeface="Book Antiqua" pitchFamily="18" charset="0"/>
              </a:rPr>
              <a:t>14.ΕΚΤΙΜΗΣΗ ΠΝΕΥΜΟΝΙΚΗΣ ΩΡΙΜΟΤΗΤΑΣ 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ΕΝΔΕΙΞΕΙΣ 3</a:t>
            </a:r>
            <a:endParaRPr lang="el-G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ΣΥΣΤΟΛΕΣ ΜΥΟΜΗΤΡΙΟΥ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ΚΟΛΠΙΚΗ ΑΙΜΟΡΡΟΙΑ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ΑΜΝΙΟΝΙΤΙΔΑ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ΔΙΑΡΡΟΗ ΑΜΝΙΑΚΟΥ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ΑΥΤΟΜΑΤΗ ΕΚΤΡΩΣΗ(0,5%)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ΠΡΟΩΡΟ ΤΟΚΕΤΟ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ΕΠΙΠΛΟΚΕΣ</a:t>
            </a:r>
            <a:endParaRPr lang="el-G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ΟΙ ΚΥΗΣΕΙΣ ΥΨΗΛΟΥ ΚΙΝΔΥΝΟΥ ΕΧΟΥΝ ΟΥΤΩΣ Η ΑΛΛΩΣ ΜΕΓΑΛΥΤΕΡΟ ΚΙΝΔΥΝΟ ΑΥΤΟΜΑΤΩΝ ΕΚΤΡΩΣΕΩΝ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ΣΕ </a:t>
            </a:r>
            <a:r>
              <a:rPr lang="en-US" sz="3200" dirty="0" err="1" smtClean="0">
                <a:latin typeface="Book Antiqua" pitchFamily="18" charset="0"/>
              </a:rPr>
              <a:t>Rh</a:t>
            </a:r>
            <a:r>
              <a:rPr lang="en-US" sz="3200" dirty="0" smtClean="0">
                <a:latin typeface="Book Antiqua" pitchFamily="18" charset="0"/>
              </a:rPr>
              <a:t> A</a:t>
            </a:r>
            <a:r>
              <a:rPr lang="el-GR" sz="3200" dirty="0" smtClean="0">
                <a:latin typeface="Book Antiqua" pitchFamily="18" charset="0"/>
              </a:rPr>
              <a:t>Ρ</a:t>
            </a:r>
            <a:r>
              <a:rPr lang="en-US" sz="3200" dirty="0" smtClean="0">
                <a:latin typeface="Book Antiqua" pitchFamily="18" charset="0"/>
              </a:rPr>
              <a:t>NHTIKE</a:t>
            </a:r>
            <a:r>
              <a:rPr lang="el-GR" sz="3200" dirty="0" smtClean="0">
                <a:latin typeface="Book Antiqua" pitchFamily="18" charset="0"/>
              </a:rPr>
              <a:t>Σ ΓΥΝΑΙΚΕΣ ΑΠΑΡΑΙΤΗΤΗ Η ΧΟΡΗΓΗΣΗ ΑΝΤΙ-</a:t>
            </a:r>
            <a:r>
              <a:rPr lang="en-US" sz="3200" dirty="0" smtClean="0">
                <a:latin typeface="Book Antiqua" pitchFamily="18" charset="0"/>
              </a:rPr>
              <a:t>D </a:t>
            </a:r>
            <a:r>
              <a:rPr lang="el-GR" sz="3200" dirty="0" smtClean="0">
                <a:latin typeface="Book Antiqua" pitchFamily="18" charset="0"/>
              </a:rPr>
              <a:t>ΣΦΑΙΡΙΝΗΣ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ΜΕΤΑ ΤΗΝ 19</a:t>
            </a:r>
            <a:r>
              <a:rPr lang="el-GR" sz="3200" baseline="30000" dirty="0" smtClean="0">
                <a:latin typeface="Book Antiqua" pitchFamily="18" charset="0"/>
              </a:rPr>
              <a:t>Η</a:t>
            </a:r>
            <a:r>
              <a:rPr lang="el-GR" sz="3200" dirty="0" smtClean="0">
                <a:latin typeface="Book Antiqua" pitchFamily="18" charset="0"/>
              </a:rPr>
              <a:t> ΕΒΔΟΜΑΔΑ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ΕΚΤΙΜΗΣΗ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ΧΡΩΜΟΣΩΜΑΤΙΚΟΥ ΕΛΕΓΧΟΥ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ΑΙΜΑΤΟΛΟΓΙΚΕΣ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ΒΙΟΧΗΜΙΚΕΣ ΠΑΡΑΜΕΤΡΟΙ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ΜΕΤΑΓΓΙΣΗ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ΕΠΙΠΛΟΚΕΣ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ΒΡΑΔΥΚΑΡΔΙΑ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ΠΡΟΣΚΑΙΡΗ ΔΙΑΦΥΓΗ ΑΙΜΑΤΟΣ</a:t>
            </a:r>
          </a:p>
          <a:p>
            <a:pPr>
              <a:buFont typeface="Arial" pitchFamily="34" charset="0"/>
              <a:buChar char="•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ΟΜΦΑΛΙΔΟΚΕΝΤΗΣΗ</a:t>
            </a:r>
            <a:endParaRPr lang="el-G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857224" y="2000240"/>
            <a:ext cx="7715304" cy="4643470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ΑΥΞΗΜΕΝΗ </a:t>
            </a:r>
            <a:r>
              <a:rPr lang="en-US" sz="3200" dirty="0" smtClean="0">
                <a:latin typeface="Book Antiqua" pitchFamily="18" charset="0"/>
              </a:rPr>
              <a:t>AFP </a:t>
            </a:r>
            <a:r>
              <a:rPr lang="el-GR" sz="3200" dirty="0" smtClean="0">
                <a:latin typeface="Book Antiqua" pitchFamily="18" charset="0"/>
              </a:rPr>
              <a:t>ΣΤΟΝ ΟΡΟ ΤΗΣ ΜΗΤΕΡΑΣ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ΒΛΑΒΕΣ ΤΟΥ ΝΕΥΡΙΚΟΥ ΣΩΛΗΝΑ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ΠΟΛΥΔΥΜΗ ΚΥΗΣΗ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ΟΜΦΑΛΟΚΗΛΗ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ΓΑΣΤΡΟΣΧΙΣΗ</a:t>
            </a:r>
          </a:p>
          <a:p>
            <a:pPr marL="569214" indent="-514350">
              <a:buFont typeface="+mj-lt"/>
              <a:buAutoNum type="arabicPeriod"/>
            </a:pPr>
            <a:r>
              <a:rPr lang="en-US" sz="3200" dirty="0" smtClean="0">
                <a:latin typeface="Book Antiqua" pitchFamily="18" charset="0"/>
              </a:rPr>
              <a:t>TURNER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ΑΠΟΦΡΑΞΗ ΕΝΤΕΡΟΥ ΕΜΒΡΥΟΥ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ΤΕΡΑΤΩΜΑ</a:t>
            </a:r>
          </a:p>
          <a:p>
            <a:pPr marL="569214" indent="-514350">
              <a:buFont typeface="+mj-lt"/>
              <a:buAutoNum type="arabicPeriod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1202424"/>
          </a:xfrm>
        </p:spPr>
        <p:txBody>
          <a:bodyPr/>
          <a:lstStyle/>
          <a:p>
            <a:r>
              <a:rPr lang="el-GR" dirty="0" smtClean="0"/>
              <a:t>ΠΡΟΓΕΝΝΗΤΙΚΟΣ ΕΛΕΓΧΟΣ ΜΕ ΟΡΟΛΟΓΙΚΟΥΣ ΔΕΙΚΤΕΣ</a:t>
            </a:r>
            <a:endParaRPr lang="el-G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9203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Σ.</a:t>
            </a:r>
            <a:r>
              <a:rPr lang="en-US" sz="3200" dirty="0" smtClean="0">
                <a:latin typeface="Book Antiqua" pitchFamily="18" charset="0"/>
              </a:rPr>
              <a:t>DOWN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ΤΡΙΣΩΜΙΑ 18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ΤΡΙΠΛΟ ΤΕΣΤ Η Α-ΤΕΣΤ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ΜΕΤΑ ΤΙΣ 15 ΕΒΔΟΜΑΔΕΣ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ΣΥΝΔΙΑΣΜΟΣ </a:t>
            </a:r>
            <a:r>
              <a:rPr lang="en-US" dirty="0" smtClean="0"/>
              <a:t>AFP-E3-</a:t>
            </a:r>
            <a:r>
              <a:rPr lang="el-GR" dirty="0" smtClean="0"/>
              <a:t>β-</a:t>
            </a:r>
            <a:r>
              <a:rPr lang="en-US" dirty="0" smtClean="0"/>
              <a:t>HCG</a:t>
            </a:r>
            <a:endParaRPr lang="el-G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>
                <a:latin typeface="Book Antiqua" pitchFamily="18" charset="0"/>
              </a:rPr>
              <a:t>PAPP-A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ΕΛΕΥΘΕΡΗ β-</a:t>
            </a:r>
            <a:r>
              <a:rPr lang="en-US" sz="3200" dirty="0" err="1" smtClean="0">
                <a:latin typeface="Book Antiqua" pitchFamily="18" charset="0"/>
              </a:rPr>
              <a:t>hCG</a:t>
            </a:r>
            <a:endParaRPr lang="en-US" sz="32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ΜΕΤΑ ΤΙΣ 9 ΕΒΔΟΜΑΔΕΣ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ΣΥΝΔΙΑΖΕΤΑΙ ΜΕ ΑΥΧΕΝΙΚΗ ΔΙΑΦΑΝΕΙΑ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ΠΡΟΣΤΙΘΕΤΑΙ Η ΑΠΟΥΣΙΑ ΡΙΝΙΚΟΥ ΟΣΤΟΥ,ΠΑΛΙΝΔΡΟΜΗΣΗ ΣΤΗΝ ΤΡΙΓΛΩΧΙΝΑ ΒΑΛΒΙΔΑ ΚΑΙ Η ΡΟΗ ΣΤΟΝ ΦΛΕΒΩΔΗ ΠΟΡΟ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ΔΙΠΛΟ ΤΕΣΤ-ΑΥΧΕΝΙΚΗ ΔΙΑΦΑΝΕΙΑ</a:t>
            </a:r>
            <a:endParaRPr lang="el-G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ΣΤΗΝ ΕΞΩΣΩΜΑΤΙΚΗ ΓΟΝΙΜΟΠΟΙΗΣΗ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Η ΑΠΌ ΑΦΑΙΡΕΣΗ ΕΝΌΣ ΚΥΤΤΑΡΟΥ ΑΠΌ ΕΜΒΡΥΟ ΟΧΤΩ ΚΥΤΤΑΡΩΝ Η ΑΠΌ ΤΗΝ ΤΡΟΦΟΒΛΑΣΤΗ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ΠΡΟΕΜΦΥΤΕΥΤΙΚΗ ΔΙΑΓΝΩΣΗ</a:t>
            </a:r>
            <a:endParaRPr lang="el-G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chealth.com/wp-content/uploads/sites/18/2010/11/PG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096374" cy="6715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1773928"/>
          </a:xfrm>
        </p:spPr>
        <p:txBody>
          <a:bodyPr/>
          <a:lstStyle/>
          <a:p>
            <a:r>
              <a:rPr lang="el-GR" dirty="0" smtClean="0"/>
              <a:t>ΕΜΠΥΡΗΝΑ ΕΜΒΡΥΙΚΑ ΚΥΤΤΑΡΑ ΚΑΙ ΕΛΕΥΘΕΡΟ ΕΜΒΡΥΙΚΟ </a:t>
            </a:r>
            <a:r>
              <a:rPr lang="en-US" dirty="0" smtClean="0"/>
              <a:t>DNA </a:t>
            </a:r>
            <a:r>
              <a:rPr lang="el-GR" dirty="0" smtClean="0"/>
              <a:t>ΣΤΗΝ ΜΗΤΡΙΚΗ ΚΥΚΛΟΦΟΡΙΑ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14348" y="2428868"/>
            <a:ext cx="8001056" cy="4143404"/>
          </a:xfrm>
        </p:spPr>
        <p:txBody>
          <a:bodyPr>
            <a:normAutofit fontScale="925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ΧΩΡΙΣ ΕΠΕΜΒΑΤΙΚΕΣ ΤΕΧΝΙΚΕΣ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ΕΜΒΡΥΙΚΑ ΛΕΜΦΟΚΥΤΤΑΡΑ,ΕΡΥΘΡΟΚΥΤΤΑΡΑ ΚΑΙ ΚΥΤΤΑΡΑ ΤΡΟΦΟΒΛΑΣΤΗΣ ΣΤΗ ΜΗΤΡΙΚΗ ΚΥΚΛΟΦΟΡΙΑ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ΠΡΟΣΔΙΟΡΙΣΜΟΣ </a:t>
            </a:r>
            <a:r>
              <a:rPr lang="en-US" sz="3200" dirty="0" smtClean="0">
                <a:latin typeface="Book Antiqua" pitchFamily="18" charset="0"/>
              </a:rPr>
              <a:t>RHESUS E</a:t>
            </a:r>
            <a:r>
              <a:rPr lang="el-GR" sz="3200" dirty="0" smtClean="0">
                <a:latin typeface="Book Antiqua" pitchFamily="18" charset="0"/>
              </a:rPr>
              <a:t>ΜΒΡΥΟΥ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ΦΥΛΟ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ΣΥΝΔΡΟΜΟ </a:t>
            </a:r>
            <a:r>
              <a:rPr lang="en-US" sz="3200" dirty="0" smtClean="0">
                <a:latin typeface="Book Antiqua" pitchFamily="18" charset="0"/>
              </a:rPr>
              <a:t>DOWN,18,13</a:t>
            </a:r>
            <a:endParaRPr lang="el-GR" sz="32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l-GR" sz="32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ΥΨΗΛΗΣ ΔΙΑΚΡΙΤΙΚΗΣ ΙΚΑΝΟΤΗΤΑΣ ΜΗΧΑΝΗΜΑ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ΕΞΕΤΑΣΤΗΣ ΜΕ ΓΝΩΣΕΙΣ ΕΜΒΡΥΟΜΗΤΡΙΚΗΣ ΙΑΤΡΙΚΗΣ</a:t>
            </a:r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ΑΠΑΡΑΙΤΗΤΑ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ΑΝΑΤΟΜΙΚΕΣ ΑΝΩΜΑΛΙΕΣ ΠΡΟΣΩΠΟΥ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ΑΝΩΜΑΛΙΕΣ ΝΕΥΡΙΚΟΥ ΣΩΛΗΝΑ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ΟΓΚΟΙ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ΟΓΚΟΜΕΤΡΙΑ ΕΓΚΕΦΑΛΟΥ,ΗΠΑΤΟΣ,ΜΥΟΚΑΡΔΙΟΥ </a:t>
            </a:r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3</a:t>
            </a:r>
            <a:r>
              <a:rPr lang="en-US" dirty="0" smtClean="0"/>
              <a:t>D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292038"/>
          </a:xfrm>
        </p:spPr>
        <p:txBody>
          <a:bodyPr>
            <a:normAutofit/>
          </a:bodyPr>
          <a:lstStyle/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ΠΡΟΣΔΙΟΡΙΣΜΟΣ ΘΕΣΗΣ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ΔΙΑΠΙΣΤΩΣΗ ΖΩΝΤΑΝΟΥ ΕΜΒΡΥΟΥ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ΑΡΙΘΜΟΣ ΕΜΒΡΥΩΝ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ΠΡΟΣΔΙΟΡΙΣΜΟΣ-ΕΠΙΒΕΒΑΙΩΣΗ ΗΛΙΚΙΑΣ ΚΥΗΣΗΣ+ΕΛΕΓΧΟΣ ΜΗΤΡΑΣ-ΕΞΑΡΤΗΜΑΤΩΝ</a:t>
            </a:r>
          </a:p>
          <a:p>
            <a:pPr marL="797814" indent="-742950">
              <a:buFont typeface="+mj-lt"/>
              <a:buAutoNum type="arabicPeriod"/>
            </a:pPr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ΥΠΕΡΗΧΟΓΡΑΦΗΜΑ 1</a:t>
            </a:r>
            <a:r>
              <a:rPr lang="el-GR" baseline="30000" dirty="0" smtClean="0"/>
              <a:t>ΟΥ</a:t>
            </a:r>
            <a:r>
              <a:rPr lang="el-GR" dirty="0" smtClean="0"/>
              <a:t> ΤΡΙΜΗΝΟΥ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ΠΟΛΎ ΝΩΡΙΣ ΣΤΗΝ ΚΥΗΣΗ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ΑΠΟΚΛΕΙΕΙ ΤΗΝ ΕΚΤΟΠΗ Ο ΕΝΔΟΜΗΤΡΙΟΣ ΕΜΒΡΥΙΚΟΣ ΠΟΛΟΣ Η Ο ΛΕΚΙΘΙΚΟΣ ΑΣΚΟΣ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ΠΡΟΣΟΧΗ ΌΤΑΝ ΔΕΝ ΑΝΙΧΝΕΥΕΤΑΙ ΕΝΔΟΜΗΤΡΙΑ ΚΥΗΣΗ ΣΤΙΣ ΚΑΤΑΛΛΗΛΕΣ ΕΒΔΟΜΑΔΕΣ</a:t>
            </a:r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ΠΡΟΣΔΙΟΡΙΣΜΟΣ ΘΕΣΗΣ ΚΥΗΣΗΣ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fetalultrasound.com/online/text/12-056_files/image0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421" y="0"/>
            <a:ext cx="916050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ΔΙΑΠΙΣΤΩΣΗ ΖΩΝΤΑΝΟΥ-ΝΕΚΡΟΥ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ΚΑΡΔΙΑΚΗ ΛΕΙΤΟΥΡΓΙΑ ΜΕΤΑ ΤΗΝ 5</a:t>
            </a:r>
            <a:r>
              <a:rPr lang="el-GR" sz="3600" baseline="30000" dirty="0" smtClean="0">
                <a:latin typeface="Book Antiqua" pitchFamily="18" charset="0"/>
              </a:rPr>
              <a:t>Η</a:t>
            </a:r>
            <a:r>
              <a:rPr lang="el-GR" sz="3600" dirty="0" smtClean="0">
                <a:latin typeface="Book Antiqua" pitchFamily="18" charset="0"/>
              </a:rPr>
              <a:t> </a:t>
            </a:r>
            <a:r>
              <a:rPr lang="el-GR" sz="3600" dirty="0" smtClean="0">
                <a:latin typeface="Book Antiqua" pitchFamily="18" charset="0"/>
              </a:rPr>
              <a:t>ΕΒΔΟΜΑΔΑ</a:t>
            </a:r>
            <a:endParaRPr lang="en-US" sz="36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ΑΡΝΗΤΙΚΗ—ΠΑΛΙΝΔΡΟΜΗ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ΜΥΛΗ?</a:t>
            </a:r>
            <a:endParaRPr lang="el-GR" sz="36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l-GR" sz="36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Μετρό">
  <a:themeElements>
    <a:clrScheme name="Μετρό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Μετρό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Μετρό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3126</TotalTime>
  <Words>519</Words>
  <Application>Microsoft Office PowerPoint</Application>
  <PresentationFormat>Προβολή στην οθόνη (4:3)</PresentationFormat>
  <Paragraphs>155</Paragraphs>
  <Slides>39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39</vt:i4>
      </vt:variant>
    </vt:vector>
  </HeadingPairs>
  <TitlesOfParts>
    <vt:vector size="40" baseType="lpstr">
      <vt:lpstr>Μετρό</vt:lpstr>
      <vt:lpstr>ΠΡΟΓΕΝΝΗΤΙΚΟΣ ΕΛΕΓΧΟΣ</vt:lpstr>
      <vt:lpstr>ΕΝΔΕΙΞΕΙΣ</vt:lpstr>
      <vt:lpstr>ΥΠΕΡΗΧΟΣ</vt:lpstr>
      <vt:lpstr>ΑΠΑΡΑΙΤΗΤΑ</vt:lpstr>
      <vt:lpstr>3D</vt:lpstr>
      <vt:lpstr>ΥΠΕΡΗΧΟΓΡΑΦΗΜΑ 1ΟΥ ΤΡΙΜΗΝΟΥ</vt:lpstr>
      <vt:lpstr>ΠΡΟΣΔΙΟΡΙΣΜΟΣ ΘΕΣΗΣ ΚΥΗΣΗΣ</vt:lpstr>
      <vt:lpstr>Διαφάνεια 8</vt:lpstr>
      <vt:lpstr>ΔΙΑΠΙΣΤΩΣΗ ΖΩΝΤΑΝΟΥ-ΝΕΚΡΟΥ</vt:lpstr>
      <vt:lpstr>Διαφάνεια 10</vt:lpstr>
      <vt:lpstr>Διαφάνεια 11</vt:lpstr>
      <vt:lpstr>ΚΑΘΟΡΙΣΜΟΣ ΑΡΙΘΜΟΥ</vt:lpstr>
      <vt:lpstr>Διαφάνεια 13</vt:lpstr>
      <vt:lpstr>ΠΡΟΣΔΙΟΡΙΣΜΟΣ ΗΛΙΚΙΑΣ ΚΥΗΣΗΣ</vt:lpstr>
      <vt:lpstr>Διαφάνεια 15</vt:lpstr>
      <vt:lpstr>ΔΙΕΡΕΥΝΗΣΗ ΜΗΤΡΑΣ-ΕΞΑΡΤΗΜΑΤΩΝ</vt:lpstr>
      <vt:lpstr>Διαφάνεια 17</vt:lpstr>
      <vt:lpstr>Διαφάνεια 18</vt:lpstr>
      <vt:lpstr>ΑΥΧΕΝΙΚΗ ΔΙΑΦΑΝΕΙΑ</vt:lpstr>
      <vt:lpstr>Διαφάνεια 20</vt:lpstr>
      <vt:lpstr>ΕΠΕΜΒΑΤΙΚΕΣ-ΔΙΑΓΝΩΣΤΙΚΕΣ ΤΕΧΝΙΚΕΣ</vt:lpstr>
      <vt:lpstr>CVS</vt:lpstr>
      <vt:lpstr>Διαφάνεια 23</vt:lpstr>
      <vt:lpstr>ΕΝΔΕΙΞΕΙΣ</vt:lpstr>
      <vt:lpstr>ΕΠΙΠΛΟΚΕΣ</vt:lpstr>
      <vt:lpstr>ΑΜΝΙΟΠΑΡΑΚΕΝΤΗΣΗ</vt:lpstr>
      <vt:lpstr>Διαφάνεια 27</vt:lpstr>
      <vt:lpstr>ENΔΕΙΞΕΙΣ 1</vt:lpstr>
      <vt:lpstr>ΕΝΔΕΙΞΕΙΣ 2</vt:lpstr>
      <vt:lpstr>ΕΝΔΕΙΞΕΙΣ 3</vt:lpstr>
      <vt:lpstr>ΕΠΙΠΛΟΚΕΣ</vt:lpstr>
      <vt:lpstr>Διαφάνεια 32</vt:lpstr>
      <vt:lpstr>ΟΜΦΑΛΙΔΟΚΕΝΤΗΣΗ</vt:lpstr>
      <vt:lpstr>ΠΡΟΓΕΝΝΗΤΙΚΟΣ ΕΛΕΓΧΟΣ ΜΕ ΟΡΟΛΟΓΙΚΟΥΣ ΔΕΙΚΤΕΣ</vt:lpstr>
      <vt:lpstr>ΣΥΝΔΙΑΣΜΟΣ AFP-E3-β-HCG</vt:lpstr>
      <vt:lpstr>ΔΙΠΛΟ ΤΕΣΤ-ΑΥΧΕΝΙΚΗ ΔΙΑΦΑΝΕΙΑ</vt:lpstr>
      <vt:lpstr>ΠΡΟΕΜΦΥΤΕΥΤΙΚΗ ΔΙΑΓΝΩΣΗ</vt:lpstr>
      <vt:lpstr>Διαφάνεια 38</vt:lpstr>
      <vt:lpstr>ΕΜΠΥΡΗΝΑ ΕΜΒΡΥΙΚΑ ΚΥΤΤΑΡΑ ΚΑΙ ΕΛΕΥΘΕΡΟ ΕΜΒΡΥΙΚΟ DNA ΣΤΗΝ ΜΗΤΡΙΚΗ ΚΥΚΛΟΦΟΡΙΑ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ΠΡΟΓΕΝΝΗΤΙΚΟΣ ΕΛΕΓΧΟΣ</dc:title>
  <dc:creator>user</dc:creator>
  <cp:lastModifiedBy>user</cp:lastModifiedBy>
  <cp:revision>185</cp:revision>
  <dcterms:created xsi:type="dcterms:W3CDTF">2015-12-15T20:35:02Z</dcterms:created>
  <dcterms:modified xsi:type="dcterms:W3CDTF">2016-01-21T11:09:58Z</dcterms:modified>
</cp:coreProperties>
</file>