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35"/>
  </p:handoutMasterIdLst>
  <p:sldIdLst>
    <p:sldId id="388" r:id="rId2"/>
    <p:sldId id="389" r:id="rId3"/>
    <p:sldId id="390" r:id="rId4"/>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408" r:id="rId22"/>
    <p:sldId id="409" r:id="rId23"/>
    <p:sldId id="410" r:id="rId24"/>
    <p:sldId id="411" r:id="rId25"/>
    <p:sldId id="412" r:id="rId26"/>
    <p:sldId id="413" r:id="rId27"/>
    <p:sldId id="414" r:id="rId28"/>
    <p:sldId id="415" r:id="rId29"/>
    <p:sldId id="416" r:id="rId30"/>
    <p:sldId id="417" r:id="rId31"/>
    <p:sldId id="418" r:id="rId32"/>
    <p:sldId id="420" r:id="rId33"/>
    <p:sldId id="421" r:id="rId34"/>
  </p:sldIdLst>
  <p:sldSz cx="9144000" cy="6858000" type="screen4x3"/>
  <p:notesSz cx="6635750" cy="9772650"/>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FFFF99"/>
    <a:srgbClr val="CCFF33"/>
    <a:srgbClr val="FFFFFF"/>
    <a:srgbClr val="F8F8F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680" autoAdjust="0"/>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874963" cy="488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l-GR"/>
          </a:p>
        </p:txBody>
      </p:sp>
      <p:sp>
        <p:nvSpPr>
          <p:cNvPr id="39939" name="Rectangle 3"/>
          <p:cNvSpPr>
            <a:spLocks noGrp="1" noChangeArrowheads="1"/>
          </p:cNvSpPr>
          <p:nvPr>
            <p:ph type="dt" sz="quarter" idx="1"/>
          </p:nvPr>
        </p:nvSpPr>
        <p:spPr bwMode="auto">
          <a:xfrm>
            <a:off x="3760788" y="0"/>
            <a:ext cx="2874962" cy="488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l-GR"/>
          </a:p>
        </p:txBody>
      </p:sp>
      <p:sp>
        <p:nvSpPr>
          <p:cNvPr id="39940" name="Rectangle 4"/>
          <p:cNvSpPr>
            <a:spLocks noGrp="1" noChangeArrowheads="1"/>
          </p:cNvSpPr>
          <p:nvPr>
            <p:ph type="ftr" sz="quarter" idx="2"/>
          </p:nvPr>
        </p:nvSpPr>
        <p:spPr bwMode="auto">
          <a:xfrm>
            <a:off x="0" y="9283700"/>
            <a:ext cx="2874963" cy="488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l-GR"/>
          </a:p>
        </p:txBody>
      </p:sp>
      <p:sp>
        <p:nvSpPr>
          <p:cNvPr id="39941" name="Rectangle 5"/>
          <p:cNvSpPr>
            <a:spLocks noGrp="1" noChangeArrowheads="1"/>
          </p:cNvSpPr>
          <p:nvPr>
            <p:ph type="sldNum" sz="quarter" idx="3"/>
          </p:nvPr>
        </p:nvSpPr>
        <p:spPr bwMode="auto">
          <a:xfrm>
            <a:off x="3760788" y="9283700"/>
            <a:ext cx="2874962" cy="488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8FEFCA7-6CDF-490B-BD0E-6E4CE1F18433}" type="slidenum">
              <a:rPr lang="el-GR"/>
              <a:pPr>
                <a:defRPr/>
              </a:pPr>
              <a:t>‹#›</a:t>
            </a:fld>
            <a:endParaRPr lang="el-GR"/>
          </a:p>
        </p:txBody>
      </p:sp>
    </p:spTree>
    <p:extLst>
      <p:ext uri="{BB962C8B-B14F-4D97-AF65-F5344CB8AC3E}">
        <p14:creationId xmlns:p14="http://schemas.microsoft.com/office/powerpoint/2010/main" xmlns="" val="17416496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3175" y="2438400"/>
            <a:ext cx="9147175" cy="1063625"/>
            <a:chOff x="-2" y="1536"/>
            <a:chExt cx="5762" cy="670"/>
          </a:xfrm>
        </p:grpSpPr>
        <p:grpSp>
          <p:nvGrpSpPr>
            <p:cNvPr id="5" name="Group 3"/>
            <p:cNvGrpSpPr>
              <a:grpSpLocks/>
            </p:cNvGrpSpPr>
            <p:nvPr/>
          </p:nvGrpSpPr>
          <p:grpSpPr bwMode="auto">
            <a:xfrm flipH="1">
              <a:off x="-2" y="1562"/>
              <a:ext cx="5762" cy="638"/>
              <a:chOff x="-2" y="1562"/>
              <a:chExt cx="5762" cy="638"/>
            </a:xfrm>
          </p:grpSpPr>
          <p:sp>
            <p:nvSpPr>
              <p:cNvPr id="8" name="Freeform 4"/>
              <p:cNvSpPr>
                <a:spLocks/>
              </p:cNvSpPr>
              <p:nvPr/>
            </p:nvSpPr>
            <p:spPr bwMode="ltGray">
              <a:xfrm rot="-5400000">
                <a:off x="2559" y="-993"/>
                <a:ext cx="624" cy="5745"/>
              </a:xfrm>
              <a:custGeom>
                <a:avLst/>
                <a:gdLst>
                  <a:gd name="T0" fmla="*/ 0 w 1000"/>
                  <a:gd name="T1" fmla="*/ 0 h 720"/>
                  <a:gd name="T2" fmla="*/ 0 w 1000"/>
                  <a:gd name="T3" fmla="*/ 5745 h 720"/>
                  <a:gd name="T4" fmla="*/ 624 w 1000"/>
                  <a:gd name="T5" fmla="*/ 5745 h 720"/>
                  <a:gd name="T6" fmla="*/ 624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9" name="Freeform 5"/>
              <p:cNvSpPr>
                <a:spLocks/>
              </p:cNvSpPr>
              <p:nvPr/>
            </p:nvSpPr>
            <p:spPr bwMode="ltGray">
              <a:xfrm rot="-5400000">
                <a:off x="1323" y="1669"/>
                <a:ext cx="624" cy="421"/>
              </a:xfrm>
              <a:custGeom>
                <a:avLst/>
                <a:gdLst>
                  <a:gd name="T0" fmla="*/ 0 w 624"/>
                  <a:gd name="T1" fmla="*/ 0 h 317"/>
                  <a:gd name="T2" fmla="*/ 0 w 624"/>
                  <a:gd name="T3" fmla="*/ 361 h 317"/>
                  <a:gd name="T4" fmla="*/ 624 w 624"/>
                  <a:gd name="T5" fmla="*/ 36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 name="Freeform 6"/>
              <p:cNvSpPr>
                <a:spLocks/>
              </p:cNvSpPr>
              <p:nvPr/>
            </p:nvSpPr>
            <p:spPr bwMode="ltGray">
              <a:xfrm rot="-5400000">
                <a:off x="982" y="1669"/>
                <a:ext cx="624" cy="422"/>
              </a:xfrm>
              <a:custGeom>
                <a:avLst/>
                <a:gdLst>
                  <a:gd name="T0" fmla="*/ 0 w 624"/>
                  <a:gd name="T1" fmla="*/ 0 h 317"/>
                  <a:gd name="T2" fmla="*/ 0 w 624"/>
                  <a:gd name="T3" fmla="*/ 362 h 317"/>
                  <a:gd name="T4" fmla="*/ 624 w 624"/>
                  <a:gd name="T5" fmla="*/ 36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1" name="Freeform 7"/>
              <p:cNvSpPr>
                <a:spLocks/>
              </p:cNvSpPr>
              <p:nvPr/>
            </p:nvSpPr>
            <p:spPr bwMode="ltGray">
              <a:xfrm rot="-5400000">
                <a:off x="-57" y="1752"/>
                <a:ext cx="624" cy="255"/>
              </a:xfrm>
              <a:custGeom>
                <a:avLst/>
                <a:gdLst>
                  <a:gd name="T0" fmla="*/ 0 w 624"/>
                  <a:gd name="T1" fmla="*/ 37 h 370"/>
                  <a:gd name="T2" fmla="*/ 0 w 624"/>
                  <a:gd name="T3" fmla="*/ 224 h 370"/>
                  <a:gd name="T4" fmla="*/ 624 w 624"/>
                  <a:gd name="T5" fmla="*/ 224 h 370"/>
                  <a:gd name="T6" fmla="*/ 624 w 624"/>
                  <a:gd name="T7" fmla="*/ 37 h 370"/>
                  <a:gd name="T8" fmla="*/ 384 w 624"/>
                  <a:gd name="T9" fmla="*/ 6 h 370"/>
                  <a:gd name="T10" fmla="*/ 0 w 624"/>
                  <a:gd name="T11" fmla="*/ 37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xmlns="" w="9525">
                    <a:solidFill>
                      <a:schemeClr val="tx2"/>
                    </a:solidFill>
                    <a:round/>
                    <a:headEnd/>
                    <a:tailEnd/>
                  </a14:hiddenLine>
                </a:ext>
              </a:extLst>
            </p:spPr>
            <p:txBody>
              <a:bodyPr wrap="none" anchor="ctr"/>
              <a:lstStyle/>
              <a:p>
                <a:endParaRPr lang="el-GR"/>
              </a:p>
            </p:txBody>
          </p:sp>
          <p:sp>
            <p:nvSpPr>
              <p:cNvPr id="12" name="Freeform 8"/>
              <p:cNvSpPr>
                <a:spLocks/>
              </p:cNvSpPr>
              <p:nvPr/>
            </p:nvSpPr>
            <p:spPr bwMode="ltGray">
              <a:xfrm rot="-5400000">
                <a:off x="664" y="1733"/>
                <a:ext cx="624" cy="294"/>
              </a:xfrm>
              <a:custGeom>
                <a:avLst/>
                <a:gdLst>
                  <a:gd name="T0" fmla="*/ 0 w 624"/>
                  <a:gd name="T1" fmla="*/ 0 h 317"/>
                  <a:gd name="T2" fmla="*/ 0 w 624"/>
                  <a:gd name="T3" fmla="*/ 252 h 317"/>
                  <a:gd name="T4" fmla="*/ 624 w 624"/>
                  <a:gd name="T5" fmla="*/ 25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3" name="Freeform 9"/>
              <p:cNvSpPr>
                <a:spLocks/>
              </p:cNvSpPr>
              <p:nvPr/>
            </p:nvSpPr>
            <p:spPr bwMode="ltGray">
              <a:xfrm rot="-5400000">
                <a:off x="442" y="1699"/>
                <a:ext cx="624" cy="362"/>
              </a:xfrm>
              <a:custGeom>
                <a:avLst/>
                <a:gdLst>
                  <a:gd name="T0" fmla="*/ 0 w 624"/>
                  <a:gd name="T1" fmla="*/ 0 h 272"/>
                  <a:gd name="T2" fmla="*/ 0 w 624"/>
                  <a:gd name="T3" fmla="*/ 362 h 272"/>
                  <a:gd name="T4" fmla="*/ 240 w 624"/>
                  <a:gd name="T5" fmla="*/ 319 h 272"/>
                  <a:gd name="T6" fmla="*/ 624 w 624"/>
                  <a:gd name="T7" fmla="*/ 362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4" name="Freeform 10"/>
              <p:cNvSpPr>
                <a:spLocks/>
              </p:cNvSpPr>
              <p:nvPr/>
            </p:nvSpPr>
            <p:spPr bwMode="ltGray">
              <a:xfrm rot="-5400000">
                <a:off x="156" y="1726"/>
                <a:ext cx="632" cy="315"/>
              </a:xfrm>
              <a:custGeom>
                <a:avLst/>
                <a:gdLst>
                  <a:gd name="T0" fmla="*/ 8 w 632"/>
                  <a:gd name="T1" fmla="*/ 39 h 362"/>
                  <a:gd name="T2" fmla="*/ 8 w 632"/>
                  <a:gd name="T3" fmla="*/ 276 h 362"/>
                  <a:gd name="T4" fmla="*/ 248 w 632"/>
                  <a:gd name="T5" fmla="*/ 276 h 362"/>
                  <a:gd name="T6" fmla="*/ 632 w 632"/>
                  <a:gd name="T7" fmla="*/ 276 h 362"/>
                  <a:gd name="T8" fmla="*/ 632 w 632"/>
                  <a:gd name="T9" fmla="*/ 39 h 362"/>
                  <a:gd name="T10" fmla="*/ 104 w 632"/>
                  <a:gd name="T11" fmla="*/ 39 h 362"/>
                  <a:gd name="T12" fmla="*/ 8 w 632"/>
                  <a:gd name="T13" fmla="*/ 39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5" name="Freeform 11"/>
              <p:cNvSpPr>
                <a:spLocks/>
              </p:cNvSpPr>
              <p:nvPr/>
            </p:nvSpPr>
            <p:spPr bwMode="ltGray">
              <a:xfrm rot="-5400000">
                <a:off x="3211" y="1664"/>
                <a:ext cx="624" cy="421"/>
              </a:xfrm>
              <a:custGeom>
                <a:avLst/>
                <a:gdLst>
                  <a:gd name="T0" fmla="*/ 0 w 624"/>
                  <a:gd name="T1" fmla="*/ 0 h 317"/>
                  <a:gd name="T2" fmla="*/ 0 w 624"/>
                  <a:gd name="T3" fmla="*/ 361 h 317"/>
                  <a:gd name="T4" fmla="*/ 624 w 624"/>
                  <a:gd name="T5" fmla="*/ 36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6" name="Freeform 12"/>
              <p:cNvSpPr>
                <a:spLocks/>
              </p:cNvSpPr>
              <p:nvPr/>
            </p:nvSpPr>
            <p:spPr bwMode="ltGray">
              <a:xfrm rot="-5400000">
                <a:off x="2870" y="1664"/>
                <a:ext cx="624" cy="422"/>
              </a:xfrm>
              <a:custGeom>
                <a:avLst/>
                <a:gdLst>
                  <a:gd name="T0" fmla="*/ 0 w 624"/>
                  <a:gd name="T1" fmla="*/ 0 h 317"/>
                  <a:gd name="T2" fmla="*/ 0 w 624"/>
                  <a:gd name="T3" fmla="*/ 362 h 317"/>
                  <a:gd name="T4" fmla="*/ 624 w 624"/>
                  <a:gd name="T5" fmla="*/ 36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7" name="Freeform 13"/>
              <p:cNvSpPr>
                <a:spLocks/>
              </p:cNvSpPr>
              <p:nvPr/>
            </p:nvSpPr>
            <p:spPr bwMode="ltGray">
              <a:xfrm rot="-5400000">
                <a:off x="1830" y="1747"/>
                <a:ext cx="624" cy="255"/>
              </a:xfrm>
              <a:custGeom>
                <a:avLst/>
                <a:gdLst>
                  <a:gd name="T0" fmla="*/ 0 w 624"/>
                  <a:gd name="T1" fmla="*/ 37 h 370"/>
                  <a:gd name="T2" fmla="*/ 0 w 624"/>
                  <a:gd name="T3" fmla="*/ 224 h 370"/>
                  <a:gd name="T4" fmla="*/ 624 w 624"/>
                  <a:gd name="T5" fmla="*/ 224 h 370"/>
                  <a:gd name="T6" fmla="*/ 624 w 624"/>
                  <a:gd name="T7" fmla="*/ 37 h 370"/>
                  <a:gd name="T8" fmla="*/ 384 w 624"/>
                  <a:gd name="T9" fmla="*/ 6 h 370"/>
                  <a:gd name="T10" fmla="*/ 0 w 624"/>
                  <a:gd name="T11" fmla="*/ 37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xmlns="" w="9525">
                    <a:solidFill>
                      <a:schemeClr val="tx2"/>
                    </a:solidFill>
                    <a:round/>
                    <a:headEnd/>
                    <a:tailEnd/>
                  </a14:hiddenLine>
                </a:ext>
              </a:extLst>
            </p:spPr>
            <p:txBody>
              <a:bodyPr wrap="none" anchor="ctr"/>
              <a:lstStyle/>
              <a:p>
                <a:endParaRPr lang="el-GR"/>
              </a:p>
            </p:txBody>
          </p:sp>
          <p:sp>
            <p:nvSpPr>
              <p:cNvPr id="18" name="Freeform 14"/>
              <p:cNvSpPr>
                <a:spLocks/>
              </p:cNvSpPr>
              <p:nvPr/>
            </p:nvSpPr>
            <p:spPr bwMode="ltGray">
              <a:xfrm rot="-5400000">
                <a:off x="2551" y="1728"/>
                <a:ext cx="624" cy="294"/>
              </a:xfrm>
              <a:custGeom>
                <a:avLst/>
                <a:gdLst>
                  <a:gd name="T0" fmla="*/ 0 w 624"/>
                  <a:gd name="T1" fmla="*/ 0 h 317"/>
                  <a:gd name="T2" fmla="*/ 0 w 624"/>
                  <a:gd name="T3" fmla="*/ 252 h 317"/>
                  <a:gd name="T4" fmla="*/ 624 w 624"/>
                  <a:gd name="T5" fmla="*/ 25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9" name="Freeform 15"/>
              <p:cNvSpPr>
                <a:spLocks/>
              </p:cNvSpPr>
              <p:nvPr/>
            </p:nvSpPr>
            <p:spPr bwMode="ltGray">
              <a:xfrm rot="-5400000">
                <a:off x="2330" y="1694"/>
                <a:ext cx="624" cy="361"/>
              </a:xfrm>
              <a:custGeom>
                <a:avLst/>
                <a:gdLst>
                  <a:gd name="T0" fmla="*/ 0 w 624"/>
                  <a:gd name="T1" fmla="*/ 0 h 272"/>
                  <a:gd name="T2" fmla="*/ 0 w 624"/>
                  <a:gd name="T3" fmla="*/ 361 h 272"/>
                  <a:gd name="T4" fmla="*/ 240 w 624"/>
                  <a:gd name="T5" fmla="*/ 319 h 272"/>
                  <a:gd name="T6" fmla="*/ 624 w 624"/>
                  <a:gd name="T7" fmla="*/ 361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20" name="Freeform 16"/>
              <p:cNvSpPr>
                <a:spLocks/>
              </p:cNvSpPr>
              <p:nvPr/>
            </p:nvSpPr>
            <p:spPr bwMode="ltGray">
              <a:xfrm rot="-5400000">
                <a:off x="2043" y="1721"/>
                <a:ext cx="632" cy="316"/>
              </a:xfrm>
              <a:custGeom>
                <a:avLst/>
                <a:gdLst>
                  <a:gd name="T0" fmla="*/ 8 w 632"/>
                  <a:gd name="T1" fmla="*/ 39 h 362"/>
                  <a:gd name="T2" fmla="*/ 8 w 632"/>
                  <a:gd name="T3" fmla="*/ 277 h 362"/>
                  <a:gd name="T4" fmla="*/ 248 w 632"/>
                  <a:gd name="T5" fmla="*/ 277 h 362"/>
                  <a:gd name="T6" fmla="*/ 632 w 632"/>
                  <a:gd name="T7" fmla="*/ 277 h 362"/>
                  <a:gd name="T8" fmla="*/ 632 w 632"/>
                  <a:gd name="T9" fmla="*/ 39 h 362"/>
                  <a:gd name="T10" fmla="*/ 104 w 632"/>
                  <a:gd name="T11" fmla="*/ 39 h 362"/>
                  <a:gd name="T12" fmla="*/ 8 w 632"/>
                  <a:gd name="T13" fmla="*/ 39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21" name="Freeform 17"/>
              <p:cNvSpPr>
                <a:spLocks/>
              </p:cNvSpPr>
              <p:nvPr/>
            </p:nvSpPr>
            <p:spPr bwMode="ltGray">
              <a:xfrm rot="-5400000">
                <a:off x="4077" y="1669"/>
                <a:ext cx="624" cy="421"/>
              </a:xfrm>
              <a:custGeom>
                <a:avLst/>
                <a:gdLst>
                  <a:gd name="T0" fmla="*/ 0 w 624"/>
                  <a:gd name="T1" fmla="*/ 0 h 317"/>
                  <a:gd name="T2" fmla="*/ 0 w 624"/>
                  <a:gd name="T3" fmla="*/ 361 h 317"/>
                  <a:gd name="T4" fmla="*/ 624 w 624"/>
                  <a:gd name="T5" fmla="*/ 36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22" name="Freeform 18"/>
              <p:cNvSpPr>
                <a:spLocks/>
              </p:cNvSpPr>
              <p:nvPr/>
            </p:nvSpPr>
            <p:spPr bwMode="ltGray">
              <a:xfrm rot="-5400000">
                <a:off x="3736" y="1669"/>
                <a:ext cx="624" cy="422"/>
              </a:xfrm>
              <a:custGeom>
                <a:avLst/>
                <a:gdLst>
                  <a:gd name="T0" fmla="*/ 0 w 624"/>
                  <a:gd name="T1" fmla="*/ 0 h 317"/>
                  <a:gd name="T2" fmla="*/ 0 w 624"/>
                  <a:gd name="T3" fmla="*/ 362 h 317"/>
                  <a:gd name="T4" fmla="*/ 624 w 624"/>
                  <a:gd name="T5" fmla="*/ 36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23" name="Freeform 19"/>
              <p:cNvSpPr>
                <a:spLocks/>
              </p:cNvSpPr>
              <p:nvPr/>
            </p:nvSpPr>
            <p:spPr bwMode="ltGray">
              <a:xfrm rot="-5400000">
                <a:off x="4584" y="1747"/>
                <a:ext cx="624" cy="255"/>
              </a:xfrm>
              <a:custGeom>
                <a:avLst/>
                <a:gdLst>
                  <a:gd name="T0" fmla="*/ 0 w 624"/>
                  <a:gd name="T1" fmla="*/ 37 h 370"/>
                  <a:gd name="T2" fmla="*/ 0 w 624"/>
                  <a:gd name="T3" fmla="*/ 224 h 370"/>
                  <a:gd name="T4" fmla="*/ 624 w 624"/>
                  <a:gd name="T5" fmla="*/ 224 h 370"/>
                  <a:gd name="T6" fmla="*/ 624 w 624"/>
                  <a:gd name="T7" fmla="*/ 37 h 370"/>
                  <a:gd name="T8" fmla="*/ 384 w 624"/>
                  <a:gd name="T9" fmla="*/ 6 h 370"/>
                  <a:gd name="T10" fmla="*/ 0 w 624"/>
                  <a:gd name="T11" fmla="*/ 37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xmlns="" w="9525">
                    <a:solidFill>
                      <a:schemeClr val="tx2"/>
                    </a:solidFill>
                    <a:round/>
                    <a:headEnd/>
                    <a:tailEnd/>
                  </a14:hiddenLine>
                </a:ext>
              </a:extLst>
            </p:spPr>
            <p:txBody>
              <a:bodyPr wrap="none" anchor="ctr"/>
              <a:lstStyle/>
              <a:p>
                <a:endParaRPr lang="el-GR"/>
              </a:p>
            </p:txBody>
          </p:sp>
          <p:sp>
            <p:nvSpPr>
              <p:cNvPr id="24"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25" name="Freeform 21"/>
              <p:cNvSpPr>
                <a:spLocks/>
              </p:cNvSpPr>
              <p:nvPr/>
            </p:nvSpPr>
            <p:spPr bwMode="ltGray">
              <a:xfrm rot="-5400000">
                <a:off x="5084" y="1694"/>
                <a:ext cx="624" cy="361"/>
              </a:xfrm>
              <a:custGeom>
                <a:avLst/>
                <a:gdLst>
                  <a:gd name="T0" fmla="*/ 0 w 624"/>
                  <a:gd name="T1" fmla="*/ 0 h 272"/>
                  <a:gd name="T2" fmla="*/ 0 w 624"/>
                  <a:gd name="T3" fmla="*/ 361 h 272"/>
                  <a:gd name="T4" fmla="*/ 240 w 624"/>
                  <a:gd name="T5" fmla="*/ 319 h 272"/>
                  <a:gd name="T6" fmla="*/ 624 w 624"/>
                  <a:gd name="T7" fmla="*/ 361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26" name="Freeform 22"/>
              <p:cNvSpPr>
                <a:spLocks/>
              </p:cNvSpPr>
              <p:nvPr/>
            </p:nvSpPr>
            <p:spPr bwMode="ltGray">
              <a:xfrm rot="-5400000">
                <a:off x="4797" y="1721"/>
                <a:ext cx="632" cy="316"/>
              </a:xfrm>
              <a:custGeom>
                <a:avLst/>
                <a:gdLst>
                  <a:gd name="T0" fmla="*/ 8 w 632"/>
                  <a:gd name="T1" fmla="*/ 39 h 362"/>
                  <a:gd name="T2" fmla="*/ 8 w 632"/>
                  <a:gd name="T3" fmla="*/ 277 h 362"/>
                  <a:gd name="T4" fmla="*/ 248 w 632"/>
                  <a:gd name="T5" fmla="*/ 277 h 362"/>
                  <a:gd name="T6" fmla="*/ 632 w 632"/>
                  <a:gd name="T7" fmla="*/ 277 h 362"/>
                  <a:gd name="T8" fmla="*/ 632 w 632"/>
                  <a:gd name="T9" fmla="*/ 39 h 362"/>
                  <a:gd name="T10" fmla="*/ 104 w 632"/>
                  <a:gd name="T11" fmla="*/ 39 h 362"/>
                  <a:gd name="T12" fmla="*/ 8 w 632"/>
                  <a:gd name="T13" fmla="*/ 39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grpSp>
        <p:sp>
          <p:nvSpPr>
            <p:cNvPr id="6" name="Freeform 23"/>
            <p:cNvSpPr>
              <a:spLocks/>
            </p:cNvSpPr>
            <p:nvPr/>
          </p:nvSpPr>
          <p:spPr bwMode="ltGray">
            <a:xfrm flipH="1">
              <a:off x="-2" y="1536"/>
              <a:ext cx="5762" cy="412"/>
            </a:xfrm>
            <a:custGeom>
              <a:avLst/>
              <a:gdLst>
                <a:gd name="T0" fmla="*/ 0 w 5762"/>
                <a:gd name="T1" fmla="*/ 210 h 385"/>
                <a:gd name="T2" fmla="*/ 5762 w 5762"/>
                <a:gd name="T3" fmla="*/ 201 h 385"/>
                <a:gd name="T4" fmla="*/ 5762 w 5762"/>
                <a:gd name="T5" fmla="*/ 4 h 385"/>
                <a:gd name="T6" fmla="*/ 0 w 5762"/>
                <a:gd name="T7" fmla="*/ 0 h 385"/>
                <a:gd name="T8" fmla="*/ 0 w 5762"/>
                <a:gd name="T9" fmla="*/ 210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ffectLst/>
            <a:extLst>
              <a:ext uri="{91240B29-F687-4F45-9708-019B960494DF}">
                <a14:hiddenLine xmlns:a14="http://schemas.microsoft.com/office/drawing/2010/main" xmlns=""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l-GR"/>
            </a:p>
          </p:txBody>
        </p:sp>
        <p:sp>
          <p:nvSpPr>
            <p:cNvPr id="7"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ffectLst/>
            <a:extLst>
              <a:ext uri="{91240B29-F687-4F45-9708-019B960494DF}">
                <a14:hiddenLine xmlns:a14="http://schemas.microsoft.com/office/drawing/2010/main" xmlns="" w="9525" cap="flat">
                  <a:solidFill>
                    <a:schemeClr val="tx1"/>
                  </a:solidFill>
                  <a:prstDash val="solid"/>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l-GR"/>
            </a:p>
          </p:txBody>
        </p:sp>
      </p:grpSp>
      <p:sp>
        <p:nvSpPr>
          <p:cNvPr id="4121"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pPr lvl="0"/>
            <a:r>
              <a:rPr lang="el-GR" noProof="0" smtClean="0"/>
              <a:t>Κάντε κλικ για να επεξεργαστείτε τον τίτλο</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pPr lvl="0"/>
            <a:r>
              <a:rPr lang="el-GR" noProof="0" smtClean="0"/>
              <a:t>Κάντε κλικ για να επεξεργαστείτε τον υπότιτλο του υποδείγματος</a:t>
            </a:r>
          </a:p>
        </p:txBody>
      </p:sp>
      <p:sp>
        <p:nvSpPr>
          <p:cNvPr id="27" name="Rectangle 27"/>
          <p:cNvSpPr>
            <a:spLocks noGrp="1" noChangeArrowheads="1"/>
          </p:cNvSpPr>
          <p:nvPr>
            <p:ph type="dt" sz="half" idx="10"/>
          </p:nvPr>
        </p:nvSpPr>
        <p:spPr>
          <a:xfrm>
            <a:off x="1166813" y="6248400"/>
            <a:ext cx="1905000" cy="457200"/>
          </a:xfrm>
        </p:spPr>
        <p:txBody>
          <a:bodyPr/>
          <a:lstStyle>
            <a:lvl1pPr>
              <a:defRPr smtClean="0">
                <a:solidFill>
                  <a:srgbClr val="000000"/>
                </a:solidFill>
              </a:defRPr>
            </a:lvl1pPr>
          </a:lstStyle>
          <a:p>
            <a:pPr>
              <a:defRPr/>
            </a:pPr>
            <a:endParaRPr lang="el-GR"/>
          </a:p>
        </p:txBody>
      </p:sp>
      <p:sp>
        <p:nvSpPr>
          <p:cNvPr id="28" name="Rectangle 28"/>
          <p:cNvSpPr>
            <a:spLocks noGrp="1" noChangeArrowheads="1"/>
          </p:cNvSpPr>
          <p:nvPr>
            <p:ph type="ftr" sz="quarter" idx="11"/>
          </p:nvPr>
        </p:nvSpPr>
        <p:spPr/>
        <p:txBody>
          <a:bodyPr/>
          <a:lstStyle>
            <a:lvl1pPr>
              <a:defRPr smtClean="0">
                <a:solidFill>
                  <a:srgbClr val="000000"/>
                </a:solidFill>
              </a:defRPr>
            </a:lvl1pPr>
          </a:lstStyle>
          <a:p>
            <a:pPr>
              <a:defRPr/>
            </a:pPr>
            <a:endParaRPr lang="el-GR"/>
          </a:p>
        </p:txBody>
      </p:sp>
      <p:sp>
        <p:nvSpPr>
          <p:cNvPr id="29" name="Rectangle 29"/>
          <p:cNvSpPr>
            <a:spLocks noGrp="1" noChangeArrowheads="1"/>
          </p:cNvSpPr>
          <p:nvPr>
            <p:ph type="sldNum" sz="quarter" idx="12"/>
          </p:nvPr>
        </p:nvSpPr>
        <p:spPr/>
        <p:txBody>
          <a:bodyPr/>
          <a:lstStyle>
            <a:lvl1pPr>
              <a:defRPr smtClean="0">
                <a:solidFill>
                  <a:srgbClr val="000000"/>
                </a:solidFill>
              </a:defRPr>
            </a:lvl1pPr>
          </a:lstStyle>
          <a:p>
            <a:pPr>
              <a:defRPr/>
            </a:pPr>
            <a:fld id="{81CF9D32-29AF-4382-ABB2-0878A928C506}" type="slidenum">
              <a:rPr lang="el-GR"/>
              <a:pPr>
                <a:defRPr/>
              </a:pPr>
              <a:t>‹#›</a:t>
            </a:fld>
            <a:endParaRPr lang="el-GR"/>
          </a:p>
        </p:txBody>
      </p:sp>
    </p:spTree>
    <p:extLst>
      <p:ext uri="{BB962C8B-B14F-4D97-AF65-F5344CB8AC3E}">
        <p14:creationId xmlns:p14="http://schemas.microsoft.com/office/powerpoint/2010/main" xmlns="" val="358275524"/>
      </p:ext>
    </p:extLst>
  </p:cSld>
  <p:clrMapOvr>
    <a:masterClrMapping/>
  </p:clrMapOvr>
  <p:transition spd="med">
    <p:random/>
    <p:sndAc>
      <p:stSnd>
        <p:snd r:embed="rId1" name="projctor.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7"/>
          <p:cNvSpPr>
            <a:spLocks noGrp="1" noChangeArrowheads="1"/>
          </p:cNvSpPr>
          <p:nvPr>
            <p:ph type="dt" sz="half" idx="10"/>
          </p:nvPr>
        </p:nvSpPr>
        <p:spPr>
          <a:ln/>
        </p:spPr>
        <p:txBody>
          <a:bodyPr/>
          <a:lstStyle>
            <a:lvl1pPr>
              <a:defRPr/>
            </a:lvl1pPr>
          </a:lstStyle>
          <a:p>
            <a:pPr>
              <a:defRPr/>
            </a:pPr>
            <a:endParaRPr lang="el-GR"/>
          </a:p>
        </p:txBody>
      </p:sp>
      <p:sp>
        <p:nvSpPr>
          <p:cNvPr id="5" name="Rectangle 28"/>
          <p:cNvSpPr>
            <a:spLocks noGrp="1" noChangeArrowheads="1"/>
          </p:cNvSpPr>
          <p:nvPr>
            <p:ph type="ftr" sz="quarter" idx="11"/>
          </p:nvPr>
        </p:nvSpPr>
        <p:spPr>
          <a:ln/>
        </p:spPr>
        <p:txBody>
          <a:bodyPr/>
          <a:lstStyle>
            <a:lvl1pPr>
              <a:defRPr/>
            </a:lvl1pPr>
          </a:lstStyle>
          <a:p>
            <a:pPr>
              <a:defRPr/>
            </a:pPr>
            <a:endParaRPr lang="el-GR"/>
          </a:p>
        </p:txBody>
      </p:sp>
      <p:sp>
        <p:nvSpPr>
          <p:cNvPr id="6" name="Rectangle 29"/>
          <p:cNvSpPr>
            <a:spLocks noGrp="1" noChangeArrowheads="1"/>
          </p:cNvSpPr>
          <p:nvPr>
            <p:ph type="sldNum" sz="quarter" idx="12"/>
          </p:nvPr>
        </p:nvSpPr>
        <p:spPr>
          <a:ln/>
        </p:spPr>
        <p:txBody>
          <a:bodyPr/>
          <a:lstStyle>
            <a:lvl1pPr>
              <a:defRPr/>
            </a:lvl1pPr>
          </a:lstStyle>
          <a:p>
            <a:pPr>
              <a:defRPr/>
            </a:pPr>
            <a:fld id="{4C97D83F-C184-4983-8C54-D8A3A0B4A9CB}" type="slidenum">
              <a:rPr lang="el-GR"/>
              <a:pPr>
                <a:defRPr/>
              </a:pPr>
              <a:t>‹#›</a:t>
            </a:fld>
            <a:endParaRPr lang="el-GR"/>
          </a:p>
        </p:txBody>
      </p:sp>
    </p:spTree>
    <p:extLst>
      <p:ext uri="{BB962C8B-B14F-4D97-AF65-F5344CB8AC3E}">
        <p14:creationId xmlns:p14="http://schemas.microsoft.com/office/powerpoint/2010/main" xmlns="" val="2468797509"/>
      </p:ext>
    </p:extLst>
  </p:cSld>
  <p:clrMapOvr>
    <a:masterClrMapping/>
  </p:clrMapOvr>
  <p:transition spd="med">
    <p:random/>
    <p:sndAc>
      <p:stSnd>
        <p:snd r:embed="rId1" name="projctor.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002463" y="457200"/>
            <a:ext cx="1943100" cy="563880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1173163" y="457200"/>
            <a:ext cx="5676900" cy="56388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7"/>
          <p:cNvSpPr>
            <a:spLocks noGrp="1" noChangeArrowheads="1"/>
          </p:cNvSpPr>
          <p:nvPr>
            <p:ph type="dt" sz="half" idx="10"/>
          </p:nvPr>
        </p:nvSpPr>
        <p:spPr>
          <a:ln/>
        </p:spPr>
        <p:txBody>
          <a:bodyPr/>
          <a:lstStyle>
            <a:lvl1pPr>
              <a:defRPr/>
            </a:lvl1pPr>
          </a:lstStyle>
          <a:p>
            <a:pPr>
              <a:defRPr/>
            </a:pPr>
            <a:endParaRPr lang="el-GR"/>
          </a:p>
        </p:txBody>
      </p:sp>
      <p:sp>
        <p:nvSpPr>
          <p:cNvPr id="5" name="Rectangle 28"/>
          <p:cNvSpPr>
            <a:spLocks noGrp="1" noChangeArrowheads="1"/>
          </p:cNvSpPr>
          <p:nvPr>
            <p:ph type="ftr" sz="quarter" idx="11"/>
          </p:nvPr>
        </p:nvSpPr>
        <p:spPr>
          <a:ln/>
        </p:spPr>
        <p:txBody>
          <a:bodyPr/>
          <a:lstStyle>
            <a:lvl1pPr>
              <a:defRPr/>
            </a:lvl1pPr>
          </a:lstStyle>
          <a:p>
            <a:pPr>
              <a:defRPr/>
            </a:pPr>
            <a:endParaRPr lang="el-GR"/>
          </a:p>
        </p:txBody>
      </p:sp>
      <p:sp>
        <p:nvSpPr>
          <p:cNvPr id="6" name="Rectangle 29"/>
          <p:cNvSpPr>
            <a:spLocks noGrp="1" noChangeArrowheads="1"/>
          </p:cNvSpPr>
          <p:nvPr>
            <p:ph type="sldNum" sz="quarter" idx="12"/>
          </p:nvPr>
        </p:nvSpPr>
        <p:spPr>
          <a:ln/>
        </p:spPr>
        <p:txBody>
          <a:bodyPr/>
          <a:lstStyle>
            <a:lvl1pPr>
              <a:defRPr/>
            </a:lvl1pPr>
          </a:lstStyle>
          <a:p>
            <a:pPr>
              <a:defRPr/>
            </a:pPr>
            <a:fld id="{6BBF90F8-925E-4254-845C-F469BCEDD548}" type="slidenum">
              <a:rPr lang="el-GR"/>
              <a:pPr>
                <a:defRPr/>
              </a:pPr>
              <a:t>‹#›</a:t>
            </a:fld>
            <a:endParaRPr lang="el-GR"/>
          </a:p>
        </p:txBody>
      </p:sp>
    </p:spTree>
    <p:extLst>
      <p:ext uri="{BB962C8B-B14F-4D97-AF65-F5344CB8AC3E}">
        <p14:creationId xmlns:p14="http://schemas.microsoft.com/office/powerpoint/2010/main" xmlns="" val="89130171"/>
      </p:ext>
    </p:extLst>
  </p:cSld>
  <p:clrMapOvr>
    <a:masterClrMapping/>
  </p:clrMapOvr>
  <p:transition spd="med">
    <p:random/>
    <p:sndAc>
      <p:stSnd>
        <p:snd r:embed="rId1" name="projctor.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clipArtAndTx" preserve="1">
  <p:cSld name="Τίτλος, Clip Art και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1173163" y="457200"/>
            <a:ext cx="7772400" cy="1143000"/>
          </a:xfrm>
        </p:spPr>
        <p:txBody>
          <a:bodyPr/>
          <a:lstStyle/>
          <a:p>
            <a:r>
              <a:rPr lang="el-GR" smtClean="0"/>
              <a:t>Στυλ κύριου τίτλου</a:t>
            </a:r>
            <a:endParaRPr lang="el-GR"/>
          </a:p>
        </p:txBody>
      </p:sp>
      <p:sp>
        <p:nvSpPr>
          <p:cNvPr id="3" name="Θέση ClipArt 2"/>
          <p:cNvSpPr>
            <a:spLocks noGrp="1"/>
          </p:cNvSpPr>
          <p:nvPr>
            <p:ph type="clipArt" sz="half" idx="1"/>
          </p:nvPr>
        </p:nvSpPr>
        <p:spPr>
          <a:xfrm>
            <a:off x="1173163" y="1981200"/>
            <a:ext cx="3810000" cy="4114800"/>
          </a:xfrm>
        </p:spPr>
        <p:txBody>
          <a:bodyPr/>
          <a:lstStyle/>
          <a:p>
            <a:pPr lvl="0"/>
            <a:endParaRPr lang="el-GR" noProof="0" smtClean="0"/>
          </a:p>
        </p:txBody>
      </p:sp>
      <p:sp>
        <p:nvSpPr>
          <p:cNvPr id="4" name="Θέση κειμένου 3"/>
          <p:cNvSpPr>
            <a:spLocks noGrp="1"/>
          </p:cNvSpPr>
          <p:nvPr>
            <p:ph type="body" sz="half" idx="2"/>
          </p:nvPr>
        </p:nvSpPr>
        <p:spPr>
          <a:xfrm>
            <a:off x="5135563" y="1981200"/>
            <a:ext cx="3810000" cy="4114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27"/>
          <p:cNvSpPr>
            <a:spLocks noGrp="1" noChangeArrowheads="1"/>
          </p:cNvSpPr>
          <p:nvPr>
            <p:ph type="dt" sz="half" idx="10"/>
          </p:nvPr>
        </p:nvSpPr>
        <p:spPr>
          <a:ln/>
        </p:spPr>
        <p:txBody>
          <a:bodyPr/>
          <a:lstStyle>
            <a:lvl1pPr>
              <a:defRPr/>
            </a:lvl1pPr>
          </a:lstStyle>
          <a:p>
            <a:pPr>
              <a:defRPr/>
            </a:pPr>
            <a:endParaRPr lang="el-GR"/>
          </a:p>
        </p:txBody>
      </p:sp>
      <p:sp>
        <p:nvSpPr>
          <p:cNvPr id="6" name="Rectangle 28"/>
          <p:cNvSpPr>
            <a:spLocks noGrp="1" noChangeArrowheads="1"/>
          </p:cNvSpPr>
          <p:nvPr>
            <p:ph type="ftr" sz="quarter" idx="11"/>
          </p:nvPr>
        </p:nvSpPr>
        <p:spPr>
          <a:ln/>
        </p:spPr>
        <p:txBody>
          <a:bodyPr/>
          <a:lstStyle>
            <a:lvl1pPr>
              <a:defRPr/>
            </a:lvl1pPr>
          </a:lstStyle>
          <a:p>
            <a:pPr>
              <a:defRPr/>
            </a:pPr>
            <a:endParaRPr lang="el-GR"/>
          </a:p>
        </p:txBody>
      </p:sp>
      <p:sp>
        <p:nvSpPr>
          <p:cNvPr id="7" name="Rectangle 29"/>
          <p:cNvSpPr>
            <a:spLocks noGrp="1" noChangeArrowheads="1"/>
          </p:cNvSpPr>
          <p:nvPr>
            <p:ph type="sldNum" sz="quarter" idx="12"/>
          </p:nvPr>
        </p:nvSpPr>
        <p:spPr>
          <a:ln/>
        </p:spPr>
        <p:txBody>
          <a:bodyPr/>
          <a:lstStyle>
            <a:lvl1pPr>
              <a:defRPr/>
            </a:lvl1pPr>
          </a:lstStyle>
          <a:p>
            <a:pPr>
              <a:defRPr/>
            </a:pPr>
            <a:fld id="{C7FC1859-2EF3-4F9B-A720-2F03E87ADCCA}" type="slidenum">
              <a:rPr lang="el-GR"/>
              <a:pPr>
                <a:defRPr/>
              </a:pPr>
              <a:t>‹#›</a:t>
            </a:fld>
            <a:endParaRPr lang="el-GR"/>
          </a:p>
        </p:txBody>
      </p:sp>
    </p:spTree>
    <p:extLst>
      <p:ext uri="{BB962C8B-B14F-4D97-AF65-F5344CB8AC3E}">
        <p14:creationId xmlns:p14="http://schemas.microsoft.com/office/powerpoint/2010/main" xmlns="" val="2572405609"/>
      </p:ext>
    </p:extLst>
  </p:cSld>
  <p:clrMapOvr>
    <a:masterClrMapping/>
  </p:clrMapOvr>
  <p:transition spd="med">
    <p:random/>
    <p:sndAc>
      <p:stSnd>
        <p:snd r:embed="rId1" name="projctor.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Αντικείμενο">
    <p:spTree>
      <p:nvGrpSpPr>
        <p:cNvPr id="1" name=""/>
        <p:cNvGrpSpPr/>
        <p:nvPr/>
      </p:nvGrpSpPr>
      <p:grpSpPr>
        <a:xfrm>
          <a:off x="0" y="0"/>
          <a:ext cx="0" cy="0"/>
          <a:chOff x="0" y="0"/>
          <a:chExt cx="0" cy="0"/>
        </a:xfrm>
      </p:grpSpPr>
      <p:sp>
        <p:nvSpPr>
          <p:cNvPr id="2" name="Θέση περιεχομένου 1"/>
          <p:cNvSpPr>
            <a:spLocks noGrp="1"/>
          </p:cNvSpPr>
          <p:nvPr>
            <p:ph/>
          </p:nvPr>
        </p:nvSpPr>
        <p:spPr>
          <a:xfrm>
            <a:off x="1173163" y="457200"/>
            <a:ext cx="7772400" cy="5638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Rectangle 27"/>
          <p:cNvSpPr>
            <a:spLocks noGrp="1" noChangeArrowheads="1"/>
          </p:cNvSpPr>
          <p:nvPr>
            <p:ph type="dt" sz="half" idx="10"/>
          </p:nvPr>
        </p:nvSpPr>
        <p:spPr>
          <a:ln/>
        </p:spPr>
        <p:txBody>
          <a:bodyPr/>
          <a:lstStyle>
            <a:lvl1pPr>
              <a:defRPr/>
            </a:lvl1pPr>
          </a:lstStyle>
          <a:p>
            <a:pPr>
              <a:defRPr/>
            </a:pPr>
            <a:endParaRPr lang="el-GR"/>
          </a:p>
        </p:txBody>
      </p:sp>
      <p:sp>
        <p:nvSpPr>
          <p:cNvPr id="4" name="Rectangle 28"/>
          <p:cNvSpPr>
            <a:spLocks noGrp="1" noChangeArrowheads="1"/>
          </p:cNvSpPr>
          <p:nvPr>
            <p:ph type="ftr" sz="quarter" idx="11"/>
          </p:nvPr>
        </p:nvSpPr>
        <p:spPr>
          <a:ln/>
        </p:spPr>
        <p:txBody>
          <a:bodyPr/>
          <a:lstStyle>
            <a:lvl1pPr>
              <a:defRPr/>
            </a:lvl1pPr>
          </a:lstStyle>
          <a:p>
            <a:pPr>
              <a:defRPr/>
            </a:pPr>
            <a:endParaRPr lang="el-GR"/>
          </a:p>
        </p:txBody>
      </p:sp>
      <p:sp>
        <p:nvSpPr>
          <p:cNvPr id="5" name="Rectangle 29"/>
          <p:cNvSpPr>
            <a:spLocks noGrp="1" noChangeArrowheads="1"/>
          </p:cNvSpPr>
          <p:nvPr>
            <p:ph type="sldNum" sz="quarter" idx="12"/>
          </p:nvPr>
        </p:nvSpPr>
        <p:spPr>
          <a:ln/>
        </p:spPr>
        <p:txBody>
          <a:bodyPr/>
          <a:lstStyle>
            <a:lvl1pPr>
              <a:defRPr/>
            </a:lvl1pPr>
          </a:lstStyle>
          <a:p>
            <a:pPr>
              <a:defRPr/>
            </a:pPr>
            <a:fld id="{D85E5828-DA2D-4848-846D-538F197F2C1D}" type="slidenum">
              <a:rPr lang="el-GR"/>
              <a:pPr>
                <a:defRPr/>
              </a:pPr>
              <a:t>‹#›</a:t>
            </a:fld>
            <a:endParaRPr lang="el-GR"/>
          </a:p>
        </p:txBody>
      </p:sp>
    </p:spTree>
    <p:extLst>
      <p:ext uri="{BB962C8B-B14F-4D97-AF65-F5344CB8AC3E}">
        <p14:creationId xmlns:p14="http://schemas.microsoft.com/office/powerpoint/2010/main" xmlns="" val="4192152610"/>
      </p:ext>
    </p:extLst>
  </p:cSld>
  <p:clrMapOvr>
    <a:masterClrMapping/>
  </p:clrMapOvr>
  <p:transition spd="med">
    <p:random/>
    <p:sndAc>
      <p:stSnd>
        <p:snd r:embed="rId1" name="projctor.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Τίτλος 1"/>
          <p:cNvSpPr>
            <a:spLocks noGrp="1"/>
          </p:cNvSpPr>
          <p:nvPr>
            <p:ph type="title"/>
          </p:nvPr>
        </p:nvSpPr>
        <p:spPr>
          <a:xfrm>
            <a:off x="1173163" y="457200"/>
            <a:ext cx="7772400" cy="1143000"/>
          </a:xfrm>
        </p:spPr>
        <p:txBody>
          <a:bodyPr/>
          <a:lstStyle/>
          <a:p>
            <a:r>
              <a:rPr lang="el-GR" smtClean="0"/>
              <a:t>Στυλ κύριου τίτλου</a:t>
            </a:r>
            <a:endParaRPr lang="el-GR"/>
          </a:p>
        </p:txBody>
      </p:sp>
      <p:sp>
        <p:nvSpPr>
          <p:cNvPr id="3" name="Θέση πίνακα 2"/>
          <p:cNvSpPr>
            <a:spLocks noGrp="1"/>
          </p:cNvSpPr>
          <p:nvPr>
            <p:ph type="tbl" idx="1"/>
          </p:nvPr>
        </p:nvSpPr>
        <p:spPr>
          <a:xfrm>
            <a:off x="1173163" y="1981200"/>
            <a:ext cx="7772400" cy="4114800"/>
          </a:xfrm>
        </p:spPr>
        <p:txBody>
          <a:bodyPr/>
          <a:lstStyle/>
          <a:p>
            <a:endParaRPr lang="el-GR"/>
          </a:p>
        </p:txBody>
      </p:sp>
      <p:sp>
        <p:nvSpPr>
          <p:cNvPr id="4" name="Θέση ημερομηνίας 3"/>
          <p:cNvSpPr>
            <a:spLocks noGrp="1"/>
          </p:cNvSpPr>
          <p:nvPr>
            <p:ph type="dt" sz="half" idx="10"/>
          </p:nvPr>
        </p:nvSpPr>
        <p:spPr>
          <a:xfrm>
            <a:off x="1173163" y="6265863"/>
            <a:ext cx="1905000" cy="457200"/>
          </a:xfrm>
        </p:spPr>
        <p:txBody>
          <a:bodyPr/>
          <a:lstStyle>
            <a:lvl1pPr>
              <a:defRPr/>
            </a:lvl1pPr>
          </a:lstStyle>
          <a:p>
            <a:endParaRPr lang="el-GR" altLang="el-GR"/>
          </a:p>
        </p:txBody>
      </p:sp>
      <p:sp>
        <p:nvSpPr>
          <p:cNvPr id="5" name="Θέση υποσέλιδου 4"/>
          <p:cNvSpPr>
            <a:spLocks noGrp="1"/>
          </p:cNvSpPr>
          <p:nvPr>
            <p:ph type="ftr" sz="quarter" idx="11"/>
          </p:nvPr>
        </p:nvSpPr>
        <p:spPr>
          <a:xfrm>
            <a:off x="3581400" y="6248400"/>
            <a:ext cx="2895600" cy="457200"/>
          </a:xfrm>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a:xfrm>
            <a:off x="7010400" y="6248400"/>
            <a:ext cx="1905000" cy="457200"/>
          </a:xfrm>
        </p:spPr>
        <p:txBody>
          <a:bodyPr/>
          <a:lstStyle>
            <a:lvl1pPr>
              <a:defRPr/>
            </a:lvl1pPr>
          </a:lstStyle>
          <a:p>
            <a:fld id="{6C7BCFCF-471F-4AB1-AE50-8BC0F133B72B}" type="slidenum">
              <a:rPr lang="el-GR" altLang="el-GR"/>
              <a:pPr/>
              <a:t>‹#›</a:t>
            </a:fld>
            <a:endParaRPr lang="el-GR" altLang="el-GR"/>
          </a:p>
        </p:txBody>
      </p:sp>
    </p:spTree>
    <p:extLst>
      <p:ext uri="{BB962C8B-B14F-4D97-AF65-F5344CB8AC3E}">
        <p14:creationId xmlns:p14="http://schemas.microsoft.com/office/powerpoint/2010/main" xmlns="" val="3348996352"/>
      </p:ext>
    </p:extLst>
  </p:cSld>
  <p:clrMapOvr>
    <a:masterClrMapping/>
  </p:clrMapOvr>
  <p:transition spd="med">
    <p:random/>
    <p:sndAc>
      <p:stSnd>
        <p:snd r:embed="rId1" name="typ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7"/>
          <p:cNvSpPr>
            <a:spLocks noGrp="1" noChangeArrowheads="1"/>
          </p:cNvSpPr>
          <p:nvPr>
            <p:ph type="dt" sz="half" idx="10"/>
          </p:nvPr>
        </p:nvSpPr>
        <p:spPr>
          <a:ln/>
        </p:spPr>
        <p:txBody>
          <a:bodyPr/>
          <a:lstStyle>
            <a:lvl1pPr>
              <a:defRPr/>
            </a:lvl1pPr>
          </a:lstStyle>
          <a:p>
            <a:pPr>
              <a:defRPr/>
            </a:pPr>
            <a:endParaRPr lang="el-GR"/>
          </a:p>
        </p:txBody>
      </p:sp>
      <p:sp>
        <p:nvSpPr>
          <p:cNvPr id="5" name="Rectangle 28"/>
          <p:cNvSpPr>
            <a:spLocks noGrp="1" noChangeArrowheads="1"/>
          </p:cNvSpPr>
          <p:nvPr>
            <p:ph type="ftr" sz="quarter" idx="11"/>
          </p:nvPr>
        </p:nvSpPr>
        <p:spPr>
          <a:ln/>
        </p:spPr>
        <p:txBody>
          <a:bodyPr/>
          <a:lstStyle>
            <a:lvl1pPr>
              <a:defRPr/>
            </a:lvl1pPr>
          </a:lstStyle>
          <a:p>
            <a:pPr>
              <a:defRPr/>
            </a:pPr>
            <a:endParaRPr lang="el-GR"/>
          </a:p>
        </p:txBody>
      </p:sp>
      <p:sp>
        <p:nvSpPr>
          <p:cNvPr id="6" name="Rectangle 29"/>
          <p:cNvSpPr>
            <a:spLocks noGrp="1" noChangeArrowheads="1"/>
          </p:cNvSpPr>
          <p:nvPr>
            <p:ph type="sldNum" sz="quarter" idx="12"/>
          </p:nvPr>
        </p:nvSpPr>
        <p:spPr>
          <a:ln/>
        </p:spPr>
        <p:txBody>
          <a:bodyPr/>
          <a:lstStyle>
            <a:lvl1pPr>
              <a:defRPr/>
            </a:lvl1pPr>
          </a:lstStyle>
          <a:p>
            <a:pPr>
              <a:defRPr/>
            </a:pPr>
            <a:fld id="{11ECEF14-73C4-4690-8A6C-FE2193C33B0D}" type="slidenum">
              <a:rPr lang="el-GR"/>
              <a:pPr>
                <a:defRPr/>
              </a:pPr>
              <a:t>‹#›</a:t>
            </a:fld>
            <a:endParaRPr lang="el-GR"/>
          </a:p>
        </p:txBody>
      </p:sp>
    </p:spTree>
    <p:extLst>
      <p:ext uri="{BB962C8B-B14F-4D97-AF65-F5344CB8AC3E}">
        <p14:creationId xmlns:p14="http://schemas.microsoft.com/office/powerpoint/2010/main" xmlns="" val="677948756"/>
      </p:ext>
    </p:extLst>
  </p:cSld>
  <p:clrMapOvr>
    <a:masterClrMapping/>
  </p:clrMapOvr>
  <p:transition spd="med">
    <p:random/>
    <p:sndAc>
      <p:stSnd>
        <p:snd r:embed="rId1" name="projctor.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Rectangle 27"/>
          <p:cNvSpPr>
            <a:spLocks noGrp="1" noChangeArrowheads="1"/>
          </p:cNvSpPr>
          <p:nvPr>
            <p:ph type="dt" sz="half" idx="10"/>
          </p:nvPr>
        </p:nvSpPr>
        <p:spPr>
          <a:ln/>
        </p:spPr>
        <p:txBody>
          <a:bodyPr/>
          <a:lstStyle>
            <a:lvl1pPr>
              <a:defRPr/>
            </a:lvl1pPr>
          </a:lstStyle>
          <a:p>
            <a:pPr>
              <a:defRPr/>
            </a:pPr>
            <a:endParaRPr lang="el-GR"/>
          </a:p>
        </p:txBody>
      </p:sp>
      <p:sp>
        <p:nvSpPr>
          <p:cNvPr id="5" name="Rectangle 28"/>
          <p:cNvSpPr>
            <a:spLocks noGrp="1" noChangeArrowheads="1"/>
          </p:cNvSpPr>
          <p:nvPr>
            <p:ph type="ftr" sz="quarter" idx="11"/>
          </p:nvPr>
        </p:nvSpPr>
        <p:spPr>
          <a:ln/>
        </p:spPr>
        <p:txBody>
          <a:bodyPr/>
          <a:lstStyle>
            <a:lvl1pPr>
              <a:defRPr/>
            </a:lvl1pPr>
          </a:lstStyle>
          <a:p>
            <a:pPr>
              <a:defRPr/>
            </a:pPr>
            <a:endParaRPr lang="el-GR"/>
          </a:p>
        </p:txBody>
      </p:sp>
      <p:sp>
        <p:nvSpPr>
          <p:cNvPr id="6" name="Rectangle 29"/>
          <p:cNvSpPr>
            <a:spLocks noGrp="1" noChangeArrowheads="1"/>
          </p:cNvSpPr>
          <p:nvPr>
            <p:ph type="sldNum" sz="quarter" idx="12"/>
          </p:nvPr>
        </p:nvSpPr>
        <p:spPr>
          <a:ln/>
        </p:spPr>
        <p:txBody>
          <a:bodyPr/>
          <a:lstStyle>
            <a:lvl1pPr>
              <a:defRPr/>
            </a:lvl1pPr>
          </a:lstStyle>
          <a:p>
            <a:pPr>
              <a:defRPr/>
            </a:pPr>
            <a:fld id="{D70C97D4-A75D-4940-A020-3018C8A0EFAE}" type="slidenum">
              <a:rPr lang="el-GR"/>
              <a:pPr>
                <a:defRPr/>
              </a:pPr>
              <a:t>‹#›</a:t>
            </a:fld>
            <a:endParaRPr lang="el-GR"/>
          </a:p>
        </p:txBody>
      </p:sp>
    </p:spTree>
    <p:extLst>
      <p:ext uri="{BB962C8B-B14F-4D97-AF65-F5344CB8AC3E}">
        <p14:creationId xmlns:p14="http://schemas.microsoft.com/office/powerpoint/2010/main" xmlns="" val="2238525268"/>
      </p:ext>
    </p:extLst>
  </p:cSld>
  <p:clrMapOvr>
    <a:masterClrMapping/>
  </p:clrMapOvr>
  <p:transition spd="med">
    <p:random/>
    <p:sndAc>
      <p:stSnd>
        <p:snd r:embed="rId1" name="projctor.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27"/>
          <p:cNvSpPr>
            <a:spLocks noGrp="1" noChangeArrowheads="1"/>
          </p:cNvSpPr>
          <p:nvPr>
            <p:ph type="dt" sz="half" idx="10"/>
          </p:nvPr>
        </p:nvSpPr>
        <p:spPr>
          <a:ln/>
        </p:spPr>
        <p:txBody>
          <a:bodyPr/>
          <a:lstStyle>
            <a:lvl1pPr>
              <a:defRPr/>
            </a:lvl1pPr>
          </a:lstStyle>
          <a:p>
            <a:pPr>
              <a:defRPr/>
            </a:pPr>
            <a:endParaRPr lang="el-GR"/>
          </a:p>
        </p:txBody>
      </p:sp>
      <p:sp>
        <p:nvSpPr>
          <p:cNvPr id="6" name="Rectangle 28"/>
          <p:cNvSpPr>
            <a:spLocks noGrp="1" noChangeArrowheads="1"/>
          </p:cNvSpPr>
          <p:nvPr>
            <p:ph type="ftr" sz="quarter" idx="11"/>
          </p:nvPr>
        </p:nvSpPr>
        <p:spPr>
          <a:ln/>
        </p:spPr>
        <p:txBody>
          <a:bodyPr/>
          <a:lstStyle>
            <a:lvl1pPr>
              <a:defRPr/>
            </a:lvl1pPr>
          </a:lstStyle>
          <a:p>
            <a:pPr>
              <a:defRPr/>
            </a:pPr>
            <a:endParaRPr lang="el-GR"/>
          </a:p>
        </p:txBody>
      </p:sp>
      <p:sp>
        <p:nvSpPr>
          <p:cNvPr id="7" name="Rectangle 29"/>
          <p:cNvSpPr>
            <a:spLocks noGrp="1" noChangeArrowheads="1"/>
          </p:cNvSpPr>
          <p:nvPr>
            <p:ph type="sldNum" sz="quarter" idx="12"/>
          </p:nvPr>
        </p:nvSpPr>
        <p:spPr>
          <a:ln/>
        </p:spPr>
        <p:txBody>
          <a:bodyPr/>
          <a:lstStyle>
            <a:lvl1pPr>
              <a:defRPr/>
            </a:lvl1pPr>
          </a:lstStyle>
          <a:p>
            <a:pPr>
              <a:defRPr/>
            </a:pPr>
            <a:fld id="{C5CCB512-2138-4DAF-9974-39A7DDF1C990}" type="slidenum">
              <a:rPr lang="el-GR"/>
              <a:pPr>
                <a:defRPr/>
              </a:pPr>
              <a:t>‹#›</a:t>
            </a:fld>
            <a:endParaRPr lang="el-GR"/>
          </a:p>
        </p:txBody>
      </p:sp>
    </p:spTree>
    <p:extLst>
      <p:ext uri="{BB962C8B-B14F-4D97-AF65-F5344CB8AC3E}">
        <p14:creationId xmlns:p14="http://schemas.microsoft.com/office/powerpoint/2010/main" xmlns="" val="1079140537"/>
      </p:ext>
    </p:extLst>
  </p:cSld>
  <p:clrMapOvr>
    <a:masterClrMapping/>
  </p:clrMapOvr>
  <p:transition spd="med">
    <p:random/>
    <p:sndAc>
      <p:stSnd>
        <p:snd r:embed="rId1" name="projctor.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27"/>
          <p:cNvSpPr>
            <a:spLocks noGrp="1" noChangeArrowheads="1"/>
          </p:cNvSpPr>
          <p:nvPr>
            <p:ph type="dt" sz="half" idx="10"/>
          </p:nvPr>
        </p:nvSpPr>
        <p:spPr>
          <a:ln/>
        </p:spPr>
        <p:txBody>
          <a:bodyPr/>
          <a:lstStyle>
            <a:lvl1pPr>
              <a:defRPr/>
            </a:lvl1pPr>
          </a:lstStyle>
          <a:p>
            <a:pPr>
              <a:defRPr/>
            </a:pPr>
            <a:endParaRPr lang="el-GR"/>
          </a:p>
        </p:txBody>
      </p:sp>
      <p:sp>
        <p:nvSpPr>
          <p:cNvPr id="8" name="Rectangle 28"/>
          <p:cNvSpPr>
            <a:spLocks noGrp="1" noChangeArrowheads="1"/>
          </p:cNvSpPr>
          <p:nvPr>
            <p:ph type="ftr" sz="quarter" idx="11"/>
          </p:nvPr>
        </p:nvSpPr>
        <p:spPr>
          <a:ln/>
        </p:spPr>
        <p:txBody>
          <a:bodyPr/>
          <a:lstStyle>
            <a:lvl1pPr>
              <a:defRPr/>
            </a:lvl1pPr>
          </a:lstStyle>
          <a:p>
            <a:pPr>
              <a:defRPr/>
            </a:pPr>
            <a:endParaRPr lang="el-GR"/>
          </a:p>
        </p:txBody>
      </p:sp>
      <p:sp>
        <p:nvSpPr>
          <p:cNvPr id="9" name="Rectangle 29"/>
          <p:cNvSpPr>
            <a:spLocks noGrp="1" noChangeArrowheads="1"/>
          </p:cNvSpPr>
          <p:nvPr>
            <p:ph type="sldNum" sz="quarter" idx="12"/>
          </p:nvPr>
        </p:nvSpPr>
        <p:spPr>
          <a:ln/>
        </p:spPr>
        <p:txBody>
          <a:bodyPr/>
          <a:lstStyle>
            <a:lvl1pPr>
              <a:defRPr/>
            </a:lvl1pPr>
          </a:lstStyle>
          <a:p>
            <a:pPr>
              <a:defRPr/>
            </a:pPr>
            <a:fld id="{36916FC0-4B48-4365-8CB0-7DD942187FDA}" type="slidenum">
              <a:rPr lang="el-GR"/>
              <a:pPr>
                <a:defRPr/>
              </a:pPr>
              <a:t>‹#›</a:t>
            </a:fld>
            <a:endParaRPr lang="el-GR"/>
          </a:p>
        </p:txBody>
      </p:sp>
    </p:spTree>
    <p:extLst>
      <p:ext uri="{BB962C8B-B14F-4D97-AF65-F5344CB8AC3E}">
        <p14:creationId xmlns:p14="http://schemas.microsoft.com/office/powerpoint/2010/main" xmlns="" val="670535932"/>
      </p:ext>
    </p:extLst>
  </p:cSld>
  <p:clrMapOvr>
    <a:masterClrMapping/>
  </p:clrMapOvr>
  <p:transition spd="med">
    <p:random/>
    <p:sndAc>
      <p:stSnd>
        <p:snd r:embed="rId1" name="projctor.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Rectangle 27"/>
          <p:cNvSpPr>
            <a:spLocks noGrp="1" noChangeArrowheads="1"/>
          </p:cNvSpPr>
          <p:nvPr>
            <p:ph type="dt" sz="half" idx="10"/>
          </p:nvPr>
        </p:nvSpPr>
        <p:spPr>
          <a:ln/>
        </p:spPr>
        <p:txBody>
          <a:bodyPr/>
          <a:lstStyle>
            <a:lvl1pPr>
              <a:defRPr/>
            </a:lvl1pPr>
          </a:lstStyle>
          <a:p>
            <a:pPr>
              <a:defRPr/>
            </a:pPr>
            <a:endParaRPr lang="el-GR"/>
          </a:p>
        </p:txBody>
      </p:sp>
      <p:sp>
        <p:nvSpPr>
          <p:cNvPr id="4" name="Rectangle 28"/>
          <p:cNvSpPr>
            <a:spLocks noGrp="1" noChangeArrowheads="1"/>
          </p:cNvSpPr>
          <p:nvPr>
            <p:ph type="ftr" sz="quarter" idx="11"/>
          </p:nvPr>
        </p:nvSpPr>
        <p:spPr>
          <a:ln/>
        </p:spPr>
        <p:txBody>
          <a:bodyPr/>
          <a:lstStyle>
            <a:lvl1pPr>
              <a:defRPr/>
            </a:lvl1pPr>
          </a:lstStyle>
          <a:p>
            <a:pPr>
              <a:defRPr/>
            </a:pPr>
            <a:endParaRPr lang="el-GR"/>
          </a:p>
        </p:txBody>
      </p:sp>
      <p:sp>
        <p:nvSpPr>
          <p:cNvPr id="5" name="Rectangle 29"/>
          <p:cNvSpPr>
            <a:spLocks noGrp="1" noChangeArrowheads="1"/>
          </p:cNvSpPr>
          <p:nvPr>
            <p:ph type="sldNum" sz="quarter" idx="12"/>
          </p:nvPr>
        </p:nvSpPr>
        <p:spPr>
          <a:ln/>
        </p:spPr>
        <p:txBody>
          <a:bodyPr/>
          <a:lstStyle>
            <a:lvl1pPr>
              <a:defRPr/>
            </a:lvl1pPr>
          </a:lstStyle>
          <a:p>
            <a:pPr>
              <a:defRPr/>
            </a:pPr>
            <a:fld id="{A351AEE2-AFB8-4F69-BA52-93E0A7A97936}" type="slidenum">
              <a:rPr lang="el-GR"/>
              <a:pPr>
                <a:defRPr/>
              </a:pPr>
              <a:t>‹#›</a:t>
            </a:fld>
            <a:endParaRPr lang="el-GR"/>
          </a:p>
        </p:txBody>
      </p:sp>
    </p:spTree>
    <p:extLst>
      <p:ext uri="{BB962C8B-B14F-4D97-AF65-F5344CB8AC3E}">
        <p14:creationId xmlns:p14="http://schemas.microsoft.com/office/powerpoint/2010/main" xmlns="" val="445258250"/>
      </p:ext>
    </p:extLst>
  </p:cSld>
  <p:clrMapOvr>
    <a:masterClrMapping/>
  </p:clrMapOvr>
  <p:transition spd="med">
    <p:random/>
    <p:sndAc>
      <p:stSnd>
        <p:snd r:embed="rId1" name="projctor.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27"/>
          <p:cNvSpPr>
            <a:spLocks noGrp="1" noChangeArrowheads="1"/>
          </p:cNvSpPr>
          <p:nvPr>
            <p:ph type="dt" sz="half" idx="10"/>
          </p:nvPr>
        </p:nvSpPr>
        <p:spPr>
          <a:ln/>
        </p:spPr>
        <p:txBody>
          <a:bodyPr/>
          <a:lstStyle>
            <a:lvl1pPr>
              <a:defRPr/>
            </a:lvl1pPr>
          </a:lstStyle>
          <a:p>
            <a:pPr>
              <a:defRPr/>
            </a:pPr>
            <a:endParaRPr lang="el-GR"/>
          </a:p>
        </p:txBody>
      </p:sp>
      <p:sp>
        <p:nvSpPr>
          <p:cNvPr id="3" name="Rectangle 28"/>
          <p:cNvSpPr>
            <a:spLocks noGrp="1" noChangeArrowheads="1"/>
          </p:cNvSpPr>
          <p:nvPr>
            <p:ph type="ftr" sz="quarter" idx="11"/>
          </p:nvPr>
        </p:nvSpPr>
        <p:spPr>
          <a:ln/>
        </p:spPr>
        <p:txBody>
          <a:bodyPr/>
          <a:lstStyle>
            <a:lvl1pPr>
              <a:defRPr/>
            </a:lvl1pPr>
          </a:lstStyle>
          <a:p>
            <a:pPr>
              <a:defRPr/>
            </a:pPr>
            <a:endParaRPr lang="el-GR"/>
          </a:p>
        </p:txBody>
      </p:sp>
      <p:sp>
        <p:nvSpPr>
          <p:cNvPr id="4" name="Rectangle 29"/>
          <p:cNvSpPr>
            <a:spLocks noGrp="1" noChangeArrowheads="1"/>
          </p:cNvSpPr>
          <p:nvPr>
            <p:ph type="sldNum" sz="quarter" idx="12"/>
          </p:nvPr>
        </p:nvSpPr>
        <p:spPr>
          <a:ln/>
        </p:spPr>
        <p:txBody>
          <a:bodyPr/>
          <a:lstStyle>
            <a:lvl1pPr>
              <a:defRPr/>
            </a:lvl1pPr>
          </a:lstStyle>
          <a:p>
            <a:pPr>
              <a:defRPr/>
            </a:pPr>
            <a:fld id="{5FC6E60E-1B38-4231-91C7-B10A61FBE685}" type="slidenum">
              <a:rPr lang="el-GR"/>
              <a:pPr>
                <a:defRPr/>
              </a:pPr>
              <a:t>‹#›</a:t>
            </a:fld>
            <a:endParaRPr lang="el-GR"/>
          </a:p>
        </p:txBody>
      </p:sp>
    </p:spTree>
    <p:extLst>
      <p:ext uri="{BB962C8B-B14F-4D97-AF65-F5344CB8AC3E}">
        <p14:creationId xmlns:p14="http://schemas.microsoft.com/office/powerpoint/2010/main" xmlns="" val="816697745"/>
      </p:ext>
    </p:extLst>
  </p:cSld>
  <p:clrMapOvr>
    <a:masterClrMapping/>
  </p:clrMapOvr>
  <p:transition spd="med">
    <p:random/>
    <p:sndAc>
      <p:stSnd>
        <p:snd r:embed="rId1" name="projctor.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Rectangle 27"/>
          <p:cNvSpPr>
            <a:spLocks noGrp="1" noChangeArrowheads="1"/>
          </p:cNvSpPr>
          <p:nvPr>
            <p:ph type="dt" sz="half" idx="10"/>
          </p:nvPr>
        </p:nvSpPr>
        <p:spPr>
          <a:ln/>
        </p:spPr>
        <p:txBody>
          <a:bodyPr/>
          <a:lstStyle>
            <a:lvl1pPr>
              <a:defRPr/>
            </a:lvl1pPr>
          </a:lstStyle>
          <a:p>
            <a:pPr>
              <a:defRPr/>
            </a:pPr>
            <a:endParaRPr lang="el-GR"/>
          </a:p>
        </p:txBody>
      </p:sp>
      <p:sp>
        <p:nvSpPr>
          <p:cNvPr id="6" name="Rectangle 28"/>
          <p:cNvSpPr>
            <a:spLocks noGrp="1" noChangeArrowheads="1"/>
          </p:cNvSpPr>
          <p:nvPr>
            <p:ph type="ftr" sz="quarter" idx="11"/>
          </p:nvPr>
        </p:nvSpPr>
        <p:spPr>
          <a:ln/>
        </p:spPr>
        <p:txBody>
          <a:bodyPr/>
          <a:lstStyle>
            <a:lvl1pPr>
              <a:defRPr/>
            </a:lvl1pPr>
          </a:lstStyle>
          <a:p>
            <a:pPr>
              <a:defRPr/>
            </a:pPr>
            <a:endParaRPr lang="el-GR"/>
          </a:p>
        </p:txBody>
      </p:sp>
      <p:sp>
        <p:nvSpPr>
          <p:cNvPr id="7" name="Rectangle 29"/>
          <p:cNvSpPr>
            <a:spLocks noGrp="1" noChangeArrowheads="1"/>
          </p:cNvSpPr>
          <p:nvPr>
            <p:ph type="sldNum" sz="quarter" idx="12"/>
          </p:nvPr>
        </p:nvSpPr>
        <p:spPr>
          <a:ln/>
        </p:spPr>
        <p:txBody>
          <a:bodyPr/>
          <a:lstStyle>
            <a:lvl1pPr>
              <a:defRPr/>
            </a:lvl1pPr>
          </a:lstStyle>
          <a:p>
            <a:pPr>
              <a:defRPr/>
            </a:pPr>
            <a:fld id="{963B1699-B927-4045-93CD-E228F356A82D}" type="slidenum">
              <a:rPr lang="el-GR"/>
              <a:pPr>
                <a:defRPr/>
              </a:pPr>
              <a:t>‹#›</a:t>
            </a:fld>
            <a:endParaRPr lang="el-GR"/>
          </a:p>
        </p:txBody>
      </p:sp>
    </p:spTree>
    <p:extLst>
      <p:ext uri="{BB962C8B-B14F-4D97-AF65-F5344CB8AC3E}">
        <p14:creationId xmlns:p14="http://schemas.microsoft.com/office/powerpoint/2010/main" xmlns="" val="3462286732"/>
      </p:ext>
    </p:extLst>
  </p:cSld>
  <p:clrMapOvr>
    <a:masterClrMapping/>
  </p:clrMapOvr>
  <p:transition spd="med">
    <p:random/>
    <p:sndAc>
      <p:stSnd>
        <p:snd r:embed="rId1" name="projctor.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Rectangle 27"/>
          <p:cNvSpPr>
            <a:spLocks noGrp="1" noChangeArrowheads="1"/>
          </p:cNvSpPr>
          <p:nvPr>
            <p:ph type="dt" sz="half" idx="10"/>
          </p:nvPr>
        </p:nvSpPr>
        <p:spPr>
          <a:ln/>
        </p:spPr>
        <p:txBody>
          <a:bodyPr/>
          <a:lstStyle>
            <a:lvl1pPr>
              <a:defRPr/>
            </a:lvl1pPr>
          </a:lstStyle>
          <a:p>
            <a:pPr>
              <a:defRPr/>
            </a:pPr>
            <a:endParaRPr lang="el-GR"/>
          </a:p>
        </p:txBody>
      </p:sp>
      <p:sp>
        <p:nvSpPr>
          <p:cNvPr id="6" name="Rectangle 28"/>
          <p:cNvSpPr>
            <a:spLocks noGrp="1" noChangeArrowheads="1"/>
          </p:cNvSpPr>
          <p:nvPr>
            <p:ph type="ftr" sz="quarter" idx="11"/>
          </p:nvPr>
        </p:nvSpPr>
        <p:spPr>
          <a:ln/>
        </p:spPr>
        <p:txBody>
          <a:bodyPr/>
          <a:lstStyle>
            <a:lvl1pPr>
              <a:defRPr/>
            </a:lvl1pPr>
          </a:lstStyle>
          <a:p>
            <a:pPr>
              <a:defRPr/>
            </a:pPr>
            <a:endParaRPr lang="el-GR"/>
          </a:p>
        </p:txBody>
      </p:sp>
      <p:sp>
        <p:nvSpPr>
          <p:cNvPr id="7" name="Rectangle 29"/>
          <p:cNvSpPr>
            <a:spLocks noGrp="1" noChangeArrowheads="1"/>
          </p:cNvSpPr>
          <p:nvPr>
            <p:ph type="sldNum" sz="quarter" idx="12"/>
          </p:nvPr>
        </p:nvSpPr>
        <p:spPr>
          <a:ln/>
        </p:spPr>
        <p:txBody>
          <a:bodyPr/>
          <a:lstStyle>
            <a:lvl1pPr>
              <a:defRPr/>
            </a:lvl1pPr>
          </a:lstStyle>
          <a:p>
            <a:pPr>
              <a:defRPr/>
            </a:pPr>
            <a:fld id="{52A76EBB-9178-43CA-93CC-A5D1AED19F0F}" type="slidenum">
              <a:rPr lang="el-GR"/>
              <a:pPr>
                <a:defRPr/>
              </a:pPr>
              <a:t>‹#›</a:t>
            </a:fld>
            <a:endParaRPr lang="el-GR"/>
          </a:p>
        </p:txBody>
      </p:sp>
    </p:spTree>
    <p:extLst>
      <p:ext uri="{BB962C8B-B14F-4D97-AF65-F5344CB8AC3E}">
        <p14:creationId xmlns:p14="http://schemas.microsoft.com/office/powerpoint/2010/main" xmlns="" val="4198106194"/>
      </p:ext>
    </p:extLst>
  </p:cSld>
  <p:clrMapOvr>
    <a:masterClrMapping/>
  </p:clrMapOvr>
  <p:transition spd="med">
    <p:random/>
    <p:sndAc>
      <p:stSnd>
        <p:snd r:embed="rId1" name="projctor.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4763"/>
            <a:ext cx="1063625" cy="6858001"/>
            <a:chOff x="0" y="-3"/>
            <a:chExt cx="670" cy="4320"/>
          </a:xfrm>
        </p:grpSpPr>
        <p:grpSp>
          <p:nvGrpSpPr>
            <p:cNvPr id="1032" name="Group 3"/>
            <p:cNvGrpSpPr>
              <a:grpSpLocks/>
            </p:cNvGrpSpPr>
            <p:nvPr/>
          </p:nvGrpSpPr>
          <p:grpSpPr bwMode="auto">
            <a:xfrm rot="16200000" flipH="1">
              <a:off x="-1815" y="1838"/>
              <a:ext cx="4320" cy="638"/>
              <a:chOff x="-2" y="1562"/>
              <a:chExt cx="5762" cy="638"/>
            </a:xfrm>
          </p:grpSpPr>
          <p:sp>
            <p:nvSpPr>
              <p:cNvPr id="1035" name="Freeform 4"/>
              <p:cNvSpPr>
                <a:spLocks/>
              </p:cNvSpPr>
              <p:nvPr/>
            </p:nvSpPr>
            <p:spPr bwMode="ltGray">
              <a:xfrm rot="-5400000">
                <a:off x="2559" y="-993"/>
                <a:ext cx="624" cy="5745"/>
              </a:xfrm>
              <a:custGeom>
                <a:avLst/>
                <a:gdLst>
                  <a:gd name="T0" fmla="*/ 0 w 1000"/>
                  <a:gd name="T1" fmla="*/ 0 h 720"/>
                  <a:gd name="T2" fmla="*/ 0 w 1000"/>
                  <a:gd name="T3" fmla="*/ 5745 h 720"/>
                  <a:gd name="T4" fmla="*/ 624 w 1000"/>
                  <a:gd name="T5" fmla="*/ 5745 h 720"/>
                  <a:gd name="T6" fmla="*/ 624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36" name="Freeform 5"/>
              <p:cNvSpPr>
                <a:spLocks/>
              </p:cNvSpPr>
              <p:nvPr/>
            </p:nvSpPr>
            <p:spPr bwMode="ltGray">
              <a:xfrm rot="-5400000">
                <a:off x="1323" y="1669"/>
                <a:ext cx="624" cy="421"/>
              </a:xfrm>
              <a:custGeom>
                <a:avLst/>
                <a:gdLst>
                  <a:gd name="T0" fmla="*/ 0 w 624"/>
                  <a:gd name="T1" fmla="*/ 0 h 317"/>
                  <a:gd name="T2" fmla="*/ 0 w 624"/>
                  <a:gd name="T3" fmla="*/ 361 h 317"/>
                  <a:gd name="T4" fmla="*/ 624 w 624"/>
                  <a:gd name="T5" fmla="*/ 36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37" name="Freeform 6"/>
              <p:cNvSpPr>
                <a:spLocks/>
              </p:cNvSpPr>
              <p:nvPr/>
            </p:nvSpPr>
            <p:spPr bwMode="ltGray">
              <a:xfrm rot="-5400000">
                <a:off x="982" y="1669"/>
                <a:ext cx="624" cy="422"/>
              </a:xfrm>
              <a:custGeom>
                <a:avLst/>
                <a:gdLst>
                  <a:gd name="T0" fmla="*/ 0 w 624"/>
                  <a:gd name="T1" fmla="*/ 0 h 317"/>
                  <a:gd name="T2" fmla="*/ 0 w 624"/>
                  <a:gd name="T3" fmla="*/ 362 h 317"/>
                  <a:gd name="T4" fmla="*/ 624 w 624"/>
                  <a:gd name="T5" fmla="*/ 36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38" name="Freeform 7"/>
              <p:cNvSpPr>
                <a:spLocks/>
              </p:cNvSpPr>
              <p:nvPr/>
            </p:nvSpPr>
            <p:spPr bwMode="ltGray">
              <a:xfrm rot="-5400000">
                <a:off x="-57" y="1752"/>
                <a:ext cx="624" cy="255"/>
              </a:xfrm>
              <a:custGeom>
                <a:avLst/>
                <a:gdLst>
                  <a:gd name="T0" fmla="*/ 0 w 624"/>
                  <a:gd name="T1" fmla="*/ 37 h 370"/>
                  <a:gd name="T2" fmla="*/ 0 w 624"/>
                  <a:gd name="T3" fmla="*/ 224 h 370"/>
                  <a:gd name="T4" fmla="*/ 624 w 624"/>
                  <a:gd name="T5" fmla="*/ 224 h 370"/>
                  <a:gd name="T6" fmla="*/ 624 w 624"/>
                  <a:gd name="T7" fmla="*/ 37 h 370"/>
                  <a:gd name="T8" fmla="*/ 384 w 624"/>
                  <a:gd name="T9" fmla="*/ 6 h 370"/>
                  <a:gd name="T10" fmla="*/ 0 w 624"/>
                  <a:gd name="T11" fmla="*/ 37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xmlns="" w="9525">
                    <a:solidFill>
                      <a:schemeClr val="tx2"/>
                    </a:solidFill>
                    <a:round/>
                    <a:headEnd/>
                    <a:tailEnd/>
                  </a14:hiddenLine>
                </a:ext>
              </a:extLst>
            </p:spPr>
            <p:txBody>
              <a:bodyPr wrap="none" anchor="ctr"/>
              <a:lstStyle/>
              <a:p>
                <a:endParaRPr lang="el-GR"/>
              </a:p>
            </p:txBody>
          </p:sp>
          <p:sp>
            <p:nvSpPr>
              <p:cNvPr id="1039" name="Freeform 8"/>
              <p:cNvSpPr>
                <a:spLocks/>
              </p:cNvSpPr>
              <p:nvPr/>
            </p:nvSpPr>
            <p:spPr bwMode="ltGray">
              <a:xfrm rot="-5400000">
                <a:off x="664" y="1733"/>
                <a:ext cx="624" cy="294"/>
              </a:xfrm>
              <a:custGeom>
                <a:avLst/>
                <a:gdLst>
                  <a:gd name="T0" fmla="*/ 0 w 624"/>
                  <a:gd name="T1" fmla="*/ 0 h 317"/>
                  <a:gd name="T2" fmla="*/ 0 w 624"/>
                  <a:gd name="T3" fmla="*/ 252 h 317"/>
                  <a:gd name="T4" fmla="*/ 624 w 624"/>
                  <a:gd name="T5" fmla="*/ 25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0" name="Freeform 9"/>
              <p:cNvSpPr>
                <a:spLocks/>
              </p:cNvSpPr>
              <p:nvPr/>
            </p:nvSpPr>
            <p:spPr bwMode="ltGray">
              <a:xfrm rot="-5400000">
                <a:off x="442" y="1699"/>
                <a:ext cx="624" cy="362"/>
              </a:xfrm>
              <a:custGeom>
                <a:avLst/>
                <a:gdLst>
                  <a:gd name="T0" fmla="*/ 0 w 624"/>
                  <a:gd name="T1" fmla="*/ 0 h 272"/>
                  <a:gd name="T2" fmla="*/ 0 w 624"/>
                  <a:gd name="T3" fmla="*/ 362 h 272"/>
                  <a:gd name="T4" fmla="*/ 240 w 624"/>
                  <a:gd name="T5" fmla="*/ 319 h 272"/>
                  <a:gd name="T6" fmla="*/ 624 w 624"/>
                  <a:gd name="T7" fmla="*/ 362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1" name="Freeform 10"/>
              <p:cNvSpPr>
                <a:spLocks/>
              </p:cNvSpPr>
              <p:nvPr/>
            </p:nvSpPr>
            <p:spPr bwMode="ltGray">
              <a:xfrm rot="-5400000">
                <a:off x="156" y="1726"/>
                <a:ext cx="632" cy="315"/>
              </a:xfrm>
              <a:custGeom>
                <a:avLst/>
                <a:gdLst>
                  <a:gd name="T0" fmla="*/ 8 w 632"/>
                  <a:gd name="T1" fmla="*/ 39 h 362"/>
                  <a:gd name="T2" fmla="*/ 8 w 632"/>
                  <a:gd name="T3" fmla="*/ 276 h 362"/>
                  <a:gd name="T4" fmla="*/ 248 w 632"/>
                  <a:gd name="T5" fmla="*/ 276 h 362"/>
                  <a:gd name="T6" fmla="*/ 632 w 632"/>
                  <a:gd name="T7" fmla="*/ 276 h 362"/>
                  <a:gd name="T8" fmla="*/ 632 w 632"/>
                  <a:gd name="T9" fmla="*/ 39 h 362"/>
                  <a:gd name="T10" fmla="*/ 104 w 632"/>
                  <a:gd name="T11" fmla="*/ 39 h 362"/>
                  <a:gd name="T12" fmla="*/ 8 w 632"/>
                  <a:gd name="T13" fmla="*/ 39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2" name="Freeform 11"/>
              <p:cNvSpPr>
                <a:spLocks/>
              </p:cNvSpPr>
              <p:nvPr/>
            </p:nvSpPr>
            <p:spPr bwMode="ltGray">
              <a:xfrm rot="-5400000">
                <a:off x="3211" y="1664"/>
                <a:ext cx="624" cy="421"/>
              </a:xfrm>
              <a:custGeom>
                <a:avLst/>
                <a:gdLst>
                  <a:gd name="T0" fmla="*/ 0 w 624"/>
                  <a:gd name="T1" fmla="*/ 0 h 317"/>
                  <a:gd name="T2" fmla="*/ 0 w 624"/>
                  <a:gd name="T3" fmla="*/ 361 h 317"/>
                  <a:gd name="T4" fmla="*/ 624 w 624"/>
                  <a:gd name="T5" fmla="*/ 36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3" name="Freeform 12"/>
              <p:cNvSpPr>
                <a:spLocks/>
              </p:cNvSpPr>
              <p:nvPr/>
            </p:nvSpPr>
            <p:spPr bwMode="ltGray">
              <a:xfrm rot="-5400000">
                <a:off x="2870" y="1664"/>
                <a:ext cx="624" cy="422"/>
              </a:xfrm>
              <a:custGeom>
                <a:avLst/>
                <a:gdLst>
                  <a:gd name="T0" fmla="*/ 0 w 624"/>
                  <a:gd name="T1" fmla="*/ 0 h 317"/>
                  <a:gd name="T2" fmla="*/ 0 w 624"/>
                  <a:gd name="T3" fmla="*/ 362 h 317"/>
                  <a:gd name="T4" fmla="*/ 624 w 624"/>
                  <a:gd name="T5" fmla="*/ 36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4" name="Freeform 13"/>
              <p:cNvSpPr>
                <a:spLocks/>
              </p:cNvSpPr>
              <p:nvPr/>
            </p:nvSpPr>
            <p:spPr bwMode="ltGray">
              <a:xfrm rot="-5400000">
                <a:off x="1830" y="1747"/>
                <a:ext cx="624" cy="255"/>
              </a:xfrm>
              <a:custGeom>
                <a:avLst/>
                <a:gdLst>
                  <a:gd name="T0" fmla="*/ 0 w 624"/>
                  <a:gd name="T1" fmla="*/ 37 h 370"/>
                  <a:gd name="T2" fmla="*/ 0 w 624"/>
                  <a:gd name="T3" fmla="*/ 224 h 370"/>
                  <a:gd name="T4" fmla="*/ 624 w 624"/>
                  <a:gd name="T5" fmla="*/ 224 h 370"/>
                  <a:gd name="T6" fmla="*/ 624 w 624"/>
                  <a:gd name="T7" fmla="*/ 37 h 370"/>
                  <a:gd name="T8" fmla="*/ 384 w 624"/>
                  <a:gd name="T9" fmla="*/ 6 h 370"/>
                  <a:gd name="T10" fmla="*/ 0 w 624"/>
                  <a:gd name="T11" fmla="*/ 37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xmlns="" w="9525">
                    <a:solidFill>
                      <a:schemeClr val="tx2"/>
                    </a:solidFill>
                    <a:round/>
                    <a:headEnd/>
                    <a:tailEnd/>
                  </a14:hiddenLine>
                </a:ext>
              </a:extLst>
            </p:spPr>
            <p:txBody>
              <a:bodyPr wrap="none" anchor="ctr"/>
              <a:lstStyle/>
              <a:p>
                <a:endParaRPr lang="el-GR"/>
              </a:p>
            </p:txBody>
          </p:sp>
          <p:sp>
            <p:nvSpPr>
              <p:cNvPr id="1045" name="Freeform 14"/>
              <p:cNvSpPr>
                <a:spLocks/>
              </p:cNvSpPr>
              <p:nvPr/>
            </p:nvSpPr>
            <p:spPr bwMode="ltGray">
              <a:xfrm rot="-5400000">
                <a:off x="2551" y="1728"/>
                <a:ext cx="624" cy="294"/>
              </a:xfrm>
              <a:custGeom>
                <a:avLst/>
                <a:gdLst>
                  <a:gd name="T0" fmla="*/ 0 w 624"/>
                  <a:gd name="T1" fmla="*/ 0 h 317"/>
                  <a:gd name="T2" fmla="*/ 0 w 624"/>
                  <a:gd name="T3" fmla="*/ 252 h 317"/>
                  <a:gd name="T4" fmla="*/ 624 w 624"/>
                  <a:gd name="T5" fmla="*/ 25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6" name="Freeform 15"/>
              <p:cNvSpPr>
                <a:spLocks/>
              </p:cNvSpPr>
              <p:nvPr/>
            </p:nvSpPr>
            <p:spPr bwMode="ltGray">
              <a:xfrm rot="-5400000">
                <a:off x="2330" y="1694"/>
                <a:ext cx="624" cy="361"/>
              </a:xfrm>
              <a:custGeom>
                <a:avLst/>
                <a:gdLst>
                  <a:gd name="T0" fmla="*/ 0 w 624"/>
                  <a:gd name="T1" fmla="*/ 0 h 272"/>
                  <a:gd name="T2" fmla="*/ 0 w 624"/>
                  <a:gd name="T3" fmla="*/ 361 h 272"/>
                  <a:gd name="T4" fmla="*/ 240 w 624"/>
                  <a:gd name="T5" fmla="*/ 319 h 272"/>
                  <a:gd name="T6" fmla="*/ 624 w 624"/>
                  <a:gd name="T7" fmla="*/ 361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7" name="Freeform 16"/>
              <p:cNvSpPr>
                <a:spLocks/>
              </p:cNvSpPr>
              <p:nvPr/>
            </p:nvSpPr>
            <p:spPr bwMode="ltGray">
              <a:xfrm rot="-5400000">
                <a:off x="2043" y="1721"/>
                <a:ext cx="632" cy="316"/>
              </a:xfrm>
              <a:custGeom>
                <a:avLst/>
                <a:gdLst>
                  <a:gd name="T0" fmla="*/ 8 w 632"/>
                  <a:gd name="T1" fmla="*/ 39 h 362"/>
                  <a:gd name="T2" fmla="*/ 8 w 632"/>
                  <a:gd name="T3" fmla="*/ 277 h 362"/>
                  <a:gd name="T4" fmla="*/ 248 w 632"/>
                  <a:gd name="T5" fmla="*/ 277 h 362"/>
                  <a:gd name="T6" fmla="*/ 632 w 632"/>
                  <a:gd name="T7" fmla="*/ 277 h 362"/>
                  <a:gd name="T8" fmla="*/ 632 w 632"/>
                  <a:gd name="T9" fmla="*/ 39 h 362"/>
                  <a:gd name="T10" fmla="*/ 104 w 632"/>
                  <a:gd name="T11" fmla="*/ 39 h 362"/>
                  <a:gd name="T12" fmla="*/ 8 w 632"/>
                  <a:gd name="T13" fmla="*/ 39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8" name="Freeform 17"/>
              <p:cNvSpPr>
                <a:spLocks/>
              </p:cNvSpPr>
              <p:nvPr/>
            </p:nvSpPr>
            <p:spPr bwMode="ltGray">
              <a:xfrm rot="-5400000">
                <a:off x="4077" y="1669"/>
                <a:ext cx="624" cy="421"/>
              </a:xfrm>
              <a:custGeom>
                <a:avLst/>
                <a:gdLst>
                  <a:gd name="T0" fmla="*/ 0 w 624"/>
                  <a:gd name="T1" fmla="*/ 0 h 317"/>
                  <a:gd name="T2" fmla="*/ 0 w 624"/>
                  <a:gd name="T3" fmla="*/ 361 h 317"/>
                  <a:gd name="T4" fmla="*/ 624 w 624"/>
                  <a:gd name="T5" fmla="*/ 36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49" name="Freeform 18"/>
              <p:cNvSpPr>
                <a:spLocks/>
              </p:cNvSpPr>
              <p:nvPr/>
            </p:nvSpPr>
            <p:spPr bwMode="ltGray">
              <a:xfrm rot="-5400000">
                <a:off x="3736" y="1669"/>
                <a:ext cx="624" cy="422"/>
              </a:xfrm>
              <a:custGeom>
                <a:avLst/>
                <a:gdLst>
                  <a:gd name="T0" fmla="*/ 0 w 624"/>
                  <a:gd name="T1" fmla="*/ 0 h 317"/>
                  <a:gd name="T2" fmla="*/ 0 w 624"/>
                  <a:gd name="T3" fmla="*/ 362 h 317"/>
                  <a:gd name="T4" fmla="*/ 624 w 624"/>
                  <a:gd name="T5" fmla="*/ 362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50" name="Freeform 19"/>
              <p:cNvSpPr>
                <a:spLocks/>
              </p:cNvSpPr>
              <p:nvPr/>
            </p:nvSpPr>
            <p:spPr bwMode="ltGray">
              <a:xfrm rot="-5400000">
                <a:off x="4584" y="1747"/>
                <a:ext cx="624" cy="255"/>
              </a:xfrm>
              <a:custGeom>
                <a:avLst/>
                <a:gdLst>
                  <a:gd name="T0" fmla="*/ 0 w 624"/>
                  <a:gd name="T1" fmla="*/ 37 h 370"/>
                  <a:gd name="T2" fmla="*/ 0 w 624"/>
                  <a:gd name="T3" fmla="*/ 224 h 370"/>
                  <a:gd name="T4" fmla="*/ 624 w 624"/>
                  <a:gd name="T5" fmla="*/ 224 h 370"/>
                  <a:gd name="T6" fmla="*/ 624 w 624"/>
                  <a:gd name="T7" fmla="*/ 37 h 370"/>
                  <a:gd name="T8" fmla="*/ 384 w 624"/>
                  <a:gd name="T9" fmla="*/ 6 h 370"/>
                  <a:gd name="T10" fmla="*/ 0 w 624"/>
                  <a:gd name="T11" fmla="*/ 37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xmlns="" w="9525">
                    <a:solidFill>
                      <a:schemeClr val="tx2"/>
                    </a:solidFill>
                    <a:round/>
                    <a:headEnd/>
                    <a:tailEnd/>
                  </a14:hiddenLine>
                </a:ext>
              </a:extLst>
            </p:spPr>
            <p:txBody>
              <a:bodyPr wrap="none" anchor="ctr"/>
              <a:lstStyle/>
              <a:p>
                <a:endParaRPr lang="el-GR"/>
              </a:p>
            </p:txBody>
          </p:sp>
          <p:sp>
            <p:nvSpPr>
              <p:cNvPr id="1051"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52" name="Freeform 21"/>
              <p:cNvSpPr>
                <a:spLocks/>
              </p:cNvSpPr>
              <p:nvPr/>
            </p:nvSpPr>
            <p:spPr bwMode="ltGray">
              <a:xfrm rot="-5400000">
                <a:off x="5084" y="1694"/>
                <a:ext cx="624" cy="361"/>
              </a:xfrm>
              <a:custGeom>
                <a:avLst/>
                <a:gdLst>
                  <a:gd name="T0" fmla="*/ 0 w 624"/>
                  <a:gd name="T1" fmla="*/ 0 h 272"/>
                  <a:gd name="T2" fmla="*/ 0 w 624"/>
                  <a:gd name="T3" fmla="*/ 361 h 272"/>
                  <a:gd name="T4" fmla="*/ 240 w 624"/>
                  <a:gd name="T5" fmla="*/ 319 h 272"/>
                  <a:gd name="T6" fmla="*/ 624 w 624"/>
                  <a:gd name="T7" fmla="*/ 361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sp>
            <p:nvSpPr>
              <p:cNvPr id="1053" name="Freeform 22"/>
              <p:cNvSpPr>
                <a:spLocks/>
              </p:cNvSpPr>
              <p:nvPr/>
            </p:nvSpPr>
            <p:spPr bwMode="ltGray">
              <a:xfrm rot="-5400000">
                <a:off x="4797" y="1721"/>
                <a:ext cx="632" cy="316"/>
              </a:xfrm>
              <a:custGeom>
                <a:avLst/>
                <a:gdLst>
                  <a:gd name="T0" fmla="*/ 8 w 632"/>
                  <a:gd name="T1" fmla="*/ 39 h 362"/>
                  <a:gd name="T2" fmla="*/ 8 w 632"/>
                  <a:gd name="T3" fmla="*/ 277 h 362"/>
                  <a:gd name="T4" fmla="*/ 248 w 632"/>
                  <a:gd name="T5" fmla="*/ 277 h 362"/>
                  <a:gd name="T6" fmla="*/ 632 w 632"/>
                  <a:gd name="T7" fmla="*/ 277 h 362"/>
                  <a:gd name="T8" fmla="*/ 632 w 632"/>
                  <a:gd name="T9" fmla="*/ 39 h 362"/>
                  <a:gd name="T10" fmla="*/ 104 w 632"/>
                  <a:gd name="T11" fmla="*/ 39 h 362"/>
                  <a:gd name="T12" fmla="*/ 8 w 632"/>
                  <a:gd name="T13" fmla="*/ 39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chemeClr val="tx1"/>
                    </a:solidFill>
                    <a:round/>
                    <a:headEnd/>
                    <a:tailEnd/>
                  </a14:hiddenLine>
                </a:ext>
              </a:extLst>
            </p:spPr>
            <p:txBody>
              <a:bodyPr wrap="none" anchor="ctr"/>
              <a:lstStyle/>
              <a:p>
                <a:endParaRPr lang="el-GR"/>
              </a:p>
            </p:txBody>
          </p:sp>
        </p:grpSp>
        <p:sp>
          <p:nvSpPr>
            <p:cNvPr id="1033" name="Freeform 23"/>
            <p:cNvSpPr>
              <a:spLocks/>
            </p:cNvSpPr>
            <p:nvPr/>
          </p:nvSpPr>
          <p:spPr bwMode="ltGray">
            <a:xfrm rot="16200000" flipH="1">
              <a:off x="-1954" y="1951"/>
              <a:ext cx="4320" cy="412"/>
            </a:xfrm>
            <a:custGeom>
              <a:avLst/>
              <a:gdLst>
                <a:gd name="T0" fmla="*/ 0 w 5762"/>
                <a:gd name="T1" fmla="*/ 210 h 385"/>
                <a:gd name="T2" fmla="*/ 4320 w 5762"/>
                <a:gd name="T3" fmla="*/ 201 h 385"/>
                <a:gd name="T4" fmla="*/ 4320 w 5762"/>
                <a:gd name="T5" fmla="*/ 4 h 385"/>
                <a:gd name="T6" fmla="*/ 0 w 5762"/>
                <a:gd name="T7" fmla="*/ 0 h 385"/>
                <a:gd name="T8" fmla="*/ 0 w 5762"/>
                <a:gd name="T9" fmla="*/ 210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ffectLst/>
            <a:extLst>
              <a:ext uri="{91240B29-F687-4F45-9708-019B960494DF}">
                <a14:hiddenLine xmlns:a14="http://schemas.microsoft.com/office/drawing/2010/main" xmlns=""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l-GR"/>
            </a:p>
          </p:txBody>
        </p:sp>
        <p:sp>
          <p:nvSpPr>
            <p:cNvPr id="1034" name="Freeform 24"/>
            <p:cNvSpPr>
              <a:spLocks/>
            </p:cNvSpPr>
            <p:nvPr/>
          </p:nvSpPr>
          <p:spPr bwMode="ltGray">
            <a:xfrm rot="16200000" flipH="1">
              <a:off x="-1584" y="2062"/>
              <a:ext cx="4319" cy="189"/>
            </a:xfrm>
            <a:custGeom>
              <a:avLst/>
              <a:gdLst>
                <a:gd name="T0" fmla="*/ 0 w 5761"/>
                <a:gd name="T1" fmla="*/ 28 h 189"/>
                <a:gd name="T2" fmla="*/ 4319 w 5761"/>
                <a:gd name="T3" fmla="*/ 0 h 189"/>
                <a:gd name="T4" fmla="*/ 4319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ffectLst/>
            <a:extLst>
              <a:ext uri="{91240B29-F687-4F45-9708-019B960494DF}">
                <a14:hiddenLine xmlns:a14="http://schemas.microsoft.com/office/drawing/2010/main" xmlns=""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el-GR"/>
            </a:p>
          </p:txBody>
        </p:sp>
      </p:grpSp>
      <p:sp>
        <p:nvSpPr>
          <p:cNvPr id="102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smtClean="0"/>
              <a:t>Κάντε κλικ για να επεξεργαστείτε τον τίτλο</a:t>
            </a:r>
          </a:p>
        </p:txBody>
      </p:sp>
      <p:sp>
        <p:nvSpPr>
          <p:cNvPr id="102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smtClean="0">
                <a:latin typeface="+mn-lt"/>
              </a:defRPr>
            </a:lvl1pPr>
          </a:lstStyle>
          <a:p>
            <a:pPr>
              <a:defRPr/>
            </a:pPr>
            <a:endParaRPr lang="el-GR"/>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smtClean="0">
                <a:latin typeface="+mn-lt"/>
              </a:defRPr>
            </a:lvl1pPr>
          </a:lstStyle>
          <a:p>
            <a:pPr>
              <a:defRPr/>
            </a:pPr>
            <a:endParaRPr lang="el-GR"/>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smtClean="0">
                <a:latin typeface="+mn-lt"/>
              </a:defRPr>
            </a:lvl1pPr>
          </a:lstStyle>
          <a:p>
            <a:pPr>
              <a:defRPr/>
            </a:pPr>
            <a:fld id="{3C3E9141-5247-417A-8D5F-D727C797AE89}"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6"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7" r:id="rId14"/>
  </p:sldLayoutIdLst>
  <p:transition spd="med">
    <p:random/>
    <p:sndAc>
      <p:stSnd>
        <p:snd r:embed="rId16" name="projctor.wav"/>
      </p:stSnd>
    </p:sndAc>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Layout" Target="../slideLayouts/slideLayout14.xml"/><Relationship Id="rId1" Type="http://schemas.openxmlformats.org/officeDocument/2006/relationships/vmlDrawing" Target="../drawings/vmlDrawing1.vml"/><Relationship Id="rId4" Type="http://schemas.openxmlformats.org/officeDocument/2006/relationships/oleObject" Target="../embeddings/___________________Microsoft_Office_Excel_97-20031.xls"/></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oleObject" Target="../embeddings/___________________Microsoft_Office_Excel_97-20032.xls"/></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___________________Microsoft_Office_Excel_97-20033.xls"/></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7426" name="Rectangle 2"/>
          <p:cNvSpPr>
            <a:spLocks noGrp="1" noChangeArrowheads="1"/>
          </p:cNvSpPr>
          <p:nvPr>
            <p:ph/>
          </p:nvPr>
        </p:nvSpPr>
        <p:spPr/>
        <p:txBody>
          <a:bodyPr/>
          <a:lstStyle/>
          <a:p>
            <a:pPr algn="just"/>
            <a:r>
              <a:rPr lang="en-GB" altLang="el-GR" dirty="0">
                <a:cs typeface="Times New Roman" pitchFamily="18" charset="0"/>
              </a:rPr>
              <a:t>1.	</a:t>
            </a:r>
            <a:r>
              <a:rPr lang="en-US" altLang="el-GR" dirty="0">
                <a:cs typeface="Times New Roman" pitchFamily="18" charset="0"/>
              </a:rPr>
              <a:t>O</a:t>
            </a:r>
            <a:r>
              <a:rPr lang="en-GB" altLang="el-GR" dirty="0">
                <a:cs typeface="Times New Roman" pitchFamily="18" charset="0"/>
              </a:rPr>
              <a:t> </a:t>
            </a:r>
            <a:r>
              <a:rPr lang="en-GB" altLang="el-GR" dirty="0" err="1">
                <a:cs typeface="Times New Roman" pitchFamily="18" charset="0"/>
              </a:rPr>
              <a:t>κάτοχος</a:t>
            </a:r>
            <a:r>
              <a:rPr lang="en-GB" altLang="el-GR" dirty="0">
                <a:cs typeface="Times New Roman" pitchFamily="18" charset="0"/>
              </a:rPr>
              <a:t>  </a:t>
            </a:r>
            <a:r>
              <a:rPr lang="en-GB" altLang="el-GR" dirty="0" err="1">
                <a:cs typeface="Times New Roman" pitchFamily="18" charset="0"/>
              </a:rPr>
              <a:t>ενός</a:t>
            </a:r>
            <a:r>
              <a:rPr lang="en-GB" altLang="el-GR" dirty="0">
                <a:cs typeface="Times New Roman" pitchFamily="18" charset="0"/>
              </a:rPr>
              <a:t> </a:t>
            </a:r>
            <a:r>
              <a:rPr lang="en-GB" altLang="el-GR" dirty="0" err="1">
                <a:cs typeface="Times New Roman" pitchFamily="18" charset="0"/>
              </a:rPr>
              <a:t>δικ</a:t>
            </a:r>
            <a:r>
              <a:rPr lang="en-GB" altLang="el-GR" dirty="0">
                <a:cs typeface="Times New Roman" pitchFamily="18" charset="0"/>
              </a:rPr>
              <a:t>αιώματος αγοράς λαμβάνει μερίσματα.</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Λάθος</a:t>
            </a:r>
            <a:r>
              <a:rPr lang="en-GB" altLang="el-GR" dirty="0">
                <a:solidFill>
                  <a:srgbClr val="000000"/>
                </a:solidFill>
                <a:cs typeface="Times New Roman" pitchFamily="18" charset="0"/>
              </a:rPr>
              <a:t>          +</a:t>
            </a:r>
            <a:endParaRPr lang="en-GB" altLang="el-GR" dirty="0">
              <a:cs typeface="Times New Roman" pitchFamily="18" charset="0"/>
            </a:endParaRP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Σωστό</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a:t>
            </a:r>
            <a:r>
              <a:rPr lang="en-GB" altLang="el-GR" dirty="0" err="1">
                <a:solidFill>
                  <a:srgbClr val="000000"/>
                </a:solidFill>
                <a:cs typeface="Times New Roman" pitchFamily="18" charset="0"/>
              </a:rPr>
              <a:t>Εξ</a:t>
            </a:r>
            <a:r>
              <a:rPr lang="en-GB" altLang="el-GR" dirty="0">
                <a:solidFill>
                  <a:srgbClr val="000000"/>
                </a:solidFill>
                <a:cs typeface="Times New Roman" pitchFamily="18" charset="0"/>
              </a:rPr>
              <a:t>αρτάται </a:t>
            </a:r>
          </a:p>
        </p:txBody>
      </p:sp>
    </p:spTree>
    <p:extLst>
      <p:ext uri="{BB962C8B-B14F-4D97-AF65-F5344CB8AC3E}">
        <p14:creationId xmlns:p14="http://schemas.microsoft.com/office/powerpoint/2010/main" xmlns="" val="393154981"/>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7426">
                                            <p:txEl>
                                              <p:pRg st="0" end="0"/>
                                            </p:txEl>
                                          </p:spTgt>
                                        </p:tgtEl>
                                        <p:attrNameLst>
                                          <p:attrName>style.visibility</p:attrName>
                                        </p:attrNameLst>
                                      </p:cBhvr>
                                      <p:to>
                                        <p:strVal val="visible"/>
                                      </p:to>
                                    </p:set>
                                    <p:animEffect transition="in" filter="wipe(left)">
                                      <p:cBhvr>
                                        <p:cTn id="7" dur="500"/>
                                        <p:tgtEl>
                                          <p:spTgt spid="4874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87426">
                                            <p:txEl>
                                              <p:pRg st="1" end="1"/>
                                            </p:txEl>
                                          </p:spTgt>
                                        </p:tgtEl>
                                        <p:attrNameLst>
                                          <p:attrName>style.visibility</p:attrName>
                                        </p:attrNameLst>
                                      </p:cBhvr>
                                      <p:to>
                                        <p:strVal val="visible"/>
                                      </p:to>
                                    </p:set>
                                    <p:animEffect transition="in" filter="wipe(left)">
                                      <p:cBhvr>
                                        <p:cTn id="12" dur="500"/>
                                        <p:tgtEl>
                                          <p:spTgt spid="48742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87426">
                                            <p:txEl>
                                              <p:pRg st="2" end="2"/>
                                            </p:txEl>
                                          </p:spTgt>
                                        </p:tgtEl>
                                        <p:attrNameLst>
                                          <p:attrName>style.visibility</p:attrName>
                                        </p:attrNameLst>
                                      </p:cBhvr>
                                      <p:to>
                                        <p:strVal val="visible"/>
                                      </p:to>
                                    </p:set>
                                    <p:animEffect transition="in" filter="wipe(left)">
                                      <p:cBhvr>
                                        <p:cTn id="17" dur="500"/>
                                        <p:tgtEl>
                                          <p:spTgt spid="48742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87426">
                                            <p:txEl>
                                              <p:pRg st="3" end="3"/>
                                            </p:txEl>
                                          </p:spTgt>
                                        </p:tgtEl>
                                        <p:attrNameLst>
                                          <p:attrName>style.visibility</p:attrName>
                                        </p:attrNameLst>
                                      </p:cBhvr>
                                      <p:to>
                                        <p:strVal val="visible"/>
                                      </p:to>
                                    </p:set>
                                    <p:animEffect transition="in" filter="wipe(left)">
                                      <p:cBhvr>
                                        <p:cTn id="22" dur="500"/>
                                        <p:tgtEl>
                                          <p:spTgt spid="4874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6"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9714" name="Rectangle 2"/>
          <p:cNvSpPr>
            <a:spLocks noGrp="1" noChangeArrowheads="1"/>
          </p:cNvSpPr>
          <p:nvPr>
            <p:ph/>
          </p:nvPr>
        </p:nvSpPr>
        <p:spPr/>
        <p:txBody>
          <a:bodyPr/>
          <a:lstStyle/>
          <a:p>
            <a:pPr algn="just"/>
            <a:r>
              <a:rPr lang="en-GB" altLang="el-GR" dirty="0" err="1">
                <a:solidFill>
                  <a:srgbClr val="000000"/>
                </a:solidFill>
                <a:cs typeface="Times New Roman" pitchFamily="18" charset="0"/>
              </a:rPr>
              <a:t>Σε</a:t>
            </a:r>
            <a:r>
              <a:rPr lang="en-GB" altLang="el-GR" dirty="0">
                <a:solidFill>
                  <a:srgbClr val="000000"/>
                </a:solidFill>
                <a:cs typeface="Times New Roman" pitchFamily="18" charset="0"/>
              </a:rPr>
              <a:t> π</a:t>
            </a:r>
            <a:r>
              <a:rPr lang="en-GB" altLang="el-GR" dirty="0" err="1">
                <a:solidFill>
                  <a:srgbClr val="000000"/>
                </a:solidFill>
                <a:cs typeface="Times New Roman" pitchFamily="18" charset="0"/>
              </a:rPr>
              <a:t>οι</a:t>
            </a:r>
            <a:r>
              <a:rPr lang="en-GB" altLang="el-GR" dirty="0">
                <a:solidFill>
                  <a:srgbClr val="000000"/>
                </a:solidFill>
                <a:cs typeface="Times New Roman" pitchFamily="18" charset="0"/>
              </a:rPr>
              <a:t>α τιμή της μετοχής ΑΑΚ ο αγοραστής ενός δικαιώματος αγοράς  με τιμή άσκησης </a:t>
            </a:r>
            <a:r>
              <a:rPr lang="en-GB" altLang="el-GR" dirty="0" smtClean="0">
                <a:solidFill>
                  <a:srgbClr val="000000"/>
                </a:solidFill>
                <a:cs typeface="Times New Roman" pitchFamily="18" charset="0"/>
              </a:rPr>
              <a:t>3 </a:t>
            </a:r>
            <a:r>
              <a:rPr lang="en-GB" altLang="el-GR" dirty="0">
                <a:solidFill>
                  <a:srgbClr val="000000"/>
                </a:solidFill>
                <a:cs typeface="Times New Roman" pitchFamily="18" charset="0"/>
              </a:rPr>
              <a:t>θα ασκήσει το δικαίωμα του στη λήξη; </a:t>
            </a:r>
            <a:endParaRPr lang="en-GB" altLang="el-GR" dirty="0">
              <a:cs typeface="Times New Roman" pitchFamily="18" charset="0"/>
            </a:endParaRP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89</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4</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15</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8</a:t>
            </a:r>
            <a:endParaRPr lang="en-GB" altLang="el-GR" dirty="0">
              <a:solidFill>
                <a:srgbClr val="000000"/>
              </a:solidFill>
              <a:cs typeface="Times New Roman" pitchFamily="18" charset="0"/>
            </a:endParaRPr>
          </a:p>
          <a:p>
            <a:r>
              <a:rPr lang="el-GR" altLang="el-GR" dirty="0">
                <a:cs typeface="Times New Roman" pitchFamily="18" charset="0"/>
              </a:rPr>
              <a:t>δ)	</a:t>
            </a:r>
            <a:r>
              <a:rPr lang="el-GR" altLang="el-GR" dirty="0" err="1">
                <a:cs typeface="Times New Roman" pitchFamily="18" charset="0"/>
              </a:rPr>
              <a:t>β+γ</a:t>
            </a:r>
            <a:r>
              <a:rPr lang="el-GR" altLang="el-GR" dirty="0">
                <a:cs typeface="Times New Roman" pitchFamily="18" charset="0"/>
              </a:rPr>
              <a:t>      +</a:t>
            </a:r>
            <a:r>
              <a:rPr lang="el-GR" altLang="el-GR" dirty="0"/>
              <a:t> </a:t>
            </a:r>
          </a:p>
        </p:txBody>
      </p:sp>
    </p:spTree>
    <p:extLst>
      <p:ext uri="{BB962C8B-B14F-4D97-AF65-F5344CB8AC3E}">
        <p14:creationId xmlns:p14="http://schemas.microsoft.com/office/powerpoint/2010/main" xmlns="" val="257418621"/>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9714">
                                            <p:txEl>
                                              <p:pRg st="0" end="0"/>
                                            </p:txEl>
                                          </p:spTgt>
                                        </p:tgtEl>
                                        <p:attrNameLst>
                                          <p:attrName>style.visibility</p:attrName>
                                        </p:attrNameLst>
                                      </p:cBhvr>
                                      <p:to>
                                        <p:strVal val="visible"/>
                                      </p:to>
                                    </p:set>
                                    <p:animEffect transition="in" filter="wipe(left)">
                                      <p:cBhvr>
                                        <p:cTn id="7" dur="500"/>
                                        <p:tgtEl>
                                          <p:spTgt spid="4997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9714">
                                            <p:txEl>
                                              <p:pRg st="1" end="1"/>
                                            </p:txEl>
                                          </p:spTgt>
                                        </p:tgtEl>
                                        <p:attrNameLst>
                                          <p:attrName>style.visibility</p:attrName>
                                        </p:attrNameLst>
                                      </p:cBhvr>
                                      <p:to>
                                        <p:strVal val="visible"/>
                                      </p:to>
                                    </p:set>
                                    <p:animEffect transition="in" filter="wipe(left)">
                                      <p:cBhvr>
                                        <p:cTn id="12" dur="500"/>
                                        <p:tgtEl>
                                          <p:spTgt spid="4997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9714">
                                            <p:txEl>
                                              <p:pRg st="2" end="2"/>
                                            </p:txEl>
                                          </p:spTgt>
                                        </p:tgtEl>
                                        <p:attrNameLst>
                                          <p:attrName>style.visibility</p:attrName>
                                        </p:attrNameLst>
                                      </p:cBhvr>
                                      <p:to>
                                        <p:strVal val="visible"/>
                                      </p:to>
                                    </p:set>
                                    <p:animEffect transition="in" filter="wipe(left)">
                                      <p:cBhvr>
                                        <p:cTn id="17" dur="500"/>
                                        <p:tgtEl>
                                          <p:spTgt spid="4997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9714">
                                            <p:txEl>
                                              <p:pRg st="3" end="3"/>
                                            </p:txEl>
                                          </p:spTgt>
                                        </p:tgtEl>
                                        <p:attrNameLst>
                                          <p:attrName>style.visibility</p:attrName>
                                        </p:attrNameLst>
                                      </p:cBhvr>
                                      <p:to>
                                        <p:strVal val="visible"/>
                                      </p:to>
                                    </p:set>
                                    <p:animEffect transition="in" filter="wipe(left)">
                                      <p:cBhvr>
                                        <p:cTn id="22" dur="500"/>
                                        <p:tgtEl>
                                          <p:spTgt spid="49971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9714">
                                            <p:txEl>
                                              <p:pRg st="4" end="4"/>
                                            </p:txEl>
                                          </p:spTgt>
                                        </p:tgtEl>
                                        <p:attrNameLst>
                                          <p:attrName>style.visibility</p:attrName>
                                        </p:attrNameLst>
                                      </p:cBhvr>
                                      <p:to>
                                        <p:strVal val="visible"/>
                                      </p:to>
                                    </p:set>
                                    <p:animEffect transition="in" filter="wipe(left)">
                                      <p:cBhvr>
                                        <p:cTn id="27" dur="500"/>
                                        <p:tgtEl>
                                          <p:spTgt spid="49971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971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62" name="Rectangle 2"/>
          <p:cNvSpPr>
            <a:spLocks noGrp="1" noChangeArrowheads="1"/>
          </p:cNvSpPr>
          <p:nvPr>
            <p:ph/>
          </p:nvPr>
        </p:nvSpPr>
        <p:spPr/>
        <p:txBody>
          <a:bodyPr/>
          <a:lstStyle/>
          <a:p>
            <a:pPr algn="just"/>
            <a:r>
              <a:rPr lang="en-GB" altLang="el-GR" dirty="0" err="1">
                <a:solidFill>
                  <a:srgbClr val="000000"/>
                </a:solidFill>
                <a:cs typeface="Times New Roman" pitchFamily="18" charset="0"/>
              </a:rPr>
              <a:t>Ποι</a:t>
            </a:r>
            <a:r>
              <a:rPr lang="en-GB" altLang="el-GR" dirty="0">
                <a:solidFill>
                  <a:srgbClr val="000000"/>
                </a:solidFill>
                <a:cs typeface="Times New Roman" pitchFamily="18" charset="0"/>
              </a:rPr>
              <a:t>α θα είναι τα κέρδη ενός πωλητή ΣΜΕ στον </a:t>
            </a:r>
            <a:r>
              <a:rPr lang="en-US" altLang="el-GR" dirty="0">
                <a:solidFill>
                  <a:srgbClr val="000000"/>
                </a:solidFill>
                <a:cs typeface="Times New Roman" pitchFamily="18" charset="0"/>
              </a:rPr>
              <a:t>FTSE</a:t>
            </a:r>
            <a:r>
              <a:rPr lang="en-GB" altLang="el-GR" dirty="0">
                <a:solidFill>
                  <a:srgbClr val="000000"/>
                </a:solidFill>
                <a:cs typeface="Times New Roman" pitchFamily="18" charset="0"/>
              </a:rPr>
              <a:t>/</a:t>
            </a:r>
            <a:r>
              <a:rPr lang="en-US" altLang="el-GR" dirty="0">
                <a:solidFill>
                  <a:srgbClr val="000000"/>
                </a:solidFill>
                <a:cs typeface="Times New Roman" pitchFamily="18" charset="0"/>
              </a:rPr>
              <a:t>ASE</a:t>
            </a:r>
            <a:r>
              <a:rPr lang="en-GB" altLang="el-GR" dirty="0">
                <a:solidFill>
                  <a:srgbClr val="000000"/>
                </a:solidFill>
                <a:cs typeface="Times New Roman" pitchFamily="18" charset="0"/>
              </a:rPr>
              <a:t>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5</a:t>
            </a:r>
            <a:r>
              <a:rPr lang="en-GB" altLang="el-GR" dirty="0" smtClean="0">
                <a:solidFill>
                  <a:srgbClr val="000000"/>
                </a:solidFill>
                <a:cs typeface="Times New Roman" pitchFamily="18" charset="0"/>
              </a:rPr>
              <a:t>  </a:t>
            </a:r>
            <a:r>
              <a:rPr lang="en-GB" altLang="el-GR" dirty="0" err="1">
                <a:solidFill>
                  <a:srgbClr val="000000"/>
                </a:solidFill>
                <a:cs typeface="Times New Roman" pitchFamily="18" charset="0"/>
              </a:rPr>
              <a:t>με</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a:t>
            </a:r>
            <a:r>
              <a:rPr lang="en-GB" altLang="el-GR" dirty="0">
                <a:solidFill>
                  <a:srgbClr val="000000"/>
                </a:solidFill>
                <a:cs typeface="Times New Roman" pitchFamily="18" charset="0"/>
              </a:rPr>
              <a:t>ακανονισμού </a:t>
            </a:r>
            <a:r>
              <a:rPr lang="en-GB" altLang="el-GR" dirty="0" smtClean="0">
                <a:solidFill>
                  <a:srgbClr val="000000"/>
                </a:solidFill>
                <a:cs typeface="Times New Roman" pitchFamily="18" charset="0"/>
              </a:rPr>
              <a:t>190 </a:t>
            </a:r>
            <a:r>
              <a:rPr lang="en-GB" altLang="el-GR" dirty="0">
                <a:solidFill>
                  <a:srgbClr val="000000"/>
                </a:solidFill>
                <a:cs typeface="Times New Roman" pitchFamily="18" charset="0"/>
              </a:rPr>
              <a:t>όταν στην ημερομηνία παράδοσης  ο δείκτης </a:t>
            </a:r>
            <a:r>
              <a:rPr lang="en-US" altLang="el-GR" dirty="0">
                <a:solidFill>
                  <a:srgbClr val="000000"/>
                </a:solidFill>
                <a:cs typeface="Times New Roman" pitchFamily="18" charset="0"/>
              </a:rPr>
              <a:t>FTSE</a:t>
            </a:r>
            <a:r>
              <a:rPr lang="en-GB" altLang="el-GR" dirty="0">
                <a:solidFill>
                  <a:srgbClr val="000000"/>
                </a:solidFill>
                <a:cs typeface="Times New Roman" pitchFamily="18" charset="0"/>
              </a:rPr>
              <a:t>/</a:t>
            </a:r>
            <a:r>
              <a:rPr lang="en-US" altLang="el-GR" dirty="0">
                <a:solidFill>
                  <a:srgbClr val="000000"/>
                </a:solidFill>
                <a:cs typeface="Times New Roman" pitchFamily="18" charset="0"/>
              </a:rPr>
              <a:t>ASE</a:t>
            </a:r>
            <a:r>
              <a:rPr lang="en-GB" altLang="el-GR" dirty="0">
                <a:solidFill>
                  <a:srgbClr val="000000"/>
                </a:solidFill>
                <a:cs typeface="Times New Roman" pitchFamily="18" charset="0"/>
              </a:rPr>
              <a:t>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5</a:t>
            </a:r>
            <a:r>
              <a:rPr lang="en-GB" altLang="el-GR" dirty="0" smtClean="0">
                <a:solidFill>
                  <a:srgbClr val="000000"/>
                </a:solidFill>
                <a:cs typeface="Times New Roman" pitchFamily="18" charset="0"/>
              </a:rPr>
              <a:t> </a:t>
            </a:r>
            <a:r>
              <a:rPr lang="en-GB" altLang="el-GR" dirty="0">
                <a:solidFill>
                  <a:srgbClr val="000000"/>
                </a:solidFill>
                <a:cs typeface="Times New Roman" pitchFamily="18" charset="0"/>
              </a:rPr>
              <a:t>β</a:t>
            </a:r>
            <a:r>
              <a:rPr lang="en-GB" altLang="el-GR" dirty="0" err="1">
                <a:solidFill>
                  <a:srgbClr val="000000"/>
                </a:solidFill>
                <a:cs typeface="Times New Roman" pitchFamily="18" charset="0"/>
              </a:rPr>
              <a:t>ρίσκετ</a:t>
            </a:r>
            <a:r>
              <a:rPr lang="en-GB" altLang="el-GR" dirty="0">
                <a:solidFill>
                  <a:srgbClr val="000000"/>
                </a:solidFill>
                <a:cs typeface="Times New Roman" pitchFamily="18" charset="0"/>
              </a:rPr>
              <a:t>αι στις </a:t>
            </a:r>
            <a:r>
              <a:rPr lang="en-GB" altLang="el-GR" dirty="0" smtClean="0">
                <a:solidFill>
                  <a:srgbClr val="000000"/>
                </a:solidFill>
                <a:cs typeface="Times New Roman" pitchFamily="18" charset="0"/>
              </a:rPr>
              <a:t>179 </a:t>
            </a:r>
            <a:r>
              <a:rPr lang="en-GB" altLang="el-GR" dirty="0">
                <a:solidFill>
                  <a:srgbClr val="000000"/>
                </a:solidFill>
                <a:cs typeface="Times New Roman" pitchFamily="18" charset="0"/>
              </a:rPr>
              <a:t>μονάδες.  </a:t>
            </a:r>
            <a:endParaRPr lang="en-GB" altLang="el-GR" dirty="0">
              <a:cs typeface="Times New Roman" pitchFamily="18" charset="0"/>
            </a:endParaRP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190 </a:t>
            </a:r>
            <a:r>
              <a:rPr lang="en-GB" altLang="el-GR" dirty="0">
                <a:solidFill>
                  <a:srgbClr val="000000"/>
                </a:solidFill>
                <a:cs typeface="Times New Roman" pitchFamily="18" charset="0"/>
              </a:rPr>
              <a:t>* 5</a:t>
            </a: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179 </a:t>
            </a:r>
            <a:r>
              <a:rPr lang="en-GB" altLang="el-GR" dirty="0">
                <a:solidFill>
                  <a:srgbClr val="000000"/>
                </a:solidFill>
                <a:cs typeface="Times New Roman" pitchFamily="18" charset="0"/>
              </a:rPr>
              <a:t>* 5 </a:t>
            </a: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11 </a:t>
            </a:r>
            <a:r>
              <a:rPr lang="en-GB" altLang="el-GR" dirty="0">
                <a:solidFill>
                  <a:srgbClr val="000000"/>
                </a:solidFill>
                <a:cs typeface="Times New Roman" pitchFamily="18" charset="0"/>
              </a:rPr>
              <a:t>* 5     +</a:t>
            </a:r>
          </a:p>
          <a:p>
            <a:r>
              <a:rPr lang="el-GR" altLang="el-GR" dirty="0">
                <a:cs typeface="Times New Roman" pitchFamily="18" charset="0"/>
              </a:rPr>
              <a:t>δ)	Δεν έχει κέρδος</a:t>
            </a:r>
            <a:r>
              <a:rPr lang="el-GR" altLang="el-GR" dirty="0"/>
              <a:t> </a:t>
            </a:r>
          </a:p>
        </p:txBody>
      </p:sp>
    </p:spTree>
    <p:extLst>
      <p:ext uri="{BB962C8B-B14F-4D97-AF65-F5344CB8AC3E}">
        <p14:creationId xmlns:p14="http://schemas.microsoft.com/office/powerpoint/2010/main" xmlns="" val="2766476269"/>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1762">
                                            <p:txEl>
                                              <p:pRg st="0" end="0"/>
                                            </p:txEl>
                                          </p:spTgt>
                                        </p:tgtEl>
                                        <p:attrNameLst>
                                          <p:attrName>style.visibility</p:attrName>
                                        </p:attrNameLst>
                                      </p:cBhvr>
                                      <p:to>
                                        <p:strVal val="visible"/>
                                      </p:to>
                                    </p:set>
                                    <p:animEffect transition="in" filter="wipe(left)">
                                      <p:cBhvr>
                                        <p:cTn id="7" dur="500"/>
                                        <p:tgtEl>
                                          <p:spTgt spid="50176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1762">
                                            <p:txEl>
                                              <p:pRg st="1" end="1"/>
                                            </p:txEl>
                                          </p:spTgt>
                                        </p:tgtEl>
                                        <p:attrNameLst>
                                          <p:attrName>style.visibility</p:attrName>
                                        </p:attrNameLst>
                                      </p:cBhvr>
                                      <p:to>
                                        <p:strVal val="visible"/>
                                      </p:to>
                                    </p:set>
                                    <p:animEffect transition="in" filter="wipe(left)">
                                      <p:cBhvr>
                                        <p:cTn id="12" dur="500"/>
                                        <p:tgtEl>
                                          <p:spTgt spid="50176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1762">
                                            <p:txEl>
                                              <p:pRg st="2" end="2"/>
                                            </p:txEl>
                                          </p:spTgt>
                                        </p:tgtEl>
                                        <p:attrNameLst>
                                          <p:attrName>style.visibility</p:attrName>
                                        </p:attrNameLst>
                                      </p:cBhvr>
                                      <p:to>
                                        <p:strVal val="visible"/>
                                      </p:to>
                                    </p:set>
                                    <p:animEffect transition="in" filter="wipe(left)">
                                      <p:cBhvr>
                                        <p:cTn id="17" dur="500"/>
                                        <p:tgtEl>
                                          <p:spTgt spid="50176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1762">
                                            <p:txEl>
                                              <p:pRg st="3" end="3"/>
                                            </p:txEl>
                                          </p:spTgt>
                                        </p:tgtEl>
                                        <p:attrNameLst>
                                          <p:attrName>style.visibility</p:attrName>
                                        </p:attrNameLst>
                                      </p:cBhvr>
                                      <p:to>
                                        <p:strVal val="visible"/>
                                      </p:to>
                                    </p:set>
                                    <p:animEffect transition="in" filter="wipe(left)">
                                      <p:cBhvr>
                                        <p:cTn id="22" dur="500"/>
                                        <p:tgtEl>
                                          <p:spTgt spid="50176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1762">
                                            <p:txEl>
                                              <p:pRg st="4" end="4"/>
                                            </p:txEl>
                                          </p:spTgt>
                                        </p:tgtEl>
                                        <p:attrNameLst>
                                          <p:attrName>style.visibility</p:attrName>
                                        </p:attrNameLst>
                                      </p:cBhvr>
                                      <p:to>
                                        <p:strVal val="visible"/>
                                      </p:to>
                                    </p:set>
                                    <p:animEffect transition="in" filter="wipe(left)">
                                      <p:cBhvr>
                                        <p:cTn id="27" dur="500"/>
                                        <p:tgtEl>
                                          <p:spTgt spid="5017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6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2786" name="Rectangle 2"/>
          <p:cNvSpPr>
            <a:spLocks noGrp="1" noChangeArrowheads="1"/>
          </p:cNvSpPr>
          <p:nvPr>
            <p:ph/>
          </p:nvPr>
        </p:nvSpPr>
        <p:spPr/>
        <p:txBody>
          <a:bodyPr/>
          <a:lstStyle/>
          <a:p>
            <a:pPr algn="just"/>
            <a:r>
              <a:rPr lang="en-GB" altLang="el-GR">
                <a:solidFill>
                  <a:srgbClr val="000000"/>
                </a:solidFill>
                <a:cs typeface="Times New Roman" pitchFamily="18" charset="0"/>
              </a:rPr>
              <a:t>Το μέγιστο κέρδος μίας αγοράς δικαιώματος αγοράς είναι  </a:t>
            </a:r>
          </a:p>
          <a:p>
            <a:pPr algn="just"/>
            <a:r>
              <a:rPr lang="en-GB" altLang="el-GR">
                <a:solidFill>
                  <a:srgbClr val="000000"/>
                </a:solidFill>
                <a:cs typeface="Times New Roman" pitchFamily="18" charset="0"/>
              </a:rPr>
              <a:t>α)	Περιορισμένο στην τιμή δικαιώματος</a:t>
            </a:r>
          </a:p>
          <a:p>
            <a:pPr algn="just"/>
            <a:r>
              <a:rPr lang="en-GB" altLang="el-GR">
                <a:solidFill>
                  <a:srgbClr val="000000"/>
                </a:solidFill>
                <a:cs typeface="Times New Roman" pitchFamily="18" charset="0"/>
              </a:rPr>
              <a:t>β)	Περιορισμένο στην τιμή άσκησης</a:t>
            </a:r>
          </a:p>
          <a:p>
            <a:pPr algn="just"/>
            <a:r>
              <a:rPr lang="en-GB" altLang="el-GR">
                <a:solidFill>
                  <a:srgbClr val="000000"/>
                </a:solidFill>
                <a:cs typeface="Times New Roman" pitchFamily="18" charset="0"/>
              </a:rPr>
              <a:t>γ)	Απεριόριστο         +</a:t>
            </a:r>
          </a:p>
          <a:p>
            <a:pPr algn="just"/>
            <a:r>
              <a:rPr lang="el-GR" altLang="el-GR">
                <a:cs typeface="Times New Roman" pitchFamily="18" charset="0"/>
              </a:rPr>
              <a:t>δ)	Περιορισμένο στην τιμή δικαιώματος συν την τιμή άσκησης</a:t>
            </a:r>
            <a:r>
              <a:rPr lang="el-GR" altLang="el-GR"/>
              <a:t> </a:t>
            </a:r>
          </a:p>
        </p:txBody>
      </p:sp>
    </p:spTree>
    <p:extLst>
      <p:ext uri="{BB962C8B-B14F-4D97-AF65-F5344CB8AC3E}">
        <p14:creationId xmlns:p14="http://schemas.microsoft.com/office/powerpoint/2010/main" xmlns="" val="3415032918"/>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2786">
                                            <p:txEl>
                                              <p:pRg st="0" end="0"/>
                                            </p:txEl>
                                          </p:spTgt>
                                        </p:tgtEl>
                                        <p:attrNameLst>
                                          <p:attrName>style.visibility</p:attrName>
                                        </p:attrNameLst>
                                      </p:cBhvr>
                                      <p:to>
                                        <p:strVal val="visible"/>
                                      </p:to>
                                    </p:set>
                                    <p:animEffect transition="in" filter="wipe(left)">
                                      <p:cBhvr>
                                        <p:cTn id="7" dur="500"/>
                                        <p:tgtEl>
                                          <p:spTgt spid="5027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2786">
                                            <p:txEl>
                                              <p:pRg st="1" end="1"/>
                                            </p:txEl>
                                          </p:spTgt>
                                        </p:tgtEl>
                                        <p:attrNameLst>
                                          <p:attrName>style.visibility</p:attrName>
                                        </p:attrNameLst>
                                      </p:cBhvr>
                                      <p:to>
                                        <p:strVal val="visible"/>
                                      </p:to>
                                    </p:set>
                                    <p:animEffect transition="in" filter="wipe(left)">
                                      <p:cBhvr>
                                        <p:cTn id="12" dur="500"/>
                                        <p:tgtEl>
                                          <p:spTgt spid="5027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2786">
                                            <p:txEl>
                                              <p:pRg st="2" end="2"/>
                                            </p:txEl>
                                          </p:spTgt>
                                        </p:tgtEl>
                                        <p:attrNameLst>
                                          <p:attrName>style.visibility</p:attrName>
                                        </p:attrNameLst>
                                      </p:cBhvr>
                                      <p:to>
                                        <p:strVal val="visible"/>
                                      </p:to>
                                    </p:set>
                                    <p:animEffect transition="in" filter="wipe(left)">
                                      <p:cBhvr>
                                        <p:cTn id="17" dur="500"/>
                                        <p:tgtEl>
                                          <p:spTgt spid="50278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2786">
                                            <p:txEl>
                                              <p:pRg st="3" end="3"/>
                                            </p:txEl>
                                          </p:spTgt>
                                        </p:tgtEl>
                                        <p:attrNameLst>
                                          <p:attrName>style.visibility</p:attrName>
                                        </p:attrNameLst>
                                      </p:cBhvr>
                                      <p:to>
                                        <p:strVal val="visible"/>
                                      </p:to>
                                    </p:set>
                                    <p:animEffect transition="in" filter="wipe(left)">
                                      <p:cBhvr>
                                        <p:cTn id="22" dur="500"/>
                                        <p:tgtEl>
                                          <p:spTgt spid="50278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2786">
                                            <p:txEl>
                                              <p:pRg st="4" end="4"/>
                                            </p:txEl>
                                          </p:spTgt>
                                        </p:tgtEl>
                                        <p:attrNameLst>
                                          <p:attrName>style.visibility</p:attrName>
                                        </p:attrNameLst>
                                      </p:cBhvr>
                                      <p:to>
                                        <p:strVal val="visible"/>
                                      </p:to>
                                    </p:set>
                                    <p:animEffect transition="in" filter="wipe(left)">
                                      <p:cBhvr>
                                        <p:cTn id="27" dur="500"/>
                                        <p:tgtEl>
                                          <p:spTgt spid="5027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786"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3810" name="Rectangle 2"/>
          <p:cNvSpPr>
            <a:spLocks noGrp="1" noChangeArrowheads="1"/>
          </p:cNvSpPr>
          <p:nvPr>
            <p:ph/>
          </p:nvPr>
        </p:nvSpPr>
        <p:spPr/>
        <p:txBody>
          <a:bodyPr/>
          <a:lstStyle/>
          <a:p>
            <a:pPr algn="just"/>
            <a:r>
              <a:rPr lang="en-GB" altLang="el-GR">
                <a:solidFill>
                  <a:srgbClr val="000000"/>
                </a:solidFill>
                <a:cs typeface="Times New Roman" pitchFamily="18" charset="0"/>
              </a:rPr>
              <a:t>Ποια από τις αναφερόμενες δράσεις δεν έχει τη δυνατότητα να λάβει ο πωλητής ενός δικαιώματος   </a:t>
            </a:r>
            <a:endParaRPr lang="en-GB" altLang="el-GR">
              <a:cs typeface="Times New Roman" pitchFamily="18" charset="0"/>
            </a:endParaRPr>
          </a:p>
          <a:p>
            <a:pPr algn="just"/>
            <a:r>
              <a:rPr lang="en-GB" altLang="el-GR">
                <a:solidFill>
                  <a:srgbClr val="000000"/>
                </a:solidFill>
                <a:cs typeface="Times New Roman" pitchFamily="18" charset="0"/>
              </a:rPr>
              <a:t>α)	Να περιμένει, να αφήσει το δικαίωμα να εκπνεύσει </a:t>
            </a:r>
            <a:endParaRPr lang="en-GB" altLang="el-GR">
              <a:cs typeface="Times New Roman" pitchFamily="18" charset="0"/>
            </a:endParaRPr>
          </a:p>
          <a:p>
            <a:pPr algn="just"/>
            <a:r>
              <a:rPr lang="en-GB" altLang="el-GR">
                <a:solidFill>
                  <a:srgbClr val="000000"/>
                </a:solidFill>
                <a:cs typeface="Times New Roman" pitchFamily="18" charset="0"/>
              </a:rPr>
              <a:t>β)	Να κλείσει τη θέση του στο δικαίωμα  </a:t>
            </a:r>
            <a:endParaRPr lang="en-GB" altLang="el-GR">
              <a:cs typeface="Times New Roman" pitchFamily="18" charset="0"/>
            </a:endParaRPr>
          </a:p>
          <a:p>
            <a:r>
              <a:rPr lang="el-GR" altLang="el-GR">
                <a:solidFill>
                  <a:srgbClr val="000000"/>
                </a:solidFill>
                <a:cs typeface="Times New Roman" pitchFamily="18" charset="0"/>
              </a:rPr>
              <a:t>γ) Να ασκήσει το δικαίωμα       +</a:t>
            </a:r>
            <a:r>
              <a:rPr lang="el-GR" altLang="el-GR"/>
              <a:t> </a:t>
            </a:r>
          </a:p>
        </p:txBody>
      </p:sp>
    </p:spTree>
    <p:extLst>
      <p:ext uri="{BB962C8B-B14F-4D97-AF65-F5344CB8AC3E}">
        <p14:creationId xmlns:p14="http://schemas.microsoft.com/office/powerpoint/2010/main" xmlns="" val="1316472192"/>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3810">
                                            <p:txEl>
                                              <p:pRg st="0" end="0"/>
                                            </p:txEl>
                                          </p:spTgt>
                                        </p:tgtEl>
                                        <p:attrNameLst>
                                          <p:attrName>style.visibility</p:attrName>
                                        </p:attrNameLst>
                                      </p:cBhvr>
                                      <p:to>
                                        <p:strVal val="visible"/>
                                      </p:to>
                                    </p:set>
                                    <p:animEffect transition="in" filter="wipe(left)">
                                      <p:cBhvr>
                                        <p:cTn id="7" dur="500"/>
                                        <p:tgtEl>
                                          <p:spTgt spid="50381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3810">
                                            <p:txEl>
                                              <p:pRg st="1" end="1"/>
                                            </p:txEl>
                                          </p:spTgt>
                                        </p:tgtEl>
                                        <p:attrNameLst>
                                          <p:attrName>style.visibility</p:attrName>
                                        </p:attrNameLst>
                                      </p:cBhvr>
                                      <p:to>
                                        <p:strVal val="visible"/>
                                      </p:to>
                                    </p:set>
                                    <p:animEffect transition="in" filter="wipe(left)">
                                      <p:cBhvr>
                                        <p:cTn id="12" dur="500"/>
                                        <p:tgtEl>
                                          <p:spTgt spid="50381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3810">
                                            <p:txEl>
                                              <p:pRg st="2" end="2"/>
                                            </p:txEl>
                                          </p:spTgt>
                                        </p:tgtEl>
                                        <p:attrNameLst>
                                          <p:attrName>style.visibility</p:attrName>
                                        </p:attrNameLst>
                                      </p:cBhvr>
                                      <p:to>
                                        <p:strVal val="visible"/>
                                      </p:to>
                                    </p:set>
                                    <p:animEffect transition="in" filter="wipe(left)">
                                      <p:cBhvr>
                                        <p:cTn id="17" dur="500"/>
                                        <p:tgtEl>
                                          <p:spTgt spid="50381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3810">
                                            <p:txEl>
                                              <p:pRg st="3" end="3"/>
                                            </p:txEl>
                                          </p:spTgt>
                                        </p:tgtEl>
                                        <p:attrNameLst>
                                          <p:attrName>style.visibility</p:attrName>
                                        </p:attrNameLst>
                                      </p:cBhvr>
                                      <p:to>
                                        <p:strVal val="visible"/>
                                      </p:to>
                                    </p:set>
                                    <p:animEffect transition="in" filter="wipe(left)">
                                      <p:cBhvr>
                                        <p:cTn id="22" dur="500"/>
                                        <p:tgtEl>
                                          <p:spTgt spid="5038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810"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4834" name="Rectangle 2"/>
          <p:cNvSpPr>
            <a:spLocks noGrp="1" noChangeArrowheads="1"/>
          </p:cNvSpPr>
          <p:nvPr>
            <p:ph/>
          </p:nvPr>
        </p:nvSpPr>
        <p:spPr>
          <a:xfrm>
            <a:off x="0" y="0"/>
            <a:ext cx="9144000" cy="6858000"/>
          </a:xfrm>
          <a:solidFill>
            <a:schemeClr val="bg1"/>
          </a:solidFill>
        </p:spPr>
        <p:txBody>
          <a:bodyPr/>
          <a:lstStyle/>
          <a:p>
            <a:pPr algn="just"/>
            <a:r>
              <a:rPr lang="en-GB" altLang="el-GR">
                <a:cs typeface="Times New Roman" pitchFamily="18" charset="0"/>
              </a:rPr>
              <a:t>Ο πωλητής ενός δικαιώματος πώλησης αποκομίζει μέγιστα κέρδη στην ημερομηνία λήξης αν </a:t>
            </a:r>
          </a:p>
          <a:p>
            <a:pPr algn="just"/>
            <a:r>
              <a:rPr lang="en-GB" altLang="el-GR">
                <a:cs typeface="Times New Roman" pitchFamily="18" charset="0"/>
              </a:rPr>
              <a:t> α)	η τιμή του υποκείμενου τίτλου είναι κάτω από την τιμή άσκησης        </a:t>
            </a:r>
          </a:p>
          <a:p>
            <a:pPr algn="just"/>
            <a:r>
              <a:rPr lang="en-GB" altLang="el-GR">
                <a:cs typeface="Times New Roman" pitchFamily="18" charset="0"/>
              </a:rPr>
              <a:t>β)	η τιμή του υποκείμενου τίτλου είναι πάνω από την τιμή άσκησης   +</a:t>
            </a:r>
          </a:p>
          <a:p>
            <a:pPr algn="just"/>
            <a:r>
              <a:rPr lang="en-GB" altLang="el-GR">
                <a:cs typeface="Times New Roman" pitchFamily="18" charset="0"/>
              </a:rPr>
              <a:t>γ)	η τιμή του υποκείμενου τίτλου είναι κάτω από την τιμή άσκησης μείον την τιμή του δικαιώματος</a:t>
            </a:r>
          </a:p>
          <a:p>
            <a:r>
              <a:rPr lang="el-GR" altLang="el-GR">
                <a:cs typeface="Times New Roman" pitchFamily="18" charset="0"/>
              </a:rPr>
              <a:t>δ)	κανένα από τα παραπάνω</a:t>
            </a:r>
            <a:r>
              <a:rPr lang="el-GR" altLang="el-GR"/>
              <a:t> </a:t>
            </a:r>
          </a:p>
        </p:txBody>
      </p:sp>
    </p:spTree>
    <p:extLst>
      <p:ext uri="{BB962C8B-B14F-4D97-AF65-F5344CB8AC3E}">
        <p14:creationId xmlns:p14="http://schemas.microsoft.com/office/powerpoint/2010/main" xmlns="" val="875249513"/>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4834">
                                            <p:txEl>
                                              <p:pRg st="0" end="0"/>
                                            </p:txEl>
                                          </p:spTgt>
                                        </p:tgtEl>
                                        <p:attrNameLst>
                                          <p:attrName>style.visibility</p:attrName>
                                        </p:attrNameLst>
                                      </p:cBhvr>
                                      <p:to>
                                        <p:strVal val="visible"/>
                                      </p:to>
                                    </p:set>
                                    <p:animEffect transition="in" filter="wipe(left)">
                                      <p:cBhvr>
                                        <p:cTn id="7" dur="500"/>
                                        <p:tgtEl>
                                          <p:spTgt spid="50483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4834">
                                            <p:txEl>
                                              <p:pRg st="1" end="1"/>
                                            </p:txEl>
                                          </p:spTgt>
                                        </p:tgtEl>
                                        <p:attrNameLst>
                                          <p:attrName>style.visibility</p:attrName>
                                        </p:attrNameLst>
                                      </p:cBhvr>
                                      <p:to>
                                        <p:strVal val="visible"/>
                                      </p:to>
                                    </p:set>
                                    <p:animEffect transition="in" filter="wipe(left)">
                                      <p:cBhvr>
                                        <p:cTn id="12" dur="500"/>
                                        <p:tgtEl>
                                          <p:spTgt spid="50483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4834">
                                            <p:txEl>
                                              <p:pRg st="2" end="2"/>
                                            </p:txEl>
                                          </p:spTgt>
                                        </p:tgtEl>
                                        <p:attrNameLst>
                                          <p:attrName>style.visibility</p:attrName>
                                        </p:attrNameLst>
                                      </p:cBhvr>
                                      <p:to>
                                        <p:strVal val="visible"/>
                                      </p:to>
                                    </p:set>
                                    <p:animEffect transition="in" filter="wipe(left)">
                                      <p:cBhvr>
                                        <p:cTn id="17" dur="500"/>
                                        <p:tgtEl>
                                          <p:spTgt spid="50483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4834">
                                            <p:txEl>
                                              <p:pRg st="3" end="3"/>
                                            </p:txEl>
                                          </p:spTgt>
                                        </p:tgtEl>
                                        <p:attrNameLst>
                                          <p:attrName>style.visibility</p:attrName>
                                        </p:attrNameLst>
                                      </p:cBhvr>
                                      <p:to>
                                        <p:strVal val="visible"/>
                                      </p:to>
                                    </p:set>
                                    <p:animEffect transition="in" filter="wipe(left)">
                                      <p:cBhvr>
                                        <p:cTn id="22" dur="500"/>
                                        <p:tgtEl>
                                          <p:spTgt spid="50483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4834">
                                            <p:txEl>
                                              <p:pRg st="4" end="4"/>
                                            </p:txEl>
                                          </p:spTgt>
                                        </p:tgtEl>
                                        <p:attrNameLst>
                                          <p:attrName>style.visibility</p:attrName>
                                        </p:attrNameLst>
                                      </p:cBhvr>
                                      <p:to>
                                        <p:strVal val="visible"/>
                                      </p:to>
                                    </p:set>
                                    <p:animEffect transition="in" filter="wipe(left)">
                                      <p:cBhvr>
                                        <p:cTn id="27" dur="500"/>
                                        <p:tgtEl>
                                          <p:spTgt spid="50483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4834"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5858" name="Rectangle 2"/>
          <p:cNvSpPr>
            <a:spLocks noGrp="1" noChangeArrowheads="1"/>
          </p:cNvSpPr>
          <p:nvPr>
            <p:ph/>
          </p:nvPr>
        </p:nvSpPr>
        <p:spPr>
          <a:xfrm>
            <a:off x="0" y="116632"/>
            <a:ext cx="8945563" cy="5979368"/>
          </a:xfrm>
        </p:spPr>
        <p:txBody>
          <a:bodyPr/>
          <a:lstStyle/>
          <a:p>
            <a:pPr algn="just"/>
            <a:r>
              <a:rPr lang="en-GB" altLang="el-GR" dirty="0" err="1">
                <a:solidFill>
                  <a:srgbClr val="000000"/>
                </a:solidFill>
                <a:cs typeface="Times New Roman" pitchFamily="18" charset="0"/>
              </a:rPr>
              <a:t>Ας</a:t>
            </a:r>
            <a:r>
              <a:rPr lang="en-GB" altLang="el-GR" dirty="0">
                <a:solidFill>
                  <a:srgbClr val="000000"/>
                </a:solidFill>
                <a:cs typeface="Times New Roman" pitchFamily="18" charset="0"/>
              </a:rPr>
              <a:t> υπ</a:t>
            </a:r>
            <a:r>
              <a:rPr lang="en-GB" altLang="el-GR" dirty="0" err="1">
                <a:solidFill>
                  <a:srgbClr val="000000"/>
                </a:solidFill>
                <a:cs typeface="Times New Roman" pitchFamily="18" charset="0"/>
              </a:rPr>
              <a:t>οθέσουμε</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ότι</a:t>
            </a:r>
            <a:r>
              <a:rPr lang="en-GB" altLang="el-GR" dirty="0">
                <a:solidFill>
                  <a:srgbClr val="000000"/>
                </a:solidFill>
                <a:cs typeface="Times New Roman" pitchFamily="18" charset="0"/>
              </a:rPr>
              <a:t> ο </a:t>
            </a:r>
            <a:r>
              <a:rPr lang="en-GB" altLang="el-GR" dirty="0" err="1">
                <a:solidFill>
                  <a:srgbClr val="000000"/>
                </a:solidFill>
                <a:cs typeface="Times New Roman" pitchFamily="18" charset="0"/>
              </a:rPr>
              <a:t>δείκτης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είν</a:t>
            </a:r>
            <a:r>
              <a:rPr lang="en-GB" altLang="el-GR" dirty="0">
                <a:solidFill>
                  <a:srgbClr val="000000"/>
                </a:solidFill>
                <a:cs typeface="Times New Roman" pitchFamily="18" charset="0"/>
              </a:rPr>
              <a:t>αι σήμερα στις 2.500 μονάδες και το Δικαίωμα Αγοράς έχει τιμή εξάσκησης (strike price) 2.600 μονάδες και κοστίζει 80 μονάδες (premium), το ελάχιστο ποσό το οποίο απαιτείται  για τον αγοραστή του δικαιώματος για να συμμετάσχει στην αγορά είναι</a:t>
            </a:r>
          </a:p>
          <a:p>
            <a:pPr algn="just"/>
            <a:r>
              <a:rPr lang="en-GB" altLang="el-GR" dirty="0">
                <a:solidFill>
                  <a:srgbClr val="000000"/>
                </a:solidFill>
                <a:cs typeface="Times New Roman" pitchFamily="18" charset="0"/>
              </a:rPr>
              <a:t>α)	2600</a:t>
            </a:r>
          </a:p>
          <a:p>
            <a:pPr algn="just"/>
            <a:r>
              <a:rPr lang="en-GB" altLang="el-GR" dirty="0">
                <a:solidFill>
                  <a:srgbClr val="000000"/>
                </a:solidFill>
                <a:cs typeface="Times New Roman" pitchFamily="18" charset="0"/>
              </a:rPr>
              <a:t>β)	2500</a:t>
            </a:r>
          </a:p>
          <a:p>
            <a:pPr algn="just"/>
            <a:r>
              <a:rPr lang="en-GB" altLang="el-GR" dirty="0">
                <a:solidFill>
                  <a:srgbClr val="000000"/>
                </a:solidFill>
                <a:cs typeface="Times New Roman" pitchFamily="18" charset="0"/>
              </a:rPr>
              <a:t>γ)	80  </a:t>
            </a:r>
          </a:p>
          <a:p>
            <a:r>
              <a:rPr lang="el-GR" altLang="el-GR" dirty="0">
                <a:cs typeface="Times New Roman" pitchFamily="18" charset="0"/>
              </a:rPr>
              <a:t>δ)	</a:t>
            </a:r>
            <a:r>
              <a:rPr lang="en-US" altLang="el-GR" b="1" dirty="0" smtClean="0">
                <a:solidFill>
                  <a:srgbClr val="FF0000"/>
                </a:solidFill>
                <a:cs typeface="Times New Roman" pitchFamily="18" charset="0"/>
              </a:rPr>
              <a:t>400</a:t>
            </a:r>
            <a:r>
              <a:rPr lang="el-GR" altLang="el-GR" b="1" dirty="0" smtClean="0">
                <a:solidFill>
                  <a:srgbClr val="FF0000"/>
                </a:solidFill>
                <a:cs typeface="Times New Roman" pitchFamily="18" charset="0"/>
              </a:rPr>
              <a:t> </a:t>
            </a:r>
            <a:r>
              <a:rPr lang="el-GR" altLang="el-GR" b="1" dirty="0">
                <a:solidFill>
                  <a:srgbClr val="FF0000"/>
                </a:solidFill>
                <a:cs typeface="Times New Roman" pitchFamily="18" charset="0"/>
              </a:rPr>
              <a:t>+ </a:t>
            </a:r>
          </a:p>
        </p:txBody>
      </p:sp>
    </p:spTree>
    <p:extLst>
      <p:ext uri="{BB962C8B-B14F-4D97-AF65-F5344CB8AC3E}">
        <p14:creationId xmlns:p14="http://schemas.microsoft.com/office/powerpoint/2010/main" xmlns="" val="3833041116"/>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5858">
                                            <p:txEl>
                                              <p:pRg st="0" end="0"/>
                                            </p:txEl>
                                          </p:spTgt>
                                        </p:tgtEl>
                                        <p:attrNameLst>
                                          <p:attrName>style.visibility</p:attrName>
                                        </p:attrNameLst>
                                      </p:cBhvr>
                                      <p:to>
                                        <p:strVal val="visible"/>
                                      </p:to>
                                    </p:set>
                                    <p:animEffect transition="in" filter="wipe(left)">
                                      <p:cBhvr>
                                        <p:cTn id="7" dur="500"/>
                                        <p:tgtEl>
                                          <p:spTgt spid="50585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5858">
                                            <p:txEl>
                                              <p:pRg st="1" end="1"/>
                                            </p:txEl>
                                          </p:spTgt>
                                        </p:tgtEl>
                                        <p:attrNameLst>
                                          <p:attrName>style.visibility</p:attrName>
                                        </p:attrNameLst>
                                      </p:cBhvr>
                                      <p:to>
                                        <p:strVal val="visible"/>
                                      </p:to>
                                    </p:set>
                                    <p:animEffect transition="in" filter="wipe(left)">
                                      <p:cBhvr>
                                        <p:cTn id="12" dur="500"/>
                                        <p:tgtEl>
                                          <p:spTgt spid="50585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5858">
                                            <p:txEl>
                                              <p:pRg st="2" end="2"/>
                                            </p:txEl>
                                          </p:spTgt>
                                        </p:tgtEl>
                                        <p:attrNameLst>
                                          <p:attrName>style.visibility</p:attrName>
                                        </p:attrNameLst>
                                      </p:cBhvr>
                                      <p:to>
                                        <p:strVal val="visible"/>
                                      </p:to>
                                    </p:set>
                                    <p:animEffect transition="in" filter="wipe(left)">
                                      <p:cBhvr>
                                        <p:cTn id="17" dur="500"/>
                                        <p:tgtEl>
                                          <p:spTgt spid="50585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5858">
                                            <p:txEl>
                                              <p:pRg st="3" end="3"/>
                                            </p:txEl>
                                          </p:spTgt>
                                        </p:tgtEl>
                                        <p:attrNameLst>
                                          <p:attrName>style.visibility</p:attrName>
                                        </p:attrNameLst>
                                      </p:cBhvr>
                                      <p:to>
                                        <p:strVal val="visible"/>
                                      </p:to>
                                    </p:set>
                                    <p:animEffect transition="in" filter="wipe(left)">
                                      <p:cBhvr>
                                        <p:cTn id="22" dur="500"/>
                                        <p:tgtEl>
                                          <p:spTgt spid="50585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5858">
                                            <p:txEl>
                                              <p:pRg st="4" end="4"/>
                                            </p:txEl>
                                          </p:spTgt>
                                        </p:tgtEl>
                                        <p:attrNameLst>
                                          <p:attrName>style.visibility</p:attrName>
                                        </p:attrNameLst>
                                      </p:cBhvr>
                                      <p:to>
                                        <p:strVal val="visible"/>
                                      </p:to>
                                    </p:set>
                                    <p:animEffect transition="in" filter="wipe(left)">
                                      <p:cBhvr>
                                        <p:cTn id="27" dur="500"/>
                                        <p:tgtEl>
                                          <p:spTgt spid="5058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5858"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6882" name="Rectangle 2"/>
          <p:cNvSpPr>
            <a:spLocks noGrp="1" noChangeArrowheads="1"/>
          </p:cNvSpPr>
          <p:nvPr>
            <p:ph/>
          </p:nvPr>
        </p:nvSpPr>
        <p:spPr>
          <a:xfrm>
            <a:off x="0" y="260648"/>
            <a:ext cx="8945563" cy="5835352"/>
          </a:xfrm>
        </p:spPr>
        <p:txBody>
          <a:bodyPr/>
          <a:lstStyle/>
          <a:p>
            <a:pPr algn="just"/>
            <a:r>
              <a:rPr lang="en-GB" altLang="el-GR" dirty="0" err="1">
                <a:solidFill>
                  <a:srgbClr val="000000"/>
                </a:solidFill>
                <a:cs typeface="Times New Roman" pitchFamily="18" charset="0"/>
              </a:rPr>
              <a:t>Ποιοι</a:t>
            </a:r>
            <a:r>
              <a:rPr lang="en-GB" altLang="el-GR" dirty="0">
                <a:solidFill>
                  <a:srgbClr val="000000"/>
                </a:solidFill>
                <a:cs typeface="Times New Roman" pitchFamily="18" charset="0"/>
              </a:rPr>
              <a:t> από </a:t>
            </a:r>
            <a:r>
              <a:rPr lang="en-GB" altLang="el-GR" dirty="0" err="1">
                <a:solidFill>
                  <a:srgbClr val="000000"/>
                </a:solidFill>
                <a:cs typeface="Times New Roman" pitchFamily="18" charset="0"/>
              </a:rPr>
              <a:t>τους</a:t>
            </a:r>
            <a:r>
              <a:rPr lang="en-GB" altLang="el-GR" dirty="0">
                <a:solidFill>
                  <a:srgbClr val="000000"/>
                </a:solidFill>
                <a:cs typeface="Times New Roman" pitchFamily="18" charset="0"/>
              </a:rPr>
              <a:t> α</a:t>
            </a:r>
            <a:r>
              <a:rPr lang="en-GB" altLang="el-GR" dirty="0" err="1">
                <a:solidFill>
                  <a:srgbClr val="000000"/>
                </a:solidFill>
                <a:cs typeface="Times New Roman" pitchFamily="18" charset="0"/>
              </a:rPr>
              <a:t>κόλουθους</a:t>
            </a:r>
            <a:r>
              <a:rPr lang="en-GB" altLang="el-GR" dirty="0">
                <a:solidFill>
                  <a:srgbClr val="000000"/>
                </a:solidFill>
                <a:cs typeface="Times New Roman" pitchFamily="18" charset="0"/>
              </a:rPr>
              <a:t> πα</a:t>
            </a:r>
            <a:r>
              <a:rPr lang="en-GB" altLang="el-GR" dirty="0" err="1">
                <a:solidFill>
                  <a:srgbClr val="000000"/>
                </a:solidFill>
                <a:cs typeface="Times New Roman" pitchFamily="18" charset="0"/>
              </a:rPr>
              <a:t>ράγοντες</a:t>
            </a:r>
            <a:r>
              <a:rPr lang="en-GB" altLang="el-GR" dirty="0">
                <a:solidFill>
                  <a:srgbClr val="000000"/>
                </a:solidFill>
                <a:cs typeface="Times New Roman" pitchFamily="18" charset="0"/>
              </a:rPr>
              <a:t> θα επ</a:t>
            </a:r>
            <a:r>
              <a:rPr lang="en-GB" altLang="el-GR" dirty="0" err="1">
                <a:solidFill>
                  <a:srgbClr val="000000"/>
                </a:solidFill>
                <a:cs typeface="Times New Roman" pitchFamily="18" charset="0"/>
              </a:rPr>
              <a:t>ηρεάσουν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θετικά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ενός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αγοράς </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Αύξηση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μετοχής</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Υψηλότερη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άσκησης</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Χα</a:t>
            </a:r>
            <a:r>
              <a:rPr lang="en-GB" altLang="el-GR" dirty="0" err="1">
                <a:solidFill>
                  <a:srgbClr val="000000"/>
                </a:solidFill>
                <a:cs typeface="Times New Roman" pitchFamily="18" charset="0"/>
              </a:rPr>
              <a:t>μηλή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a:t>
            </a:r>
            <a:r>
              <a:rPr lang="en-GB" altLang="el-GR" dirty="0">
                <a:solidFill>
                  <a:srgbClr val="000000"/>
                </a:solidFill>
                <a:cs typeface="Times New Roman" pitchFamily="18" charset="0"/>
              </a:rPr>
              <a:t>αβλητότητα  </a:t>
            </a:r>
          </a:p>
          <a:p>
            <a:r>
              <a:rPr lang="el-GR" altLang="el-GR" dirty="0">
                <a:cs typeface="Times New Roman" pitchFamily="18" charset="0"/>
              </a:rPr>
              <a:t>δ)	Κανένα από τα παραπάνω </a:t>
            </a:r>
          </a:p>
        </p:txBody>
      </p:sp>
    </p:spTree>
    <p:extLst>
      <p:ext uri="{BB962C8B-B14F-4D97-AF65-F5344CB8AC3E}">
        <p14:creationId xmlns:p14="http://schemas.microsoft.com/office/powerpoint/2010/main" xmlns="" val="2909720675"/>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6882">
                                            <p:txEl>
                                              <p:pRg st="0" end="0"/>
                                            </p:txEl>
                                          </p:spTgt>
                                        </p:tgtEl>
                                        <p:attrNameLst>
                                          <p:attrName>style.visibility</p:attrName>
                                        </p:attrNameLst>
                                      </p:cBhvr>
                                      <p:to>
                                        <p:strVal val="visible"/>
                                      </p:to>
                                    </p:set>
                                    <p:animEffect transition="in" filter="wipe(left)">
                                      <p:cBhvr>
                                        <p:cTn id="7" dur="500"/>
                                        <p:tgtEl>
                                          <p:spTgt spid="50688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6882">
                                            <p:txEl>
                                              <p:pRg st="1" end="1"/>
                                            </p:txEl>
                                          </p:spTgt>
                                        </p:tgtEl>
                                        <p:attrNameLst>
                                          <p:attrName>style.visibility</p:attrName>
                                        </p:attrNameLst>
                                      </p:cBhvr>
                                      <p:to>
                                        <p:strVal val="visible"/>
                                      </p:to>
                                    </p:set>
                                    <p:animEffect transition="in" filter="wipe(left)">
                                      <p:cBhvr>
                                        <p:cTn id="12" dur="500"/>
                                        <p:tgtEl>
                                          <p:spTgt spid="50688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6882">
                                            <p:txEl>
                                              <p:pRg st="2" end="2"/>
                                            </p:txEl>
                                          </p:spTgt>
                                        </p:tgtEl>
                                        <p:attrNameLst>
                                          <p:attrName>style.visibility</p:attrName>
                                        </p:attrNameLst>
                                      </p:cBhvr>
                                      <p:to>
                                        <p:strVal val="visible"/>
                                      </p:to>
                                    </p:set>
                                    <p:animEffect transition="in" filter="wipe(left)">
                                      <p:cBhvr>
                                        <p:cTn id="17" dur="500"/>
                                        <p:tgtEl>
                                          <p:spTgt spid="50688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6882">
                                            <p:txEl>
                                              <p:pRg st="3" end="3"/>
                                            </p:txEl>
                                          </p:spTgt>
                                        </p:tgtEl>
                                        <p:attrNameLst>
                                          <p:attrName>style.visibility</p:attrName>
                                        </p:attrNameLst>
                                      </p:cBhvr>
                                      <p:to>
                                        <p:strVal val="visible"/>
                                      </p:to>
                                    </p:set>
                                    <p:animEffect transition="in" filter="wipe(left)">
                                      <p:cBhvr>
                                        <p:cTn id="22" dur="500"/>
                                        <p:tgtEl>
                                          <p:spTgt spid="50688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6882">
                                            <p:txEl>
                                              <p:pRg st="4" end="4"/>
                                            </p:txEl>
                                          </p:spTgt>
                                        </p:tgtEl>
                                        <p:attrNameLst>
                                          <p:attrName>style.visibility</p:attrName>
                                        </p:attrNameLst>
                                      </p:cBhvr>
                                      <p:to>
                                        <p:strVal val="visible"/>
                                      </p:to>
                                    </p:set>
                                    <p:animEffect transition="in" filter="wipe(left)">
                                      <p:cBhvr>
                                        <p:cTn id="27" dur="500"/>
                                        <p:tgtEl>
                                          <p:spTgt spid="5068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2"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7906" name="Rectangle 2"/>
          <p:cNvSpPr>
            <a:spLocks noGrp="1" noChangeArrowheads="1"/>
          </p:cNvSpPr>
          <p:nvPr>
            <p:ph/>
          </p:nvPr>
        </p:nvSpPr>
        <p:spPr/>
        <p:txBody>
          <a:bodyPr/>
          <a:lstStyle/>
          <a:p>
            <a:pPr algn="just"/>
            <a:r>
              <a:rPr lang="en-GB" altLang="el-GR" dirty="0" err="1">
                <a:solidFill>
                  <a:srgbClr val="000000"/>
                </a:solidFill>
                <a:cs typeface="Times New Roman" pitchFamily="18" charset="0"/>
              </a:rPr>
              <a:t>Ποιοι</a:t>
            </a:r>
            <a:r>
              <a:rPr lang="en-GB" altLang="el-GR" dirty="0">
                <a:solidFill>
                  <a:srgbClr val="000000"/>
                </a:solidFill>
                <a:cs typeface="Times New Roman" pitchFamily="18" charset="0"/>
              </a:rPr>
              <a:t> από </a:t>
            </a:r>
            <a:r>
              <a:rPr lang="en-GB" altLang="el-GR" dirty="0" err="1">
                <a:solidFill>
                  <a:srgbClr val="000000"/>
                </a:solidFill>
                <a:cs typeface="Times New Roman" pitchFamily="18" charset="0"/>
              </a:rPr>
              <a:t>τους</a:t>
            </a:r>
            <a:r>
              <a:rPr lang="en-GB" altLang="el-GR" dirty="0">
                <a:solidFill>
                  <a:srgbClr val="000000"/>
                </a:solidFill>
                <a:cs typeface="Times New Roman" pitchFamily="18" charset="0"/>
              </a:rPr>
              <a:t> α</a:t>
            </a:r>
            <a:r>
              <a:rPr lang="en-GB" altLang="el-GR" dirty="0" err="1">
                <a:solidFill>
                  <a:srgbClr val="000000"/>
                </a:solidFill>
                <a:cs typeface="Times New Roman" pitchFamily="18" charset="0"/>
              </a:rPr>
              <a:t>κόλουθους</a:t>
            </a:r>
            <a:r>
              <a:rPr lang="en-GB" altLang="el-GR" dirty="0">
                <a:solidFill>
                  <a:srgbClr val="000000"/>
                </a:solidFill>
                <a:cs typeface="Times New Roman" pitchFamily="18" charset="0"/>
              </a:rPr>
              <a:t> πα</a:t>
            </a:r>
            <a:r>
              <a:rPr lang="en-GB" altLang="el-GR" dirty="0" err="1">
                <a:solidFill>
                  <a:srgbClr val="000000"/>
                </a:solidFill>
                <a:cs typeface="Times New Roman" pitchFamily="18" charset="0"/>
              </a:rPr>
              <a:t>ράγοντες</a:t>
            </a:r>
            <a:r>
              <a:rPr lang="en-GB" altLang="el-GR" dirty="0">
                <a:solidFill>
                  <a:srgbClr val="000000"/>
                </a:solidFill>
                <a:cs typeface="Times New Roman" pitchFamily="18" charset="0"/>
              </a:rPr>
              <a:t> θα επ</a:t>
            </a:r>
            <a:r>
              <a:rPr lang="en-GB" altLang="el-GR" dirty="0" err="1">
                <a:solidFill>
                  <a:srgbClr val="000000"/>
                </a:solidFill>
                <a:cs typeface="Times New Roman" pitchFamily="18" charset="0"/>
              </a:rPr>
              <a:t>ηρεάσουν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θετικά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ενός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αγοράς </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Αύξηση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μετοχής</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Υψηλότερη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άσκησης</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Χα</a:t>
            </a:r>
            <a:r>
              <a:rPr lang="en-GB" altLang="el-GR" dirty="0" err="1">
                <a:solidFill>
                  <a:srgbClr val="000000"/>
                </a:solidFill>
                <a:cs typeface="Times New Roman" pitchFamily="18" charset="0"/>
              </a:rPr>
              <a:t>μηλή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a:t>
            </a:r>
            <a:r>
              <a:rPr lang="en-GB" altLang="el-GR" dirty="0">
                <a:solidFill>
                  <a:srgbClr val="000000"/>
                </a:solidFill>
                <a:cs typeface="Times New Roman" pitchFamily="18" charset="0"/>
              </a:rPr>
              <a:t>αβλητότητα  </a:t>
            </a:r>
          </a:p>
          <a:p>
            <a:r>
              <a:rPr lang="el-GR" altLang="el-GR" dirty="0">
                <a:cs typeface="Times New Roman" pitchFamily="18" charset="0"/>
              </a:rPr>
              <a:t>δ)	Μείωση των επιτοκίων </a:t>
            </a:r>
          </a:p>
        </p:txBody>
      </p:sp>
    </p:spTree>
    <p:extLst>
      <p:ext uri="{BB962C8B-B14F-4D97-AF65-F5344CB8AC3E}">
        <p14:creationId xmlns:p14="http://schemas.microsoft.com/office/powerpoint/2010/main" xmlns="" val="356381447"/>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7906">
                                            <p:txEl>
                                              <p:pRg st="0" end="0"/>
                                            </p:txEl>
                                          </p:spTgt>
                                        </p:tgtEl>
                                        <p:attrNameLst>
                                          <p:attrName>style.visibility</p:attrName>
                                        </p:attrNameLst>
                                      </p:cBhvr>
                                      <p:to>
                                        <p:strVal val="visible"/>
                                      </p:to>
                                    </p:set>
                                    <p:animEffect transition="in" filter="wipe(left)">
                                      <p:cBhvr>
                                        <p:cTn id="7" dur="500"/>
                                        <p:tgtEl>
                                          <p:spTgt spid="5079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7906">
                                            <p:txEl>
                                              <p:pRg st="1" end="1"/>
                                            </p:txEl>
                                          </p:spTgt>
                                        </p:tgtEl>
                                        <p:attrNameLst>
                                          <p:attrName>style.visibility</p:attrName>
                                        </p:attrNameLst>
                                      </p:cBhvr>
                                      <p:to>
                                        <p:strVal val="visible"/>
                                      </p:to>
                                    </p:set>
                                    <p:animEffect transition="in" filter="wipe(left)">
                                      <p:cBhvr>
                                        <p:cTn id="12" dur="500"/>
                                        <p:tgtEl>
                                          <p:spTgt spid="50790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7906">
                                            <p:txEl>
                                              <p:pRg st="2" end="2"/>
                                            </p:txEl>
                                          </p:spTgt>
                                        </p:tgtEl>
                                        <p:attrNameLst>
                                          <p:attrName>style.visibility</p:attrName>
                                        </p:attrNameLst>
                                      </p:cBhvr>
                                      <p:to>
                                        <p:strVal val="visible"/>
                                      </p:to>
                                    </p:set>
                                    <p:animEffect transition="in" filter="wipe(left)">
                                      <p:cBhvr>
                                        <p:cTn id="17" dur="500"/>
                                        <p:tgtEl>
                                          <p:spTgt spid="50790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7906">
                                            <p:txEl>
                                              <p:pRg st="3" end="3"/>
                                            </p:txEl>
                                          </p:spTgt>
                                        </p:tgtEl>
                                        <p:attrNameLst>
                                          <p:attrName>style.visibility</p:attrName>
                                        </p:attrNameLst>
                                      </p:cBhvr>
                                      <p:to>
                                        <p:strVal val="visible"/>
                                      </p:to>
                                    </p:set>
                                    <p:animEffect transition="in" filter="wipe(left)">
                                      <p:cBhvr>
                                        <p:cTn id="22" dur="500"/>
                                        <p:tgtEl>
                                          <p:spTgt spid="50790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7906">
                                            <p:txEl>
                                              <p:pRg st="4" end="4"/>
                                            </p:txEl>
                                          </p:spTgt>
                                        </p:tgtEl>
                                        <p:attrNameLst>
                                          <p:attrName>style.visibility</p:attrName>
                                        </p:attrNameLst>
                                      </p:cBhvr>
                                      <p:to>
                                        <p:strVal val="visible"/>
                                      </p:to>
                                    </p:set>
                                    <p:animEffect transition="in" filter="wipe(left)">
                                      <p:cBhvr>
                                        <p:cTn id="27" dur="500"/>
                                        <p:tgtEl>
                                          <p:spTgt spid="50790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906"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8930" name="Rectangle 2"/>
          <p:cNvSpPr>
            <a:spLocks noGrp="1" noChangeArrowheads="1"/>
          </p:cNvSpPr>
          <p:nvPr>
            <p:ph/>
          </p:nvPr>
        </p:nvSpPr>
        <p:spPr>
          <a:xfrm>
            <a:off x="467544" y="620688"/>
            <a:ext cx="8478019" cy="5475312"/>
          </a:xfrm>
        </p:spPr>
        <p:txBody>
          <a:bodyPr/>
          <a:lstStyle/>
          <a:p>
            <a:pPr algn="just"/>
            <a:r>
              <a:rPr lang="en-GB" altLang="el-GR" dirty="0" err="1">
                <a:solidFill>
                  <a:srgbClr val="000000"/>
                </a:solidFill>
                <a:cs typeface="Times New Roman" pitchFamily="18" charset="0"/>
              </a:rPr>
              <a:t>Ποιοι</a:t>
            </a:r>
            <a:r>
              <a:rPr lang="en-GB" altLang="el-GR" dirty="0">
                <a:solidFill>
                  <a:srgbClr val="000000"/>
                </a:solidFill>
                <a:cs typeface="Times New Roman" pitchFamily="18" charset="0"/>
              </a:rPr>
              <a:t> από </a:t>
            </a:r>
            <a:r>
              <a:rPr lang="en-GB" altLang="el-GR" dirty="0" err="1">
                <a:solidFill>
                  <a:srgbClr val="000000"/>
                </a:solidFill>
                <a:cs typeface="Times New Roman" pitchFamily="18" charset="0"/>
              </a:rPr>
              <a:t>τους</a:t>
            </a:r>
            <a:r>
              <a:rPr lang="en-GB" altLang="el-GR" dirty="0">
                <a:solidFill>
                  <a:srgbClr val="000000"/>
                </a:solidFill>
                <a:cs typeface="Times New Roman" pitchFamily="18" charset="0"/>
              </a:rPr>
              <a:t> α</a:t>
            </a:r>
            <a:r>
              <a:rPr lang="en-GB" altLang="el-GR" dirty="0" err="1">
                <a:solidFill>
                  <a:srgbClr val="000000"/>
                </a:solidFill>
                <a:cs typeface="Times New Roman" pitchFamily="18" charset="0"/>
              </a:rPr>
              <a:t>κόλουθους</a:t>
            </a:r>
            <a:r>
              <a:rPr lang="en-GB" altLang="el-GR" dirty="0">
                <a:solidFill>
                  <a:srgbClr val="000000"/>
                </a:solidFill>
                <a:cs typeface="Times New Roman" pitchFamily="18" charset="0"/>
              </a:rPr>
              <a:t> πα</a:t>
            </a:r>
            <a:r>
              <a:rPr lang="en-GB" altLang="el-GR" dirty="0" err="1">
                <a:solidFill>
                  <a:srgbClr val="000000"/>
                </a:solidFill>
                <a:cs typeface="Times New Roman" pitchFamily="18" charset="0"/>
              </a:rPr>
              <a:t>ράγοντες</a:t>
            </a:r>
            <a:r>
              <a:rPr lang="en-GB" altLang="el-GR" dirty="0">
                <a:solidFill>
                  <a:srgbClr val="000000"/>
                </a:solidFill>
                <a:cs typeface="Times New Roman" pitchFamily="18" charset="0"/>
              </a:rPr>
              <a:t> θα επ</a:t>
            </a:r>
            <a:r>
              <a:rPr lang="en-GB" altLang="el-GR" dirty="0" err="1">
                <a:solidFill>
                  <a:srgbClr val="000000"/>
                </a:solidFill>
                <a:cs typeface="Times New Roman" pitchFamily="18" charset="0"/>
              </a:rPr>
              <a:t>ηρεάσουν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θετικά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ενός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αγοράς (Περισσότερες από μία απαντήσεις) </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Αύξηση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μετοχής</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β)	Χα</a:t>
            </a:r>
            <a:r>
              <a:rPr lang="en-GB" altLang="el-GR" dirty="0" err="1">
                <a:solidFill>
                  <a:srgbClr val="000000"/>
                </a:solidFill>
                <a:cs typeface="Times New Roman" pitchFamily="18" charset="0"/>
              </a:rPr>
              <a:t>μηλότερη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άσκησης</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γ)	</a:t>
            </a:r>
            <a:r>
              <a:rPr lang="en-GB" altLang="el-GR" dirty="0" err="1">
                <a:solidFill>
                  <a:srgbClr val="000000"/>
                </a:solidFill>
                <a:cs typeface="Times New Roman" pitchFamily="18" charset="0"/>
              </a:rPr>
              <a:t>Υψηλή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a:t>
            </a:r>
            <a:r>
              <a:rPr lang="en-GB" altLang="el-GR" dirty="0">
                <a:solidFill>
                  <a:srgbClr val="000000"/>
                </a:solidFill>
                <a:cs typeface="Times New Roman" pitchFamily="18" charset="0"/>
              </a:rPr>
              <a:t>αβλητότητα      +  </a:t>
            </a:r>
          </a:p>
          <a:p>
            <a:r>
              <a:rPr lang="el-GR" altLang="el-GR" dirty="0">
                <a:cs typeface="Times New Roman" pitchFamily="18" charset="0"/>
              </a:rPr>
              <a:t>δ)	Μείωση των επιτοκίων </a:t>
            </a:r>
          </a:p>
        </p:txBody>
      </p:sp>
    </p:spTree>
    <p:extLst>
      <p:ext uri="{BB962C8B-B14F-4D97-AF65-F5344CB8AC3E}">
        <p14:creationId xmlns:p14="http://schemas.microsoft.com/office/powerpoint/2010/main" xmlns="" val="4103976088"/>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8930">
                                            <p:txEl>
                                              <p:pRg st="0" end="0"/>
                                            </p:txEl>
                                          </p:spTgt>
                                        </p:tgtEl>
                                        <p:attrNameLst>
                                          <p:attrName>style.visibility</p:attrName>
                                        </p:attrNameLst>
                                      </p:cBhvr>
                                      <p:to>
                                        <p:strVal val="visible"/>
                                      </p:to>
                                    </p:set>
                                    <p:animEffect transition="in" filter="wipe(left)">
                                      <p:cBhvr>
                                        <p:cTn id="7" dur="500"/>
                                        <p:tgtEl>
                                          <p:spTgt spid="5089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8930">
                                            <p:txEl>
                                              <p:pRg st="1" end="1"/>
                                            </p:txEl>
                                          </p:spTgt>
                                        </p:tgtEl>
                                        <p:attrNameLst>
                                          <p:attrName>style.visibility</p:attrName>
                                        </p:attrNameLst>
                                      </p:cBhvr>
                                      <p:to>
                                        <p:strVal val="visible"/>
                                      </p:to>
                                    </p:set>
                                    <p:animEffect transition="in" filter="wipe(left)">
                                      <p:cBhvr>
                                        <p:cTn id="12" dur="500"/>
                                        <p:tgtEl>
                                          <p:spTgt spid="50893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8930">
                                            <p:txEl>
                                              <p:pRg st="2" end="2"/>
                                            </p:txEl>
                                          </p:spTgt>
                                        </p:tgtEl>
                                        <p:attrNameLst>
                                          <p:attrName>style.visibility</p:attrName>
                                        </p:attrNameLst>
                                      </p:cBhvr>
                                      <p:to>
                                        <p:strVal val="visible"/>
                                      </p:to>
                                    </p:set>
                                    <p:animEffect transition="in" filter="wipe(left)">
                                      <p:cBhvr>
                                        <p:cTn id="17" dur="500"/>
                                        <p:tgtEl>
                                          <p:spTgt spid="50893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8930">
                                            <p:txEl>
                                              <p:pRg st="3" end="3"/>
                                            </p:txEl>
                                          </p:spTgt>
                                        </p:tgtEl>
                                        <p:attrNameLst>
                                          <p:attrName>style.visibility</p:attrName>
                                        </p:attrNameLst>
                                      </p:cBhvr>
                                      <p:to>
                                        <p:strVal val="visible"/>
                                      </p:to>
                                    </p:set>
                                    <p:animEffect transition="in" filter="wipe(left)">
                                      <p:cBhvr>
                                        <p:cTn id="22" dur="500"/>
                                        <p:tgtEl>
                                          <p:spTgt spid="50893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8930">
                                            <p:txEl>
                                              <p:pRg st="4" end="4"/>
                                            </p:txEl>
                                          </p:spTgt>
                                        </p:tgtEl>
                                        <p:attrNameLst>
                                          <p:attrName>style.visibility</p:attrName>
                                        </p:attrNameLst>
                                      </p:cBhvr>
                                      <p:to>
                                        <p:strVal val="visible"/>
                                      </p:to>
                                    </p:set>
                                    <p:animEffect transition="in" filter="wipe(left)">
                                      <p:cBhvr>
                                        <p:cTn id="27" dur="500"/>
                                        <p:tgtEl>
                                          <p:spTgt spid="5089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0"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9954" name="Rectangle 2"/>
          <p:cNvSpPr>
            <a:spLocks noGrp="1" noChangeArrowheads="1"/>
          </p:cNvSpPr>
          <p:nvPr>
            <p:ph/>
          </p:nvPr>
        </p:nvSpPr>
        <p:spPr>
          <a:xfrm>
            <a:off x="323528" y="692696"/>
            <a:ext cx="8622035" cy="5403304"/>
          </a:xfrm>
        </p:spPr>
        <p:txBody>
          <a:bodyPr/>
          <a:lstStyle/>
          <a:p>
            <a:pPr algn="just"/>
            <a:r>
              <a:rPr lang="en-GB" altLang="el-GR" dirty="0" err="1">
                <a:solidFill>
                  <a:srgbClr val="000000"/>
                </a:solidFill>
                <a:cs typeface="Times New Roman" pitchFamily="18" charset="0"/>
              </a:rPr>
              <a:t>Ποιοι</a:t>
            </a:r>
            <a:r>
              <a:rPr lang="en-GB" altLang="el-GR" dirty="0">
                <a:solidFill>
                  <a:srgbClr val="000000"/>
                </a:solidFill>
                <a:cs typeface="Times New Roman" pitchFamily="18" charset="0"/>
              </a:rPr>
              <a:t> από </a:t>
            </a:r>
            <a:r>
              <a:rPr lang="en-GB" altLang="el-GR" dirty="0" err="1">
                <a:solidFill>
                  <a:srgbClr val="000000"/>
                </a:solidFill>
                <a:cs typeface="Times New Roman" pitchFamily="18" charset="0"/>
              </a:rPr>
              <a:t>τους</a:t>
            </a:r>
            <a:r>
              <a:rPr lang="en-GB" altLang="el-GR" dirty="0">
                <a:solidFill>
                  <a:srgbClr val="000000"/>
                </a:solidFill>
                <a:cs typeface="Times New Roman" pitchFamily="18" charset="0"/>
              </a:rPr>
              <a:t> α</a:t>
            </a:r>
            <a:r>
              <a:rPr lang="en-GB" altLang="el-GR" dirty="0" err="1">
                <a:solidFill>
                  <a:srgbClr val="000000"/>
                </a:solidFill>
                <a:cs typeface="Times New Roman" pitchFamily="18" charset="0"/>
              </a:rPr>
              <a:t>κόλουθους</a:t>
            </a:r>
            <a:r>
              <a:rPr lang="en-GB" altLang="el-GR" dirty="0">
                <a:solidFill>
                  <a:srgbClr val="000000"/>
                </a:solidFill>
                <a:cs typeface="Times New Roman" pitchFamily="18" charset="0"/>
              </a:rPr>
              <a:t> πα</a:t>
            </a:r>
            <a:r>
              <a:rPr lang="en-GB" altLang="el-GR" dirty="0" err="1">
                <a:solidFill>
                  <a:srgbClr val="000000"/>
                </a:solidFill>
                <a:cs typeface="Times New Roman" pitchFamily="18" charset="0"/>
              </a:rPr>
              <a:t>ράγοντες</a:t>
            </a:r>
            <a:r>
              <a:rPr lang="en-GB" altLang="el-GR" dirty="0">
                <a:solidFill>
                  <a:srgbClr val="000000"/>
                </a:solidFill>
                <a:cs typeface="Times New Roman" pitchFamily="18" charset="0"/>
              </a:rPr>
              <a:t> θα επ</a:t>
            </a:r>
            <a:r>
              <a:rPr lang="en-GB" altLang="el-GR" dirty="0" err="1">
                <a:solidFill>
                  <a:srgbClr val="000000"/>
                </a:solidFill>
                <a:cs typeface="Times New Roman" pitchFamily="18" charset="0"/>
              </a:rPr>
              <a:t>ηρεάσουν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θετικά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ενός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Πώλησης  </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Μείωση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μετοχής</a:t>
            </a:r>
            <a:r>
              <a:rPr lang="en-GB" altLang="el-GR" dirty="0">
                <a:solidFill>
                  <a:srgbClr val="000000"/>
                </a:solidFill>
                <a:cs typeface="Times New Roman" pitchFamily="18" charset="0"/>
              </a:rPr>
              <a:t>         +      </a:t>
            </a:r>
          </a:p>
          <a:p>
            <a:pPr algn="just"/>
            <a:r>
              <a:rPr lang="en-GB" altLang="el-GR" dirty="0">
                <a:solidFill>
                  <a:srgbClr val="000000"/>
                </a:solidFill>
                <a:cs typeface="Times New Roman" pitchFamily="18" charset="0"/>
              </a:rPr>
              <a:t>β)	Χα</a:t>
            </a:r>
            <a:r>
              <a:rPr lang="en-GB" altLang="el-GR" dirty="0" err="1">
                <a:solidFill>
                  <a:srgbClr val="000000"/>
                </a:solidFill>
                <a:cs typeface="Times New Roman" pitchFamily="18" charset="0"/>
              </a:rPr>
              <a:t>μηλότερη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άσκησης</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γ)	</a:t>
            </a:r>
            <a:r>
              <a:rPr lang="en-GB" altLang="el-GR" dirty="0" err="1">
                <a:solidFill>
                  <a:srgbClr val="000000"/>
                </a:solidFill>
                <a:cs typeface="Times New Roman" pitchFamily="18" charset="0"/>
              </a:rPr>
              <a:t>Υψηλή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μετ</a:t>
            </a:r>
            <a:r>
              <a:rPr lang="en-GB" altLang="el-GR" dirty="0">
                <a:solidFill>
                  <a:srgbClr val="000000"/>
                </a:solidFill>
                <a:cs typeface="Times New Roman" pitchFamily="18" charset="0"/>
              </a:rPr>
              <a:t>αβλητότητα +       </a:t>
            </a:r>
          </a:p>
          <a:p>
            <a:pPr algn="just"/>
            <a:r>
              <a:rPr lang="en-GB" altLang="el-GR" dirty="0">
                <a:solidFill>
                  <a:srgbClr val="000000"/>
                </a:solidFill>
                <a:cs typeface="Times New Roman" pitchFamily="18" charset="0"/>
              </a:rPr>
              <a:t>δ)	</a:t>
            </a:r>
            <a:r>
              <a:rPr lang="en-GB" altLang="el-GR" dirty="0" err="1">
                <a:solidFill>
                  <a:srgbClr val="000000"/>
                </a:solidFill>
                <a:cs typeface="Times New Roman" pitchFamily="18" charset="0"/>
              </a:rPr>
              <a:t>Αύξηση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των</a:t>
            </a:r>
            <a:r>
              <a:rPr lang="en-GB" altLang="el-GR" dirty="0">
                <a:solidFill>
                  <a:srgbClr val="000000"/>
                </a:solidFill>
                <a:cs typeface="Times New Roman" pitchFamily="18" charset="0"/>
              </a:rPr>
              <a:t> επ</a:t>
            </a:r>
            <a:r>
              <a:rPr lang="en-GB" altLang="el-GR" dirty="0" err="1">
                <a:solidFill>
                  <a:srgbClr val="000000"/>
                </a:solidFill>
                <a:cs typeface="Times New Roman" pitchFamily="18" charset="0"/>
              </a:rPr>
              <a:t>ιτοκίων</a:t>
            </a:r>
            <a:r>
              <a:rPr lang="en-GB" altLang="el-GR" dirty="0">
                <a:solidFill>
                  <a:srgbClr val="000000"/>
                </a:solidFill>
                <a:cs typeface="Times New Roman" pitchFamily="18" charset="0"/>
              </a:rPr>
              <a:t>  </a:t>
            </a:r>
          </a:p>
        </p:txBody>
      </p:sp>
    </p:spTree>
    <p:extLst>
      <p:ext uri="{BB962C8B-B14F-4D97-AF65-F5344CB8AC3E}">
        <p14:creationId xmlns:p14="http://schemas.microsoft.com/office/powerpoint/2010/main" xmlns="" val="1631945006"/>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09954">
                                            <p:txEl>
                                              <p:pRg st="0" end="0"/>
                                            </p:txEl>
                                          </p:spTgt>
                                        </p:tgtEl>
                                        <p:attrNameLst>
                                          <p:attrName>style.visibility</p:attrName>
                                        </p:attrNameLst>
                                      </p:cBhvr>
                                      <p:to>
                                        <p:strVal val="visible"/>
                                      </p:to>
                                    </p:set>
                                    <p:animEffect transition="in" filter="wipe(left)">
                                      <p:cBhvr>
                                        <p:cTn id="7" dur="500"/>
                                        <p:tgtEl>
                                          <p:spTgt spid="50995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9954">
                                            <p:txEl>
                                              <p:pRg st="1" end="1"/>
                                            </p:txEl>
                                          </p:spTgt>
                                        </p:tgtEl>
                                        <p:attrNameLst>
                                          <p:attrName>style.visibility</p:attrName>
                                        </p:attrNameLst>
                                      </p:cBhvr>
                                      <p:to>
                                        <p:strVal val="visible"/>
                                      </p:to>
                                    </p:set>
                                    <p:animEffect transition="in" filter="wipe(left)">
                                      <p:cBhvr>
                                        <p:cTn id="12" dur="500"/>
                                        <p:tgtEl>
                                          <p:spTgt spid="50995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09954">
                                            <p:txEl>
                                              <p:pRg st="2" end="2"/>
                                            </p:txEl>
                                          </p:spTgt>
                                        </p:tgtEl>
                                        <p:attrNameLst>
                                          <p:attrName>style.visibility</p:attrName>
                                        </p:attrNameLst>
                                      </p:cBhvr>
                                      <p:to>
                                        <p:strVal val="visible"/>
                                      </p:to>
                                    </p:set>
                                    <p:animEffect transition="in" filter="wipe(left)">
                                      <p:cBhvr>
                                        <p:cTn id="17" dur="500"/>
                                        <p:tgtEl>
                                          <p:spTgt spid="50995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9954">
                                            <p:txEl>
                                              <p:pRg st="3" end="3"/>
                                            </p:txEl>
                                          </p:spTgt>
                                        </p:tgtEl>
                                        <p:attrNameLst>
                                          <p:attrName>style.visibility</p:attrName>
                                        </p:attrNameLst>
                                      </p:cBhvr>
                                      <p:to>
                                        <p:strVal val="visible"/>
                                      </p:to>
                                    </p:set>
                                    <p:animEffect transition="in" filter="wipe(left)">
                                      <p:cBhvr>
                                        <p:cTn id="22" dur="500"/>
                                        <p:tgtEl>
                                          <p:spTgt spid="50995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09954">
                                            <p:txEl>
                                              <p:pRg st="4" end="4"/>
                                            </p:txEl>
                                          </p:spTgt>
                                        </p:tgtEl>
                                        <p:attrNameLst>
                                          <p:attrName>style.visibility</p:attrName>
                                        </p:attrNameLst>
                                      </p:cBhvr>
                                      <p:to>
                                        <p:strVal val="visible"/>
                                      </p:to>
                                    </p:set>
                                    <p:animEffect transition="in" filter="wipe(left)">
                                      <p:cBhvr>
                                        <p:cTn id="27" dur="500"/>
                                        <p:tgtEl>
                                          <p:spTgt spid="50995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9954"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0498" name="Rectangle 2"/>
          <p:cNvSpPr>
            <a:spLocks noGrp="1" noChangeArrowheads="1"/>
          </p:cNvSpPr>
          <p:nvPr>
            <p:ph/>
          </p:nvPr>
        </p:nvSpPr>
        <p:spPr/>
        <p:txBody>
          <a:bodyPr/>
          <a:lstStyle/>
          <a:p>
            <a:pPr algn="just"/>
            <a:r>
              <a:rPr lang="en-GB" altLang="el-GR" dirty="0">
                <a:solidFill>
                  <a:srgbClr val="000000"/>
                </a:solidFill>
                <a:cs typeface="Times New Roman" pitchFamily="18" charset="0"/>
              </a:rPr>
              <a:t>2.	Η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του</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αγοράς αυξάνεται αν</a:t>
            </a:r>
          </a:p>
          <a:p>
            <a:pPr algn="just"/>
            <a:r>
              <a:rPr lang="en-GB" altLang="el-GR" dirty="0">
                <a:solidFill>
                  <a:srgbClr val="000000"/>
                </a:solidFill>
                <a:cs typeface="Times New Roman" pitchFamily="18" charset="0"/>
              </a:rPr>
              <a:t>α)	Ο </a:t>
            </a:r>
            <a:r>
              <a:rPr lang="en-GB" altLang="el-GR" dirty="0" err="1">
                <a:solidFill>
                  <a:srgbClr val="000000"/>
                </a:solidFill>
                <a:cs typeface="Times New Roman" pitchFamily="18" charset="0"/>
              </a:rPr>
              <a:t>χρόνος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μέχρι</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λήξη</a:t>
            </a:r>
            <a:r>
              <a:rPr lang="en-GB" altLang="el-GR" dirty="0">
                <a:solidFill>
                  <a:srgbClr val="000000"/>
                </a:solidFill>
                <a:cs typeface="Times New Roman" pitchFamily="18" charset="0"/>
              </a:rPr>
              <a:t> α</a:t>
            </a:r>
            <a:r>
              <a:rPr lang="en-GB" altLang="el-GR" dirty="0" err="1">
                <a:solidFill>
                  <a:srgbClr val="000000"/>
                </a:solidFill>
                <a:cs typeface="Times New Roman" pitchFamily="18" charset="0"/>
              </a:rPr>
              <a:t>υξάνετ</a:t>
            </a:r>
            <a:r>
              <a:rPr lang="en-GB" altLang="el-GR" dirty="0">
                <a:solidFill>
                  <a:srgbClr val="000000"/>
                </a:solidFill>
                <a:cs typeface="Times New Roman" pitchFamily="18" charset="0"/>
              </a:rPr>
              <a:t>αι </a:t>
            </a: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Το</a:t>
            </a:r>
            <a:r>
              <a:rPr lang="en-GB" altLang="el-GR" dirty="0">
                <a:solidFill>
                  <a:srgbClr val="000000"/>
                </a:solidFill>
                <a:cs typeface="Times New Roman" pitchFamily="18" charset="0"/>
              </a:rPr>
              <a:t> επ</a:t>
            </a:r>
            <a:r>
              <a:rPr lang="en-GB" altLang="el-GR" dirty="0" err="1">
                <a:solidFill>
                  <a:srgbClr val="000000"/>
                </a:solidFill>
                <a:cs typeface="Times New Roman" pitchFamily="18" charset="0"/>
              </a:rPr>
              <a:t>ιτόκιο</a:t>
            </a:r>
            <a:r>
              <a:rPr lang="en-GB" altLang="el-GR" dirty="0">
                <a:solidFill>
                  <a:srgbClr val="000000"/>
                </a:solidFill>
                <a:cs typeface="Times New Roman" pitchFamily="18" charset="0"/>
              </a:rPr>
              <a:t> α</a:t>
            </a:r>
            <a:r>
              <a:rPr lang="en-GB" altLang="el-GR" dirty="0" err="1">
                <a:solidFill>
                  <a:srgbClr val="000000"/>
                </a:solidFill>
                <a:cs typeface="Times New Roman" pitchFamily="18" charset="0"/>
              </a:rPr>
              <a:t>υξάνετ</a:t>
            </a:r>
            <a:r>
              <a:rPr lang="en-GB" altLang="el-GR" dirty="0">
                <a:solidFill>
                  <a:srgbClr val="000000"/>
                </a:solidFill>
                <a:cs typeface="Times New Roman" pitchFamily="18" charset="0"/>
              </a:rPr>
              <a:t>αι</a:t>
            </a:r>
          </a:p>
          <a:p>
            <a:pPr algn="just"/>
            <a:r>
              <a:rPr lang="en-GB" altLang="el-GR" dirty="0">
                <a:solidFill>
                  <a:srgbClr val="000000"/>
                </a:solidFill>
                <a:cs typeface="Times New Roman" pitchFamily="18" charset="0"/>
              </a:rPr>
              <a:t>γ)	</a:t>
            </a:r>
            <a:r>
              <a:rPr lang="en-GB" altLang="el-GR" dirty="0" err="1">
                <a:solidFill>
                  <a:srgbClr val="000000"/>
                </a:solidFill>
                <a:cs typeface="Times New Roman" pitchFamily="18" charset="0"/>
              </a:rPr>
              <a:t>Αυξάνετ</a:t>
            </a:r>
            <a:r>
              <a:rPr lang="en-GB" altLang="el-GR" dirty="0">
                <a:solidFill>
                  <a:srgbClr val="000000"/>
                </a:solidFill>
                <a:cs typeface="Times New Roman" pitchFamily="18" charset="0"/>
              </a:rPr>
              <a:t>αι η </a:t>
            </a:r>
            <a:r>
              <a:rPr lang="en-GB" altLang="el-GR" dirty="0" smtClean="0">
                <a:solidFill>
                  <a:srgbClr val="000000"/>
                </a:solidFill>
                <a:cs typeface="Times New Roman" pitchFamily="18" charset="0"/>
              </a:rPr>
              <a:t>μεταβλητότητα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δ)	</a:t>
            </a:r>
            <a:r>
              <a:rPr lang="en-GB" altLang="el-GR" dirty="0" err="1">
                <a:solidFill>
                  <a:srgbClr val="000000"/>
                </a:solidFill>
                <a:cs typeface="Times New Roman" pitchFamily="18" charset="0"/>
              </a:rPr>
              <a:t>Όλ</a:t>
            </a:r>
            <a:r>
              <a:rPr lang="en-GB" altLang="el-GR" dirty="0">
                <a:solidFill>
                  <a:srgbClr val="000000"/>
                </a:solidFill>
                <a:cs typeface="Times New Roman" pitchFamily="18" charset="0"/>
              </a:rPr>
              <a:t>α τα παραπάνω      +</a:t>
            </a:r>
          </a:p>
          <a:p>
            <a:r>
              <a:rPr lang="el-GR" altLang="el-GR" dirty="0">
                <a:cs typeface="Times New Roman" pitchFamily="18" charset="0"/>
              </a:rPr>
              <a:t>ε)	Κανένα τα παραπάνω</a:t>
            </a:r>
            <a:r>
              <a:rPr lang="el-GR" altLang="el-GR" dirty="0"/>
              <a:t> </a:t>
            </a:r>
          </a:p>
        </p:txBody>
      </p:sp>
    </p:spTree>
    <p:extLst>
      <p:ext uri="{BB962C8B-B14F-4D97-AF65-F5344CB8AC3E}">
        <p14:creationId xmlns:p14="http://schemas.microsoft.com/office/powerpoint/2010/main" xmlns="" val="1729097566"/>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0498">
                                            <p:txEl>
                                              <p:pRg st="0" end="0"/>
                                            </p:txEl>
                                          </p:spTgt>
                                        </p:tgtEl>
                                        <p:attrNameLst>
                                          <p:attrName>style.visibility</p:attrName>
                                        </p:attrNameLst>
                                      </p:cBhvr>
                                      <p:to>
                                        <p:strVal val="visible"/>
                                      </p:to>
                                    </p:set>
                                    <p:animEffect transition="in" filter="wipe(left)">
                                      <p:cBhvr>
                                        <p:cTn id="7" dur="500"/>
                                        <p:tgtEl>
                                          <p:spTgt spid="4904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0498">
                                            <p:txEl>
                                              <p:pRg st="1" end="1"/>
                                            </p:txEl>
                                          </p:spTgt>
                                        </p:tgtEl>
                                        <p:attrNameLst>
                                          <p:attrName>style.visibility</p:attrName>
                                        </p:attrNameLst>
                                      </p:cBhvr>
                                      <p:to>
                                        <p:strVal val="visible"/>
                                      </p:to>
                                    </p:set>
                                    <p:animEffect transition="in" filter="wipe(left)">
                                      <p:cBhvr>
                                        <p:cTn id="12" dur="500"/>
                                        <p:tgtEl>
                                          <p:spTgt spid="49049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0498">
                                            <p:txEl>
                                              <p:pRg st="2" end="2"/>
                                            </p:txEl>
                                          </p:spTgt>
                                        </p:tgtEl>
                                        <p:attrNameLst>
                                          <p:attrName>style.visibility</p:attrName>
                                        </p:attrNameLst>
                                      </p:cBhvr>
                                      <p:to>
                                        <p:strVal val="visible"/>
                                      </p:to>
                                    </p:set>
                                    <p:animEffect transition="in" filter="wipe(left)">
                                      <p:cBhvr>
                                        <p:cTn id="17" dur="500"/>
                                        <p:tgtEl>
                                          <p:spTgt spid="49049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0498">
                                            <p:txEl>
                                              <p:pRg st="3" end="3"/>
                                            </p:txEl>
                                          </p:spTgt>
                                        </p:tgtEl>
                                        <p:attrNameLst>
                                          <p:attrName>style.visibility</p:attrName>
                                        </p:attrNameLst>
                                      </p:cBhvr>
                                      <p:to>
                                        <p:strVal val="visible"/>
                                      </p:to>
                                    </p:set>
                                    <p:animEffect transition="in" filter="wipe(left)">
                                      <p:cBhvr>
                                        <p:cTn id="22" dur="500"/>
                                        <p:tgtEl>
                                          <p:spTgt spid="49049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0498">
                                            <p:txEl>
                                              <p:pRg st="4" end="4"/>
                                            </p:txEl>
                                          </p:spTgt>
                                        </p:tgtEl>
                                        <p:attrNameLst>
                                          <p:attrName>style.visibility</p:attrName>
                                        </p:attrNameLst>
                                      </p:cBhvr>
                                      <p:to>
                                        <p:strVal val="visible"/>
                                      </p:to>
                                    </p:set>
                                    <p:animEffect transition="in" filter="wipe(left)">
                                      <p:cBhvr>
                                        <p:cTn id="27" dur="500"/>
                                        <p:tgtEl>
                                          <p:spTgt spid="49049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90498">
                                            <p:txEl>
                                              <p:pRg st="5" end="5"/>
                                            </p:txEl>
                                          </p:spTgt>
                                        </p:tgtEl>
                                        <p:attrNameLst>
                                          <p:attrName>style.visibility</p:attrName>
                                        </p:attrNameLst>
                                      </p:cBhvr>
                                      <p:to>
                                        <p:strVal val="visible"/>
                                      </p:to>
                                    </p:set>
                                    <p:animEffect transition="in" filter="wipe(left)">
                                      <p:cBhvr>
                                        <p:cTn id="32" dur="500"/>
                                        <p:tgtEl>
                                          <p:spTgt spid="49049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0498"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a:xfrm>
            <a:off x="0" y="457200"/>
            <a:ext cx="9144000" cy="2057400"/>
          </a:xfrm>
          <a:solidFill>
            <a:schemeClr val="folHlink"/>
          </a:solidFill>
        </p:spPr>
        <p:txBody>
          <a:bodyPr/>
          <a:lstStyle/>
          <a:p>
            <a:pPr algn="just"/>
            <a:r>
              <a:rPr lang="el-GR" altLang="el-GR" sz="3600">
                <a:cs typeface="Times New Roman" pitchFamily="18" charset="0"/>
              </a:rPr>
              <a:t>Υπολογίστε την εσωτερική αξία και την αξία του χρόνου των παρακάτω δικαιωμάτων αγοράς όταν η τρέχουσα τιμή του υποκείμενου τίτλου είναι 2000</a:t>
            </a:r>
            <a:r>
              <a:rPr lang="el-GR" altLang="el-GR"/>
              <a:t> </a:t>
            </a:r>
          </a:p>
        </p:txBody>
      </p:sp>
      <p:graphicFrame>
        <p:nvGraphicFramePr>
          <p:cNvPr id="512003" name="Object 3"/>
          <p:cNvGraphicFramePr>
            <a:graphicFrameLocks noGrp="1" noChangeAspect="1"/>
          </p:cNvGraphicFramePr>
          <p:nvPr>
            <p:ph type="tbl" idx="1"/>
          </p:nvPr>
        </p:nvGraphicFramePr>
        <p:xfrm>
          <a:off x="0" y="2868613"/>
          <a:ext cx="9144000" cy="3608387"/>
        </p:xfrm>
        <a:graphic>
          <a:graphicData uri="http://schemas.openxmlformats.org/presentationml/2006/ole">
            <p:oleObj spid="_x0000_s94224" name="Φύλλο εργασίας" r:id="rId4" imgW="3910680" imgH="1180080" progId="Excel.Sheet.8">
              <p:embed/>
            </p:oleObj>
          </a:graphicData>
        </a:graphic>
      </p:graphicFrame>
    </p:spTree>
    <p:extLst>
      <p:ext uri="{BB962C8B-B14F-4D97-AF65-F5344CB8AC3E}">
        <p14:creationId xmlns:p14="http://schemas.microsoft.com/office/powerpoint/2010/main" xmlns="" val="298403632"/>
      </p:ext>
    </p:extLst>
  </p:cSld>
  <p:clrMapOvr>
    <a:masterClrMapping/>
  </p:clrMapOvr>
  <p:transition spd="med">
    <p:random/>
    <p:sndAc>
      <p:stSnd>
        <p:snd r:embed="rId3"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12003"/>
                                        </p:tgtEl>
                                        <p:attrNameLst>
                                          <p:attrName>style.visibility</p:attrName>
                                        </p:attrNameLst>
                                      </p:cBhvr>
                                      <p:to>
                                        <p:strVal val="visible"/>
                                      </p:to>
                                    </p:set>
                                    <p:animEffect transition="in" filter="wipe(left)">
                                      <p:cBhvr>
                                        <p:cTn id="7" dur="500"/>
                                        <p:tgtEl>
                                          <p:spTgt spid="5120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a:xfrm>
            <a:off x="0" y="152400"/>
            <a:ext cx="9144000" cy="2514600"/>
          </a:xfrm>
          <a:solidFill>
            <a:schemeClr val="folHlink"/>
          </a:solidFill>
        </p:spPr>
        <p:txBody>
          <a:bodyPr/>
          <a:lstStyle/>
          <a:p>
            <a:pPr algn="just"/>
            <a:r>
              <a:rPr lang="el-GR" altLang="el-GR">
                <a:cs typeface="Times New Roman" pitchFamily="18" charset="0"/>
              </a:rPr>
              <a:t>Υπολογίστε την εσωτερική αξία και την αξία του χρόνου των παρακάτω δικαιωμάτων αγοράς όταν η τρέχουσα τιμή άσκησης είναι 2000</a:t>
            </a:r>
            <a:r>
              <a:rPr lang="el-GR" altLang="el-GR"/>
              <a:t> </a:t>
            </a:r>
          </a:p>
        </p:txBody>
      </p:sp>
      <p:graphicFrame>
        <p:nvGraphicFramePr>
          <p:cNvPr id="513028" name="Object 4"/>
          <p:cNvGraphicFramePr>
            <a:graphicFrameLocks noGrp="1" noChangeAspect="1"/>
          </p:cNvGraphicFramePr>
          <p:nvPr>
            <p:ph type="tbl" idx="1"/>
          </p:nvPr>
        </p:nvGraphicFramePr>
        <p:xfrm>
          <a:off x="0" y="3657600"/>
          <a:ext cx="9144000" cy="3200400"/>
        </p:xfrm>
        <a:graphic>
          <a:graphicData uri="http://schemas.openxmlformats.org/presentationml/2006/ole">
            <p:oleObj spid="_x0000_s95248" name="Φύλλο εργασίας" r:id="rId4" imgW="3910680" imgH="1265400" progId="Excel.Sheet.8">
              <p:embed/>
            </p:oleObj>
          </a:graphicData>
        </a:graphic>
      </p:graphicFrame>
    </p:spTree>
    <p:extLst>
      <p:ext uri="{BB962C8B-B14F-4D97-AF65-F5344CB8AC3E}">
        <p14:creationId xmlns:p14="http://schemas.microsoft.com/office/powerpoint/2010/main" xmlns="" val="3822499288"/>
      </p:ext>
    </p:extLst>
  </p:cSld>
  <p:clrMapOvr>
    <a:masterClrMapping/>
  </p:clrMapOvr>
  <p:transition spd="med">
    <p:random/>
    <p:sndAc>
      <p:stSnd>
        <p:snd r:embed="rId3"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13028"/>
                                        </p:tgtEl>
                                        <p:attrNameLst>
                                          <p:attrName>style.visibility</p:attrName>
                                        </p:attrNameLst>
                                      </p:cBhvr>
                                      <p:to>
                                        <p:strVal val="visible"/>
                                      </p:to>
                                    </p:set>
                                    <p:animEffect transition="in" filter="wipe(left)">
                                      <p:cBhvr>
                                        <p:cTn id="7" dur="500"/>
                                        <p:tgtEl>
                                          <p:spTgt spid="513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0978" name="Rectangle 2"/>
          <p:cNvSpPr>
            <a:spLocks noGrp="1" noChangeArrowheads="1"/>
          </p:cNvSpPr>
          <p:nvPr>
            <p:ph/>
          </p:nvPr>
        </p:nvSpPr>
        <p:spPr>
          <a:xfrm>
            <a:off x="683568" y="598512"/>
            <a:ext cx="8261995" cy="5638800"/>
          </a:xfrm>
        </p:spPr>
        <p:txBody>
          <a:bodyPr/>
          <a:lstStyle/>
          <a:p>
            <a:pPr algn="just"/>
            <a:r>
              <a:rPr lang="en-GB" altLang="el-GR" dirty="0" err="1">
                <a:solidFill>
                  <a:srgbClr val="000000"/>
                </a:solidFill>
                <a:cs typeface="Times New Roman" pitchFamily="18" charset="0"/>
              </a:rPr>
              <a:t>Ποι</a:t>
            </a:r>
            <a:r>
              <a:rPr lang="en-GB" altLang="el-GR" dirty="0">
                <a:solidFill>
                  <a:srgbClr val="000000"/>
                </a:solidFill>
                <a:cs typeface="Times New Roman" pitchFamily="18" charset="0"/>
              </a:rPr>
              <a:t>α από τις παρακάτω δηλώσεις είναι σωστή</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Όσο</a:t>
            </a:r>
            <a:r>
              <a:rPr lang="en-GB" altLang="el-GR" dirty="0">
                <a:solidFill>
                  <a:srgbClr val="000000"/>
                </a:solidFill>
                <a:cs typeface="Times New Roman" pitchFamily="18" charset="0"/>
              </a:rPr>
              <a:t> π</a:t>
            </a:r>
            <a:r>
              <a:rPr lang="en-GB" altLang="el-GR" dirty="0" err="1">
                <a:solidFill>
                  <a:srgbClr val="000000"/>
                </a:solidFill>
                <a:cs typeface="Times New Roman" pitchFamily="18" charset="0"/>
              </a:rPr>
              <a:t>ερισσότερος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χρόνος</a:t>
            </a:r>
            <a:r>
              <a:rPr lang="en-GB" altLang="el-GR" dirty="0">
                <a:solidFill>
                  <a:srgbClr val="000000"/>
                </a:solidFill>
                <a:cs typeface="Times New Roman" pitchFamily="18" charset="0"/>
              </a:rPr>
              <a:t> απ</a:t>
            </a:r>
            <a:r>
              <a:rPr lang="en-GB" altLang="el-GR" dirty="0" err="1">
                <a:solidFill>
                  <a:srgbClr val="000000"/>
                </a:solidFill>
                <a:cs typeface="Times New Roman" pitchFamily="18" charset="0"/>
              </a:rPr>
              <a:t>ομένει</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μέχρι</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λήξη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τόσο</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φθηνότερο</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είν</a:t>
            </a:r>
            <a:r>
              <a:rPr lang="en-GB" altLang="el-GR" dirty="0">
                <a:solidFill>
                  <a:srgbClr val="000000"/>
                </a:solidFill>
                <a:cs typeface="Times New Roman" pitchFamily="18" charset="0"/>
              </a:rPr>
              <a:t>αι το δικαίωμα αγοράς  </a:t>
            </a: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Όσο</a:t>
            </a:r>
            <a:r>
              <a:rPr lang="en-GB" altLang="el-GR" dirty="0">
                <a:solidFill>
                  <a:srgbClr val="000000"/>
                </a:solidFill>
                <a:cs typeface="Times New Roman" pitchFamily="18" charset="0"/>
              </a:rPr>
              <a:t> π</a:t>
            </a:r>
            <a:r>
              <a:rPr lang="en-GB" altLang="el-GR" dirty="0" err="1">
                <a:solidFill>
                  <a:srgbClr val="000000"/>
                </a:solidFill>
                <a:cs typeface="Times New Roman" pitchFamily="18" charset="0"/>
              </a:rPr>
              <a:t>ερισσότερος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χρόνος</a:t>
            </a:r>
            <a:r>
              <a:rPr lang="en-GB" altLang="el-GR" dirty="0">
                <a:solidFill>
                  <a:srgbClr val="000000"/>
                </a:solidFill>
                <a:cs typeface="Times New Roman" pitchFamily="18" charset="0"/>
              </a:rPr>
              <a:t> απ</a:t>
            </a:r>
            <a:r>
              <a:rPr lang="en-GB" altLang="el-GR" dirty="0" err="1">
                <a:solidFill>
                  <a:srgbClr val="000000"/>
                </a:solidFill>
                <a:cs typeface="Times New Roman" pitchFamily="18" charset="0"/>
              </a:rPr>
              <a:t>ομένει</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μέχρι</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λήξη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τόσο</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μεγ</a:t>
            </a:r>
            <a:r>
              <a:rPr lang="en-GB" altLang="el-GR" dirty="0">
                <a:solidFill>
                  <a:srgbClr val="000000"/>
                </a:solidFill>
                <a:cs typeface="Times New Roman" pitchFamily="18" charset="0"/>
              </a:rPr>
              <a:t>αλύτερη είναι η τιμή του δικαιώματος αγοράς     +</a:t>
            </a:r>
          </a:p>
          <a:p>
            <a:pPr algn="just"/>
            <a:r>
              <a:rPr lang="en-GB" altLang="el-GR" dirty="0">
                <a:solidFill>
                  <a:srgbClr val="000000"/>
                </a:solidFill>
                <a:cs typeface="Times New Roman" pitchFamily="18" charset="0"/>
              </a:rPr>
              <a:t>γ)	α+β 	          </a:t>
            </a:r>
          </a:p>
          <a:p>
            <a:r>
              <a:rPr lang="el-GR" altLang="el-GR" dirty="0">
                <a:cs typeface="Times New Roman" pitchFamily="18" charset="0"/>
              </a:rPr>
              <a:t>δ)	Κανένα από τα παραπάνω</a:t>
            </a:r>
            <a:r>
              <a:rPr lang="el-GR" altLang="el-GR" dirty="0"/>
              <a:t> </a:t>
            </a:r>
          </a:p>
        </p:txBody>
      </p:sp>
    </p:spTree>
    <p:extLst>
      <p:ext uri="{BB962C8B-B14F-4D97-AF65-F5344CB8AC3E}">
        <p14:creationId xmlns:p14="http://schemas.microsoft.com/office/powerpoint/2010/main" xmlns="" val="2319446907"/>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0978">
                                            <p:txEl>
                                              <p:pRg st="0" end="0"/>
                                            </p:txEl>
                                          </p:spTgt>
                                        </p:tgtEl>
                                        <p:attrNameLst>
                                          <p:attrName>style.visibility</p:attrName>
                                        </p:attrNameLst>
                                      </p:cBhvr>
                                      <p:to>
                                        <p:strVal val="visible"/>
                                      </p:to>
                                    </p:set>
                                    <p:animEffect transition="in" filter="wipe(left)">
                                      <p:cBhvr>
                                        <p:cTn id="7" dur="500"/>
                                        <p:tgtEl>
                                          <p:spTgt spid="51097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0978">
                                            <p:txEl>
                                              <p:pRg st="1" end="1"/>
                                            </p:txEl>
                                          </p:spTgt>
                                        </p:tgtEl>
                                        <p:attrNameLst>
                                          <p:attrName>style.visibility</p:attrName>
                                        </p:attrNameLst>
                                      </p:cBhvr>
                                      <p:to>
                                        <p:strVal val="visible"/>
                                      </p:to>
                                    </p:set>
                                    <p:animEffect transition="in" filter="wipe(left)">
                                      <p:cBhvr>
                                        <p:cTn id="12" dur="500"/>
                                        <p:tgtEl>
                                          <p:spTgt spid="51097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0978">
                                            <p:txEl>
                                              <p:pRg st="2" end="2"/>
                                            </p:txEl>
                                          </p:spTgt>
                                        </p:tgtEl>
                                        <p:attrNameLst>
                                          <p:attrName>style.visibility</p:attrName>
                                        </p:attrNameLst>
                                      </p:cBhvr>
                                      <p:to>
                                        <p:strVal val="visible"/>
                                      </p:to>
                                    </p:set>
                                    <p:animEffect transition="in" filter="wipe(left)">
                                      <p:cBhvr>
                                        <p:cTn id="17" dur="500"/>
                                        <p:tgtEl>
                                          <p:spTgt spid="51097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0978">
                                            <p:txEl>
                                              <p:pRg st="3" end="3"/>
                                            </p:txEl>
                                          </p:spTgt>
                                        </p:tgtEl>
                                        <p:attrNameLst>
                                          <p:attrName>style.visibility</p:attrName>
                                        </p:attrNameLst>
                                      </p:cBhvr>
                                      <p:to>
                                        <p:strVal val="visible"/>
                                      </p:to>
                                    </p:set>
                                    <p:animEffect transition="in" filter="wipe(left)">
                                      <p:cBhvr>
                                        <p:cTn id="22" dur="500"/>
                                        <p:tgtEl>
                                          <p:spTgt spid="51097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0978">
                                            <p:txEl>
                                              <p:pRg st="4" end="4"/>
                                            </p:txEl>
                                          </p:spTgt>
                                        </p:tgtEl>
                                        <p:attrNameLst>
                                          <p:attrName>style.visibility</p:attrName>
                                        </p:attrNameLst>
                                      </p:cBhvr>
                                      <p:to>
                                        <p:strVal val="visible"/>
                                      </p:to>
                                    </p:set>
                                    <p:animEffect transition="in" filter="wipe(left)">
                                      <p:cBhvr>
                                        <p:cTn id="27" dur="500"/>
                                        <p:tgtEl>
                                          <p:spTgt spid="5109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0978"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4050" name="Rectangle 2"/>
          <p:cNvSpPr>
            <a:spLocks noGrp="1" noChangeArrowheads="1"/>
          </p:cNvSpPr>
          <p:nvPr>
            <p:ph/>
          </p:nvPr>
        </p:nvSpPr>
        <p:spPr/>
        <p:txBody>
          <a:bodyPr/>
          <a:lstStyle/>
          <a:p>
            <a:pPr algn="just"/>
            <a:r>
              <a:rPr lang="en-GB" altLang="el-GR">
                <a:solidFill>
                  <a:srgbClr val="000000"/>
                </a:solidFill>
                <a:cs typeface="Times New Roman" pitchFamily="18" charset="0"/>
              </a:rPr>
              <a:t>Ποια από τις παρακάτω δηλώσεις είναι σωστή</a:t>
            </a:r>
          </a:p>
          <a:p>
            <a:pPr algn="just"/>
            <a:r>
              <a:rPr lang="en-GB" altLang="el-GR">
                <a:solidFill>
                  <a:srgbClr val="000000"/>
                </a:solidFill>
                <a:cs typeface="Times New Roman" pitchFamily="18" charset="0"/>
              </a:rPr>
              <a:t>α)	Όσο υψηλότερη είναι η τιμή άσκησης, τόσο πιο πολύτιμο είναι το δικαίωμα πώλησης    +</a:t>
            </a:r>
          </a:p>
          <a:p>
            <a:pPr algn="just"/>
            <a:r>
              <a:rPr lang="en-GB" altLang="el-GR">
                <a:solidFill>
                  <a:srgbClr val="000000"/>
                </a:solidFill>
                <a:cs typeface="Times New Roman" pitchFamily="18" charset="0"/>
              </a:rPr>
              <a:t>β)	Όσο υψηλότερη είναι η τιμή της μετοχής, τόσο πιο πολύτιμο είναι το δικαίωμα πώλησης    </a:t>
            </a:r>
          </a:p>
          <a:p>
            <a:pPr algn="just"/>
            <a:r>
              <a:rPr lang="en-GB" altLang="el-GR">
                <a:solidFill>
                  <a:srgbClr val="000000"/>
                </a:solidFill>
                <a:cs typeface="Times New Roman" pitchFamily="18" charset="0"/>
              </a:rPr>
              <a:t>γ)	α+β 	          </a:t>
            </a:r>
          </a:p>
          <a:p>
            <a:r>
              <a:rPr lang="el-GR" altLang="el-GR">
                <a:cs typeface="Times New Roman" pitchFamily="18" charset="0"/>
              </a:rPr>
              <a:t>δ)	Κανένα από τα παραπάνω</a:t>
            </a:r>
            <a:r>
              <a:rPr lang="el-GR" altLang="el-GR"/>
              <a:t> </a:t>
            </a:r>
          </a:p>
        </p:txBody>
      </p:sp>
    </p:spTree>
    <p:extLst>
      <p:ext uri="{BB962C8B-B14F-4D97-AF65-F5344CB8AC3E}">
        <p14:creationId xmlns:p14="http://schemas.microsoft.com/office/powerpoint/2010/main" xmlns="" val="2966764234"/>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4050">
                                            <p:txEl>
                                              <p:pRg st="0" end="0"/>
                                            </p:txEl>
                                          </p:spTgt>
                                        </p:tgtEl>
                                        <p:attrNameLst>
                                          <p:attrName>style.visibility</p:attrName>
                                        </p:attrNameLst>
                                      </p:cBhvr>
                                      <p:to>
                                        <p:strVal val="visible"/>
                                      </p:to>
                                    </p:set>
                                    <p:animEffect transition="in" filter="wipe(left)">
                                      <p:cBhvr>
                                        <p:cTn id="7" dur="500"/>
                                        <p:tgtEl>
                                          <p:spTgt spid="51405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4050">
                                            <p:txEl>
                                              <p:pRg st="1" end="1"/>
                                            </p:txEl>
                                          </p:spTgt>
                                        </p:tgtEl>
                                        <p:attrNameLst>
                                          <p:attrName>style.visibility</p:attrName>
                                        </p:attrNameLst>
                                      </p:cBhvr>
                                      <p:to>
                                        <p:strVal val="visible"/>
                                      </p:to>
                                    </p:set>
                                    <p:animEffect transition="in" filter="wipe(left)">
                                      <p:cBhvr>
                                        <p:cTn id="12" dur="500"/>
                                        <p:tgtEl>
                                          <p:spTgt spid="51405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4050">
                                            <p:txEl>
                                              <p:pRg st="2" end="2"/>
                                            </p:txEl>
                                          </p:spTgt>
                                        </p:tgtEl>
                                        <p:attrNameLst>
                                          <p:attrName>style.visibility</p:attrName>
                                        </p:attrNameLst>
                                      </p:cBhvr>
                                      <p:to>
                                        <p:strVal val="visible"/>
                                      </p:to>
                                    </p:set>
                                    <p:animEffect transition="in" filter="wipe(left)">
                                      <p:cBhvr>
                                        <p:cTn id="17" dur="500"/>
                                        <p:tgtEl>
                                          <p:spTgt spid="51405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4050">
                                            <p:txEl>
                                              <p:pRg st="3" end="3"/>
                                            </p:txEl>
                                          </p:spTgt>
                                        </p:tgtEl>
                                        <p:attrNameLst>
                                          <p:attrName>style.visibility</p:attrName>
                                        </p:attrNameLst>
                                      </p:cBhvr>
                                      <p:to>
                                        <p:strVal val="visible"/>
                                      </p:to>
                                    </p:set>
                                    <p:animEffect transition="in" filter="wipe(left)">
                                      <p:cBhvr>
                                        <p:cTn id="22" dur="500"/>
                                        <p:tgtEl>
                                          <p:spTgt spid="51405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4050">
                                            <p:txEl>
                                              <p:pRg st="4" end="4"/>
                                            </p:txEl>
                                          </p:spTgt>
                                        </p:tgtEl>
                                        <p:attrNameLst>
                                          <p:attrName>style.visibility</p:attrName>
                                        </p:attrNameLst>
                                      </p:cBhvr>
                                      <p:to>
                                        <p:strVal val="visible"/>
                                      </p:to>
                                    </p:set>
                                    <p:animEffect transition="in" filter="wipe(left)">
                                      <p:cBhvr>
                                        <p:cTn id="27" dur="500"/>
                                        <p:tgtEl>
                                          <p:spTgt spid="5140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5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5074" name="Rectangle 2"/>
          <p:cNvSpPr>
            <a:spLocks noGrp="1" noChangeArrowheads="1"/>
          </p:cNvSpPr>
          <p:nvPr>
            <p:ph/>
          </p:nvPr>
        </p:nvSpPr>
        <p:spPr/>
        <p:txBody>
          <a:bodyPr/>
          <a:lstStyle/>
          <a:p>
            <a:pPr algn="just"/>
            <a:r>
              <a:rPr lang="en-GB" altLang="el-GR" dirty="0" err="1">
                <a:cs typeface="Times New Roman" pitchFamily="18" charset="0"/>
              </a:rPr>
              <a:t>Εάν</a:t>
            </a:r>
            <a:r>
              <a:rPr lang="en-GB" altLang="el-GR" dirty="0">
                <a:cs typeface="Times New Roman" pitchFamily="18" charset="0"/>
              </a:rPr>
              <a:t> η </a:t>
            </a:r>
            <a:r>
              <a:rPr lang="en-GB" altLang="el-GR" dirty="0" err="1">
                <a:cs typeface="Times New Roman" pitchFamily="18" charset="0"/>
              </a:rPr>
              <a:t>τιμή</a:t>
            </a:r>
            <a:r>
              <a:rPr lang="en-GB" altLang="el-GR" dirty="0">
                <a:cs typeface="Times New Roman" pitchFamily="18" charset="0"/>
              </a:rPr>
              <a:t> </a:t>
            </a:r>
            <a:r>
              <a:rPr lang="en-GB" altLang="el-GR" dirty="0" err="1">
                <a:cs typeface="Times New Roman" pitchFamily="18" charset="0"/>
              </a:rPr>
              <a:t>της</a:t>
            </a:r>
            <a:r>
              <a:rPr lang="en-GB" altLang="el-GR" dirty="0">
                <a:cs typeface="Times New Roman" pitchFamily="18" charset="0"/>
              </a:rPr>
              <a:t> </a:t>
            </a:r>
            <a:r>
              <a:rPr lang="en-GB" altLang="el-GR" dirty="0" err="1">
                <a:cs typeface="Times New Roman" pitchFamily="18" charset="0"/>
              </a:rPr>
              <a:t>μετοχής</a:t>
            </a:r>
            <a:r>
              <a:rPr lang="en-GB" altLang="el-GR" dirty="0">
                <a:cs typeface="Times New Roman" pitchFamily="18" charset="0"/>
              </a:rPr>
              <a:t> </a:t>
            </a:r>
            <a:r>
              <a:rPr lang="en-GB" altLang="el-GR" dirty="0" err="1">
                <a:cs typeface="Times New Roman" pitchFamily="18" charset="0"/>
              </a:rPr>
              <a:t>είν</a:t>
            </a:r>
            <a:r>
              <a:rPr lang="en-GB" altLang="el-GR" dirty="0">
                <a:cs typeface="Times New Roman" pitchFamily="18" charset="0"/>
              </a:rPr>
              <a:t>αι </a:t>
            </a:r>
            <a:r>
              <a:rPr lang="en-GB" altLang="el-GR" dirty="0" smtClean="0">
                <a:cs typeface="Times New Roman" pitchFamily="18" charset="0"/>
              </a:rPr>
              <a:t>7</a:t>
            </a:r>
            <a:r>
              <a:rPr lang="el-GR" altLang="el-GR" dirty="0" smtClean="0">
                <a:cs typeface="Times New Roman" pitchFamily="18" charset="0"/>
              </a:rPr>
              <a:t>,</a:t>
            </a:r>
            <a:r>
              <a:rPr lang="en-GB" altLang="el-GR" dirty="0" smtClean="0">
                <a:cs typeface="Times New Roman" pitchFamily="18" charset="0"/>
              </a:rPr>
              <a:t>5 </a:t>
            </a:r>
            <a:r>
              <a:rPr lang="en-GB" altLang="el-GR" dirty="0" err="1">
                <a:cs typeface="Times New Roman" pitchFamily="18" charset="0"/>
              </a:rPr>
              <a:t>σε</a:t>
            </a:r>
            <a:r>
              <a:rPr lang="en-GB" altLang="el-GR" dirty="0">
                <a:cs typeface="Times New Roman" pitchFamily="18" charset="0"/>
              </a:rPr>
              <a:t> π</a:t>
            </a:r>
            <a:r>
              <a:rPr lang="en-GB" altLang="el-GR" dirty="0" err="1">
                <a:cs typeface="Times New Roman" pitchFamily="18" charset="0"/>
              </a:rPr>
              <a:t>οι</a:t>
            </a:r>
            <a:r>
              <a:rPr lang="en-GB" altLang="el-GR" dirty="0">
                <a:cs typeface="Times New Roman" pitchFamily="18" charset="0"/>
              </a:rPr>
              <a:t>α από τι παρακάτω τιμές άσκησης το δικαίωμα αγοράς θα βρίσκεται εντός της ισοδύναμης χρηματικής του αξίας  </a:t>
            </a: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2                    </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5</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8 </a:t>
            </a:r>
            <a:r>
              <a:rPr lang="en-GB" altLang="el-GR" dirty="0">
                <a:solidFill>
                  <a:srgbClr val="000000"/>
                </a:solidFill>
                <a:cs typeface="Times New Roman" pitchFamily="18" charset="0"/>
              </a:rPr>
              <a:t>	          </a:t>
            </a:r>
          </a:p>
          <a:p>
            <a:r>
              <a:rPr lang="el-GR" altLang="el-GR" dirty="0">
                <a:cs typeface="Times New Roman" pitchFamily="18" charset="0"/>
              </a:rPr>
              <a:t>δ)	</a:t>
            </a:r>
            <a:r>
              <a:rPr lang="el-GR" altLang="el-GR" dirty="0" smtClean="0">
                <a:cs typeface="Times New Roman" pitchFamily="18" charset="0"/>
              </a:rPr>
              <a:t>19</a:t>
            </a:r>
            <a:r>
              <a:rPr lang="el-GR" altLang="el-GR" dirty="0" smtClean="0"/>
              <a:t> </a:t>
            </a:r>
            <a:endParaRPr lang="el-GR" altLang="el-GR" dirty="0"/>
          </a:p>
        </p:txBody>
      </p:sp>
    </p:spTree>
    <p:extLst>
      <p:ext uri="{BB962C8B-B14F-4D97-AF65-F5344CB8AC3E}">
        <p14:creationId xmlns:p14="http://schemas.microsoft.com/office/powerpoint/2010/main" xmlns="" val="869756127"/>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5074">
                                            <p:txEl>
                                              <p:pRg st="0" end="0"/>
                                            </p:txEl>
                                          </p:spTgt>
                                        </p:tgtEl>
                                        <p:attrNameLst>
                                          <p:attrName>style.visibility</p:attrName>
                                        </p:attrNameLst>
                                      </p:cBhvr>
                                      <p:to>
                                        <p:strVal val="visible"/>
                                      </p:to>
                                    </p:set>
                                    <p:animEffect transition="in" filter="wipe(left)">
                                      <p:cBhvr>
                                        <p:cTn id="7" dur="500"/>
                                        <p:tgtEl>
                                          <p:spTgt spid="5150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5074">
                                            <p:txEl>
                                              <p:pRg st="1" end="1"/>
                                            </p:txEl>
                                          </p:spTgt>
                                        </p:tgtEl>
                                        <p:attrNameLst>
                                          <p:attrName>style.visibility</p:attrName>
                                        </p:attrNameLst>
                                      </p:cBhvr>
                                      <p:to>
                                        <p:strVal val="visible"/>
                                      </p:to>
                                    </p:set>
                                    <p:animEffect transition="in" filter="wipe(left)">
                                      <p:cBhvr>
                                        <p:cTn id="12" dur="500"/>
                                        <p:tgtEl>
                                          <p:spTgt spid="51507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5074">
                                            <p:txEl>
                                              <p:pRg st="2" end="2"/>
                                            </p:txEl>
                                          </p:spTgt>
                                        </p:tgtEl>
                                        <p:attrNameLst>
                                          <p:attrName>style.visibility</p:attrName>
                                        </p:attrNameLst>
                                      </p:cBhvr>
                                      <p:to>
                                        <p:strVal val="visible"/>
                                      </p:to>
                                    </p:set>
                                    <p:animEffect transition="in" filter="wipe(left)">
                                      <p:cBhvr>
                                        <p:cTn id="17" dur="500"/>
                                        <p:tgtEl>
                                          <p:spTgt spid="51507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5074">
                                            <p:txEl>
                                              <p:pRg st="3" end="3"/>
                                            </p:txEl>
                                          </p:spTgt>
                                        </p:tgtEl>
                                        <p:attrNameLst>
                                          <p:attrName>style.visibility</p:attrName>
                                        </p:attrNameLst>
                                      </p:cBhvr>
                                      <p:to>
                                        <p:strVal val="visible"/>
                                      </p:to>
                                    </p:set>
                                    <p:animEffect transition="in" filter="wipe(left)">
                                      <p:cBhvr>
                                        <p:cTn id="22" dur="500"/>
                                        <p:tgtEl>
                                          <p:spTgt spid="51507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5074">
                                            <p:txEl>
                                              <p:pRg st="4" end="4"/>
                                            </p:txEl>
                                          </p:spTgt>
                                        </p:tgtEl>
                                        <p:attrNameLst>
                                          <p:attrName>style.visibility</p:attrName>
                                        </p:attrNameLst>
                                      </p:cBhvr>
                                      <p:to>
                                        <p:strVal val="visible"/>
                                      </p:to>
                                    </p:set>
                                    <p:animEffect transition="in" filter="wipe(left)">
                                      <p:cBhvr>
                                        <p:cTn id="27" dur="500"/>
                                        <p:tgtEl>
                                          <p:spTgt spid="515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074"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6098" name="Rectangle 2"/>
          <p:cNvSpPr>
            <a:spLocks noGrp="1" noChangeArrowheads="1"/>
          </p:cNvSpPr>
          <p:nvPr>
            <p:ph/>
          </p:nvPr>
        </p:nvSpPr>
        <p:spPr/>
        <p:txBody>
          <a:bodyPr/>
          <a:lstStyle/>
          <a:p>
            <a:pPr algn="just"/>
            <a:r>
              <a:rPr lang="en-GB" altLang="el-GR" dirty="0" err="1">
                <a:cs typeface="Times New Roman" pitchFamily="18" charset="0"/>
              </a:rPr>
              <a:t>Εάν</a:t>
            </a:r>
            <a:r>
              <a:rPr lang="en-GB" altLang="el-GR" dirty="0">
                <a:cs typeface="Times New Roman" pitchFamily="18" charset="0"/>
              </a:rPr>
              <a:t> η </a:t>
            </a:r>
            <a:r>
              <a:rPr lang="en-GB" altLang="el-GR" dirty="0" err="1">
                <a:cs typeface="Times New Roman" pitchFamily="18" charset="0"/>
              </a:rPr>
              <a:t>τιμή</a:t>
            </a:r>
            <a:r>
              <a:rPr lang="en-GB" altLang="el-GR" dirty="0">
                <a:cs typeface="Times New Roman" pitchFamily="18" charset="0"/>
              </a:rPr>
              <a:t> </a:t>
            </a:r>
            <a:r>
              <a:rPr lang="en-GB" altLang="el-GR" dirty="0" err="1">
                <a:cs typeface="Times New Roman" pitchFamily="18" charset="0"/>
              </a:rPr>
              <a:t>της</a:t>
            </a:r>
            <a:r>
              <a:rPr lang="en-GB" altLang="el-GR" dirty="0">
                <a:cs typeface="Times New Roman" pitchFamily="18" charset="0"/>
              </a:rPr>
              <a:t> </a:t>
            </a:r>
            <a:r>
              <a:rPr lang="en-GB" altLang="el-GR" dirty="0" err="1">
                <a:cs typeface="Times New Roman" pitchFamily="18" charset="0"/>
              </a:rPr>
              <a:t>μετοχής</a:t>
            </a:r>
            <a:r>
              <a:rPr lang="en-GB" altLang="el-GR" dirty="0">
                <a:cs typeface="Times New Roman" pitchFamily="18" charset="0"/>
              </a:rPr>
              <a:t> </a:t>
            </a:r>
            <a:r>
              <a:rPr lang="en-GB" altLang="el-GR" dirty="0" err="1">
                <a:cs typeface="Times New Roman" pitchFamily="18" charset="0"/>
              </a:rPr>
              <a:t>είν</a:t>
            </a:r>
            <a:r>
              <a:rPr lang="en-GB" altLang="el-GR" dirty="0">
                <a:cs typeface="Times New Roman" pitchFamily="18" charset="0"/>
              </a:rPr>
              <a:t>αι </a:t>
            </a:r>
            <a:r>
              <a:rPr lang="en-GB" altLang="el-GR" dirty="0" smtClean="0">
                <a:cs typeface="Times New Roman" pitchFamily="18" charset="0"/>
              </a:rPr>
              <a:t>7</a:t>
            </a:r>
            <a:r>
              <a:rPr lang="el-GR" altLang="el-GR" dirty="0" smtClean="0">
                <a:cs typeface="Times New Roman" pitchFamily="18" charset="0"/>
              </a:rPr>
              <a:t>,</a:t>
            </a:r>
            <a:r>
              <a:rPr lang="en-GB" altLang="el-GR" dirty="0" smtClean="0">
                <a:cs typeface="Times New Roman" pitchFamily="18" charset="0"/>
              </a:rPr>
              <a:t>5 </a:t>
            </a:r>
            <a:r>
              <a:rPr lang="en-GB" altLang="el-GR" dirty="0">
                <a:cs typeface="Times New Roman" pitchFamily="18" charset="0"/>
              </a:rPr>
              <a:t>σε ποια από τι παρακάτω τιμές άσκησης το δικαίωμα αγοράς θα βρίσκεται εκτός της ισοδύναμης χρηματικής του αξίας  </a:t>
            </a: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2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5</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9 </a:t>
            </a:r>
            <a:r>
              <a:rPr lang="en-GB" altLang="el-GR" dirty="0">
                <a:solidFill>
                  <a:srgbClr val="000000"/>
                </a:solidFill>
                <a:cs typeface="Times New Roman" pitchFamily="18" charset="0"/>
              </a:rPr>
              <a:t>	          </a:t>
            </a:r>
          </a:p>
          <a:p>
            <a:r>
              <a:rPr lang="el-GR" altLang="el-GR" dirty="0">
                <a:cs typeface="Times New Roman" pitchFamily="18" charset="0"/>
              </a:rPr>
              <a:t>δ)	</a:t>
            </a:r>
            <a:r>
              <a:rPr lang="el-GR" altLang="el-GR" dirty="0" smtClean="0">
                <a:cs typeface="Times New Roman" pitchFamily="18" charset="0"/>
              </a:rPr>
              <a:t>19     </a:t>
            </a:r>
            <a:r>
              <a:rPr lang="el-GR" altLang="el-GR" dirty="0">
                <a:cs typeface="Times New Roman" pitchFamily="18" charset="0"/>
              </a:rPr>
              <a:t>+</a:t>
            </a:r>
            <a:r>
              <a:rPr lang="el-GR" altLang="el-GR" dirty="0"/>
              <a:t> </a:t>
            </a:r>
          </a:p>
        </p:txBody>
      </p:sp>
    </p:spTree>
    <p:extLst>
      <p:ext uri="{BB962C8B-B14F-4D97-AF65-F5344CB8AC3E}">
        <p14:creationId xmlns:p14="http://schemas.microsoft.com/office/powerpoint/2010/main" xmlns="" val="90013497"/>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6098">
                                            <p:txEl>
                                              <p:pRg st="0" end="0"/>
                                            </p:txEl>
                                          </p:spTgt>
                                        </p:tgtEl>
                                        <p:attrNameLst>
                                          <p:attrName>style.visibility</p:attrName>
                                        </p:attrNameLst>
                                      </p:cBhvr>
                                      <p:to>
                                        <p:strVal val="visible"/>
                                      </p:to>
                                    </p:set>
                                    <p:animEffect transition="in" filter="wipe(left)">
                                      <p:cBhvr>
                                        <p:cTn id="7" dur="500"/>
                                        <p:tgtEl>
                                          <p:spTgt spid="51609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6098">
                                            <p:txEl>
                                              <p:pRg st="1" end="1"/>
                                            </p:txEl>
                                          </p:spTgt>
                                        </p:tgtEl>
                                        <p:attrNameLst>
                                          <p:attrName>style.visibility</p:attrName>
                                        </p:attrNameLst>
                                      </p:cBhvr>
                                      <p:to>
                                        <p:strVal val="visible"/>
                                      </p:to>
                                    </p:set>
                                    <p:animEffect transition="in" filter="wipe(left)">
                                      <p:cBhvr>
                                        <p:cTn id="12" dur="500"/>
                                        <p:tgtEl>
                                          <p:spTgt spid="51609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6098">
                                            <p:txEl>
                                              <p:pRg st="2" end="2"/>
                                            </p:txEl>
                                          </p:spTgt>
                                        </p:tgtEl>
                                        <p:attrNameLst>
                                          <p:attrName>style.visibility</p:attrName>
                                        </p:attrNameLst>
                                      </p:cBhvr>
                                      <p:to>
                                        <p:strVal val="visible"/>
                                      </p:to>
                                    </p:set>
                                    <p:animEffect transition="in" filter="wipe(left)">
                                      <p:cBhvr>
                                        <p:cTn id="17" dur="500"/>
                                        <p:tgtEl>
                                          <p:spTgt spid="51609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6098">
                                            <p:txEl>
                                              <p:pRg st="3" end="3"/>
                                            </p:txEl>
                                          </p:spTgt>
                                        </p:tgtEl>
                                        <p:attrNameLst>
                                          <p:attrName>style.visibility</p:attrName>
                                        </p:attrNameLst>
                                      </p:cBhvr>
                                      <p:to>
                                        <p:strVal val="visible"/>
                                      </p:to>
                                    </p:set>
                                    <p:animEffect transition="in" filter="wipe(left)">
                                      <p:cBhvr>
                                        <p:cTn id="22" dur="500"/>
                                        <p:tgtEl>
                                          <p:spTgt spid="51609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6098">
                                            <p:txEl>
                                              <p:pRg st="4" end="4"/>
                                            </p:txEl>
                                          </p:spTgt>
                                        </p:tgtEl>
                                        <p:attrNameLst>
                                          <p:attrName>style.visibility</p:attrName>
                                        </p:attrNameLst>
                                      </p:cBhvr>
                                      <p:to>
                                        <p:strVal val="visible"/>
                                      </p:to>
                                    </p:set>
                                    <p:animEffect transition="in" filter="wipe(left)">
                                      <p:cBhvr>
                                        <p:cTn id="27" dur="500"/>
                                        <p:tgtEl>
                                          <p:spTgt spid="5160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09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7122" name="Rectangle 2"/>
          <p:cNvSpPr>
            <a:spLocks noGrp="1" noChangeArrowheads="1"/>
          </p:cNvSpPr>
          <p:nvPr>
            <p:ph/>
          </p:nvPr>
        </p:nvSpPr>
        <p:spPr/>
        <p:txBody>
          <a:bodyPr/>
          <a:lstStyle/>
          <a:p>
            <a:pPr algn="just"/>
            <a:r>
              <a:rPr lang="en-GB" altLang="el-GR" dirty="0" err="1">
                <a:cs typeface="Times New Roman" pitchFamily="18" charset="0"/>
              </a:rPr>
              <a:t>Εάν</a:t>
            </a:r>
            <a:r>
              <a:rPr lang="en-GB" altLang="el-GR" dirty="0">
                <a:cs typeface="Times New Roman" pitchFamily="18" charset="0"/>
              </a:rPr>
              <a:t> η </a:t>
            </a:r>
            <a:r>
              <a:rPr lang="en-GB" altLang="el-GR" dirty="0" err="1">
                <a:cs typeface="Times New Roman" pitchFamily="18" charset="0"/>
              </a:rPr>
              <a:t>τιμή</a:t>
            </a:r>
            <a:r>
              <a:rPr lang="en-GB" altLang="el-GR" dirty="0">
                <a:cs typeface="Times New Roman" pitchFamily="18" charset="0"/>
              </a:rPr>
              <a:t> </a:t>
            </a:r>
            <a:r>
              <a:rPr lang="en-GB" altLang="el-GR" dirty="0" err="1">
                <a:cs typeface="Times New Roman" pitchFamily="18" charset="0"/>
              </a:rPr>
              <a:t>της</a:t>
            </a:r>
            <a:r>
              <a:rPr lang="en-GB" altLang="el-GR" dirty="0">
                <a:cs typeface="Times New Roman" pitchFamily="18" charset="0"/>
              </a:rPr>
              <a:t> </a:t>
            </a:r>
            <a:r>
              <a:rPr lang="en-GB" altLang="el-GR" dirty="0" err="1">
                <a:cs typeface="Times New Roman" pitchFamily="18" charset="0"/>
              </a:rPr>
              <a:t>μετοχής</a:t>
            </a:r>
            <a:r>
              <a:rPr lang="en-GB" altLang="el-GR" dirty="0">
                <a:cs typeface="Times New Roman" pitchFamily="18" charset="0"/>
              </a:rPr>
              <a:t> </a:t>
            </a:r>
            <a:r>
              <a:rPr lang="en-GB" altLang="el-GR" dirty="0" err="1">
                <a:cs typeface="Times New Roman" pitchFamily="18" charset="0"/>
              </a:rPr>
              <a:t>είν</a:t>
            </a:r>
            <a:r>
              <a:rPr lang="en-GB" altLang="el-GR" dirty="0">
                <a:cs typeface="Times New Roman" pitchFamily="18" charset="0"/>
              </a:rPr>
              <a:t>αι</a:t>
            </a:r>
            <a:r>
              <a:rPr lang="en-GB" altLang="el-GR" b="1" dirty="0">
                <a:solidFill>
                  <a:srgbClr val="FF0000"/>
                </a:solidFill>
                <a:cs typeface="Times New Roman" pitchFamily="18" charset="0"/>
              </a:rPr>
              <a:t> </a:t>
            </a:r>
            <a:r>
              <a:rPr lang="en-GB" altLang="el-GR" b="1" dirty="0" smtClean="0">
                <a:solidFill>
                  <a:srgbClr val="FF0000"/>
                </a:solidFill>
                <a:cs typeface="Times New Roman" pitchFamily="18" charset="0"/>
              </a:rPr>
              <a:t>7,5 </a:t>
            </a:r>
            <a:r>
              <a:rPr lang="en-GB" altLang="el-GR" dirty="0">
                <a:cs typeface="Times New Roman" pitchFamily="18" charset="0"/>
              </a:rPr>
              <a:t>σε ποια από τι παρακάτω τιμές άσκησης το δικαίωμα αγοράς θα βρίσκεται στην ισοδύναμη χρηματική του αξίας  </a:t>
            </a: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2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5      </a:t>
            </a:r>
            <a:r>
              <a:rPr lang="en-GB" altLang="el-GR" dirty="0">
                <a:solidFill>
                  <a:srgbClr val="000000"/>
                </a:solidFill>
                <a:cs typeface="Times New Roman" pitchFamily="18" charset="0"/>
              </a:rPr>
              <a:t>+</a:t>
            </a: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9 </a:t>
            </a:r>
            <a:r>
              <a:rPr lang="en-GB" altLang="el-GR" dirty="0">
                <a:solidFill>
                  <a:srgbClr val="000000"/>
                </a:solidFill>
                <a:cs typeface="Times New Roman" pitchFamily="18" charset="0"/>
              </a:rPr>
              <a:t>	          </a:t>
            </a:r>
          </a:p>
          <a:p>
            <a:r>
              <a:rPr lang="el-GR" altLang="el-GR" dirty="0">
                <a:cs typeface="Times New Roman" pitchFamily="18" charset="0"/>
              </a:rPr>
              <a:t>δ)	</a:t>
            </a:r>
            <a:r>
              <a:rPr lang="el-GR" altLang="el-GR" dirty="0" smtClean="0">
                <a:cs typeface="Times New Roman" pitchFamily="18" charset="0"/>
              </a:rPr>
              <a:t>19 </a:t>
            </a:r>
            <a:endParaRPr lang="el-GR" altLang="el-GR" dirty="0">
              <a:cs typeface="Times New Roman" pitchFamily="18" charset="0"/>
            </a:endParaRPr>
          </a:p>
        </p:txBody>
      </p:sp>
    </p:spTree>
    <p:extLst>
      <p:ext uri="{BB962C8B-B14F-4D97-AF65-F5344CB8AC3E}">
        <p14:creationId xmlns:p14="http://schemas.microsoft.com/office/powerpoint/2010/main" xmlns="" val="1038629047"/>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7122">
                                            <p:txEl>
                                              <p:pRg st="0" end="0"/>
                                            </p:txEl>
                                          </p:spTgt>
                                        </p:tgtEl>
                                        <p:attrNameLst>
                                          <p:attrName>style.visibility</p:attrName>
                                        </p:attrNameLst>
                                      </p:cBhvr>
                                      <p:to>
                                        <p:strVal val="visible"/>
                                      </p:to>
                                    </p:set>
                                    <p:animEffect transition="in" filter="wipe(left)">
                                      <p:cBhvr>
                                        <p:cTn id="7" dur="500"/>
                                        <p:tgtEl>
                                          <p:spTgt spid="5171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7122">
                                            <p:txEl>
                                              <p:pRg st="1" end="1"/>
                                            </p:txEl>
                                          </p:spTgt>
                                        </p:tgtEl>
                                        <p:attrNameLst>
                                          <p:attrName>style.visibility</p:attrName>
                                        </p:attrNameLst>
                                      </p:cBhvr>
                                      <p:to>
                                        <p:strVal val="visible"/>
                                      </p:to>
                                    </p:set>
                                    <p:animEffect transition="in" filter="wipe(left)">
                                      <p:cBhvr>
                                        <p:cTn id="12" dur="500"/>
                                        <p:tgtEl>
                                          <p:spTgt spid="51712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7122">
                                            <p:txEl>
                                              <p:pRg st="2" end="2"/>
                                            </p:txEl>
                                          </p:spTgt>
                                        </p:tgtEl>
                                        <p:attrNameLst>
                                          <p:attrName>style.visibility</p:attrName>
                                        </p:attrNameLst>
                                      </p:cBhvr>
                                      <p:to>
                                        <p:strVal val="visible"/>
                                      </p:to>
                                    </p:set>
                                    <p:animEffect transition="in" filter="wipe(left)">
                                      <p:cBhvr>
                                        <p:cTn id="17" dur="500"/>
                                        <p:tgtEl>
                                          <p:spTgt spid="51712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7122">
                                            <p:txEl>
                                              <p:pRg st="3" end="3"/>
                                            </p:txEl>
                                          </p:spTgt>
                                        </p:tgtEl>
                                        <p:attrNameLst>
                                          <p:attrName>style.visibility</p:attrName>
                                        </p:attrNameLst>
                                      </p:cBhvr>
                                      <p:to>
                                        <p:strVal val="visible"/>
                                      </p:to>
                                    </p:set>
                                    <p:animEffect transition="in" filter="wipe(left)">
                                      <p:cBhvr>
                                        <p:cTn id="22" dur="500"/>
                                        <p:tgtEl>
                                          <p:spTgt spid="51712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7122">
                                            <p:txEl>
                                              <p:pRg st="4" end="4"/>
                                            </p:txEl>
                                          </p:spTgt>
                                        </p:tgtEl>
                                        <p:attrNameLst>
                                          <p:attrName>style.visibility</p:attrName>
                                        </p:attrNameLst>
                                      </p:cBhvr>
                                      <p:to>
                                        <p:strVal val="visible"/>
                                      </p:to>
                                    </p:set>
                                    <p:animEffect transition="in" filter="wipe(left)">
                                      <p:cBhvr>
                                        <p:cTn id="27" dur="500"/>
                                        <p:tgtEl>
                                          <p:spTgt spid="51712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7122"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8146" name="Rectangle 2"/>
          <p:cNvSpPr>
            <a:spLocks noGrp="1" noChangeArrowheads="1"/>
          </p:cNvSpPr>
          <p:nvPr>
            <p:ph/>
          </p:nvPr>
        </p:nvSpPr>
        <p:spPr/>
        <p:txBody>
          <a:bodyPr/>
          <a:lstStyle/>
          <a:p>
            <a:pPr algn="just"/>
            <a:r>
              <a:rPr lang="en-GB" altLang="el-GR" dirty="0" err="1">
                <a:cs typeface="Times New Roman" pitchFamily="18" charset="0"/>
              </a:rPr>
              <a:t>Εάν</a:t>
            </a:r>
            <a:r>
              <a:rPr lang="en-GB" altLang="el-GR" dirty="0">
                <a:cs typeface="Times New Roman" pitchFamily="18" charset="0"/>
              </a:rPr>
              <a:t> η </a:t>
            </a:r>
            <a:r>
              <a:rPr lang="en-GB" altLang="el-GR" dirty="0" err="1">
                <a:cs typeface="Times New Roman" pitchFamily="18" charset="0"/>
              </a:rPr>
              <a:t>τιμή</a:t>
            </a:r>
            <a:r>
              <a:rPr lang="en-GB" altLang="el-GR" dirty="0">
                <a:cs typeface="Times New Roman" pitchFamily="18" charset="0"/>
              </a:rPr>
              <a:t> </a:t>
            </a:r>
            <a:r>
              <a:rPr lang="en-GB" altLang="el-GR" dirty="0" err="1">
                <a:cs typeface="Times New Roman" pitchFamily="18" charset="0"/>
              </a:rPr>
              <a:t>της</a:t>
            </a:r>
            <a:r>
              <a:rPr lang="en-GB" altLang="el-GR" dirty="0">
                <a:cs typeface="Times New Roman" pitchFamily="18" charset="0"/>
              </a:rPr>
              <a:t> </a:t>
            </a:r>
            <a:r>
              <a:rPr lang="en-GB" altLang="el-GR" dirty="0" err="1">
                <a:cs typeface="Times New Roman" pitchFamily="18" charset="0"/>
              </a:rPr>
              <a:t>μετοχής</a:t>
            </a:r>
            <a:r>
              <a:rPr lang="en-GB" altLang="el-GR" dirty="0">
                <a:cs typeface="Times New Roman" pitchFamily="18" charset="0"/>
              </a:rPr>
              <a:t> </a:t>
            </a:r>
            <a:r>
              <a:rPr lang="en-GB" altLang="el-GR" dirty="0" err="1">
                <a:cs typeface="Times New Roman" pitchFamily="18" charset="0"/>
              </a:rPr>
              <a:t>είν</a:t>
            </a:r>
            <a:r>
              <a:rPr lang="en-GB" altLang="el-GR" dirty="0">
                <a:cs typeface="Times New Roman" pitchFamily="18" charset="0"/>
              </a:rPr>
              <a:t>αι </a:t>
            </a:r>
            <a:r>
              <a:rPr lang="en-GB" altLang="el-GR" b="1" dirty="0" smtClean="0">
                <a:solidFill>
                  <a:srgbClr val="FF0000"/>
                </a:solidFill>
                <a:cs typeface="Times New Roman" pitchFamily="18" charset="0"/>
              </a:rPr>
              <a:t>7,5</a:t>
            </a:r>
            <a:r>
              <a:rPr lang="en-GB" altLang="el-GR" dirty="0" smtClean="0">
                <a:cs typeface="Times New Roman" pitchFamily="18" charset="0"/>
              </a:rPr>
              <a:t> </a:t>
            </a:r>
            <a:r>
              <a:rPr lang="en-GB" altLang="el-GR" dirty="0">
                <a:cs typeface="Times New Roman" pitchFamily="18" charset="0"/>
              </a:rPr>
              <a:t>σε ποια από τι παρακάτω τιμές άσκησης το δικαίωμα πώλησης θα βρίσκεται εκτός της ισοδύναμης χρηματικής του αξίας  </a:t>
            </a: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9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8 </a:t>
            </a:r>
            <a:r>
              <a:rPr lang="en-GB" altLang="el-GR" dirty="0">
                <a:solidFill>
                  <a:srgbClr val="000000"/>
                </a:solidFill>
                <a:cs typeface="Times New Roman" pitchFamily="18" charset="0"/>
              </a:rPr>
              <a:t>+     </a:t>
            </a: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1</a:t>
            </a:r>
            <a:r>
              <a:rPr lang="el-GR" altLang="el-GR" dirty="0" smtClean="0">
                <a:solidFill>
                  <a:srgbClr val="000000"/>
                </a:solidFill>
                <a:cs typeface="Times New Roman" pitchFamily="18" charset="0"/>
              </a:rPr>
              <a:t>  </a:t>
            </a:r>
            <a:r>
              <a:rPr lang="en-GB" altLang="el-GR" dirty="0" smtClean="0">
                <a:solidFill>
                  <a:srgbClr val="000000"/>
                </a:solidFill>
                <a:cs typeface="Times New Roman" pitchFamily="18" charset="0"/>
              </a:rPr>
              <a:t> </a:t>
            </a:r>
            <a:r>
              <a:rPr lang="el-GR" altLang="el-GR" dirty="0" smtClean="0">
                <a:solidFill>
                  <a:srgbClr val="000000"/>
                </a:solidFill>
                <a:cs typeface="Times New Roman" pitchFamily="18" charset="0"/>
              </a:rPr>
              <a:t> </a:t>
            </a:r>
            <a:r>
              <a:rPr lang="en-GB" altLang="el-GR" dirty="0" smtClean="0">
                <a:solidFill>
                  <a:srgbClr val="000000"/>
                </a:solidFill>
                <a:cs typeface="Times New Roman" pitchFamily="18" charset="0"/>
              </a:rPr>
              <a:t>+</a:t>
            </a:r>
            <a:r>
              <a:rPr lang="en-GB" altLang="el-GR" dirty="0">
                <a:solidFill>
                  <a:srgbClr val="000000"/>
                </a:solidFill>
                <a:cs typeface="Times New Roman" pitchFamily="18" charset="0"/>
              </a:rPr>
              <a:t>	          </a:t>
            </a:r>
          </a:p>
          <a:p>
            <a:r>
              <a:rPr lang="el-GR" altLang="el-GR" dirty="0">
                <a:cs typeface="Times New Roman" pitchFamily="18" charset="0"/>
              </a:rPr>
              <a:t>δ)	</a:t>
            </a:r>
            <a:r>
              <a:rPr lang="el-GR" altLang="el-GR" dirty="0" smtClean="0">
                <a:cs typeface="Times New Roman" pitchFamily="18" charset="0"/>
              </a:rPr>
              <a:t>7,4 </a:t>
            </a:r>
            <a:r>
              <a:rPr lang="en-US" altLang="el-GR" dirty="0">
                <a:cs typeface="Times New Roman" pitchFamily="18" charset="0"/>
              </a:rPr>
              <a:t>+</a:t>
            </a:r>
            <a:endParaRPr lang="el-GR" altLang="el-GR" dirty="0">
              <a:cs typeface="Times New Roman" pitchFamily="18" charset="0"/>
            </a:endParaRPr>
          </a:p>
        </p:txBody>
      </p:sp>
    </p:spTree>
    <p:extLst>
      <p:ext uri="{BB962C8B-B14F-4D97-AF65-F5344CB8AC3E}">
        <p14:creationId xmlns:p14="http://schemas.microsoft.com/office/powerpoint/2010/main" xmlns="" val="1341451270"/>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8146">
                                            <p:txEl>
                                              <p:pRg st="0" end="0"/>
                                            </p:txEl>
                                          </p:spTgt>
                                        </p:tgtEl>
                                        <p:attrNameLst>
                                          <p:attrName>style.visibility</p:attrName>
                                        </p:attrNameLst>
                                      </p:cBhvr>
                                      <p:to>
                                        <p:strVal val="visible"/>
                                      </p:to>
                                    </p:set>
                                    <p:animEffect transition="in" filter="wipe(left)">
                                      <p:cBhvr>
                                        <p:cTn id="7" dur="500"/>
                                        <p:tgtEl>
                                          <p:spTgt spid="5181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8146">
                                            <p:txEl>
                                              <p:pRg st="1" end="1"/>
                                            </p:txEl>
                                          </p:spTgt>
                                        </p:tgtEl>
                                        <p:attrNameLst>
                                          <p:attrName>style.visibility</p:attrName>
                                        </p:attrNameLst>
                                      </p:cBhvr>
                                      <p:to>
                                        <p:strVal val="visible"/>
                                      </p:to>
                                    </p:set>
                                    <p:animEffect transition="in" filter="wipe(left)">
                                      <p:cBhvr>
                                        <p:cTn id="12" dur="500"/>
                                        <p:tgtEl>
                                          <p:spTgt spid="5181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8146">
                                            <p:txEl>
                                              <p:pRg st="2" end="2"/>
                                            </p:txEl>
                                          </p:spTgt>
                                        </p:tgtEl>
                                        <p:attrNameLst>
                                          <p:attrName>style.visibility</p:attrName>
                                        </p:attrNameLst>
                                      </p:cBhvr>
                                      <p:to>
                                        <p:strVal val="visible"/>
                                      </p:to>
                                    </p:set>
                                    <p:animEffect transition="in" filter="wipe(left)">
                                      <p:cBhvr>
                                        <p:cTn id="17" dur="500"/>
                                        <p:tgtEl>
                                          <p:spTgt spid="51814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8146">
                                            <p:txEl>
                                              <p:pRg st="3" end="3"/>
                                            </p:txEl>
                                          </p:spTgt>
                                        </p:tgtEl>
                                        <p:attrNameLst>
                                          <p:attrName>style.visibility</p:attrName>
                                        </p:attrNameLst>
                                      </p:cBhvr>
                                      <p:to>
                                        <p:strVal val="visible"/>
                                      </p:to>
                                    </p:set>
                                    <p:animEffect transition="in" filter="wipe(left)">
                                      <p:cBhvr>
                                        <p:cTn id="22" dur="500"/>
                                        <p:tgtEl>
                                          <p:spTgt spid="51814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8146">
                                            <p:txEl>
                                              <p:pRg st="4" end="4"/>
                                            </p:txEl>
                                          </p:spTgt>
                                        </p:tgtEl>
                                        <p:attrNameLst>
                                          <p:attrName>style.visibility</p:attrName>
                                        </p:attrNameLst>
                                      </p:cBhvr>
                                      <p:to>
                                        <p:strVal val="visible"/>
                                      </p:to>
                                    </p:set>
                                    <p:animEffect transition="in" filter="wipe(left)">
                                      <p:cBhvr>
                                        <p:cTn id="27" dur="500"/>
                                        <p:tgtEl>
                                          <p:spTgt spid="5181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8146"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9170" name="Rectangle 2"/>
          <p:cNvSpPr>
            <a:spLocks noGrp="1" noChangeArrowheads="1"/>
          </p:cNvSpPr>
          <p:nvPr>
            <p:ph/>
          </p:nvPr>
        </p:nvSpPr>
        <p:spPr/>
        <p:txBody>
          <a:bodyPr/>
          <a:lstStyle/>
          <a:p>
            <a:pPr algn="just"/>
            <a:r>
              <a:rPr lang="en-GB" altLang="el-GR" dirty="0" err="1">
                <a:cs typeface="Times New Roman" pitchFamily="18" charset="0"/>
              </a:rPr>
              <a:t>Εάν</a:t>
            </a:r>
            <a:r>
              <a:rPr lang="en-GB" altLang="el-GR" dirty="0">
                <a:cs typeface="Times New Roman" pitchFamily="18" charset="0"/>
              </a:rPr>
              <a:t> η </a:t>
            </a:r>
            <a:r>
              <a:rPr lang="en-GB" altLang="el-GR" dirty="0" err="1">
                <a:cs typeface="Times New Roman" pitchFamily="18" charset="0"/>
              </a:rPr>
              <a:t>τιμή</a:t>
            </a:r>
            <a:r>
              <a:rPr lang="en-GB" altLang="el-GR" dirty="0">
                <a:cs typeface="Times New Roman" pitchFamily="18" charset="0"/>
              </a:rPr>
              <a:t> </a:t>
            </a:r>
            <a:r>
              <a:rPr lang="en-GB" altLang="el-GR" dirty="0" err="1">
                <a:cs typeface="Times New Roman" pitchFamily="18" charset="0"/>
              </a:rPr>
              <a:t>της</a:t>
            </a:r>
            <a:r>
              <a:rPr lang="en-GB" altLang="el-GR" dirty="0">
                <a:cs typeface="Times New Roman" pitchFamily="18" charset="0"/>
              </a:rPr>
              <a:t> </a:t>
            </a:r>
            <a:r>
              <a:rPr lang="en-GB" altLang="el-GR" dirty="0" err="1">
                <a:cs typeface="Times New Roman" pitchFamily="18" charset="0"/>
              </a:rPr>
              <a:t>μετοχής</a:t>
            </a:r>
            <a:r>
              <a:rPr lang="en-GB" altLang="el-GR" dirty="0">
                <a:cs typeface="Times New Roman" pitchFamily="18" charset="0"/>
              </a:rPr>
              <a:t> </a:t>
            </a:r>
            <a:r>
              <a:rPr lang="en-GB" altLang="el-GR" dirty="0" err="1">
                <a:cs typeface="Times New Roman" pitchFamily="18" charset="0"/>
              </a:rPr>
              <a:t>είν</a:t>
            </a:r>
            <a:r>
              <a:rPr lang="en-GB" altLang="el-GR" dirty="0">
                <a:cs typeface="Times New Roman" pitchFamily="18" charset="0"/>
              </a:rPr>
              <a:t>αι </a:t>
            </a:r>
            <a:r>
              <a:rPr lang="en-GB" altLang="el-GR" dirty="0" smtClean="0">
                <a:cs typeface="Times New Roman" pitchFamily="18" charset="0"/>
              </a:rPr>
              <a:t>7</a:t>
            </a:r>
            <a:r>
              <a:rPr lang="el-GR" altLang="el-GR" dirty="0" smtClean="0">
                <a:cs typeface="Times New Roman" pitchFamily="18" charset="0"/>
              </a:rPr>
              <a:t>,</a:t>
            </a:r>
            <a:r>
              <a:rPr lang="en-GB" altLang="el-GR" dirty="0" smtClean="0">
                <a:cs typeface="Times New Roman" pitchFamily="18" charset="0"/>
              </a:rPr>
              <a:t>5 </a:t>
            </a:r>
            <a:r>
              <a:rPr lang="en-GB" altLang="el-GR" dirty="0" err="1">
                <a:cs typeface="Times New Roman" pitchFamily="18" charset="0"/>
              </a:rPr>
              <a:t>σε</a:t>
            </a:r>
            <a:r>
              <a:rPr lang="en-GB" altLang="el-GR" dirty="0">
                <a:cs typeface="Times New Roman" pitchFamily="18" charset="0"/>
              </a:rPr>
              <a:t> π</a:t>
            </a:r>
            <a:r>
              <a:rPr lang="en-GB" altLang="el-GR" dirty="0" err="1">
                <a:cs typeface="Times New Roman" pitchFamily="18" charset="0"/>
              </a:rPr>
              <a:t>οι</a:t>
            </a:r>
            <a:r>
              <a:rPr lang="en-GB" altLang="el-GR" dirty="0">
                <a:cs typeface="Times New Roman" pitchFamily="18" charset="0"/>
              </a:rPr>
              <a:t>α από τι παρακάτω τιμές άσκησης το δικαίωμα πώλησης θα βρίσκεται εντός της ισοδύναμης χρηματικής του αξίας  </a:t>
            </a:r>
          </a:p>
          <a:p>
            <a:pPr algn="just"/>
            <a:r>
              <a:rPr lang="en-GB" altLang="el-GR" dirty="0">
                <a:solidFill>
                  <a:srgbClr val="000000"/>
                </a:solidFill>
                <a:cs typeface="Times New Roman" pitchFamily="18" charset="0"/>
              </a:rPr>
              <a:t>α)	</a:t>
            </a:r>
            <a:r>
              <a:rPr lang="en-GB" altLang="el-GR" dirty="0" smtClean="0">
                <a:solidFill>
                  <a:srgbClr val="000000"/>
                </a:solidFill>
                <a:cs typeface="Times New Roman" pitchFamily="18" charset="0"/>
              </a:rPr>
              <a:t>7</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4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β)	</a:t>
            </a:r>
            <a:r>
              <a:rPr lang="en-GB" altLang="el-GR" dirty="0" smtClean="0">
                <a:solidFill>
                  <a:srgbClr val="000000"/>
                </a:solidFill>
                <a:cs typeface="Times New Roman" pitchFamily="18" charset="0"/>
              </a:rPr>
              <a:t>2</a:t>
            </a:r>
            <a:r>
              <a:rPr lang="el-GR" altLang="el-GR" dirty="0" smtClean="0">
                <a:solidFill>
                  <a:srgbClr val="000000"/>
                </a:solidFill>
                <a:cs typeface="Times New Roman" pitchFamily="18" charset="0"/>
              </a:rPr>
              <a:t>,</a:t>
            </a:r>
            <a:r>
              <a:rPr lang="en-GB" altLang="el-GR" dirty="0" smtClean="0">
                <a:solidFill>
                  <a:srgbClr val="000000"/>
                </a:solidFill>
                <a:cs typeface="Times New Roman" pitchFamily="18" charset="0"/>
              </a:rPr>
              <a:t>8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γ)	</a:t>
            </a:r>
            <a:r>
              <a:rPr lang="en-GB" altLang="el-GR" dirty="0" smtClean="0">
                <a:solidFill>
                  <a:srgbClr val="000000"/>
                </a:solidFill>
                <a:cs typeface="Times New Roman" pitchFamily="18" charset="0"/>
              </a:rPr>
              <a:t>1 </a:t>
            </a:r>
            <a:r>
              <a:rPr lang="en-GB" altLang="el-GR" dirty="0">
                <a:solidFill>
                  <a:srgbClr val="000000"/>
                </a:solidFill>
                <a:cs typeface="Times New Roman" pitchFamily="18" charset="0"/>
              </a:rPr>
              <a:t>	          </a:t>
            </a:r>
          </a:p>
          <a:p>
            <a:r>
              <a:rPr lang="el-GR" altLang="el-GR" dirty="0">
                <a:cs typeface="Times New Roman" pitchFamily="18" charset="0"/>
              </a:rPr>
              <a:t>δ)	</a:t>
            </a:r>
            <a:r>
              <a:rPr lang="el-GR" altLang="el-GR" dirty="0" smtClean="0">
                <a:cs typeface="Times New Roman" pitchFamily="18" charset="0"/>
              </a:rPr>
              <a:t>19          </a:t>
            </a:r>
            <a:r>
              <a:rPr lang="el-GR" altLang="el-GR" dirty="0">
                <a:cs typeface="Times New Roman" pitchFamily="18" charset="0"/>
              </a:rPr>
              <a:t>+ </a:t>
            </a:r>
          </a:p>
        </p:txBody>
      </p:sp>
    </p:spTree>
    <p:extLst>
      <p:ext uri="{BB962C8B-B14F-4D97-AF65-F5344CB8AC3E}">
        <p14:creationId xmlns:p14="http://schemas.microsoft.com/office/powerpoint/2010/main" xmlns="" val="1678928386"/>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9170">
                                            <p:txEl>
                                              <p:pRg st="0" end="0"/>
                                            </p:txEl>
                                          </p:spTgt>
                                        </p:tgtEl>
                                        <p:attrNameLst>
                                          <p:attrName>style.visibility</p:attrName>
                                        </p:attrNameLst>
                                      </p:cBhvr>
                                      <p:to>
                                        <p:strVal val="visible"/>
                                      </p:to>
                                    </p:set>
                                    <p:animEffect transition="in" filter="wipe(left)">
                                      <p:cBhvr>
                                        <p:cTn id="7" dur="500"/>
                                        <p:tgtEl>
                                          <p:spTgt spid="5191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9170">
                                            <p:txEl>
                                              <p:pRg st="1" end="1"/>
                                            </p:txEl>
                                          </p:spTgt>
                                        </p:tgtEl>
                                        <p:attrNameLst>
                                          <p:attrName>style.visibility</p:attrName>
                                        </p:attrNameLst>
                                      </p:cBhvr>
                                      <p:to>
                                        <p:strVal val="visible"/>
                                      </p:to>
                                    </p:set>
                                    <p:animEffect transition="in" filter="wipe(left)">
                                      <p:cBhvr>
                                        <p:cTn id="12" dur="500"/>
                                        <p:tgtEl>
                                          <p:spTgt spid="51917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9170">
                                            <p:txEl>
                                              <p:pRg st="2" end="2"/>
                                            </p:txEl>
                                          </p:spTgt>
                                        </p:tgtEl>
                                        <p:attrNameLst>
                                          <p:attrName>style.visibility</p:attrName>
                                        </p:attrNameLst>
                                      </p:cBhvr>
                                      <p:to>
                                        <p:strVal val="visible"/>
                                      </p:to>
                                    </p:set>
                                    <p:animEffect transition="in" filter="wipe(left)">
                                      <p:cBhvr>
                                        <p:cTn id="17" dur="500"/>
                                        <p:tgtEl>
                                          <p:spTgt spid="51917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9170">
                                            <p:txEl>
                                              <p:pRg st="3" end="3"/>
                                            </p:txEl>
                                          </p:spTgt>
                                        </p:tgtEl>
                                        <p:attrNameLst>
                                          <p:attrName>style.visibility</p:attrName>
                                        </p:attrNameLst>
                                      </p:cBhvr>
                                      <p:to>
                                        <p:strVal val="visible"/>
                                      </p:to>
                                    </p:set>
                                    <p:animEffect transition="in" filter="wipe(left)">
                                      <p:cBhvr>
                                        <p:cTn id="22" dur="500"/>
                                        <p:tgtEl>
                                          <p:spTgt spid="51917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9170">
                                            <p:txEl>
                                              <p:pRg st="4" end="4"/>
                                            </p:txEl>
                                          </p:spTgt>
                                        </p:tgtEl>
                                        <p:attrNameLst>
                                          <p:attrName>style.visibility</p:attrName>
                                        </p:attrNameLst>
                                      </p:cBhvr>
                                      <p:to>
                                        <p:strVal val="visible"/>
                                      </p:to>
                                    </p:set>
                                    <p:animEffect transition="in" filter="wipe(left)">
                                      <p:cBhvr>
                                        <p:cTn id="27" dur="500"/>
                                        <p:tgtEl>
                                          <p:spTgt spid="51917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9170"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Rectangle 1026"/>
          <p:cNvSpPr>
            <a:spLocks noGrp="1" noChangeArrowheads="1"/>
          </p:cNvSpPr>
          <p:nvPr>
            <p:ph/>
          </p:nvPr>
        </p:nvSpPr>
        <p:spPr>
          <a:xfrm>
            <a:off x="0" y="0"/>
            <a:ext cx="9144000" cy="6858000"/>
          </a:xfrm>
          <a:solidFill>
            <a:schemeClr val="bg1"/>
          </a:solidFill>
        </p:spPr>
        <p:txBody>
          <a:bodyPr/>
          <a:lstStyle/>
          <a:p>
            <a:pPr algn="just"/>
            <a:r>
              <a:rPr lang="en-GB" altLang="el-GR" dirty="0">
                <a:solidFill>
                  <a:srgbClr val="000000"/>
                </a:solidFill>
                <a:latin typeface="Bookman Old Style" pitchFamily="18" charset="0"/>
                <a:cs typeface="Times New Roman" pitchFamily="18" charset="0"/>
              </a:rPr>
              <a:t>59. </a:t>
            </a:r>
            <a:r>
              <a:rPr lang="en-GB" altLang="el-GR" dirty="0" err="1">
                <a:solidFill>
                  <a:srgbClr val="000000"/>
                </a:solidFill>
                <a:latin typeface="Bookman Old Style" pitchFamily="18" charset="0"/>
                <a:cs typeface="Times New Roman" pitchFamily="18" charset="0"/>
              </a:rPr>
              <a:t>Ποιο</a:t>
            </a:r>
            <a:r>
              <a:rPr lang="en-GB" altLang="el-GR" dirty="0">
                <a:solidFill>
                  <a:srgbClr val="000000"/>
                </a:solidFill>
                <a:latin typeface="Bookman Old Style" pitchFamily="18" charset="0"/>
                <a:cs typeface="Times New Roman" pitchFamily="18" charset="0"/>
              </a:rPr>
              <a:t> από τα α</a:t>
            </a:r>
            <a:r>
              <a:rPr lang="en-GB" altLang="el-GR" dirty="0" err="1">
                <a:solidFill>
                  <a:srgbClr val="000000"/>
                </a:solidFill>
                <a:latin typeface="Bookman Old Style" pitchFamily="18" charset="0"/>
                <a:cs typeface="Times New Roman" pitchFamily="18" charset="0"/>
              </a:rPr>
              <a:t>κόλουθ</a:t>
            </a:r>
            <a:r>
              <a:rPr lang="en-GB" altLang="el-GR" dirty="0">
                <a:solidFill>
                  <a:srgbClr val="000000"/>
                </a:solidFill>
                <a:latin typeface="Bookman Old Style" pitchFamily="18" charset="0"/>
                <a:cs typeface="Times New Roman" pitchFamily="18" charset="0"/>
              </a:rPr>
              <a:t>α μεγέθη του ισολογισμού επηρεάζεται από την διάσπαση μετοχών (stock split): </a:t>
            </a:r>
          </a:p>
          <a:p>
            <a:pPr algn="just"/>
            <a:r>
              <a:rPr lang="en-GB" altLang="el-GR" dirty="0">
                <a:solidFill>
                  <a:srgbClr val="000000"/>
                </a:solidFill>
                <a:latin typeface="Bookman Old Style" pitchFamily="18" charset="0"/>
                <a:cs typeface="Times New Roman" pitchFamily="18" charset="0"/>
              </a:rPr>
              <a:t>(α) </a:t>
            </a:r>
            <a:r>
              <a:rPr lang="en-GB" altLang="el-GR" dirty="0" err="1">
                <a:solidFill>
                  <a:srgbClr val="000000"/>
                </a:solidFill>
                <a:latin typeface="Bookman Old Style" pitchFamily="18" charset="0"/>
                <a:cs typeface="Times New Roman" pitchFamily="18" charset="0"/>
              </a:rPr>
              <a:t>Το</a:t>
            </a:r>
            <a:r>
              <a:rPr lang="en-GB" altLang="el-GR" dirty="0">
                <a:solidFill>
                  <a:srgbClr val="000000"/>
                </a:solidFill>
                <a:latin typeface="Bookman Old Style" pitchFamily="18" charset="0"/>
                <a:cs typeface="Times New Roman" pitchFamily="18" charset="0"/>
              </a:rPr>
              <a:t> </a:t>
            </a:r>
            <a:r>
              <a:rPr lang="en-GB" altLang="el-GR" dirty="0" err="1">
                <a:solidFill>
                  <a:srgbClr val="000000"/>
                </a:solidFill>
                <a:latin typeface="Bookman Old Style" pitchFamily="18" charset="0"/>
                <a:cs typeface="Times New Roman" pitchFamily="18" charset="0"/>
              </a:rPr>
              <a:t>μετοχικό</a:t>
            </a:r>
            <a:r>
              <a:rPr lang="en-GB" altLang="el-GR" dirty="0">
                <a:solidFill>
                  <a:srgbClr val="000000"/>
                </a:solidFill>
                <a:latin typeface="Bookman Old Style" pitchFamily="18" charset="0"/>
                <a:cs typeface="Times New Roman" pitchFamily="18" charset="0"/>
              </a:rPr>
              <a:t> </a:t>
            </a:r>
            <a:r>
              <a:rPr lang="en-GB" altLang="el-GR" dirty="0" err="1">
                <a:solidFill>
                  <a:srgbClr val="000000"/>
                </a:solidFill>
                <a:latin typeface="Bookman Old Style" pitchFamily="18" charset="0"/>
                <a:cs typeface="Times New Roman" pitchFamily="18" charset="0"/>
              </a:rPr>
              <a:t>κεφάλ</a:t>
            </a:r>
            <a:r>
              <a:rPr lang="en-GB" altLang="el-GR" dirty="0">
                <a:solidFill>
                  <a:srgbClr val="000000"/>
                </a:solidFill>
                <a:latin typeface="Bookman Old Style" pitchFamily="18" charset="0"/>
                <a:cs typeface="Times New Roman" pitchFamily="18" charset="0"/>
              </a:rPr>
              <a:t>αιο </a:t>
            </a:r>
          </a:p>
          <a:p>
            <a:pPr algn="just"/>
            <a:r>
              <a:rPr lang="en-GB" altLang="el-GR" dirty="0">
                <a:solidFill>
                  <a:srgbClr val="000000"/>
                </a:solidFill>
                <a:latin typeface="Bookman Old Style" pitchFamily="18" charset="0"/>
                <a:cs typeface="Times New Roman" pitchFamily="18" charset="0"/>
              </a:rPr>
              <a:t>(β) </a:t>
            </a:r>
            <a:r>
              <a:rPr lang="en-GB" altLang="el-GR" dirty="0" err="1">
                <a:solidFill>
                  <a:srgbClr val="000000"/>
                </a:solidFill>
                <a:latin typeface="Bookman Old Style" pitchFamily="18" charset="0"/>
                <a:cs typeface="Times New Roman" pitchFamily="18" charset="0"/>
              </a:rPr>
              <a:t>Το</a:t>
            </a:r>
            <a:r>
              <a:rPr lang="en-GB" altLang="el-GR" dirty="0">
                <a:solidFill>
                  <a:srgbClr val="000000"/>
                </a:solidFill>
                <a:latin typeface="Bookman Old Style" pitchFamily="18" charset="0"/>
                <a:cs typeface="Times New Roman" pitchFamily="18" charset="0"/>
              </a:rPr>
              <a:t> </a:t>
            </a:r>
            <a:r>
              <a:rPr lang="en-GB" altLang="el-GR" dirty="0" err="1">
                <a:solidFill>
                  <a:srgbClr val="000000"/>
                </a:solidFill>
                <a:latin typeface="Bookman Old Style" pitchFamily="18" charset="0"/>
                <a:cs typeface="Times New Roman" pitchFamily="18" charset="0"/>
              </a:rPr>
              <a:t>κεφάλ</a:t>
            </a:r>
            <a:r>
              <a:rPr lang="en-GB" altLang="el-GR" dirty="0">
                <a:solidFill>
                  <a:srgbClr val="000000"/>
                </a:solidFill>
                <a:latin typeface="Bookman Old Style" pitchFamily="18" charset="0"/>
                <a:cs typeface="Times New Roman" pitchFamily="18" charset="0"/>
              </a:rPr>
              <a:t>αιο κίνησης </a:t>
            </a:r>
          </a:p>
          <a:p>
            <a:pPr algn="just"/>
            <a:r>
              <a:rPr lang="en-GB" altLang="el-GR" dirty="0">
                <a:solidFill>
                  <a:srgbClr val="000000"/>
                </a:solidFill>
                <a:latin typeface="Bookman Old Style" pitchFamily="18" charset="0"/>
                <a:cs typeface="Times New Roman" pitchFamily="18" charset="0"/>
              </a:rPr>
              <a:t>(γ) Τα </a:t>
            </a:r>
            <a:r>
              <a:rPr lang="en-GB" altLang="el-GR" dirty="0" err="1">
                <a:solidFill>
                  <a:srgbClr val="000000"/>
                </a:solidFill>
                <a:latin typeface="Bookman Old Style" pitchFamily="18" charset="0"/>
                <a:cs typeface="Times New Roman" pitchFamily="18" charset="0"/>
              </a:rPr>
              <a:t>κέρδη</a:t>
            </a:r>
            <a:r>
              <a:rPr lang="en-GB" altLang="el-GR" dirty="0">
                <a:solidFill>
                  <a:srgbClr val="000000"/>
                </a:solidFill>
                <a:latin typeface="Bookman Old Style" pitchFamily="18" charset="0"/>
                <a:cs typeface="Times New Roman" pitchFamily="18" charset="0"/>
              </a:rPr>
              <a:t> </a:t>
            </a:r>
            <a:r>
              <a:rPr lang="en-GB" altLang="el-GR" dirty="0" err="1">
                <a:solidFill>
                  <a:srgbClr val="000000"/>
                </a:solidFill>
                <a:latin typeface="Bookman Old Style" pitchFamily="18" charset="0"/>
                <a:cs typeface="Times New Roman" pitchFamily="18" charset="0"/>
              </a:rPr>
              <a:t>κεφ</a:t>
            </a:r>
            <a:r>
              <a:rPr lang="en-GB" altLang="el-GR" dirty="0">
                <a:solidFill>
                  <a:srgbClr val="000000"/>
                </a:solidFill>
                <a:latin typeface="Bookman Old Style" pitchFamily="18" charset="0"/>
                <a:cs typeface="Times New Roman" pitchFamily="18" charset="0"/>
              </a:rPr>
              <a:t>αλαίου </a:t>
            </a:r>
          </a:p>
          <a:p>
            <a:pPr algn="just"/>
            <a:r>
              <a:rPr lang="el-GR" altLang="el-GR" dirty="0">
                <a:cs typeface="Times New Roman" pitchFamily="18" charset="0"/>
              </a:rPr>
              <a:t>(δ) Η χρηματιστηριακή τιμή της μετοχής   +</a:t>
            </a:r>
            <a:r>
              <a:rPr lang="el-GR" altLang="el-GR" dirty="0"/>
              <a:t> </a:t>
            </a:r>
          </a:p>
        </p:txBody>
      </p:sp>
    </p:spTree>
    <p:extLst>
      <p:ext uri="{BB962C8B-B14F-4D97-AF65-F5344CB8AC3E}">
        <p14:creationId xmlns:p14="http://schemas.microsoft.com/office/powerpoint/2010/main" xmlns="" val="843396403"/>
      </p:ext>
    </p:extLst>
  </p:cSld>
  <p:clrMapOvr>
    <a:masterClrMapping/>
  </p:clrMapOvr>
  <p:transition spd="med">
    <p:random/>
    <p:sndAc>
      <p:stSnd>
        <p:snd r:embed="rId2" name="projctor.wav"/>
      </p:stSnd>
    </p:sndAc>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22" name="Rectangle 2"/>
          <p:cNvSpPr>
            <a:spLocks noGrp="1" noChangeArrowheads="1"/>
          </p:cNvSpPr>
          <p:nvPr>
            <p:ph/>
          </p:nvPr>
        </p:nvSpPr>
        <p:spPr/>
        <p:txBody>
          <a:bodyPr/>
          <a:lstStyle/>
          <a:p>
            <a:pPr algn="just"/>
            <a:r>
              <a:rPr lang="en-GB" altLang="el-GR" dirty="0">
                <a:solidFill>
                  <a:srgbClr val="000000"/>
                </a:solidFill>
                <a:cs typeface="Times New Roman" pitchFamily="18" charset="0"/>
              </a:rPr>
              <a:t>3.</a:t>
            </a:r>
            <a:r>
              <a:rPr lang="en-GB" altLang="el-GR" dirty="0">
                <a:solidFill>
                  <a:srgbClr val="000000"/>
                </a:solidFill>
                <a:latin typeface="Times New Roman" pitchFamily="18" charset="0"/>
                <a:cs typeface="Times New Roman" pitchFamily="18" charset="0"/>
              </a:rPr>
              <a:t> </a:t>
            </a:r>
            <a:r>
              <a:rPr lang="en-GB" altLang="el-GR" dirty="0" err="1">
                <a:solidFill>
                  <a:srgbClr val="000000"/>
                </a:solidFill>
                <a:cs typeface="Times New Roman" pitchFamily="18" charset="0"/>
              </a:rPr>
              <a:t>Όσο</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υψηλότερη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είν</a:t>
            </a:r>
            <a:r>
              <a:rPr lang="en-GB" altLang="el-GR" dirty="0">
                <a:solidFill>
                  <a:srgbClr val="000000"/>
                </a:solidFill>
                <a:cs typeface="Times New Roman" pitchFamily="18" charset="0"/>
              </a:rPr>
              <a:t>αι η τιμή άσκησης τόσο χαμηλότερη είναι η τιμή του δικαιώματος πώλησης.  </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Σωστό</a:t>
            </a:r>
            <a:r>
              <a:rPr lang="en-GB" altLang="el-GR" dirty="0">
                <a:solidFill>
                  <a:srgbClr val="000000"/>
                </a:solidFill>
                <a:cs typeface="Times New Roman" pitchFamily="18" charset="0"/>
              </a:rPr>
              <a:t> </a:t>
            </a:r>
            <a:r>
              <a:rPr lang="en-US" altLang="el-GR" dirty="0">
                <a:solidFill>
                  <a:srgbClr val="000000"/>
                </a:solidFill>
                <a:cs typeface="Times New Roman" pitchFamily="18" charset="0"/>
              </a:rPr>
              <a:t>  </a:t>
            </a:r>
            <a:endParaRPr lang="en-GB" altLang="el-GR" dirty="0">
              <a:solidFill>
                <a:srgbClr val="000000"/>
              </a:solidFill>
              <a:cs typeface="Times New Roman" pitchFamily="18" charset="0"/>
            </a:endParaRPr>
          </a:p>
          <a:p>
            <a:r>
              <a:rPr lang="el-GR" altLang="el-GR" dirty="0">
                <a:cs typeface="Times New Roman" pitchFamily="18" charset="0"/>
              </a:rPr>
              <a:t>β)	Λάθος</a:t>
            </a:r>
            <a:r>
              <a:rPr lang="el-GR" altLang="el-GR" dirty="0"/>
              <a:t> </a:t>
            </a:r>
            <a:r>
              <a:rPr lang="en-US" altLang="el-GR" dirty="0"/>
              <a:t>+</a:t>
            </a:r>
            <a:endParaRPr lang="el-GR" altLang="el-GR" dirty="0"/>
          </a:p>
        </p:txBody>
      </p:sp>
    </p:spTree>
    <p:extLst>
      <p:ext uri="{BB962C8B-B14F-4D97-AF65-F5344CB8AC3E}">
        <p14:creationId xmlns:p14="http://schemas.microsoft.com/office/powerpoint/2010/main" xmlns="" val="528949601"/>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22">
                                            <p:txEl>
                                              <p:pRg st="0" end="0"/>
                                            </p:txEl>
                                          </p:spTgt>
                                        </p:tgtEl>
                                        <p:attrNameLst>
                                          <p:attrName>style.visibility</p:attrName>
                                        </p:attrNameLst>
                                      </p:cBhvr>
                                      <p:to>
                                        <p:strVal val="visible"/>
                                      </p:to>
                                    </p:set>
                                    <p:animEffect transition="in" filter="wipe(left)">
                                      <p:cBhvr>
                                        <p:cTn id="7" dur="500"/>
                                        <p:tgtEl>
                                          <p:spTgt spid="49152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1522">
                                            <p:txEl>
                                              <p:pRg st="1" end="1"/>
                                            </p:txEl>
                                          </p:spTgt>
                                        </p:tgtEl>
                                        <p:attrNameLst>
                                          <p:attrName>style.visibility</p:attrName>
                                        </p:attrNameLst>
                                      </p:cBhvr>
                                      <p:to>
                                        <p:strVal val="visible"/>
                                      </p:to>
                                    </p:set>
                                    <p:animEffect transition="in" filter="wipe(left)">
                                      <p:cBhvr>
                                        <p:cTn id="12" dur="500"/>
                                        <p:tgtEl>
                                          <p:spTgt spid="49152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1522">
                                            <p:txEl>
                                              <p:pRg st="2" end="2"/>
                                            </p:txEl>
                                          </p:spTgt>
                                        </p:tgtEl>
                                        <p:attrNameLst>
                                          <p:attrName>style.visibility</p:attrName>
                                        </p:attrNameLst>
                                      </p:cBhvr>
                                      <p:to>
                                        <p:strVal val="visible"/>
                                      </p:to>
                                    </p:set>
                                    <p:animEffect transition="in" filter="wipe(left)">
                                      <p:cBhvr>
                                        <p:cTn id="17" dur="500"/>
                                        <p:tgtEl>
                                          <p:spTgt spid="4915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22"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4" name="Rectangle 2"/>
          <p:cNvSpPr>
            <a:spLocks noGrp="1" noChangeArrowheads="1"/>
          </p:cNvSpPr>
          <p:nvPr>
            <p:ph/>
          </p:nvPr>
        </p:nvSpPr>
        <p:spPr>
          <a:xfrm>
            <a:off x="0" y="0"/>
            <a:ext cx="9144000" cy="6858000"/>
          </a:xfrm>
          <a:solidFill>
            <a:schemeClr val="bg1"/>
          </a:solidFill>
        </p:spPr>
        <p:txBody>
          <a:bodyPr/>
          <a:lstStyle/>
          <a:p>
            <a:pPr algn="just"/>
            <a:r>
              <a:rPr lang="en-GB" altLang="el-GR">
                <a:solidFill>
                  <a:srgbClr val="000000"/>
                </a:solidFill>
                <a:latin typeface="Bookman Old Style" pitchFamily="18" charset="0"/>
                <a:cs typeface="Times New Roman" pitchFamily="18" charset="0"/>
              </a:rPr>
              <a:t>73. Ποια από τις αναφερόμενες θέσεις έχει περιορισμένο δυνητικό κέρδος </a:t>
            </a:r>
          </a:p>
          <a:p>
            <a:pPr algn="just"/>
            <a:r>
              <a:rPr lang="en-GB" altLang="el-GR">
                <a:solidFill>
                  <a:srgbClr val="000000"/>
                </a:solidFill>
                <a:latin typeface="Bookman Old Style" pitchFamily="18" charset="0"/>
                <a:cs typeface="Times New Roman" pitchFamily="18" charset="0"/>
              </a:rPr>
              <a:t>Ι)  Πώληση δικαιώματος πώλησης (</a:t>
            </a:r>
            <a:r>
              <a:rPr lang="en-US" altLang="el-GR">
                <a:solidFill>
                  <a:srgbClr val="000000"/>
                </a:solidFill>
                <a:latin typeface="Bookman Old Style" pitchFamily="18" charset="0"/>
                <a:cs typeface="Times New Roman" pitchFamily="18" charset="0"/>
              </a:rPr>
              <a:t>Short put</a:t>
            </a:r>
            <a:r>
              <a:rPr lang="en-GB" altLang="el-GR">
                <a:solidFill>
                  <a:srgbClr val="000000"/>
                </a:solidFill>
                <a:latin typeface="Bookman Old Style" pitchFamily="18" charset="0"/>
                <a:cs typeface="Times New Roman" pitchFamily="18" charset="0"/>
              </a:rPr>
              <a:t>) </a:t>
            </a:r>
          </a:p>
          <a:p>
            <a:pPr algn="just"/>
            <a:r>
              <a:rPr lang="en-GB" altLang="el-GR">
                <a:solidFill>
                  <a:srgbClr val="000000"/>
                </a:solidFill>
                <a:latin typeface="Bookman Old Style" pitchFamily="18" charset="0"/>
                <a:cs typeface="Times New Roman" pitchFamily="18" charset="0"/>
              </a:rPr>
              <a:t>II)Θέση αγοράς συμβολαίων μελλοντικής εκπλήρωσης (</a:t>
            </a:r>
            <a:r>
              <a:rPr lang="en-US" altLang="el-GR">
                <a:solidFill>
                  <a:srgbClr val="000000"/>
                </a:solidFill>
                <a:latin typeface="Bookman Old Style" pitchFamily="18" charset="0"/>
                <a:cs typeface="Times New Roman" pitchFamily="18" charset="0"/>
              </a:rPr>
              <a:t>long future</a:t>
            </a:r>
            <a:r>
              <a:rPr lang="en-GB" altLang="el-GR">
                <a:solidFill>
                  <a:srgbClr val="000000"/>
                </a:solidFill>
                <a:latin typeface="Bookman Old Style" pitchFamily="18" charset="0"/>
                <a:cs typeface="Times New Roman" pitchFamily="18" charset="0"/>
              </a:rPr>
              <a:t>)</a:t>
            </a:r>
          </a:p>
          <a:p>
            <a:pPr algn="just"/>
            <a:r>
              <a:rPr lang="en-GB" altLang="el-GR">
                <a:solidFill>
                  <a:srgbClr val="000000"/>
                </a:solidFill>
                <a:latin typeface="Bookman Old Style" pitchFamily="18" charset="0"/>
                <a:cs typeface="Times New Roman" pitchFamily="18" charset="0"/>
              </a:rPr>
              <a:t>III)</a:t>
            </a:r>
            <a:r>
              <a:rPr lang="en-GB" altLang="el-GR">
                <a:solidFill>
                  <a:srgbClr val="000000"/>
                </a:solidFill>
                <a:latin typeface="Times New Roman" pitchFamily="18" charset="0"/>
                <a:cs typeface="Times New Roman" pitchFamily="18" charset="0"/>
              </a:rPr>
              <a:t> </a:t>
            </a:r>
            <a:r>
              <a:rPr lang="en-GB" altLang="el-GR">
                <a:solidFill>
                  <a:srgbClr val="000000"/>
                </a:solidFill>
                <a:latin typeface="Bookman Old Style" pitchFamily="18" charset="0"/>
                <a:cs typeface="Times New Roman" pitchFamily="18" charset="0"/>
              </a:rPr>
              <a:t>Αγορά δικαιώματος αγοράς (</a:t>
            </a:r>
            <a:r>
              <a:rPr lang="en-US" altLang="el-GR">
                <a:solidFill>
                  <a:srgbClr val="000000"/>
                </a:solidFill>
                <a:latin typeface="Bookman Old Style" pitchFamily="18" charset="0"/>
                <a:cs typeface="Times New Roman" pitchFamily="18" charset="0"/>
              </a:rPr>
              <a:t>long call</a:t>
            </a:r>
            <a:r>
              <a:rPr lang="en-GB" altLang="el-GR">
                <a:solidFill>
                  <a:srgbClr val="000000"/>
                </a:solidFill>
                <a:latin typeface="Bookman Old Style" pitchFamily="18" charset="0"/>
                <a:cs typeface="Times New Roman" pitchFamily="18" charset="0"/>
              </a:rPr>
              <a:t>)</a:t>
            </a:r>
          </a:p>
          <a:p>
            <a:pPr algn="just"/>
            <a:r>
              <a:rPr lang="en-GB" altLang="el-GR">
                <a:solidFill>
                  <a:srgbClr val="000000"/>
                </a:solidFill>
                <a:latin typeface="Bookman Old Style" pitchFamily="18" charset="0"/>
                <a:cs typeface="Times New Roman" pitchFamily="18" charset="0"/>
              </a:rPr>
              <a:t>IV)</a:t>
            </a:r>
            <a:r>
              <a:rPr lang="en-GB" altLang="el-GR">
                <a:solidFill>
                  <a:srgbClr val="000000"/>
                </a:solidFill>
                <a:latin typeface="Times New Roman" pitchFamily="18" charset="0"/>
                <a:cs typeface="Times New Roman" pitchFamily="18" charset="0"/>
              </a:rPr>
              <a:t> </a:t>
            </a:r>
            <a:r>
              <a:rPr lang="en-GB" altLang="el-GR">
                <a:solidFill>
                  <a:srgbClr val="000000"/>
                </a:solidFill>
                <a:latin typeface="Bookman Old Style" pitchFamily="18" charset="0"/>
                <a:cs typeface="Times New Roman" pitchFamily="18" charset="0"/>
              </a:rPr>
              <a:t>Πώληση δικαιώματος αγοράς (</a:t>
            </a:r>
            <a:r>
              <a:rPr lang="en-US" altLang="el-GR">
                <a:solidFill>
                  <a:srgbClr val="000000"/>
                </a:solidFill>
                <a:latin typeface="Bookman Old Style" pitchFamily="18" charset="0"/>
                <a:cs typeface="Times New Roman" pitchFamily="18" charset="0"/>
              </a:rPr>
              <a:t>short call</a:t>
            </a:r>
            <a:r>
              <a:rPr lang="en-GB" altLang="el-GR">
                <a:solidFill>
                  <a:srgbClr val="000000"/>
                </a:solidFill>
                <a:latin typeface="Bookman Old Style" pitchFamily="18" charset="0"/>
                <a:cs typeface="Times New Roman" pitchFamily="18" charset="0"/>
              </a:rPr>
              <a:t>)</a:t>
            </a:r>
          </a:p>
          <a:p>
            <a:pPr algn="just"/>
            <a:r>
              <a:rPr lang="el-GR" altLang="el-GR">
                <a:cs typeface="Times New Roman" pitchFamily="18" charset="0"/>
              </a:rPr>
              <a:t>(α) Ι, ΙΙI και IV       β)  II και III         (γ) Ι και IV  +     (δ) Ι, ΙΙ και III </a:t>
            </a:r>
          </a:p>
        </p:txBody>
      </p:sp>
    </p:spTree>
    <p:extLst>
      <p:ext uri="{BB962C8B-B14F-4D97-AF65-F5344CB8AC3E}">
        <p14:creationId xmlns:p14="http://schemas.microsoft.com/office/powerpoint/2010/main" xmlns="" val="2848350367"/>
      </p:ext>
    </p:extLst>
  </p:cSld>
  <p:clrMapOvr>
    <a:masterClrMapping/>
  </p:clrMapOvr>
  <p:transition spd="med">
    <p:random/>
    <p:sndAc>
      <p:stSnd>
        <p:snd r:embed="rId2" name="projctor.wav"/>
      </p:stSnd>
    </p:sndAc>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6819" name="Object 3"/>
          <p:cNvGraphicFramePr>
            <a:graphicFrameLocks noGrp="1" noChangeAspect="1"/>
          </p:cNvGraphicFramePr>
          <p:nvPr>
            <p:ph type="clipArt" sz="half" idx="1"/>
          </p:nvPr>
        </p:nvGraphicFramePr>
        <p:xfrm>
          <a:off x="0" y="0"/>
          <a:ext cx="9144000" cy="2057400"/>
        </p:xfrm>
        <a:graphic>
          <a:graphicData uri="http://schemas.openxmlformats.org/presentationml/2006/ole">
            <p:oleObj spid="_x0000_s96272" name="Φύλλο εργασίας" r:id="rId4" imgW="4318920" imgH="770760" progId="Excel.Sheet.8">
              <p:embed/>
            </p:oleObj>
          </a:graphicData>
        </a:graphic>
      </p:graphicFrame>
      <p:sp>
        <p:nvSpPr>
          <p:cNvPr id="546820" name="Rectangle 4"/>
          <p:cNvSpPr>
            <a:spLocks noGrp="1" noChangeArrowheads="1"/>
          </p:cNvSpPr>
          <p:nvPr>
            <p:ph type="body" sz="half" idx="2"/>
          </p:nvPr>
        </p:nvSpPr>
        <p:spPr>
          <a:xfrm>
            <a:off x="0" y="2133600"/>
            <a:ext cx="9144000" cy="2590800"/>
          </a:xfrm>
          <a:solidFill>
            <a:schemeClr val="bg1"/>
          </a:solidFill>
        </p:spPr>
        <p:txBody>
          <a:bodyPr/>
          <a:lstStyle/>
          <a:p>
            <a:pPr algn="just"/>
            <a:r>
              <a:rPr lang="en-GB" altLang="el-GR" sz="2400">
                <a:solidFill>
                  <a:srgbClr val="000000"/>
                </a:solidFill>
                <a:latin typeface="Bookman Old Style" pitchFamily="18" charset="0"/>
                <a:cs typeface="Times New Roman" pitchFamily="18" charset="0"/>
              </a:rPr>
              <a:t>Εάν ο υποκείμενος τίτλος στην ημερομηνία λήξης βρεθεί στις 1400, ποια τα κέρδη του επενδυτή;</a:t>
            </a:r>
          </a:p>
          <a:p>
            <a:pPr algn="just"/>
            <a:r>
              <a:rPr lang="en-GB" altLang="el-GR" sz="2400">
                <a:solidFill>
                  <a:srgbClr val="000000"/>
                </a:solidFill>
                <a:latin typeface="Bookman Old Style" pitchFamily="18" charset="0"/>
                <a:cs typeface="Times New Roman" pitchFamily="18" charset="0"/>
              </a:rPr>
              <a:t>(α)  150 €   </a:t>
            </a:r>
          </a:p>
          <a:p>
            <a:pPr algn="just"/>
            <a:r>
              <a:rPr lang="en-GB" altLang="el-GR" sz="2400">
                <a:solidFill>
                  <a:srgbClr val="000000"/>
                </a:solidFill>
                <a:latin typeface="Bookman Old Style" pitchFamily="18" charset="0"/>
                <a:cs typeface="Times New Roman" pitchFamily="18" charset="0"/>
              </a:rPr>
              <a:t>(β)  100 €   +</a:t>
            </a:r>
          </a:p>
          <a:p>
            <a:pPr algn="just"/>
            <a:r>
              <a:rPr lang="en-GB" altLang="el-GR" sz="2400">
                <a:solidFill>
                  <a:srgbClr val="000000"/>
                </a:solidFill>
                <a:latin typeface="Bookman Old Style" pitchFamily="18" charset="0"/>
                <a:cs typeface="Times New Roman" pitchFamily="18" charset="0"/>
              </a:rPr>
              <a:t>(γ)   80 €   </a:t>
            </a:r>
          </a:p>
          <a:p>
            <a:pPr algn="just"/>
            <a:r>
              <a:rPr lang="en-GB" altLang="el-GR" sz="2400">
                <a:solidFill>
                  <a:srgbClr val="000000"/>
                </a:solidFill>
                <a:latin typeface="Bookman Old Style" pitchFamily="18" charset="0"/>
                <a:cs typeface="Times New Roman" pitchFamily="18" charset="0"/>
              </a:rPr>
              <a:t>(δ)   κανένα από τα παραπάνω</a:t>
            </a:r>
            <a:endParaRPr lang="el-GR" altLang="el-GR" sz="2400"/>
          </a:p>
        </p:txBody>
      </p:sp>
      <p:sp>
        <p:nvSpPr>
          <p:cNvPr id="546821" name="Text Box 5"/>
          <p:cNvSpPr txBox="1">
            <a:spLocks noChangeArrowheads="1"/>
          </p:cNvSpPr>
          <p:nvPr/>
        </p:nvSpPr>
        <p:spPr bwMode="auto">
          <a:xfrm>
            <a:off x="0" y="5670550"/>
            <a:ext cx="8724900" cy="1187450"/>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l-GR" altLang="el-GR" dirty="0"/>
              <a:t>Έσοδα = 1400-1300 = 100  ΑΔΑ   συν 70 +20=90 από ΠΔΠ/Α =190</a:t>
            </a:r>
          </a:p>
          <a:p>
            <a:r>
              <a:rPr lang="el-GR" altLang="el-GR" dirty="0"/>
              <a:t>Έξοδα = 1450-1400 = 50 από ΠΔΠ συν 40 από ΑΔΑ = 90</a:t>
            </a:r>
          </a:p>
          <a:p>
            <a:r>
              <a:rPr lang="el-GR" altLang="el-GR" dirty="0"/>
              <a:t>Κέρδη = 190-90 = 100</a:t>
            </a:r>
          </a:p>
        </p:txBody>
      </p:sp>
      <p:sp>
        <p:nvSpPr>
          <p:cNvPr id="546822" name="Text Box 6"/>
          <p:cNvSpPr txBox="1">
            <a:spLocks noChangeArrowheads="1"/>
          </p:cNvSpPr>
          <p:nvPr/>
        </p:nvSpPr>
        <p:spPr bwMode="auto">
          <a:xfrm>
            <a:off x="0" y="4876800"/>
            <a:ext cx="9271000" cy="822325"/>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l-GR" altLang="el-GR"/>
              <a:t>ΑΔΑ = Αγορά δικαιώματος αγοράς       ΠΔΠ =Πώληση δικαιώματος Πωλ</a:t>
            </a:r>
          </a:p>
          <a:p>
            <a:r>
              <a:rPr lang="el-GR" altLang="el-GR"/>
              <a:t>ΠΔΑ= Πώληση δικαιώματος αγοράς</a:t>
            </a:r>
          </a:p>
        </p:txBody>
      </p:sp>
    </p:spTree>
    <p:extLst>
      <p:ext uri="{BB962C8B-B14F-4D97-AF65-F5344CB8AC3E}">
        <p14:creationId xmlns:p14="http://schemas.microsoft.com/office/powerpoint/2010/main" xmlns="" val="3084646828"/>
      </p:ext>
    </p:extLst>
  </p:cSld>
  <p:clrMapOvr>
    <a:masterClrMapping/>
  </p:clrMapOvr>
  <p:transition spd="med">
    <p:random/>
    <p:sndAc>
      <p:stSnd>
        <p:snd r:embed="rId3" name="projctor.wav"/>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27518"/>
            <a:ext cx="9144000" cy="2465378"/>
          </a:xfrm>
        </p:spPr>
        <p:txBody>
          <a:bodyPr/>
          <a:lstStyle/>
          <a:p>
            <a:pPr algn="just"/>
            <a:r>
              <a:rPr lang="el-GR" dirty="0" smtClean="0"/>
              <a:t>Στον παρακάτω πίνακα δίνονται οι τιμές </a:t>
            </a:r>
            <a:r>
              <a:rPr lang="en-US" dirty="0" smtClean="0"/>
              <a:t>call</a:t>
            </a:r>
            <a:r>
              <a:rPr lang="el-GR" dirty="0" smtClean="0"/>
              <a:t> </a:t>
            </a:r>
            <a:r>
              <a:rPr lang="en-US" dirty="0" smtClean="0"/>
              <a:t> option </a:t>
            </a:r>
            <a:r>
              <a:rPr lang="el-GR" dirty="0" smtClean="0"/>
              <a:t>στον δείκτη </a:t>
            </a:r>
            <a:r>
              <a:rPr lang="en-US" dirty="0" smtClean="0"/>
              <a:t>FTSE/ASE 25. </a:t>
            </a:r>
            <a:r>
              <a:rPr lang="el-GR" dirty="0" smtClean="0"/>
              <a:t>Διακρίνετε ευκαιρίες εξισορροπητικής κερδοσκοπίας </a:t>
            </a:r>
            <a:r>
              <a:rPr lang="en-US" dirty="0" smtClean="0"/>
              <a:t>arbitrage; </a:t>
            </a:r>
            <a:r>
              <a:rPr lang="el-GR" dirty="0" smtClean="0"/>
              <a:t>αν ναι, να περιγράψετε την στρατηγική εκμετάλλευσή τους  </a:t>
            </a:r>
            <a:r>
              <a:rPr lang="en-US" dirty="0" smtClean="0"/>
              <a:t> </a:t>
            </a:r>
            <a:r>
              <a:rPr lang="el-GR" dirty="0" smtClean="0"/>
              <a:t> </a:t>
            </a:r>
            <a:r>
              <a:rPr lang="en-US" dirty="0" smtClean="0"/>
              <a:t> </a:t>
            </a:r>
            <a:endParaRPr lang="el-GR" dirty="0"/>
          </a:p>
        </p:txBody>
      </p:sp>
      <p:graphicFrame>
        <p:nvGraphicFramePr>
          <p:cNvPr id="4" name="Πίνακας 3"/>
          <p:cNvGraphicFramePr>
            <a:graphicFrameLocks noGrp="1"/>
          </p:cNvGraphicFramePr>
          <p:nvPr>
            <p:extLst>
              <p:ext uri="{D42A27DB-BD31-4B8C-83A1-F6EECF244321}">
                <p14:modId xmlns:p14="http://schemas.microsoft.com/office/powerpoint/2010/main" xmlns="" val="3961421078"/>
              </p:ext>
            </p:extLst>
          </p:nvPr>
        </p:nvGraphicFramePr>
        <p:xfrm>
          <a:off x="32116" y="2960370"/>
          <a:ext cx="6084168" cy="3897630"/>
        </p:xfrm>
        <a:graphic>
          <a:graphicData uri="http://schemas.openxmlformats.org/drawingml/2006/table">
            <a:tbl>
              <a:tblPr>
                <a:tableStyleId>{5C22544A-7EE6-4342-B048-85BDC9FD1C3A}</a:tableStyleId>
              </a:tblPr>
              <a:tblGrid>
                <a:gridCol w="4027548"/>
                <a:gridCol w="2056620"/>
              </a:tblGrid>
              <a:tr h="401491">
                <a:tc>
                  <a:txBody>
                    <a:bodyPr/>
                    <a:lstStyle/>
                    <a:p>
                      <a:pPr algn="ctr" rtl="0" fontAlgn="b"/>
                      <a:r>
                        <a:rPr lang="en-US" sz="2800" u="none" strike="noStrike" dirty="0">
                          <a:effectLst/>
                        </a:rPr>
                        <a:t>Trading symbol</a:t>
                      </a:r>
                      <a:endParaRPr lang="en-US" sz="2800" b="0" i="0" u="none" strike="noStrike" dirty="0">
                        <a:solidFill>
                          <a:srgbClr val="000000"/>
                        </a:solidFill>
                        <a:effectLst/>
                        <a:latin typeface="Calibri"/>
                      </a:endParaRPr>
                    </a:p>
                  </a:txBody>
                  <a:tcPr marL="6350" marR="6350" marT="6350" marB="0" anchor="b"/>
                </a:tc>
                <a:tc rowSpan="2">
                  <a:txBody>
                    <a:bodyPr/>
                    <a:lstStyle/>
                    <a:p>
                      <a:pPr algn="ctr" rtl="0" fontAlgn="b"/>
                      <a:r>
                        <a:rPr lang="en-US" sz="2800" u="none" strike="noStrike">
                          <a:effectLst/>
                        </a:rPr>
                        <a:t>Closing Price</a:t>
                      </a:r>
                      <a:endParaRPr lang="en-US" sz="2800" b="0" i="0" u="none" strike="noStrike">
                        <a:solidFill>
                          <a:srgbClr val="000000"/>
                        </a:solidFill>
                        <a:effectLst/>
                        <a:latin typeface="Calibri"/>
                      </a:endParaRPr>
                    </a:p>
                  </a:txBody>
                  <a:tcPr marL="6350" marR="6350" marT="6350" marB="0" anchor="b"/>
                </a:tc>
              </a:tr>
              <a:tr h="414443">
                <a:tc>
                  <a:txBody>
                    <a:bodyPr/>
                    <a:lstStyle/>
                    <a:p>
                      <a:pPr algn="ctr" rtl="0" fontAlgn="b"/>
                      <a:r>
                        <a:rPr lang="el-GR" sz="2800" u="none" strike="noStrike" dirty="0">
                          <a:effectLst/>
                        </a:rPr>
                        <a:t>26/2/2016</a:t>
                      </a:r>
                      <a:endParaRPr lang="el-GR" sz="2800" b="1" i="0" u="none" strike="noStrike" dirty="0">
                        <a:solidFill>
                          <a:srgbClr val="000000"/>
                        </a:solidFill>
                        <a:effectLst/>
                        <a:latin typeface="Calibri"/>
                      </a:endParaRPr>
                    </a:p>
                  </a:txBody>
                  <a:tcPr marL="6350" marR="6350" marT="6350" marB="0" anchor="b"/>
                </a:tc>
                <a:tc vMerge="1">
                  <a:txBody>
                    <a:bodyPr/>
                    <a:lstStyle/>
                    <a:p>
                      <a:endParaRPr lang="el-GR"/>
                    </a:p>
                  </a:txBody>
                  <a:tcPr/>
                </a:tc>
              </a:tr>
              <a:tr h="414443">
                <a:tc>
                  <a:txBody>
                    <a:bodyPr/>
                    <a:lstStyle/>
                    <a:p>
                      <a:pPr algn="ctr" rtl="0" fontAlgn="b"/>
                      <a:r>
                        <a:rPr lang="en-US" sz="2800" u="none" strike="noStrike" dirty="0">
                          <a:effectLst/>
                        </a:rPr>
                        <a:t>FTSE16C100</a:t>
                      </a:r>
                      <a:endParaRPr lang="en-US" sz="2800" b="0" i="0" u="none" strike="noStrike" dirty="0">
                        <a:solidFill>
                          <a:srgbClr val="000000"/>
                        </a:solidFill>
                        <a:effectLst/>
                        <a:latin typeface="Calibri"/>
                      </a:endParaRPr>
                    </a:p>
                  </a:txBody>
                  <a:tcPr marL="6350" marR="6350" marT="6350" marB="0" anchor="b"/>
                </a:tc>
                <a:tc>
                  <a:txBody>
                    <a:bodyPr/>
                    <a:lstStyle/>
                    <a:p>
                      <a:pPr algn="ctr" rtl="0" fontAlgn="b"/>
                      <a:r>
                        <a:rPr lang="el-GR" sz="2800" u="none" strike="noStrike">
                          <a:effectLst/>
                        </a:rPr>
                        <a:t>28.5</a:t>
                      </a:r>
                      <a:endParaRPr lang="el-GR" sz="2800" b="0" i="0" u="none" strike="noStrike">
                        <a:solidFill>
                          <a:srgbClr val="000000"/>
                        </a:solidFill>
                        <a:effectLst/>
                        <a:latin typeface="Calibri"/>
                      </a:endParaRPr>
                    </a:p>
                  </a:txBody>
                  <a:tcPr marL="6350" marR="6350" marT="6350" marB="0" anchor="b"/>
                </a:tc>
              </a:tr>
              <a:tr h="414443">
                <a:tc>
                  <a:txBody>
                    <a:bodyPr/>
                    <a:lstStyle/>
                    <a:p>
                      <a:pPr algn="ctr" rtl="0" fontAlgn="b"/>
                      <a:r>
                        <a:rPr lang="en-US" sz="2800" u="none" strike="noStrike" dirty="0">
                          <a:effectLst/>
                        </a:rPr>
                        <a:t>FTSE16C105</a:t>
                      </a:r>
                      <a:endParaRPr lang="en-US" sz="2800" b="0" i="0" u="none" strike="noStrike" dirty="0">
                        <a:solidFill>
                          <a:srgbClr val="000000"/>
                        </a:solidFill>
                        <a:effectLst/>
                        <a:latin typeface="Calibri"/>
                      </a:endParaRPr>
                    </a:p>
                  </a:txBody>
                  <a:tcPr marL="6350" marR="6350" marT="6350" marB="0" anchor="b"/>
                </a:tc>
                <a:tc>
                  <a:txBody>
                    <a:bodyPr/>
                    <a:lstStyle/>
                    <a:p>
                      <a:pPr algn="ctr" rtl="0" fontAlgn="b"/>
                      <a:r>
                        <a:rPr lang="el-GR" sz="2800" u="none" strike="noStrike" dirty="0">
                          <a:effectLst/>
                        </a:rPr>
                        <a:t>30.75</a:t>
                      </a:r>
                      <a:endParaRPr lang="el-GR" sz="2800" b="0" i="0" u="none" strike="noStrike" dirty="0">
                        <a:solidFill>
                          <a:srgbClr val="000000"/>
                        </a:solidFill>
                        <a:effectLst/>
                        <a:latin typeface="Calibri"/>
                      </a:endParaRPr>
                    </a:p>
                  </a:txBody>
                  <a:tcPr marL="6350" marR="6350" marT="6350" marB="0" anchor="b"/>
                </a:tc>
              </a:tr>
              <a:tr h="414443">
                <a:tc>
                  <a:txBody>
                    <a:bodyPr/>
                    <a:lstStyle/>
                    <a:p>
                      <a:pPr algn="ctr" rtl="0" fontAlgn="b"/>
                      <a:r>
                        <a:rPr lang="en-US" sz="2800" u="none" strike="noStrike">
                          <a:effectLst/>
                        </a:rPr>
                        <a:t>FTSE16C110</a:t>
                      </a:r>
                      <a:endParaRPr lang="en-US" sz="2800" b="0" i="0" u="none" strike="noStrike">
                        <a:solidFill>
                          <a:srgbClr val="000000"/>
                        </a:solidFill>
                        <a:effectLst/>
                        <a:latin typeface="Calibri"/>
                      </a:endParaRPr>
                    </a:p>
                  </a:txBody>
                  <a:tcPr marL="6350" marR="6350" marT="6350" marB="0" anchor="b"/>
                </a:tc>
                <a:tc>
                  <a:txBody>
                    <a:bodyPr/>
                    <a:lstStyle/>
                    <a:p>
                      <a:pPr algn="ctr" rtl="0" fontAlgn="b"/>
                      <a:r>
                        <a:rPr lang="el-GR" sz="2800" u="none" strike="noStrike" dirty="0">
                          <a:effectLst/>
                        </a:rPr>
                        <a:t>19</a:t>
                      </a:r>
                      <a:endParaRPr lang="el-GR" sz="2800" b="0" i="0" u="none" strike="noStrike" dirty="0">
                        <a:solidFill>
                          <a:srgbClr val="000000"/>
                        </a:solidFill>
                        <a:effectLst/>
                        <a:latin typeface="Calibri"/>
                      </a:endParaRPr>
                    </a:p>
                  </a:txBody>
                  <a:tcPr marL="6350" marR="6350" marT="6350" marB="0" anchor="b"/>
                </a:tc>
              </a:tr>
              <a:tr h="414443">
                <a:tc>
                  <a:txBody>
                    <a:bodyPr/>
                    <a:lstStyle/>
                    <a:p>
                      <a:pPr algn="ctr" rtl="0" fontAlgn="b"/>
                      <a:r>
                        <a:rPr lang="en-US" sz="2800" u="none" strike="noStrike">
                          <a:effectLst/>
                        </a:rPr>
                        <a:t>FTSE16C115</a:t>
                      </a:r>
                      <a:endParaRPr lang="en-US" sz="2800" b="0" i="0" u="none" strike="noStrike">
                        <a:solidFill>
                          <a:srgbClr val="000000"/>
                        </a:solidFill>
                        <a:effectLst/>
                        <a:latin typeface="Calibri"/>
                      </a:endParaRPr>
                    </a:p>
                  </a:txBody>
                  <a:tcPr marL="6350" marR="6350" marT="6350" marB="0" anchor="b"/>
                </a:tc>
                <a:tc>
                  <a:txBody>
                    <a:bodyPr/>
                    <a:lstStyle/>
                    <a:p>
                      <a:pPr algn="ctr" rtl="0" fontAlgn="b"/>
                      <a:r>
                        <a:rPr lang="el-GR" sz="2800" u="none" strike="noStrike" dirty="0">
                          <a:effectLst/>
                        </a:rPr>
                        <a:t>14.5</a:t>
                      </a:r>
                      <a:endParaRPr lang="el-GR" sz="2800" b="0" i="0" u="none" strike="noStrike" dirty="0">
                        <a:solidFill>
                          <a:srgbClr val="000000"/>
                        </a:solidFill>
                        <a:effectLst/>
                        <a:latin typeface="Calibri"/>
                      </a:endParaRPr>
                    </a:p>
                  </a:txBody>
                  <a:tcPr marL="6350" marR="6350" marT="6350" marB="0" anchor="b"/>
                </a:tc>
              </a:tr>
              <a:tr h="414443">
                <a:tc>
                  <a:txBody>
                    <a:bodyPr/>
                    <a:lstStyle/>
                    <a:p>
                      <a:pPr algn="ctr" rtl="0" fontAlgn="b"/>
                      <a:r>
                        <a:rPr lang="en-US" sz="2800" u="none" strike="noStrike">
                          <a:effectLst/>
                        </a:rPr>
                        <a:t>FTSE16C120</a:t>
                      </a:r>
                      <a:endParaRPr lang="en-US" sz="2800" b="0" i="0" u="none" strike="noStrike">
                        <a:solidFill>
                          <a:srgbClr val="000000"/>
                        </a:solidFill>
                        <a:effectLst/>
                        <a:latin typeface="Calibri"/>
                      </a:endParaRPr>
                    </a:p>
                  </a:txBody>
                  <a:tcPr marL="6350" marR="6350" marT="6350" marB="0" anchor="b"/>
                </a:tc>
                <a:tc>
                  <a:txBody>
                    <a:bodyPr/>
                    <a:lstStyle/>
                    <a:p>
                      <a:pPr algn="ctr" rtl="0" fontAlgn="b"/>
                      <a:r>
                        <a:rPr lang="el-GR" sz="2800" u="none" strike="noStrike" dirty="0">
                          <a:effectLst/>
                        </a:rPr>
                        <a:t>10.75</a:t>
                      </a:r>
                      <a:endParaRPr lang="el-GR" sz="2800" b="0" i="0" u="none" strike="noStrike" dirty="0">
                        <a:solidFill>
                          <a:srgbClr val="000000"/>
                        </a:solidFill>
                        <a:effectLst/>
                        <a:latin typeface="Calibri"/>
                      </a:endParaRPr>
                    </a:p>
                  </a:txBody>
                  <a:tcPr marL="6350" marR="6350" marT="6350" marB="0" anchor="b"/>
                </a:tc>
              </a:tr>
              <a:tr h="414443">
                <a:tc>
                  <a:txBody>
                    <a:bodyPr/>
                    <a:lstStyle/>
                    <a:p>
                      <a:pPr algn="ctr" rtl="0" fontAlgn="b"/>
                      <a:r>
                        <a:rPr lang="en-US" sz="2800" u="none" strike="noStrike">
                          <a:effectLst/>
                        </a:rPr>
                        <a:t>FTSE16C125</a:t>
                      </a:r>
                      <a:endParaRPr lang="en-US" sz="2800" b="0" i="0" u="none" strike="noStrike">
                        <a:solidFill>
                          <a:srgbClr val="000000"/>
                        </a:solidFill>
                        <a:effectLst/>
                        <a:latin typeface="Calibri"/>
                      </a:endParaRPr>
                    </a:p>
                  </a:txBody>
                  <a:tcPr marL="6350" marR="6350" marT="6350" marB="0" anchor="b"/>
                </a:tc>
                <a:tc>
                  <a:txBody>
                    <a:bodyPr/>
                    <a:lstStyle/>
                    <a:p>
                      <a:pPr algn="ctr" rtl="0" fontAlgn="b"/>
                      <a:r>
                        <a:rPr lang="el-GR" sz="2800" u="none" strike="noStrike" dirty="0">
                          <a:effectLst/>
                        </a:rPr>
                        <a:t>12</a:t>
                      </a:r>
                      <a:endParaRPr lang="el-GR" sz="2800" b="0" i="0" u="none" strike="noStrike" dirty="0">
                        <a:solidFill>
                          <a:srgbClr val="000000"/>
                        </a:solidFill>
                        <a:effectLst/>
                        <a:latin typeface="Calibri"/>
                      </a:endParaRPr>
                    </a:p>
                  </a:txBody>
                  <a:tcPr marL="6350" marR="6350" marT="6350" marB="0" anchor="b"/>
                </a:tc>
              </a:tr>
              <a:tr h="414443">
                <a:tc>
                  <a:txBody>
                    <a:bodyPr/>
                    <a:lstStyle/>
                    <a:p>
                      <a:pPr algn="ctr" rtl="0" fontAlgn="b"/>
                      <a:r>
                        <a:rPr lang="en-US" sz="2800" u="none" strike="noStrike" dirty="0">
                          <a:effectLst/>
                        </a:rPr>
                        <a:t>FTSE16C130</a:t>
                      </a:r>
                      <a:endParaRPr lang="en-US" sz="2800" b="0" i="0" u="none" strike="noStrike" dirty="0">
                        <a:solidFill>
                          <a:srgbClr val="000000"/>
                        </a:solidFill>
                        <a:effectLst/>
                        <a:latin typeface="Calibri"/>
                      </a:endParaRPr>
                    </a:p>
                  </a:txBody>
                  <a:tcPr marL="6350" marR="6350" marT="6350" marB="0" anchor="b"/>
                </a:tc>
                <a:tc>
                  <a:txBody>
                    <a:bodyPr/>
                    <a:lstStyle/>
                    <a:p>
                      <a:pPr algn="ctr" rtl="0" fontAlgn="b"/>
                      <a:r>
                        <a:rPr lang="el-GR" sz="2800" u="none" strike="noStrike" dirty="0">
                          <a:effectLst/>
                        </a:rPr>
                        <a:t>8.1</a:t>
                      </a:r>
                      <a:endParaRPr lang="el-GR" sz="2800" b="0" i="0" u="none" strike="noStrike" dirty="0">
                        <a:solidFill>
                          <a:srgbClr val="000000"/>
                        </a:solidFill>
                        <a:effectLst/>
                        <a:latin typeface="Calibri"/>
                      </a:endParaRPr>
                    </a:p>
                  </a:txBody>
                  <a:tcPr marL="6350" marR="6350" marT="6350" marB="0" anchor="b"/>
                </a:tc>
              </a:tr>
            </a:tbl>
          </a:graphicData>
        </a:graphic>
      </p:graphicFrame>
    </p:spTree>
    <p:extLst>
      <p:ext uri="{BB962C8B-B14F-4D97-AF65-F5344CB8AC3E}">
        <p14:creationId xmlns:p14="http://schemas.microsoft.com/office/powerpoint/2010/main" xmlns="" val="306900786"/>
      </p:ext>
    </p:extLst>
  </p:cSld>
  <p:clrMapOvr>
    <a:masterClrMapping/>
  </p:clrMapOvr>
  <p:transition spd="med">
    <p:random/>
    <p:sndAc>
      <p:stSnd>
        <p:snd r:embed="rId2" name="projctor.wav"/>
      </p:stSnd>
    </p:sndAc>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0" y="27518"/>
            <a:ext cx="9144000" cy="2969434"/>
          </a:xfrm>
        </p:spPr>
        <p:txBody>
          <a:bodyPr/>
          <a:lstStyle/>
          <a:p>
            <a:pPr algn="just"/>
            <a:r>
              <a:rPr lang="el-GR" sz="2800" dirty="0" smtClean="0"/>
              <a:t>Στον παρακάτω πίνακα δίνονται οι τιμές </a:t>
            </a:r>
            <a:r>
              <a:rPr lang="en-US" sz="2800" dirty="0" smtClean="0"/>
              <a:t>call</a:t>
            </a:r>
            <a:r>
              <a:rPr lang="el-GR" sz="2800" dirty="0" smtClean="0"/>
              <a:t> </a:t>
            </a:r>
            <a:r>
              <a:rPr lang="en-US" sz="2800" dirty="0" smtClean="0"/>
              <a:t> option </a:t>
            </a:r>
            <a:r>
              <a:rPr lang="el-GR" sz="2800" dirty="0" smtClean="0"/>
              <a:t>στον δείκτη </a:t>
            </a:r>
            <a:r>
              <a:rPr lang="en-US" sz="2800" dirty="0" smtClean="0"/>
              <a:t>FTSE/ASE 25. </a:t>
            </a:r>
            <a:r>
              <a:rPr lang="el-GR" sz="2800" dirty="0" smtClean="0"/>
              <a:t>Να επιλέξετε δυο συμβόλαια και να δημιουργήσετε τη </a:t>
            </a:r>
            <a:r>
              <a:rPr lang="el-GR" sz="2800" b="1" dirty="0" smtClean="0">
                <a:solidFill>
                  <a:srgbClr val="FF0000"/>
                </a:solidFill>
              </a:rPr>
              <a:t>στρατηγική κάθετο ανοδικό άνοιγμα</a:t>
            </a:r>
            <a:r>
              <a:rPr lang="el-GR" sz="2800" dirty="0" smtClean="0"/>
              <a:t>.   </a:t>
            </a:r>
          </a:p>
          <a:p>
            <a:pPr lvl="1" algn="just"/>
            <a:r>
              <a:rPr lang="el-GR" sz="2400" dirty="0"/>
              <a:t>Αγοράζουμε το </a:t>
            </a:r>
            <a:r>
              <a:rPr lang="el-GR" sz="2400" dirty="0" smtClean="0"/>
              <a:t>ακριβότερο δικαίωμα  και Πουλάμε </a:t>
            </a:r>
            <a:r>
              <a:rPr lang="el-GR" sz="2400" dirty="0"/>
              <a:t>το </a:t>
            </a:r>
            <a:r>
              <a:rPr lang="el-GR" sz="2400" dirty="0" smtClean="0"/>
              <a:t>φθηνότερο</a:t>
            </a:r>
          </a:p>
          <a:p>
            <a:pPr lvl="1" algn="just"/>
            <a:r>
              <a:rPr lang="el-GR" sz="2400" dirty="0"/>
              <a:t> οι τιμές αναμένεται να αυξηθούν</a:t>
            </a:r>
          </a:p>
          <a:p>
            <a:pPr lvl="1" algn="just"/>
            <a:endParaRPr lang="el-GR" sz="2400" dirty="0"/>
          </a:p>
        </p:txBody>
      </p:sp>
      <p:graphicFrame>
        <p:nvGraphicFramePr>
          <p:cNvPr id="4" name="Πίνακας 3"/>
          <p:cNvGraphicFramePr>
            <a:graphicFrameLocks noGrp="1"/>
          </p:cNvGraphicFramePr>
          <p:nvPr>
            <p:extLst>
              <p:ext uri="{D42A27DB-BD31-4B8C-83A1-F6EECF244321}">
                <p14:modId xmlns:p14="http://schemas.microsoft.com/office/powerpoint/2010/main" xmlns="" val="1529365073"/>
              </p:ext>
            </p:extLst>
          </p:nvPr>
        </p:nvGraphicFramePr>
        <p:xfrm>
          <a:off x="32116" y="3140968"/>
          <a:ext cx="6196068" cy="3623310"/>
        </p:xfrm>
        <a:graphic>
          <a:graphicData uri="http://schemas.openxmlformats.org/drawingml/2006/table">
            <a:tbl>
              <a:tblPr>
                <a:tableStyleId>{5C22544A-7EE6-4342-B048-85BDC9FD1C3A}</a:tableStyleId>
              </a:tblPr>
              <a:tblGrid>
                <a:gridCol w="4101622"/>
                <a:gridCol w="2094446"/>
              </a:tblGrid>
              <a:tr h="400044">
                <a:tc>
                  <a:txBody>
                    <a:bodyPr/>
                    <a:lstStyle/>
                    <a:p>
                      <a:pPr algn="ctr" rtl="0" fontAlgn="b"/>
                      <a:r>
                        <a:rPr lang="en-US" sz="2600" u="none" strike="noStrike" dirty="0">
                          <a:effectLst/>
                        </a:rPr>
                        <a:t>Trading symbol</a:t>
                      </a:r>
                      <a:endParaRPr lang="en-US" sz="2600" b="0" i="0" u="none" strike="noStrike" dirty="0">
                        <a:solidFill>
                          <a:srgbClr val="000000"/>
                        </a:solidFill>
                        <a:effectLst/>
                        <a:latin typeface="Calibri"/>
                      </a:endParaRPr>
                    </a:p>
                  </a:txBody>
                  <a:tcPr marL="6350" marR="6350" marT="6350" marB="0" anchor="b"/>
                </a:tc>
                <a:tc rowSpan="2">
                  <a:txBody>
                    <a:bodyPr/>
                    <a:lstStyle/>
                    <a:p>
                      <a:pPr algn="ctr" rtl="0" fontAlgn="b"/>
                      <a:r>
                        <a:rPr lang="en-US" sz="2600" u="none" strike="noStrike">
                          <a:effectLst/>
                        </a:rPr>
                        <a:t>Closing Price</a:t>
                      </a:r>
                      <a:endParaRPr lang="en-US" sz="2600" b="0" i="0" u="none" strike="noStrike">
                        <a:solidFill>
                          <a:srgbClr val="000000"/>
                        </a:solidFill>
                        <a:effectLst/>
                        <a:latin typeface="Calibri"/>
                      </a:endParaRPr>
                    </a:p>
                  </a:txBody>
                  <a:tcPr marL="6350" marR="6350" marT="6350" marB="0" anchor="b"/>
                </a:tc>
              </a:tr>
              <a:tr h="400044">
                <a:tc>
                  <a:txBody>
                    <a:bodyPr/>
                    <a:lstStyle/>
                    <a:p>
                      <a:pPr algn="ctr" rtl="0" fontAlgn="b"/>
                      <a:r>
                        <a:rPr lang="el-GR" sz="2600" u="none" strike="noStrike" dirty="0">
                          <a:effectLst/>
                        </a:rPr>
                        <a:t>26/2/2016</a:t>
                      </a:r>
                      <a:endParaRPr lang="el-GR" sz="2600" b="1" i="0" u="none" strike="noStrike" dirty="0">
                        <a:solidFill>
                          <a:srgbClr val="000000"/>
                        </a:solidFill>
                        <a:effectLst/>
                        <a:latin typeface="Calibri"/>
                      </a:endParaRPr>
                    </a:p>
                  </a:txBody>
                  <a:tcPr marL="6350" marR="6350" marT="6350" marB="0" anchor="b"/>
                </a:tc>
                <a:tc vMerge="1">
                  <a:txBody>
                    <a:bodyPr/>
                    <a:lstStyle/>
                    <a:p>
                      <a:endParaRPr lang="el-GR"/>
                    </a:p>
                  </a:txBody>
                  <a:tcPr/>
                </a:tc>
              </a:tr>
              <a:tr h="400044">
                <a:tc>
                  <a:txBody>
                    <a:bodyPr/>
                    <a:lstStyle/>
                    <a:p>
                      <a:pPr algn="ctr" rtl="0" fontAlgn="b"/>
                      <a:r>
                        <a:rPr lang="en-US" sz="2600" u="none" strike="noStrike" dirty="0">
                          <a:effectLst/>
                        </a:rPr>
                        <a:t>FTSE16C100</a:t>
                      </a:r>
                      <a:endParaRPr lang="en-US"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28.5</a:t>
                      </a:r>
                      <a:endParaRPr lang="el-GR" sz="2600" b="0" i="0" u="none" strike="noStrike" dirty="0">
                        <a:solidFill>
                          <a:srgbClr val="000000"/>
                        </a:solidFill>
                        <a:effectLst/>
                        <a:latin typeface="Calibri"/>
                      </a:endParaRPr>
                    </a:p>
                  </a:txBody>
                  <a:tcPr marL="6350" marR="6350" marT="6350" marB="0" anchor="b"/>
                </a:tc>
              </a:tr>
              <a:tr h="400044">
                <a:tc>
                  <a:txBody>
                    <a:bodyPr/>
                    <a:lstStyle/>
                    <a:p>
                      <a:pPr algn="ctr" rtl="0" fontAlgn="b"/>
                      <a:r>
                        <a:rPr lang="en-US" sz="2600" u="none" strike="noStrike" dirty="0">
                          <a:effectLst/>
                        </a:rPr>
                        <a:t>FTSE16C105</a:t>
                      </a:r>
                      <a:endParaRPr lang="en-US"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24.75</a:t>
                      </a:r>
                      <a:endParaRPr lang="el-GR" sz="2600" b="0" i="0" u="none" strike="noStrike" dirty="0">
                        <a:solidFill>
                          <a:srgbClr val="000000"/>
                        </a:solidFill>
                        <a:effectLst/>
                        <a:latin typeface="Calibri"/>
                      </a:endParaRPr>
                    </a:p>
                  </a:txBody>
                  <a:tcPr marL="6350" marR="6350" marT="6350" marB="0" anchor="b"/>
                </a:tc>
              </a:tr>
              <a:tr h="400044">
                <a:tc>
                  <a:txBody>
                    <a:bodyPr/>
                    <a:lstStyle/>
                    <a:p>
                      <a:pPr algn="ctr" rtl="0" fontAlgn="b"/>
                      <a:r>
                        <a:rPr lang="en-US" sz="2600" u="none" strike="noStrike" dirty="0">
                          <a:effectLst/>
                        </a:rPr>
                        <a:t>FTSE16C110</a:t>
                      </a:r>
                      <a:endParaRPr lang="en-US"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19</a:t>
                      </a:r>
                      <a:endParaRPr lang="el-GR" sz="2600" b="0" i="0" u="none" strike="noStrike" dirty="0">
                        <a:solidFill>
                          <a:srgbClr val="000000"/>
                        </a:solidFill>
                        <a:effectLst/>
                        <a:latin typeface="Calibri"/>
                      </a:endParaRPr>
                    </a:p>
                  </a:txBody>
                  <a:tcPr marL="6350" marR="6350" marT="6350" marB="0" anchor="b"/>
                </a:tc>
              </a:tr>
              <a:tr h="400044">
                <a:tc>
                  <a:txBody>
                    <a:bodyPr/>
                    <a:lstStyle/>
                    <a:p>
                      <a:pPr algn="ctr" rtl="0" fontAlgn="b"/>
                      <a:r>
                        <a:rPr lang="en-US" sz="2600" u="none" strike="noStrike">
                          <a:effectLst/>
                        </a:rPr>
                        <a:t>FTSE16C115</a:t>
                      </a:r>
                      <a:endParaRPr lang="en-US"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14.5</a:t>
                      </a:r>
                      <a:endParaRPr lang="el-GR" sz="2600" b="0" i="0" u="none" strike="noStrike" dirty="0">
                        <a:solidFill>
                          <a:srgbClr val="000000"/>
                        </a:solidFill>
                        <a:effectLst/>
                        <a:latin typeface="Calibri"/>
                      </a:endParaRPr>
                    </a:p>
                  </a:txBody>
                  <a:tcPr marL="6350" marR="6350" marT="6350" marB="0" anchor="b"/>
                </a:tc>
              </a:tr>
              <a:tr h="400044">
                <a:tc>
                  <a:txBody>
                    <a:bodyPr/>
                    <a:lstStyle/>
                    <a:p>
                      <a:pPr algn="ctr" rtl="0" fontAlgn="b"/>
                      <a:r>
                        <a:rPr lang="en-US" sz="2600" u="none" strike="noStrike">
                          <a:effectLst/>
                        </a:rPr>
                        <a:t>FTSE16C120</a:t>
                      </a:r>
                      <a:endParaRPr lang="en-US"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10.75</a:t>
                      </a:r>
                      <a:endParaRPr lang="el-GR" sz="2600" b="0" i="0" u="none" strike="noStrike" dirty="0">
                        <a:solidFill>
                          <a:srgbClr val="000000"/>
                        </a:solidFill>
                        <a:effectLst/>
                        <a:latin typeface="Calibri"/>
                      </a:endParaRPr>
                    </a:p>
                  </a:txBody>
                  <a:tcPr marL="6350" marR="6350" marT="6350" marB="0" anchor="b"/>
                </a:tc>
              </a:tr>
              <a:tr h="400044">
                <a:tc>
                  <a:txBody>
                    <a:bodyPr/>
                    <a:lstStyle/>
                    <a:p>
                      <a:pPr algn="ctr" rtl="0" fontAlgn="b"/>
                      <a:r>
                        <a:rPr lang="en-US" sz="2600" u="none" strike="noStrike">
                          <a:effectLst/>
                        </a:rPr>
                        <a:t>FTSE16C125</a:t>
                      </a:r>
                      <a:endParaRPr lang="en-US"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rgbClr val="000000"/>
                          </a:solidFill>
                          <a:effectLst/>
                          <a:latin typeface="Calibri"/>
                        </a:rPr>
                        <a:t>9</a:t>
                      </a:r>
                      <a:endParaRPr lang="el-GR" sz="2600" b="0" i="0" u="none" strike="noStrike" dirty="0">
                        <a:solidFill>
                          <a:srgbClr val="000000"/>
                        </a:solidFill>
                        <a:effectLst/>
                        <a:latin typeface="Calibri"/>
                      </a:endParaRPr>
                    </a:p>
                  </a:txBody>
                  <a:tcPr marL="6350" marR="6350" marT="6350" marB="0" anchor="b"/>
                </a:tc>
              </a:tr>
              <a:tr h="400044">
                <a:tc>
                  <a:txBody>
                    <a:bodyPr/>
                    <a:lstStyle/>
                    <a:p>
                      <a:pPr algn="ctr" rtl="0" fontAlgn="b"/>
                      <a:r>
                        <a:rPr lang="en-US" sz="2600" u="none" strike="noStrike" dirty="0">
                          <a:effectLst/>
                        </a:rPr>
                        <a:t>FTSE16C130</a:t>
                      </a:r>
                      <a:endParaRPr lang="en-US"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8.1</a:t>
                      </a:r>
                      <a:endParaRPr lang="el-GR" sz="2600" b="0" i="0" u="none" strike="noStrike" dirty="0">
                        <a:solidFill>
                          <a:srgbClr val="000000"/>
                        </a:solidFill>
                        <a:effectLst/>
                        <a:latin typeface="Calibri"/>
                      </a:endParaRPr>
                    </a:p>
                  </a:txBody>
                  <a:tcPr marL="6350" marR="6350" marT="6350" marB="0" anchor="b"/>
                </a:tc>
              </a:tr>
            </a:tbl>
          </a:graphicData>
        </a:graphic>
      </p:graphicFrame>
    </p:spTree>
    <p:extLst>
      <p:ext uri="{BB962C8B-B14F-4D97-AF65-F5344CB8AC3E}">
        <p14:creationId xmlns:p14="http://schemas.microsoft.com/office/powerpoint/2010/main" xmlns="" val="4073376757"/>
      </p:ext>
    </p:extLst>
  </p:cSld>
  <p:clrMapOvr>
    <a:masterClrMapping/>
  </p:clrMapOvr>
  <p:transition spd="med">
    <p:random/>
    <p:sndAc>
      <p:stSnd>
        <p:snd r:embed="rId2" name="projctor.wav"/>
      </p:stSnd>
    </p:sndAc>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2546" name="Rectangle 2"/>
          <p:cNvSpPr>
            <a:spLocks noGrp="1" noChangeArrowheads="1"/>
          </p:cNvSpPr>
          <p:nvPr>
            <p:ph/>
          </p:nvPr>
        </p:nvSpPr>
        <p:spPr>
          <a:xfrm>
            <a:off x="0" y="0"/>
            <a:ext cx="8964488" cy="6525344"/>
          </a:xfrm>
        </p:spPr>
        <p:txBody>
          <a:bodyPr/>
          <a:lstStyle/>
          <a:p>
            <a:pPr algn="just"/>
            <a:r>
              <a:rPr lang="en-GB" altLang="el-GR" dirty="0" err="1">
                <a:solidFill>
                  <a:srgbClr val="000000"/>
                </a:solidFill>
                <a:cs typeface="Times New Roman" pitchFamily="18" charset="0"/>
              </a:rPr>
              <a:t>Ποι</a:t>
            </a:r>
            <a:r>
              <a:rPr lang="en-GB" altLang="el-GR" dirty="0">
                <a:solidFill>
                  <a:srgbClr val="000000"/>
                </a:solidFill>
                <a:cs typeface="Times New Roman" pitchFamily="18" charset="0"/>
              </a:rPr>
              <a:t>α από τις παρακάτω θέσεις υποβάλει έναν επενδυτή σε απεριόριστο κίνδυνο;</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Ακάλυ</a:t>
            </a:r>
            <a:r>
              <a:rPr lang="en-GB" altLang="el-GR" dirty="0">
                <a:solidFill>
                  <a:srgbClr val="000000"/>
                </a:solidFill>
                <a:cs typeface="Times New Roman" pitchFamily="18" charset="0"/>
              </a:rPr>
              <a:t>πτη πώληση δικαιώματος αγοράς </a:t>
            </a: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Ακάλυ</a:t>
            </a:r>
            <a:r>
              <a:rPr lang="en-GB" altLang="el-GR" dirty="0">
                <a:solidFill>
                  <a:srgbClr val="000000"/>
                </a:solidFill>
                <a:cs typeface="Times New Roman" pitchFamily="18" charset="0"/>
              </a:rPr>
              <a:t>πτη πώληση δικαιώματος πώλησης                </a:t>
            </a:r>
          </a:p>
          <a:p>
            <a:pPr algn="just"/>
            <a:r>
              <a:rPr lang="en-GB" altLang="el-GR" dirty="0">
                <a:solidFill>
                  <a:srgbClr val="000000"/>
                </a:solidFill>
                <a:cs typeface="Times New Roman" pitchFamily="18" charset="0"/>
              </a:rPr>
              <a:t>γ)	</a:t>
            </a:r>
            <a:r>
              <a:rPr lang="en-GB" altLang="el-GR" dirty="0" err="1">
                <a:solidFill>
                  <a:srgbClr val="000000"/>
                </a:solidFill>
                <a:cs typeface="Times New Roman" pitchFamily="18" charset="0"/>
              </a:rPr>
              <a:t>Αγορά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πώλησης </a:t>
            </a:r>
          </a:p>
          <a:p>
            <a:pPr algn="just"/>
            <a:r>
              <a:rPr lang="en-GB" altLang="el-GR" dirty="0">
                <a:solidFill>
                  <a:srgbClr val="000000"/>
                </a:solidFill>
                <a:cs typeface="Times New Roman" pitchFamily="18" charset="0"/>
              </a:rPr>
              <a:t>δ)	</a:t>
            </a:r>
            <a:r>
              <a:rPr lang="en-GB" altLang="el-GR" dirty="0" err="1">
                <a:solidFill>
                  <a:srgbClr val="000000"/>
                </a:solidFill>
                <a:cs typeface="Times New Roman" pitchFamily="18" charset="0"/>
              </a:rPr>
              <a:t>Ακάλυ</a:t>
            </a:r>
            <a:r>
              <a:rPr lang="en-GB" altLang="el-GR" dirty="0">
                <a:solidFill>
                  <a:srgbClr val="000000"/>
                </a:solidFill>
                <a:cs typeface="Times New Roman" pitchFamily="18" charset="0"/>
              </a:rPr>
              <a:t>πτη προθεσμιακή πώληση μετοχής </a:t>
            </a:r>
          </a:p>
          <a:p>
            <a:pPr algn="just"/>
            <a:r>
              <a:rPr lang="en-GB" altLang="el-GR" dirty="0">
                <a:solidFill>
                  <a:srgbClr val="000000"/>
                </a:solidFill>
                <a:cs typeface="Times New Roman" pitchFamily="18" charset="0"/>
              </a:rPr>
              <a:t>ε)	β+γ</a:t>
            </a:r>
          </a:p>
          <a:p>
            <a:r>
              <a:rPr lang="el-GR" altLang="el-GR" dirty="0">
                <a:cs typeface="Times New Roman" pitchFamily="18" charset="0"/>
              </a:rPr>
              <a:t>ζ)	</a:t>
            </a:r>
            <a:r>
              <a:rPr lang="el-GR" altLang="el-GR" dirty="0" err="1">
                <a:cs typeface="Times New Roman" pitchFamily="18" charset="0"/>
              </a:rPr>
              <a:t>α+δ</a:t>
            </a:r>
            <a:r>
              <a:rPr lang="el-GR" altLang="el-GR" dirty="0">
                <a:cs typeface="Times New Roman" pitchFamily="18" charset="0"/>
              </a:rPr>
              <a:t>                 +</a:t>
            </a:r>
            <a:r>
              <a:rPr lang="el-GR" altLang="el-GR" dirty="0"/>
              <a:t> </a:t>
            </a:r>
          </a:p>
        </p:txBody>
      </p:sp>
    </p:spTree>
    <p:extLst>
      <p:ext uri="{BB962C8B-B14F-4D97-AF65-F5344CB8AC3E}">
        <p14:creationId xmlns:p14="http://schemas.microsoft.com/office/powerpoint/2010/main" xmlns="" val="4022559082"/>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2546">
                                            <p:txEl>
                                              <p:pRg st="0" end="0"/>
                                            </p:txEl>
                                          </p:spTgt>
                                        </p:tgtEl>
                                        <p:attrNameLst>
                                          <p:attrName>style.visibility</p:attrName>
                                        </p:attrNameLst>
                                      </p:cBhvr>
                                      <p:to>
                                        <p:strVal val="visible"/>
                                      </p:to>
                                    </p:set>
                                    <p:animEffect transition="in" filter="wipe(left)">
                                      <p:cBhvr>
                                        <p:cTn id="7" dur="500"/>
                                        <p:tgtEl>
                                          <p:spTgt spid="4925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2546">
                                            <p:txEl>
                                              <p:pRg st="1" end="1"/>
                                            </p:txEl>
                                          </p:spTgt>
                                        </p:tgtEl>
                                        <p:attrNameLst>
                                          <p:attrName>style.visibility</p:attrName>
                                        </p:attrNameLst>
                                      </p:cBhvr>
                                      <p:to>
                                        <p:strVal val="visible"/>
                                      </p:to>
                                    </p:set>
                                    <p:animEffect transition="in" filter="wipe(left)">
                                      <p:cBhvr>
                                        <p:cTn id="12" dur="500"/>
                                        <p:tgtEl>
                                          <p:spTgt spid="4925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2546">
                                            <p:txEl>
                                              <p:pRg st="2" end="2"/>
                                            </p:txEl>
                                          </p:spTgt>
                                        </p:tgtEl>
                                        <p:attrNameLst>
                                          <p:attrName>style.visibility</p:attrName>
                                        </p:attrNameLst>
                                      </p:cBhvr>
                                      <p:to>
                                        <p:strVal val="visible"/>
                                      </p:to>
                                    </p:set>
                                    <p:animEffect transition="in" filter="wipe(left)">
                                      <p:cBhvr>
                                        <p:cTn id="17" dur="500"/>
                                        <p:tgtEl>
                                          <p:spTgt spid="49254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2546">
                                            <p:txEl>
                                              <p:pRg st="3" end="3"/>
                                            </p:txEl>
                                          </p:spTgt>
                                        </p:tgtEl>
                                        <p:attrNameLst>
                                          <p:attrName>style.visibility</p:attrName>
                                        </p:attrNameLst>
                                      </p:cBhvr>
                                      <p:to>
                                        <p:strVal val="visible"/>
                                      </p:to>
                                    </p:set>
                                    <p:animEffect transition="in" filter="wipe(left)">
                                      <p:cBhvr>
                                        <p:cTn id="22" dur="500"/>
                                        <p:tgtEl>
                                          <p:spTgt spid="49254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2546">
                                            <p:txEl>
                                              <p:pRg st="4" end="4"/>
                                            </p:txEl>
                                          </p:spTgt>
                                        </p:tgtEl>
                                        <p:attrNameLst>
                                          <p:attrName>style.visibility</p:attrName>
                                        </p:attrNameLst>
                                      </p:cBhvr>
                                      <p:to>
                                        <p:strVal val="visible"/>
                                      </p:to>
                                    </p:set>
                                    <p:animEffect transition="in" filter="wipe(left)">
                                      <p:cBhvr>
                                        <p:cTn id="27" dur="500"/>
                                        <p:tgtEl>
                                          <p:spTgt spid="49254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92546">
                                            <p:txEl>
                                              <p:pRg st="5" end="5"/>
                                            </p:txEl>
                                          </p:spTgt>
                                        </p:tgtEl>
                                        <p:attrNameLst>
                                          <p:attrName>style.visibility</p:attrName>
                                        </p:attrNameLst>
                                      </p:cBhvr>
                                      <p:to>
                                        <p:strVal val="visible"/>
                                      </p:to>
                                    </p:set>
                                    <p:animEffect transition="in" filter="wipe(left)">
                                      <p:cBhvr>
                                        <p:cTn id="32" dur="500"/>
                                        <p:tgtEl>
                                          <p:spTgt spid="492546">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92546">
                                            <p:txEl>
                                              <p:pRg st="6" end="6"/>
                                            </p:txEl>
                                          </p:spTgt>
                                        </p:tgtEl>
                                        <p:attrNameLst>
                                          <p:attrName>style.visibility</p:attrName>
                                        </p:attrNameLst>
                                      </p:cBhvr>
                                      <p:to>
                                        <p:strVal val="visible"/>
                                      </p:to>
                                    </p:set>
                                    <p:animEffect transition="in" filter="wipe(left)">
                                      <p:cBhvr>
                                        <p:cTn id="37" dur="500"/>
                                        <p:tgtEl>
                                          <p:spTgt spid="49254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4594" name="Rectangle 2"/>
          <p:cNvSpPr>
            <a:spLocks noGrp="1" noChangeArrowheads="1"/>
          </p:cNvSpPr>
          <p:nvPr>
            <p:ph/>
          </p:nvPr>
        </p:nvSpPr>
        <p:spPr>
          <a:xfrm>
            <a:off x="152400" y="381000"/>
            <a:ext cx="8793163" cy="6248400"/>
          </a:xfrm>
          <a:solidFill>
            <a:schemeClr val="bg1"/>
          </a:solidFill>
        </p:spPr>
        <p:txBody>
          <a:bodyPr/>
          <a:lstStyle/>
          <a:p>
            <a:pPr algn="just"/>
            <a:r>
              <a:rPr lang="en-GB" altLang="el-GR">
                <a:solidFill>
                  <a:srgbClr val="000000"/>
                </a:solidFill>
                <a:cs typeface="Times New Roman" pitchFamily="18" charset="0"/>
              </a:rPr>
              <a:t>Με την άσκηση του δικαιώματος, ο κάτοχος του δικαιώματος αγοράς πραγματοποιεί κέρδος αν η τιμή της υποκείμενης μετοχής …    </a:t>
            </a:r>
          </a:p>
          <a:p>
            <a:pPr algn="just"/>
            <a:r>
              <a:rPr lang="en-GB" altLang="el-GR">
                <a:solidFill>
                  <a:srgbClr val="000000"/>
                </a:solidFill>
                <a:cs typeface="Times New Roman" pitchFamily="18" charset="0"/>
              </a:rPr>
              <a:t>α)	μειωθεί σε επίπεδο χαμηλότερο από την τιμή άσκησης   </a:t>
            </a:r>
          </a:p>
          <a:p>
            <a:pPr algn="just"/>
            <a:r>
              <a:rPr lang="en-GB" altLang="el-GR">
                <a:cs typeface="Times New Roman" pitchFamily="18" charset="0"/>
              </a:rPr>
              <a:t>β)	μειωθεί σε επίπεδο χαμηλότερο της τιμής άσκησης μείον την τιμή του δικαιώματος </a:t>
            </a:r>
            <a:r>
              <a:rPr lang="en-GB" altLang="el-GR">
                <a:solidFill>
                  <a:srgbClr val="000000"/>
                </a:solidFill>
                <a:cs typeface="Times New Roman" pitchFamily="18" charset="0"/>
              </a:rPr>
              <a:t> </a:t>
            </a:r>
            <a:endParaRPr lang="en-GB" altLang="el-GR">
              <a:cs typeface="Times New Roman" pitchFamily="18" charset="0"/>
            </a:endParaRPr>
          </a:p>
          <a:p>
            <a:pPr algn="just"/>
            <a:r>
              <a:rPr lang="en-GB" altLang="el-GR">
                <a:solidFill>
                  <a:srgbClr val="000000"/>
                </a:solidFill>
                <a:cs typeface="Times New Roman" pitchFamily="18" charset="0"/>
              </a:rPr>
              <a:t>γ)	αυξηθεί σε επίπεδο υψηλότερο από την τιμή άσκησης </a:t>
            </a:r>
          </a:p>
          <a:p>
            <a:pPr algn="just"/>
            <a:r>
              <a:rPr lang="en-GB" altLang="el-GR">
                <a:solidFill>
                  <a:srgbClr val="000000"/>
                </a:solidFill>
                <a:cs typeface="Times New Roman" pitchFamily="18" charset="0"/>
              </a:rPr>
              <a:t>δ)	αυξηθεί σε επίπεδο υψηλότερο από την τιμή άσκησης συν την τιμή του δικαιώματος          +</a:t>
            </a:r>
          </a:p>
        </p:txBody>
      </p:sp>
    </p:spTree>
    <p:extLst>
      <p:ext uri="{BB962C8B-B14F-4D97-AF65-F5344CB8AC3E}">
        <p14:creationId xmlns:p14="http://schemas.microsoft.com/office/powerpoint/2010/main" xmlns="" val="1277362859"/>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4594">
                                            <p:txEl>
                                              <p:pRg st="0" end="0"/>
                                            </p:txEl>
                                          </p:spTgt>
                                        </p:tgtEl>
                                        <p:attrNameLst>
                                          <p:attrName>style.visibility</p:attrName>
                                        </p:attrNameLst>
                                      </p:cBhvr>
                                      <p:to>
                                        <p:strVal val="visible"/>
                                      </p:to>
                                    </p:set>
                                    <p:animEffect transition="in" filter="wipe(left)">
                                      <p:cBhvr>
                                        <p:cTn id="7" dur="500"/>
                                        <p:tgtEl>
                                          <p:spTgt spid="49459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4594">
                                            <p:txEl>
                                              <p:pRg st="1" end="1"/>
                                            </p:txEl>
                                          </p:spTgt>
                                        </p:tgtEl>
                                        <p:attrNameLst>
                                          <p:attrName>style.visibility</p:attrName>
                                        </p:attrNameLst>
                                      </p:cBhvr>
                                      <p:to>
                                        <p:strVal val="visible"/>
                                      </p:to>
                                    </p:set>
                                    <p:animEffect transition="in" filter="wipe(left)">
                                      <p:cBhvr>
                                        <p:cTn id="12" dur="500"/>
                                        <p:tgtEl>
                                          <p:spTgt spid="49459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4594">
                                            <p:txEl>
                                              <p:pRg st="2" end="2"/>
                                            </p:txEl>
                                          </p:spTgt>
                                        </p:tgtEl>
                                        <p:attrNameLst>
                                          <p:attrName>style.visibility</p:attrName>
                                        </p:attrNameLst>
                                      </p:cBhvr>
                                      <p:to>
                                        <p:strVal val="visible"/>
                                      </p:to>
                                    </p:set>
                                    <p:animEffect transition="in" filter="wipe(left)">
                                      <p:cBhvr>
                                        <p:cTn id="17" dur="500"/>
                                        <p:tgtEl>
                                          <p:spTgt spid="49459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4594">
                                            <p:txEl>
                                              <p:pRg st="3" end="3"/>
                                            </p:txEl>
                                          </p:spTgt>
                                        </p:tgtEl>
                                        <p:attrNameLst>
                                          <p:attrName>style.visibility</p:attrName>
                                        </p:attrNameLst>
                                      </p:cBhvr>
                                      <p:to>
                                        <p:strVal val="visible"/>
                                      </p:to>
                                    </p:set>
                                    <p:animEffect transition="in" filter="wipe(left)">
                                      <p:cBhvr>
                                        <p:cTn id="22" dur="500"/>
                                        <p:tgtEl>
                                          <p:spTgt spid="49459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4594">
                                            <p:txEl>
                                              <p:pRg st="4" end="4"/>
                                            </p:txEl>
                                          </p:spTgt>
                                        </p:tgtEl>
                                        <p:attrNameLst>
                                          <p:attrName>style.visibility</p:attrName>
                                        </p:attrNameLst>
                                      </p:cBhvr>
                                      <p:to>
                                        <p:strVal val="visible"/>
                                      </p:to>
                                    </p:set>
                                    <p:animEffect transition="in" filter="wipe(left)">
                                      <p:cBhvr>
                                        <p:cTn id="27" dur="500"/>
                                        <p:tgtEl>
                                          <p:spTgt spid="4945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5618" name="Rectangle 2"/>
          <p:cNvSpPr>
            <a:spLocks noGrp="1" noChangeArrowheads="1"/>
          </p:cNvSpPr>
          <p:nvPr>
            <p:ph/>
          </p:nvPr>
        </p:nvSpPr>
        <p:spPr>
          <a:xfrm>
            <a:off x="0" y="457200"/>
            <a:ext cx="9144000" cy="6096000"/>
          </a:xfrm>
          <a:solidFill>
            <a:schemeClr val="bg1"/>
          </a:solidFill>
        </p:spPr>
        <p:txBody>
          <a:bodyPr/>
          <a:lstStyle/>
          <a:p>
            <a:pPr algn="just"/>
            <a:r>
              <a:rPr lang="en-GB" altLang="el-GR" dirty="0" err="1">
                <a:solidFill>
                  <a:srgbClr val="000000"/>
                </a:solidFill>
                <a:cs typeface="Times New Roman" pitchFamily="18" charset="0"/>
              </a:rPr>
              <a:t>Με</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του</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ο κάτοχος του δικαιώματος πώλησης πραγματοποιεί κέρδος αν η τιμή της υποκείμενης μετοχής …    </a:t>
            </a: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μειωθεί</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σε</a:t>
            </a:r>
            <a:r>
              <a:rPr lang="en-GB" altLang="el-GR" dirty="0">
                <a:solidFill>
                  <a:srgbClr val="000000"/>
                </a:solidFill>
                <a:cs typeface="Times New Roman" pitchFamily="18" charset="0"/>
              </a:rPr>
              <a:t> επίπ</a:t>
            </a:r>
            <a:r>
              <a:rPr lang="en-GB" altLang="el-GR" dirty="0" err="1">
                <a:solidFill>
                  <a:srgbClr val="000000"/>
                </a:solidFill>
                <a:cs typeface="Times New Roman" pitchFamily="18" charset="0"/>
              </a:rPr>
              <a:t>εδο</a:t>
            </a:r>
            <a:r>
              <a:rPr lang="en-GB" altLang="el-GR" dirty="0">
                <a:solidFill>
                  <a:srgbClr val="000000"/>
                </a:solidFill>
                <a:cs typeface="Times New Roman" pitchFamily="18" charset="0"/>
              </a:rPr>
              <a:t> χα</a:t>
            </a:r>
            <a:r>
              <a:rPr lang="en-GB" altLang="el-GR" dirty="0" err="1">
                <a:solidFill>
                  <a:srgbClr val="000000"/>
                </a:solidFill>
                <a:cs typeface="Times New Roman" pitchFamily="18" charset="0"/>
              </a:rPr>
              <a:t>μηλότερο</a:t>
            </a:r>
            <a:r>
              <a:rPr lang="en-GB" altLang="el-GR" dirty="0">
                <a:solidFill>
                  <a:srgbClr val="000000"/>
                </a:solidFill>
                <a:cs typeface="Times New Roman" pitchFamily="18" charset="0"/>
              </a:rPr>
              <a:t> από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άσκησης</a:t>
            </a:r>
            <a:r>
              <a:rPr lang="en-GB" altLang="el-GR" dirty="0">
                <a:solidFill>
                  <a:srgbClr val="000000"/>
                </a:solidFill>
                <a:cs typeface="Times New Roman" pitchFamily="18" charset="0"/>
              </a:rPr>
              <a:t>   </a:t>
            </a:r>
          </a:p>
          <a:p>
            <a:pPr algn="just"/>
            <a:r>
              <a:rPr lang="en-GB" altLang="el-GR" dirty="0">
                <a:cs typeface="Times New Roman" pitchFamily="18" charset="0"/>
              </a:rPr>
              <a:t>β)	</a:t>
            </a:r>
            <a:r>
              <a:rPr lang="en-GB" altLang="el-GR" dirty="0" err="1">
                <a:cs typeface="Times New Roman" pitchFamily="18" charset="0"/>
              </a:rPr>
              <a:t>μειωθεί</a:t>
            </a:r>
            <a:r>
              <a:rPr lang="en-GB" altLang="el-GR" dirty="0">
                <a:cs typeface="Times New Roman" pitchFamily="18" charset="0"/>
              </a:rPr>
              <a:t> </a:t>
            </a:r>
            <a:r>
              <a:rPr lang="en-GB" altLang="el-GR" dirty="0" err="1">
                <a:cs typeface="Times New Roman" pitchFamily="18" charset="0"/>
              </a:rPr>
              <a:t>σε</a:t>
            </a:r>
            <a:r>
              <a:rPr lang="en-GB" altLang="el-GR" dirty="0">
                <a:cs typeface="Times New Roman" pitchFamily="18" charset="0"/>
              </a:rPr>
              <a:t> επίπ</a:t>
            </a:r>
            <a:r>
              <a:rPr lang="en-GB" altLang="el-GR" dirty="0" err="1">
                <a:cs typeface="Times New Roman" pitchFamily="18" charset="0"/>
              </a:rPr>
              <a:t>εδο</a:t>
            </a:r>
            <a:r>
              <a:rPr lang="en-GB" altLang="el-GR" dirty="0">
                <a:cs typeface="Times New Roman" pitchFamily="18" charset="0"/>
              </a:rPr>
              <a:t> χα</a:t>
            </a:r>
            <a:r>
              <a:rPr lang="en-GB" altLang="el-GR" dirty="0" err="1">
                <a:cs typeface="Times New Roman" pitchFamily="18" charset="0"/>
              </a:rPr>
              <a:t>μηλότερο</a:t>
            </a:r>
            <a:r>
              <a:rPr lang="en-GB" altLang="el-GR" dirty="0">
                <a:cs typeface="Times New Roman" pitchFamily="18" charset="0"/>
              </a:rPr>
              <a:t> </a:t>
            </a:r>
            <a:r>
              <a:rPr lang="en-GB" altLang="el-GR" dirty="0" err="1">
                <a:cs typeface="Times New Roman" pitchFamily="18" charset="0"/>
              </a:rPr>
              <a:t>της</a:t>
            </a:r>
            <a:r>
              <a:rPr lang="en-GB" altLang="el-GR" dirty="0">
                <a:cs typeface="Times New Roman" pitchFamily="18" charset="0"/>
              </a:rPr>
              <a:t> </a:t>
            </a:r>
            <a:r>
              <a:rPr lang="en-GB" altLang="el-GR" dirty="0" err="1">
                <a:cs typeface="Times New Roman" pitchFamily="18" charset="0"/>
              </a:rPr>
              <a:t>τιμής</a:t>
            </a:r>
            <a:r>
              <a:rPr lang="en-GB" altLang="el-GR" dirty="0">
                <a:cs typeface="Times New Roman" pitchFamily="18" charset="0"/>
              </a:rPr>
              <a:t> </a:t>
            </a:r>
            <a:r>
              <a:rPr lang="en-GB" altLang="el-GR" dirty="0" err="1">
                <a:cs typeface="Times New Roman" pitchFamily="18" charset="0"/>
              </a:rPr>
              <a:t>άσκησης</a:t>
            </a:r>
            <a:r>
              <a:rPr lang="en-GB" altLang="el-GR" dirty="0">
                <a:cs typeface="Times New Roman" pitchFamily="18" charset="0"/>
              </a:rPr>
              <a:t> </a:t>
            </a:r>
            <a:r>
              <a:rPr lang="en-GB" altLang="el-GR" dirty="0" err="1">
                <a:cs typeface="Times New Roman" pitchFamily="18" charset="0"/>
              </a:rPr>
              <a:t>μείον</a:t>
            </a:r>
            <a:r>
              <a:rPr lang="en-GB" altLang="el-GR" dirty="0">
                <a:cs typeface="Times New Roman" pitchFamily="18" charset="0"/>
              </a:rPr>
              <a:t> </a:t>
            </a:r>
            <a:r>
              <a:rPr lang="en-GB" altLang="el-GR" dirty="0" err="1">
                <a:cs typeface="Times New Roman" pitchFamily="18" charset="0"/>
              </a:rPr>
              <a:t>την</a:t>
            </a:r>
            <a:r>
              <a:rPr lang="en-GB" altLang="el-GR" dirty="0">
                <a:cs typeface="Times New Roman" pitchFamily="18" charset="0"/>
              </a:rPr>
              <a:t> </a:t>
            </a:r>
            <a:r>
              <a:rPr lang="en-GB" altLang="el-GR" dirty="0" err="1">
                <a:cs typeface="Times New Roman" pitchFamily="18" charset="0"/>
              </a:rPr>
              <a:t>τιμή</a:t>
            </a:r>
            <a:r>
              <a:rPr lang="en-GB" altLang="el-GR" dirty="0">
                <a:cs typeface="Times New Roman" pitchFamily="18" charset="0"/>
              </a:rPr>
              <a:t> </a:t>
            </a:r>
            <a:r>
              <a:rPr lang="en-GB" altLang="el-GR" dirty="0" err="1">
                <a:cs typeface="Times New Roman" pitchFamily="18" charset="0"/>
              </a:rPr>
              <a:t>του</a:t>
            </a:r>
            <a:r>
              <a:rPr lang="en-GB" altLang="el-GR" dirty="0">
                <a:cs typeface="Times New Roman" pitchFamily="18" charset="0"/>
              </a:rPr>
              <a:t> </a:t>
            </a:r>
            <a:r>
              <a:rPr lang="en-GB" altLang="el-GR" dirty="0" err="1">
                <a:cs typeface="Times New Roman" pitchFamily="18" charset="0"/>
              </a:rPr>
              <a:t>δικ</a:t>
            </a:r>
            <a:r>
              <a:rPr lang="en-GB" altLang="el-GR" dirty="0">
                <a:cs typeface="Times New Roman" pitchFamily="18" charset="0"/>
              </a:rPr>
              <a:t>αιώματος </a:t>
            </a:r>
            <a:r>
              <a:rPr lang="en-GB" altLang="el-GR" dirty="0">
                <a:solidFill>
                  <a:srgbClr val="000000"/>
                </a:solidFill>
                <a:cs typeface="Times New Roman" pitchFamily="18" charset="0"/>
              </a:rPr>
              <a:t> +</a:t>
            </a:r>
            <a:endParaRPr lang="en-GB" altLang="el-GR" dirty="0">
              <a:cs typeface="Times New Roman" pitchFamily="18" charset="0"/>
            </a:endParaRPr>
          </a:p>
          <a:p>
            <a:pPr algn="just"/>
            <a:r>
              <a:rPr lang="en-GB" altLang="el-GR" dirty="0">
                <a:solidFill>
                  <a:srgbClr val="000000"/>
                </a:solidFill>
                <a:cs typeface="Times New Roman" pitchFamily="18" charset="0"/>
              </a:rPr>
              <a:t>γ)	α</a:t>
            </a:r>
            <a:r>
              <a:rPr lang="en-GB" altLang="el-GR" dirty="0" err="1">
                <a:solidFill>
                  <a:srgbClr val="000000"/>
                </a:solidFill>
                <a:cs typeface="Times New Roman" pitchFamily="18" charset="0"/>
              </a:rPr>
              <a:t>υξηθεί</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σε</a:t>
            </a:r>
            <a:r>
              <a:rPr lang="en-GB" altLang="el-GR" dirty="0">
                <a:solidFill>
                  <a:srgbClr val="000000"/>
                </a:solidFill>
                <a:cs typeface="Times New Roman" pitchFamily="18" charset="0"/>
              </a:rPr>
              <a:t> επίπ</a:t>
            </a:r>
            <a:r>
              <a:rPr lang="en-GB" altLang="el-GR" dirty="0" err="1">
                <a:solidFill>
                  <a:srgbClr val="000000"/>
                </a:solidFill>
                <a:cs typeface="Times New Roman" pitchFamily="18" charset="0"/>
              </a:rPr>
              <a:t>εδο</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υψηλότερο</a:t>
            </a:r>
            <a:r>
              <a:rPr lang="en-GB" altLang="el-GR" dirty="0">
                <a:solidFill>
                  <a:srgbClr val="000000"/>
                </a:solidFill>
                <a:cs typeface="Times New Roman" pitchFamily="18" charset="0"/>
              </a:rPr>
              <a:t> από </a:t>
            </a:r>
            <a:r>
              <a:rPr lang="en-GB" altLang="el-GR" dirty="0" err="1">
                <a:solidFill>
                  <a:srgbClr val="000000"/>
                </a:solidFill>
                <a:cs typeface="Times New Roman" pitchFamily="18" charset="0"/>
              </a:rPr>
              <a:t>την</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τιμή</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άσκησης</a:t>
            </a:r>
            <a:r>
              <a:rPr lang="en-GB" altLang="el-GR" dirty="0">
                <a:solidFill>
                  <a:srgbClr val="000000"/>
                </a:solidFill>
                <a:cs typeface="Times New Roman" pitchFamily="18" charset="0"/>
              </a:rPr>
              <a:t> </a:t>
            </a:r>
          </a:p>
          <a:p>
            <a:r>
              <a:rPr lang="el-GR" altLang="el-GR" dirty="0">
                <a:cs typeface="Times New Roman" pitchFamily="18" charset="0"/>
              </a:rPr>
              <a:t>δ)	αυξηθεί σε επίπεδο υψηλότερο από την τιμή άσκησης συν την τιμή του δικαιώματος </a:t>
            </a:r>
          </a:p>
        </p:txBody>
      </p:sp>
    </p:spTree>
    <p:extLst>
      <p:ext uri="{BB962C8B-B14F-4D97-AF65-F5344CB8AC3E}">
        <p14:creationId xmlns:p14="http://schemas.microsoft.com/office/powerpoint/2010/main" xmlns="" val="1386112303"/>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5618">
                                            <p:txEl>
                                              <p:pRg st="0" end="0"/>
                                            </p:txEl>
                                          </p:spTgt>
                                        </p:tgtEl>
                                        <p:attrNameLst>
                                          <p:attrName>style.visibility</p:attrName>
                                        </p:attrNameLst>
                                      </p:cBhvr>
                                      <p:to>
                                        <p:strVal val="visible"/>
                                      </p:to>
                                    </p:set>
                                    <p:animEffect transition="in" filter="wipe(left)">
                                      <p:cBhvr>
                                        <p:cTn id="7" dur="500"/>
                                        <p:tgtEl>
                                          <p:spTgt spid="49561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5618">
                                            <p:txEl>
                                              <p:pRg st="1" end="1"/>
                                            </p:txEl>
                                          </p:spTgt>
                                        </p:tgtEl>
                                        <p:attrNameLst>
                                          <p:attrName>style.visibility</p:attrName>
                                        </p:attrNameLst>
                                      </p:cBhvr>
                                      <p:to>
                                        <p:strVal val="visible"/>
                                      </p:to>
                                    </p:set>
                                    <p:animEffect transition="in" filter="wipe(left)">
                                      <p:cBhvr>
                                        <p:cTn id="12" dur="500"/>
                                        <p:tgtEl>
                                          <p:spTgt spid="49561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5618">
                                            <p:txEl>
                                              <p:pRg st="2" end="2"/>
                                            </p:txEl>
                                          </p:spTgt>
                                        </p:tgtEl>
                                        <p:attrNameLst>
                                          <p:attrName>style.visibility</p:attrName>
                                        </p:attrNameLst>
                                      </p:cBhvr>
                                      <p:to>
                                        <p:strVal val="visible"/>
                                      </p:to>
                                    </p:set>
                                    <p:animEffect transition="in" filter="wipe(left)">
                                      <p:cBhvr>
                                        <p:cTn id="17" dur="500"/>
                                        <p:tgtEl>
                                          <p:spTgt spid="49561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5618">
                                            <p:txEl>
                                              <p:pRg st="3" end="3"/>
                                            </p:txEl>
                                          </p:spTgt>
                                        </p:tgtEl>
                                        <p:attrNameLst>
                                          <p:attrName>style.visibility</p:attrName>
                                        </p:attrNameLst>
                                      </p:cBhvr>
                                      <p:to>
                                        <p:strVal val="visible"/>
                                      </p:to>
                                    </p:set>
                                    <p:animEffect transition="in" filter="wipe(left)">
                                      <p:cBhvr>
                                        <p:cTn id="22" dur="500"/>
                                        <p:tgtEl>
                                          <p:spTgt spid="49561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5618">
                                            <p:txEl>
                                              <p:pRg st="4" end="4"/>
                                            </p:txEl>
                                          </p:spTgt>
                                        </p:tgtEl>
                                        <p:attrNameLst>
                                          <p:attrName>style.visibility</p:attrName>
                                        </p:attrNameLst>
                                      </p:cBhvr>
                                      <p:to>
                                        <p:strVal val="visible"/>
                                      </p:to>
                                    </p:set>
                                    <p:animEffect transition="in" filter="wipe(left)">
                                      <p:cBhvr>
                                        <p:cTn id="27" dur="500"/>
                                        <p:tgtEl>
                                          <p:spTgt spid="4956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18"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6642" name="Rectangle 2"/>
          <p:cNvSpPr>
            <a:spLocks noGrp="1" noChangeArrowheads="1"/>
          </p:cNvSpPr>
          <p:nvPr>
            <p:ph/>
          </p:nvPr>
        </p:nvSpPr>
        <p:spPr/>
        <p:txBody>
          <a:bodyPr/>
          <a:lstStyle/>
          <a:p>
            <a:pPr algn="just"/>
            <a:r>
              <a:rPr lang="en-GB" altLang="el-GR" dirty="0" err="1">
                <a:solidFill>
                  <a:srgbClr val="000000"/>
                </a:solidFill>
                <a:cs typeface="Times New Roman" pitchFamily="18" charset="0"/>
              </a:rPr>
              <a:t>Ποιες</a:t>
            </a:r>
            <a:r>
              <a:rPr lang="en-GB" altLang="el-GR" dirty="0">
                <a:solidFill>
                  <a:srgbClr val="000000"/>
                </a:solidFill>
                <a:cs typeface="Times New Roman" pitchFamily="18" charset="0"/>
              </a:rPr>
              <a:t> από α</a:t>
            </a:r>
            <a:r>
              <a:rPr lang="en-GB" altLang="el-GR" dirty="0" err="1">
                <a:solidFill>
                  <a:srgbClr val="000000"/>
                </a:solidFill>
                <a:cs typeface="Times New Roman" pitchFamily="18" charset="0"/>
              </a:rPr>
              <a:t>υτές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τις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θέσεις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έχει</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μεγ</a:t>
            </a:r>
            <a:r>
              <a:rPr lang="en-GB" altLang="el-GR" dirty="0">
                <a:solidFill>
                  <a:srgbClr val="000000"/>
                </a:solidFill>
                <a:cs typeface="Times New Roman" pitchFamily="18" charset="0"/>
              </a:rPr>
              <a:t>αλύτερη δυνητική ζημιά     </a:t>
            </a:r>
          </a:p>
          <a:p>
            <a:pPr algn="just"/>
            <a:r>
              <a:rPr lang="en-GB" altLang="el-GR" dirty="0">
                <a:solidFill>
                  <a:srgbClr val="000000"/>
                </a:solidFill>
                <a:cs typeface="Times New Roman" pitchFamily="18" charset="0"/>
              </a:rPr>
              <a:t>α)	1000 </a:t>
            </a:r>
            <a:r>
              <a:rPr lang="en-GB" altLang="el-GR" dirty="0" err="1">
                <a:solidFill>
                  <a:srgbClr val="000000"/>
                </a:solidFill>
                <a:cs typeface="Times New Roman" pitchFamily="18" charset="0"/>
              </a:rPr>
              <a:t>μετοχές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της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ετ</a:t>
            </a:r>
            <a:r>
              <a:rPr lang="en-GB" altLang="el-GR" dirty="0">
                <a:solidFill>
                  <a:srgbClr val="000000"/>
                </a:solidFill>
                <a:cs typeface="Times New Roman" pitchFamily="18" charset="0"/>
              </a:rPr>
              <a:t>αιρίας ΑΑΚ </a:t>
            </a:r>
          </a:p>
          <a:p>
            <a:pPr algn="just"/>
            <a:r>
              <a:rPr lang="en-GB" altLang="el-GR" dirty="0">
                <a:cs typeface="Times New Roman" pitchFamily="18" charset="0"/>
              </a:rPr>
              <a:t>β)	</a:t>
            </a:r>
            <a:r>
              <a:rPr lang="en-GB" altLang="el-GR" dirty="0">
                <a:solidFill>
                  <a:srgbClr val="000000"/>
                </a:solidFill>
                <a:cs typeface="Times New Roman" pitchFamily="18" charset="0"/>
              </a:rPr>
              <a:t>α</a:t>
            </a:r>
            <a:r>
              <a:rPr lang="en-GB" altLang="el-GR" dirty="0" err="1">
                <a:solidFill>
                  <a:srgbClr val="000000"/>
                </a:solidFill>
                <a:cs typeface="Times New Roman" pitchFamily="18" charset="0"/>
              </a:rPr>
              <a:t>γορά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αγοράς </a:t>
            </a:r>
            <a:endParaRPr lang="en-GB" altLang="el-GR" dirty="0">
              <a:cs typeface="Times New Roman" pitchFamily="18" charset="0"/>
            </a:endParaRPr>
          </a:p>
          <a:p>
            <a:pPr algn="just"/>
            <a:r>
              <a:rPr lang="en-GB" altLang="el-GR" dirty="0">
                <a:solidFill>
                  <a:srgbClr val="000000"/>
                </a:solidFill>
                <a:cs typeface="Times New Roman" pitchFamily="18" charset="0"/>
              </a:rPr>
              <a:t>γ)	α</a:t>
            </a:r>
            <a:r>
              <a:rPr lang="en-GB" altLang="el-GR" dirty="0" err="1">
                <a:solidFill>
                  <a:srgbClr val="000000"/>
                </a:solidFill>
                <a:cs typeface="Times New Roman" pitchFamily="18" charset="0"/>
              </a:rPr>
              <a:t>γορά</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πώλησης   </a:t>
            </a:r>
          </a:p>
          <a:p>
            <a:pPr algn="just"/>
            <a:r>
              <a:rPr lang="en-GB" altLang="el-GR" dirty="0">
                <a:cs typeface="Times New Roman" pitchFamily="18" charset="0"/>
              </a:rPr>
              <a:t>δ)	π</a:t>
            </a:r>
            <a:r>
              <a:rPr lang="en-GB" altLang="el-GR" dirty="0" err="1">
                <a:cs typeface="Times New Roman" pitchFamily="18" charset="0"/>
              </a:rPr>
              <a:t>ώληση</a:t>
            </a:r>
            <a:r>
              <a:rPr lang="en-GB" altLang="el-GR" dirty="0">
                <a:cs typeface="Times New Roman" pitchFamily="18" charset="0"/>
              </a:rPr>
              <a:t> </a:t>
            </a:r>
            <a:r>
              <a:rPr lang="en-GB" altLang="el-GR" dirty="0" err="1">
                <a:cs typeface="Times New Roman" pitchFamily="18" charset="0"/>
              </a:rPr>
              <a:t>δικ</a:t>
            </a:r>
            <a:r>
              <a:rPr lang="en-GB" altLang="el-GR" dirty="0">
                <a:cs typeface="Times New Roman" pitchFamily="18" charset="0"/>
              </a:rPr>
              <a:t>αιώματος πώλησης </a:t>
            </a:r>
            <a:r>
              <a:rPr lang="en-GB" altLang="el-GR" dirty="0">
                <a:solidFill>
                  <a:srgbClr val="000000"/>
                </a:solidFill>
                <a:cs typeface="Times New Roman" pitchFamily="18" charset="0"/>
              </a:rPr>
              <a:t>  </a:t>
            </a:r>
            <a:endParaRPr lang="en-GB" altLang="el-GR" dirty="0">
              <a:cs typeface="Times New Roman" pitchFamily="18" charset="0"/>
            </a:endParaRPr>
          </a:p>
          <a:p>
            <a:r>
              <a:rPr lang="el-GR" altLang="el-GR" dirty="0">
                <a:solidFill>
                  <a:srgbClr val="000000"/>
                </a:solidFill>
                <a:cs typeface="Times New Roman" pitchFamily="18" charset="0"/>
              </a:rPr>
              <a:t>ε)	πώληση δικαιώματος αγοράς      +</a:t>
            </a:r>
            <a:r>
              <a:rPr lang="el-GR" altLang="el-GR" dirty="0"/>
              <a:t> </a:t>
            </a:r>
          </a:p>
        </p:txBody>
      </p:sp>
    </p:spTree>
    <p:extLst>
      <p:ext uri="{BB962C8B-B14F-4D97-AF65-F5344CB8AC3E}">
        <p14:creationId xmlns:p14="http://schemas.microsoft.com/office/powerpoint/2010/main" xmlns="" val="2773553081"/>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6642">
                                            <p:txEl>
                                              <p:pRg st="0" end="0"/>
                                            </p:txEl>
                                          </p:spTgt>
                                        </p:tgtEl>
                                        <p:attrNameLst>
                                          <p:attrName>style.visibility</p:attrName>
                                        </p:attrNameLst>
                                      </p:cBhvr>
                                      <p:to>
                                        <p:strVal val="visible"/>
                                      </p:to>
                                    </p:set>
                                    <p:animEffect transition="in" filter="wipe(left)">
                                      <p:cBhvr>
                                        <p:cTn id="7" dur="500"/>
                                        <p:tgtEl>
                                          <p:spTgt spid="4966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6642">
                                            <p:txEl>
                                              <p:pRg st="1" end="1"/>
                                            </p:txEl>
                                          </p:spTgt>
                                        </p:tgtEl>
                                        <p:attrNameLst>
                                          <p:attrName>style.visibility</p:attrName>
                                        </p:attrNameLst>
                                      </p:cBhvr>
                                      <p:to>
                                        <p:strVal val="visible"/>
                                      </p:to>
                                    </p:set>
                                    <p:animEffect transition="in" filter="wipe(left)">
                                      <p:cBhvr>
                                        <p:cTn id="12" dur="500"/>
                                        <p:tgtEl>
                                          <p:spTgt spid="49664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6642">
                                            <p:txEl>
                                              <p:pRg st="2" end="2"/>
                                            </p:txEl>
                                          </p:spTgt>
                                        </p:tgtEl>
                                        <p:attrNameLst>
                                          <p:attrName>style.visibility</p:attrName>
                                        </p:attrNameLst>
                                      </p:cBhvr>
                                      <p:to>
                                        <p:strVal val="visible"/>
                                      </p:to>
                                    </p:set>
                                    <p:animEffect transition="in" filter="wipe(left)">
                                      <p:cBhvr>
                                        <p:cTn id="17" dur="500"/>
                                        <p:tgtEl>
                                          <p:spTgt spid="49664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6642">
                                            <p:txEl>
                                              <p:pRg st="3" end="3"/>
                                            </p:txEl>
                                          </p:spTgt>
                                        </p:tgtEl>
                                        <p:attrNameLst>
                                          <p:attrName>style.visibility</p:attrName>
                                        </p:attrNameLst>
                                      </p:cBhvr>
                                      <p:to>
                                        <p:strVal val="visible"/>
                                      </p:to>
                                    </p:set>
                                    <p:animEffect transition="in" filter="wipe(left)">
                                      <p:cBhvr>
                                        <p:cTn id="22" dur="500"/>
                                        <p:tgtEl>
                                          <p:spTgt spid="49664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6642">
                                            <p:txEl>
                                              <p:pRg st="4" end="4"/>
                                            </p:txEl>
                                          </p:spTgt>
                                        </p:tgtEl>
                                        <p:attrNameLst>
                                          <p:attrName>style.visibility</p:attrName>
                                        </p:attrNameLst>
                                      </p:cBhvr>
                                      <p:to>
                                        <p:strVal val="visible"/>
                                      </p:to>
                                    </p:set>
                                    <p:animEffect transition="in" filter="wipe(left)">
                                      <p:cBhvr>
                                        <p:cTn id="27" dur="500"/>
                                        <p:tgtEl>
                                          <p:spTgt spid="496642">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96642">
                                            <p:txEl>
                                              <p:pRg st="5" end="5"/>
                                            </p:txEl>
                                          </p:spTgt>
                                        </p:tgtEl>
                                        <p:attrNameLst>
                                          <p:attrName>style.visibility</p:attrName>
                                        </p:attrNameLst>
                                      </p:cBhvr>
                                      <p:to>
                                        <p:strVal val="visible"/>
                                      </p:to>
                                    </p:set>
                                    <p:animEffect transition="in" filter="wipe(left)">
                                      <p:cBhvr>
                                        <p:cTn id="32" dur="500"/>
                                        <p:tgtEl>
                                          <p:spTgt spid="49664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7666" name="Rectangle 2"/>
          <p:cNvSpPr>
            <a:spLocks noGrp="1" noChangeArrowheads="1"/>
          </p:cNvSpPr>
          <p:nvPr>
            <p:ph/>
          </p:nvPr>
        </p:nvSpPr>
        <p:spPr/>
        <p:txBody>
          <a:bodyPr/>
          <a:lstStyle/>
          <a:p>
            <a:pPr algn="just"/>
            <a:r>
              <a:rPr lang="en-GB" altLang="el-GR">
                <a:solidFill>
                  <a:srgbClr val="000000"/>
                </a:solidFill>
                <a:cs typeface="Times New Roman" pitchFamily="18" charset="0"/>
              </a:rPr>
              <a:t>Ποια από τις αναφερόμενες θέσεις δεν βασίζεται σε ανοδικές προσδοκίες για την αγορά; </a:t>
            </a:r>
          </a:p>
          <a:p>
            <a:pPr algn="just"/>
            <a:r>
              <a:rPr lang="en-GB" altLang="el-GR">
                <a:solidFill>
                  <a:srgbClr val="000000"/>
                </a:solidFill>
                <a:cs typeface="Times New Roman" pitchFamily="18" charset="0"/>
              </a:rPr>
              <a:t>α)	Αγορά δικαιώματος αγοράς </a:t>
            </a:r>
          </a:p>
          <a:p>
            <a:pPr algn="just"/>
            <a:r>
              <a:rPr lang="en-GB" altLang="el-GR">
                <a:solidFill>
                  <a:srgbClr val="000000"/>
                </a:solidFill>
                <a:cs typeface="Times New Roman" pitchFamily="18" charset="0"/>
              </a:rPr>
              <a:t>β)	Πώληση δικαιώματος πώλησης  </a:t>
            </a:r>
          </a:p>
          <a:p>
            <a:pPr algn="just"/>
            <a:r>
              <a:rPr lang="en-GB" altLang="el-GR">
                <a:solidFill>
                  <a:srgbClr val="000000"/>
                </a:solidFill>
                <a:cs typeface="Times New Roman" pitchFamily="18" charset="0"/>
              </a:rPr>
              <a:t>γ)	Πώληση δικαιώματος αγοράς    +</a:t>
            </a:r>
          </a:p>
          <a:p>
            <a:r>
              <a:rPr lang="el-GR" altLang="el-GR">
                <a:cs typeface="Times New Roman" pitchFamily="18" charset="0"/>
              </a:rPr>
              <a:t>δ)	Θέση αγοράς σε ΣΜΕ</a:t>
            </a:r>
            <a:r>
              <a:rPr lang="el-GR" altLang="el-GR"/>
              <a:t> </a:t>
            </a:r>
          </a:p>
        </p:txBody>
      </p:sp>
    </p:spTree>
    <p:extLst>
      <p:ext uri="{BB962C8B-B14F-4D97-AF65-F5344CB8AC3E}">
        <p14:creationId xmlns:p14="http://schemas.microsoft.com/office/powerpoint/2010/main" xmlns="" val="2871047175"/>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7666">
                                            <p:txEl>
                                              <p:pRg st="0" end="0"/>
                                            </p:txEl>
                                          </p:spTgt>
                                        </p:tgtEl>
                                        <p:attrNameLst>
                                          <p:attrName>style.visibility</p:attrName>
                                        </p:attrNameLst>
                                      </p:cBhvr>
                                      <p:to>
                                        <p:strVal val="visible"/>
                                      </p:to>
                                    </p:set>
                                    <p:animEffect transition="in" filter="wipe(left)">
                                      <p:cBhvr>
                                        <p:cTn id="7" dur="500"/>
                                        <p:tgtEl>
                                          <p:spTgt spid="49766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7666">
                                            <p:txEl>
                                              <p:pRg st="1" end="1"/>
                                            </p:txEl>
                                          </p:spTgt>
                                        </p:tgtEl>
                                        <p:attrNameLst>
                                          <p:attrName>style.visibility</p:attrName>
                                        </p:attrNameLst>
                                      </p:cBhvr>
                                      <p:to>
                                        <p:strVal val="visible"/>
                                      </p:to>
                                    </p:set>
                                    <p:animEffect transition="in" filter="wipe(left)">
                                      <p:cBhvr>
                                        <p:cTn id="12" dur="500"/>
                                        <p:tgtEl>
                                          <p:spTgt spid="49766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7666">
                                            <p:txEl>
                                              <p:pRg st="2" end="2"/>
                                            </p:txEl>
                                          </p:spTgt>
                                        </p:tgtEl>
                                        <p:attrNameLst>
                                          <p:attrName>style.visibility</p:attrName>
                                        </p:attrNameLst>
                                      </p:cBhvr>
                                      <p:to>
                                        <p:strVal val="visible"/>
                                      </p:to>
                                    </p:set>
                                    <p:animEffect transition="in" filter="wipe(left)">
                                      <p:cBhvr>
                                        <p:cTn id="17" dur="500"/>
                                        <p:tgtEl>
                                          <p:spTgt spid="49766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7666">
                                            <p:txEl>
                                              <p:pRg st="3" end="3"/>
                                            </p:txEl>
                                          </p:spTgt>
                                        </p:tgtEl>
                                        <p:attrNameLst>
                                          <p:attrName>style.visibility</p:attrName>
                                        </p:attrNameLst>
                                      </p:cBhvr>
                                      <p:to>
                                        <p:strVal val="visible"/>
                                      </p:to>
                                    </p:set>
                                    <p:animEffect transition="in" filter="wipe(left)">
                                      <p:cBhvr>
                                        <p:cTn id="22" dur="500"/>
                                        <p:tgtEl>
                                          <p:spTgt spid="49766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7666">
                                            <p:txEl>
                                              <p:pRg st="4" end="4"/>
                                            </p:txEl>
                                          </p:spTgt>
                                        </p:tgtEl>
                                        <p:attrNameLst>
                                          <p:attrName>style.visibility</p:attrName>
                                        </p:attrNameLst>
                                      </p:cBhvr>
                                      <p:to>
                                        <p:strVal val="visible"/>
                                      </p:to>
                                    </p:set>
                                    <p:animEffect transition="in" filter="wipe(left)">
                                      <p:cBhvr>
                                        <p:cTn id="27" dur="500"/>
                                        <p:tgtEl>
                                          <p:spTgt spid="4976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766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8690" name="Rectangle 2"/>
          <p:cNvSpPr>
            <a:spLocks noGrp="1" noChangeArrowheads="1"/>
          </p:cNvSpPr>
          <p:nvPr>
            <p:ph/>
          </p:nvPr>
        </p:nvSpPr>
        <p:spPr/>
        <p:txBody>
          <a:bodyPr/>
          <a:lstStyle/>
          <a:p>
            <a:pPr algn="just"/>
            <a:r>
              <a:rPr lang="en-GB" altLang="el-GR" dirty="0" err="1">
                <a:solidFill>
                  <a:srgbClr val="000000"/>
                </a:solidFill>
                <a:cs typeface="Times New Roman" pitchFamily="18" charset="0"/>
              </a:rPr>
              <a:t>Ποι</a:t>
            </a:r>
            <a:r>
              <a:rPr lang="en-GB" altLang="el-GR" dirty="0">
                <a:solidFill>
                  <a:srgbClr val="000000"/>
                </a:solidFill>
                <a:cs typeface="Times New Roman" pitchFamily="18" charset="0"/>
              </a:rPr>
              <a:t>α από τις αναφερόμενες θέσεις  δεν βασίζεται σε καθοδικές προσδοκίες για την </a:t>
            </a:r>
            <a:r>
              <a:rPr lang="en-GB" altLang="el-GR" dirty="0" smtClean="0">
                <a:solidFill>
                  <a:srgbClr val="000000"/>
                </a:solidFill>
                <a:cs typeface="Times New Roman" pitchFamily="18" charset="0"/>
              </a:rPr>
              <a:t>αγορά; </a:t>
            </a:r>
            <a:endParaRPr lang="en-GB" altLang="el-GR" dirty="0">
              <a:solidFill>
                <a:srgbClr val="000000"/>
              </a:solidFill>
              <a:cs typeface="Times New Roman" pitchFamily="18" charset="0"/>
            </a:endParaRPr>
          </a:p>
          <a:p>
            <a:pPr algn="just"/>
            <a:r>
              <a:rPr lang="en-GB" altLang="el-GR" dirty="0">
                <a:solidFill>
                  <a:srgbClr val="000000"/>
                </a:solidFill>
                <a:cs typeface="Times New Roman" pitchFamily="18" charset="0"/>
              </a:rPr>
              <a:t>α)	</a:t>
            </a:r>
            <a:r>
              <a:rPr lang="en-GB" altLang="el-GR" dirty="0" err="1">
                <a:solidFill>
                  <a:srgbClr val="000000"/>
                </a:solidFill>
                <a:cs typeface="Times New Roman" pitchFamily="18" charset="0"/>
              </a:rPr>
              <a:t>Πώληση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αγοράς     </a:t>
            </a:r>
          </a:p>
          <a:p>
            <a:pPr algn="just"/>
            <a:r>
              <a:rPr lang="en-GB" altLang="el-GR" dirty="0">
                <a:solidFill>
                  <a:srgbClr val="000000"/>
                </a:solidFill>
                <a:cs typeface="Times New Roman" pitchFamily="18" charset="0"/>
              </a:rPr>
              <a:t>β)	</a:t>
            </a:r>
            <a:r>
              <a:rPr lang="en-GB" altLang="el-GR" dirty="0" err="1">
                <a:solidFill>
                  <a:srgbClr val="000000"/>
                </a:solidFill>
                <a:cs typeface="Times New Roman" pitchFamily="18" charset="0"/>
              </a:rPr>
              <a:t>Πώληση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δικ</a:t>
            </a:r>
            <a:r>
              <a:rPr lang="en-GB" altLang="el-GR" dirty="0">
                <a:solidFill>
                  <a:srgbClr val="000000"/>
                </a:solidFill>
                <a:cs typeface="Times New Roman" pitchFamily="18" charset="0"/>
              </a:rPr>
              <a:t>αιώματος πώλησης  +</a:t>
            </a:r>
          </a:p>
          <a:p>
            <a:pPr algn="just"/>
            <a:r>
              <a:rPr lang="en-GB" altLang="el-GR" dirty="0">
                <a:solidFill>
                  <a:srgbClr val="000000"/>
                </a:solidFill>
                <a:cs typeface="Times New Roman" pitchFamily="18" charset="0"/>
              </a:rPr>
              <a:t>γ)	</a:t>
            </a:r>
            <a:r>
              <a:rPr lang="en-GB" altLang="el-GR" dirty="0" err="1">
                <a:solidFill>
                  <a:srgbClr val="000000"/>
                </a:solidFill>
                <a:cs typeface="Times New Roman" pitchFamily="18" charset="0"/>
              </a:rPr>
              <a:t>Ακάλυ</a:t>
            </a:r>
            <a:r>
              <a:rPr lang="en-GB" altLang="el-GR" dirty="0">
                <a:solidFill>
                  <a:srgbClr val="000000"/>
                </a:solidFill>
                <a:cs typeface="Times New Roman" pitchFamily="18" charset="0"/>
              </a:rPr>
              <a:t>πτη προθεσμιακή πώληση μετοχής    </a:t>
            </a:r>
          </a:p>
          <a:p>
            <a:pPr algn="just"/>
            <a:r>
              <a:rPr lang="en-GB" altLang="el-GR" dirty="0">
                <a:solidFill>
                  <a:srgbClr val="000000"/>
                </a:solidFill>
                <a:cs typeface="Times New Roman" pitchFamily="18" charset="0"/>
              </a:rPr>
              <a:t>δ)	</a:t>
            </a:r>
            <a:r>
              <a:rPr lang="en-GB" altLang="el-GR" dirty="0" err="1">
                <a:solidFill>
                  <a:srgbClr val="000000"/>
                </a:solidFill>
                <a:cs typeface="Times New Roman" pitchFamily="18" charset="0"/>
              </a:rPr>
              <a:t>Θέση</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Πώλησης</a:t>
            </a:r>
            <a:r>
              <a:rPr lang="en-GB" altLang="el-GR" dirty="0">
                <a:solidFill>
                  <a:srgbClr val="000000"/>
                </a:solidFill>
                <a:cs typeface="Times New Roman" pitchFamily="18" charset="0"/>
              </a:rPr>
              <a:t> </a:t>
            </a:r>
            <a:r>
              <a:rPr lang="en-GB" altLang="el-GR" dirty="0" err="1">
                <a:solidFill>
                  <a:srgbClr val="000000"/>
                </a:solidFill>
                <a:cs typeface="Times New Roman" pitchFamily="18" charset="0"/>
              </a:rPr>
              <a:t>σε</a:t>
            </a:r>
            <a:r>
              <a:rPr lang="en-GB" altLang="el-GR" dirty="0">
                <a:solidFill>
                  <a:srgbClr val="000000"/>
                </a:solidFill>
                <a:cs typeface="Times New Roman" pitchFamily="18" charset="0"/>
              </a:rPr>
              <a:t> ΣΜΕ</a:t>
            </a:r>
          </a:p>
        </p:txBody>
      </p:sp>
    </p:spTree>
    <p:extLst>
      <p:ext uri="{BB962C8B-B14F-4D97-AF65-F5344CB8AC3E}">
        <p14:creationId xmlns:p14="http://schemas.microsoft.com/office/powerpoint/2010/main" xmlns="" val="3428565305"/>
      </p:ext>
    </p:extLst>
  </p:cSld>
  <p:clrMapOvr>
    <a:masterClrMapping/>
  </p:clrMapOvr>
  <p:transition spd="med">
    <p:random/>
    <p:sndAc>
      <p:stSnd>
        <p:snd r:embed="rId2" name="projctor.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8690">
                                            <p:txEl>
                                              <p:pRg st="0" end="0"/>
                                            </p:txEl>
                                          </p:spTgt>
                                        </p:tgtEl>
                                        <p:attrNameLst>
                                          <p:attrName>style.visibility</p:attrName>
                                        </p:attrNameLst>
                                      </p:cBhvr>
                                      <p:to>
                                        <p:strVal val="visible"/>
                                      </p:to>
                                    </p:set>
                                    <p:animEffect transition="in" filter="wipe(left)">
                                      <p:cBhvr>
                                        <p:cTn id="7" dur="500"/>
                                        <p:tgtEl>
                                          <p:spTgt spid="4986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8690">
                                            <p:txEl>
                                              <p:pRg st="1" end="1"/>
                                            </p:txEl>
                                          </p:spTgt>
                                        </p:tgtEl>
                                        <p:attrNameLst>
                                          <p:attrName>style.visibility</p:attrName>
                                        </p:attrNameLst>
                                      </p:cBhvr>
                                      <p:to>
                                        <p:strVal val="visible"/>
                                      </p:to>
                                    </p:set>
                                    <p:animEffect transition="in" filter="wipe(left)">
                                      <p:cBhvr>
                                        <p:cTn id="12" dur="500"/>
                                        <p:tgtEl>
                                          <p:spTgt spid="49869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8690">
                                            <p:txEl>
                                              <p:pRg st="2" end="2"/>
                                            </p:txEl>
                                          </p:spTgt>
                                        </p:tgtEl>
                                        <p:attrNameLst>
                                          <p:attrName>style.visibility</p:attrName>
                                        </p:attrNameLst>
                                      </p:cBhvr>
                                      <p:to>
                                        <p:strVal val="visible"/>
                                      </p:to>
                                    </p:set>
                                    <p:animEffect transition="in" filter="wipe(left)">
                                      <p:cBhvr>
                                        <p:cTn id="17" dur="500"/>
                                        <p:tgtEl>
                                          <p:spTgt spid="49869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8690">
                                            <p:txEl>
                                              <p:pRg st="3" end="3"/>
                                            </p:txEl>
                                          </p:spTgt>
                                        </p:tgtEl>
                                        <p:attrNameLst>
                                          <p:attrName>style.visibility</p:attrName>
                                        </p:attrNameLst>
                                      </p:cBhvr>
                                      <p:to>
                                        <p:strVal val="visible"/>
                                      </p:to>
                                    </p:set>
                                    <p:animEffect transition="in" filter="wipe(left)">
                                      <p:cBhvr>
                                        <p:cTn id="22" dur="500"/>
                                        <p:tgtEl>
                                          <p:spTgt spid="49869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8690">
                                            <p:txEl>
                                              <p:pRg st="4" end="4"/>
                                            </p:txEl>
                                          </p:spTgt>
                                        </p:tgtEl>
                                        <p:attrNameLst>
                                          <p:attrName>style.visibility</p:attrName>
                                        </p:attrNameLst>
                                      </p:cBhvr>
                                      <p:to>
                                        <p:strVal val="visible"/>
                                      </p:to>
                                    </p:set>
                                    <p:animEffect transition="in" filter="wipe(left)">
                                      <p:cBhvr>
                                        <p:cTn id="27" dur="500"/>
                                        <p:tgtEl>
                                          <p:spTgt spid="49869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8690" grpId="0" build="p" autoUpdateAnimBg="0"/>
    </p:bldLst>
  </p:timing>
</p:sld>
</file>

<file path=ppt/theme/theme1.xml><?xml version="1.0" encoding="utf-8"?>
<a:theme xmlns:a="http://schemas.openxmlformats.org/drawingml/2006/main" name="Γραβάτα">
  <a:themeElements>
    <a:clrScheme name="Γραβάτα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Γραβάτα">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l-G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l-G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Γραβάτα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Γραβάτα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Γραβάτα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Γραβάτα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Γραβάτα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Γραβάτα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Designs\Γραβάτα.pot</Template>
  <TotalTime>16016</TotalTime>
  <Words>856</Words>
  <Application>Microsoft Office PowerPoint</Application>
  <PresentationFormat>Προβολή στην οθόνη (4:3)</PresentationFormat>
  <Paragraphs>191</Paragraphs>
  <Slides>33</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33</vt:i4>
      </vt:variant>
    </vt:vector>
  </HeadingPairs>
  <TitlesOfParts>
    <vt:vector size="35" baseType="lpstr">
      <vt:lpstr>Γραβάτα</vt:lpstr>
      <vt:lpstr>Φύλλο εργασίας</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Υπολογίστε την εσωτερική αξία και την αξία του χρόνου των παρακάτω δικαιωμάτων αγοράς όταν η τρέχουσα τιμή του υποκείμενου τίτλου είναι 2000 </vt:lpstr>
      <vt:lpstr>Υπολογίστε την εσωτερική αξία και την αξία του χρόνου των παρακάτω δικαιωμάτων αγοράς όταν η τρέχουσα τιμή άσκησης είναι 2000 </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vector>
  </TitlesOfParts>
  <Company>sn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Μεταβολή της Ονομαστικής Αξίας (Τιμής) της Μετοχής</dc:title>
  <dc:creator>ΝΙΚΟΣ</dc:creator>
  <cp:lastModifiedBy>User</cp:lastModifiedBy>
  <cp:revision>172</cp:revision>
  <dcterms:created xsi:type="dcterms:W3CDTF">2002-02-19T15:54:07Z</dcterms:created>
  <dcterms:modified xsi:type="dcterms:W3CDTF">2017-05-31T07:22:56Z</dcterms:modified>
</cp:coreProperties>
</file>