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4" r:id="rId4"/>
    <p:sldId id="283" r:id="rId5"/>
    <p:sldId id="286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85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E04"/>
    <a:srgbClr val="CC3300"/>
    <a:srgbClr val="DA0000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56" autoAdjust="0"/>
    <p:restoredTop sz="94656" autoAdjust="0"/>
  </p:normalViewPr>
  <p:slideViewPr>
    <p:cSldViewPr>
      <p:cViewPr>
        <p:scale>
          <a:sx n="91" d="100"/>
          <a:sy n="91" d="100"/>
        </p:scale>
        <p:origin x="-12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10/30/2016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10/30/2016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57290" y="2571744"/>
            <a:ext cx="6477000" cy="857256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tx1"/>
                </a:solidFill>
              </a:rPr>
              <a:t>Επιχειρησιακή Στρατηγική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Καθηγητής</a:t>
            </a:r>
            <a:r>
              <a:rPr lang="en-US" dirty="0" smtClean="0"/>
              <a:t>:</a:t>
            </a:r>
            <a:r>
              <a:rPr lang="el-GR" dirty="0" smtClean="0"/>
              <a:t> Καλογερίδης Νικόλαος</a:t>
            </a:r>
            <a:endParaRPr lang="el-GR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42852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42844" y="6072206"/>
            <a:ext cx="1928826" cy="685800"/>
          </a:xfrm>
          <a:prstGeom prst="rect">
            <a:avLst/>
          </a:prstGeom>
        </p:spPr>
        <p:txBody>
          <a:bodyPr vert="horz" anchor="ctr">
            <a:normAutofit fontScale="4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600" dirty="0" smtClean="0"/>
              <a:t>Η εφαρμογή της μεθόδου περιλαμβάνει </a:t>
            </a:r>
            <a:r>
              <a:rPr lang="el-GR" sz="1600" b="1" dirty="0" smtClean="0">
                <a:solidFill>
                  <a:srgbClr val="E25E04"/>
                </a:solidFill>
              </a:rPr>
              <a:t>5</a:t>
            </a:r>
            <a:r>
              <a:rPr lang="el-GR" sz="1600" dirty="0" smtClean="0"/>
              <a:t> φάσεις</a:t>
            </a:r>
            <a:r>
              <a:rPr lang="en-US" sz="1600" dirty="0" smtClean="0"/>
              <a:t>:</a:t>
            </a:r>
            <a:endParaRPr lang="el-GR" sz="1600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l-GR" sz="1600" b="1" dirty="0" smtClean="0">
                <a:solidFill>
                  <a:srgbClr val="E25E04"/>
                </a:solidFill>
              </a:rPr>
              <a:t>Σχεδιασμός</a:t>
            </a:r>
            <a:r>
              <a:rPr lang="el-GR" sz="1600" dirty="0" smtClean="0"/>
              <a:t>.</a:t>
            </a:r>
          </a:p>
          <a:p>
            <a:pPr marL="342900" indent="-342900" algn="just"/>
            <a:r>
              <a:rPr lang="el-GR" sz="1600" dirty="0" smtClean="0"/>
              <a:t>	Εδώ καθορίζεται το πεδίο εφαρμογής της σύγκρισης και ο τύπος οργανισμού που θα αποτελέσει την βάση για την σύγκριση.</a:t>
            </a:r>
          </a:p>
          <a:p>
            <a:pPr marL="342900" indent="-342900" algn="just">
              <a:buAutoNum type="arabicPeriod" startAt="2"/>
            </a:pPr>
            <a:r>
              <a:rPr lang="el-GR" sz="1600" b="1" dirty="0" smtClean="0">
                <a:solidFill>
                  <a:srgbClr val="E25E04"/>
                </a:solidFill>
              </a:rPr>
              <a:t>Ανάλυση</a:t>
            </a:r>
            <a:r>
              <a:rPr lang="el-GR" sz="1600" dirty="0" smtClean="0"/>
              <a:t>.</a:t>
            </a:r>
          </a:p>
          <a:p>
            <a:pPr marL="342900" indent="-342900" algn="just"/>
            <a:r>
              <a:rPr lang="el-GR" sz="1600" dirty="0" smtClean="0"/>
              <a:t>	Αφού συγκεντρωθούν τα δεδομένα, αναλύονται οι διαφορές ανάμεσα στην πηγή και τον αποδέκτη. Έτσι γίνεται αντιληπτή η βέλτιστη πρακτική.</a:t>
            </a:r>
          </a:p>
          <a:p>
            <a:pPr marL="342900" indent="-342900" algn="just">
              <a:buAutoNum type="arabicPeriod" startAt="3"/>
            </a:pPr>
            <a:r>
              <a:rPr lang="el-GR" sz="1600" b="1" dirty="0" smtClean="0">
                <a:solidFill>
                  <a:srgbClr val="E25E04"/>
                </a:solidFill>
              </a:rPr>
              <a:t>Ενσωμάτωση</a:t>
            </a:r>
            <a:r>
              <a:rPr lang="el-GR" sz="1600" dirty="0" smtClean="0"/>
              <a:t>.</a:t>
            </a:r>
          </a:p>
          <a:p>
            <a:pPr marL="342900" indent="-342900" algn="just"/>
            <a:r>
              <a:rPr lang="el-GR" sz="1600" dirty="0" smtClean="0"/>
              <a:t>	Αφορά την διαδικασία προετοιμασίας για την υλοποίηση των δράσεων.</a:t>
            </a:r>
          </a:p>
          <a:p>
            <a:pPr marL="342900" indent="-342900" algn="just">
              <a:buAutoNum type="arabicPeriod" startAt="4"/>
            </a:pPr>
            <a:r>
              <a:rPr lang="el-GR" sz="1600" b="1" dirty="0" smtClean="0">
                <a:solidFill>
                  <a:srgbClr val="E25E04"/>
                </a:solidFill>
              </a:rPr>
              <a:t>Δράση</a:t>
            </a:r>
            <a:r>
              <a:rPr lang="el-GR" sz="1600" dirty="0" smtClean="0"/>
              <a:t>.</a:t>
            </a:r>
          </a:p>
          <a:p>
            <a:pPr marL="342900" indent="-342900" algn="just"/>
            <a:r>
              <a:rPr lang="el-GR" sz="1600" dirty="0" smtClean="0"/>
              <a:t>	Υλοποίηση των πορισμάτων της συγκριτικής αξιολόγησης.</a:t>
            </a:r>
          </a:p>
          <a:p>
            <a:pPr marL="342900" indent="-342900" algn="just">
              <a:buAutoNum type="arabicPeriod" startAt="5"/>
            </a:pPr>
            <a:r>
              <a:rPr lang="el-GR" sz="1600" b="1" dirty="0" smtClean="0">
                <a:solidFill>
                  <a:srgbClr val="E25E04"/>
                </a:solidFill>
              </a:rPr>
              <a:t>Ωρίμανση</a:t>
            </a:r>
            <a:r>
              <a:rPr lang="el-GR" sz="1600" dirty="0" smtClean="0"/>
              <a:t>.</a:t>
            </a:r>
          </a:p>
          <a:p>
            <a:pPr marL="342900" indent="-342900" algn="just"/>
            <a:r>
              <a:rPr lang="el-GR" sz="1600" dirty="0" smtClean="0"/>
              <a:t>	Φάση κατά την οποία παρακολουθούμε την εξέλιξη των όσον υιοθετήσαμε.</a:t>
            </a:r>
            <a:endParaRPr lang="en-US" sz="1600" dirty="0" smtClean="0"/>
          </a:p>
          <a:p>
            <a:pPr algn="just"/>
            <a:r>
              <a:rPr lang="el-GR" sz="1600" dirty="0" smtClean="0"/>
              <a:t> </a:t>
            </a:r>
            <a:endParaRPr lang="el-GR" sz="1600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600" dirty="0" smtClean="0"/>
              <a:t>Μορφές συγκριτικής αξιολόγησης</a:t>
            </a:r>
            <a:r>
              <a:rPr lang="en-US" sz="1600" dirty="0" smtClean="0"/>
              <a:t>:</a:t>
            </a:r>
            <a:endParaRPr lang="el-GR" sz="1600" dirty="0" smtClean="0"/>
          </a:p>
          <a:p>
            <a:pPr algn="just">
              <a:buFont typeface="Arial" pitchFamily="34" charset="0"/>
              <a:buChar char="•"/>
            </a:pPr>
            <a:r>
              <a:rPr lang="el-GR" sz="1600" b="1" dirty="0" smtClean="0">
                <a:solidFill>
                  <a:srgbClr val="E25E04"/>
                </a:solidFill>
              </a:rPr>
              <a:t>Συγκριτική αξιολόγηση του ανταγωνιστή</a:t>
            </a:r>
            <a:r>
              <a:rPr lang="el-GR" sz="1600" dirty="0" smtClean="0"/>
              <a:t>. Εδώ εξετάζονται οι λόγοι για τους οποίους ο ανταγωνιστής παρουσιάζει υψηλότερη απόδοση.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b="1" dirty="0" smtClean="0">
                <a:solidFill>
                  <a:srgbClr val="E25E04"/>
                </a:solidFill>
              </a:rPr>
              <a:t>Εσωτερική συγκριτική αξιολόγηση</a:t>
            </a:r>
            <a:r>
              <a:rPr lang="el-GR" sz="1600" dirty="0" smtClean="0"/>
              <a:t>. Εφαρμόζεται σε εταιρίες που συγκεντρώνουν από κάτω τους πολλές επιμέρους μονάδες.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b="1" dirty="0" smtClean="0">
                <a:solidFill>
                  <a:srgbClr val="E25E04"/>
                </a:solidFill>
              </a:rPr>
              <a:t>Συγκριτική αξιολόγηση των διαδικασιών</a:t>
            </a:r>
            <a:r>
              <a:rPr lang="el-GR" sz="1600" dirty="0" smtClean="0"/>
              <a:t>. Μπορεί να εφαρμοστεί και από επιχειρήσεις που παράγουν διαφορετικά προϊόντα.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b="1" dirty="0" smtClean="0">
                <a:solidFill>
                  <a:srgbClr val="E25E04"/>
                </a:solidFill>
              </a:rPr>
              <a:t>Γενικευμένη συγκριτική αξιολόγηση</a:t>
            </a:r>
            <a:r>
              <a:rPr lang="el-GR" sz="16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sz="1600" dirty="0" smtClean="0"/>
          </a:p>
          <a:p>
            <a:pPr algn="just"/>
            <a:r>
              <a:rPr lang="el-GR" sz="1600" dirty="0" smtClean="0"/>
              <a:t> </a:t>
            </a:r>
            <a:endParaRPr lang="el-GR" sz="1600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643042" y="1142984"/>
            <a:ext cx="72866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Γιατί </a:t>
            </a:r>
            <a:r>
              <a:rPr lang="en-US" b="1" dirty="0" smtClean="0">
                <a:solidFill>
                  <a:srgbClr val="E25E04"/>
                </a:solidFill>
              </a:rPr>
              <a:t>benchmarking</a:t>
            </a:r>
            <a:r>
              <a:rPr lang="en-US" dirty="0" smtClean="0"/>
              <a:t>:</a:t>
            </a:r>
            <a:endParaRPr lang="el-GR" dirty="0" smtClean="0"/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Για την "αποκρυπτογράφηση" των στρατηγικών, πρακτικών, διαδικασιών όχι μόνο των ανταγωνιστών αλλά των καλυτέρων στο είδος , την ανίχνευση των δυνάμεων και αδυναμιών τους αλλά και τη χρήση της πληροφόρησης αυτής για τη σχεδίαση των βημάτων που πρέπει να ακολουθηθούν ώστε να ξεπεραστούν οι ανταγωνιστές. 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Η καλύτερη γνώση  των ανταγωνιστών και των δυνατών και αδύνατων σημείων τους αποτελεί τη βάση πάνω στην οποία η επιχείρηση μπορεί και πρέπει να βασιστεί για την απόκτηση του </a:t>
            </a:r>
            <a:r>
              <a:rPr lang="el-GR" b="1" dirty="0" smtClean="0">
                <a:solidFill>
                  <a:srgbClr val="E25E04"/>
                </a:solidFill>
              </a:rPr>
              <a:t>ανταγωνιστικού της πλεονεκτήματος</a:t>
            </a:r>
            <a:r>
              <a:rPr lang="el-GR" dirty="0" smtClean="0"/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Βοηθάει στην αναγνώριση στοιχείων της στρατηγικής των ανταγωνιστών που μπορεί να αποτελέσουν ανεκτίμητη πληροφόρηση για την επιχείρηση.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571604" y="1857364"/>
            <a:ext cx="7429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sz="1400" b="1" dirty="0" smtClean="0"/>
              <a:t>Συνέχεια </a:t>
            </a:r>
            <a:r>
              <a:rPr lang="el-GR" sz="1400" b="1" smtClean="0"/>
              <a:t>Ανάλυσης Εξωτερικού </a:t>
            </a:r>
            <a:r>
              <a:rPr lang="el-GR" sz="1400" b="1" dirty="0" smtClean="0"/>
              <a:t>περιβάλλοντος</a:t>
            </a:r>
            <a:endParaRPr lang="el-GR" sz="1400" b="1" dirty="0"/>
          </a:p>
          <a:p>
            <a:pPr algn="just"/>
            <a:r>
              <a:rPr lang="el-GR" sz="1400" b="1" dirty="0" smtClean="0">
                <a:solidFill>
                  <a:srgbClr val="FF0000"/>
                </a:solidFill>
              </a:rPr>
              <a:t>Επιπλέον θα παρατεθούν παραδείγματα και θα γίνουν ασκήσεις σχετικά με τα ανωτέρω.</a:t>
            </a:r>
          </a:p>
          <a:p>
            <a:pPr marL="342900" indent="-342900" algn="just"/>
            <a:endParaRPr lang="el-GR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just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sz="1400" b="1" dirty="0" smtClean="0">
              <a:solidFill>
                <a:srgbClr val="C00000"/>
              </a:solidFill>
            </a:endParaRPr>
          </a:p>
        </p:txBody>
      </p:sp>
      <p:sp>
        <p:nvSpPr>
          <p:cNvPr id="9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71422" y="2060848"/>
            <a:ext cx="1357306" cy="1466599"/>
          </a:xfrm>
        </p:spPr>
        <p:txBody>
          <a:bodyPr>
            <a:normAutofit/>
          </a:bodyPr>
          <a:lstStyle/>
          <a:p>
            <a:r>
              <a:rPr lang="el-G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Για το επόμενο μάθημα  </a:t>
            </a:r>
            <a:endParaRPr lang="el-GR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8" name="2 - Τίτλος"/>
          <p:cNvSpPr txBox="1">
            <a:spLocks/>
          </p:cNvSpPr>
          <p:nvPr/>
        </p:nvSpPr>
        <p:spPr>
          <a:xfrm>
            <a:off x="1643042" y="428604"/>
            <a:ext cx="7315200" cy="407194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  <a:buFont typeface="Arial" pitchFamily="34" charset="0"/>
              <a:buChar char="•"/>
            </a:pPr>
            <a:endParaRPr lang="en-US" sz="28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        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1428736"/>
            <a:ext cx="74295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ΤΕΛΟΣ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</a:t>
            </a:r>
            <a:r>
              <a:rPr lang="el-GR" sz="36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ΗΣ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ΕΝΟΤΗΤΑΣ </a:t>
            </a:r>
          </a:p>
          <a:p>
            <a:pPr marL="342900" indent="-342900" algn="ctr"/>
            <a:endParaRPr lang="el-GR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ΕΥΧΑΡΙΣΤΩ ΓΙΑ ΤΗΝ ΠΡΟΣΟΧΗ ΣΑΣ.</a:t>
            </a:r>
          </a:p>
          <a:p>
            <a:pPr marL="342900" indent="-342900" algn="ctr"/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285884" cy="1143008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rgbClr val="FF0000"/>
                </a:solidFill>
              </a:rPr>
              <a:t>Ανάλυση εσωτερικού περιβάλλοντος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rgbClr val="FF0000"/>
                </a:solidFill>
              </a:rPr>
              <a:t>Αστερισμός της αξίας.</a:t>
            </a:r>
            <a:endParaRPr lang="el-G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6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69294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>
                <a:solidFill>
                  <a:srgbClr val="E25E04"/>
                </a:solidFill>
              </a:rPr>
              <a:t>Αστερισμός της αξίας.</a:t>
            </a:r>
          </a:p>
          <a:p>
            <a:pPr algn="just"/>
            <a:endParaRPr lang="el-GR" b="1" dirty="0" smtClean="0">
              <a:solidFill>
                <a:srgbClr val="E25E04"/>
              </a:solidFill>
            </a:endParaRPr>
          </a:p>
          <a:p>
            <a:pPr algn="just"/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Οι</a:t>
            </a:r>
            <a:r>
              <a:rPr lang="el-GR" b="1" dirty="0" smtClean="0"/>
              <a:t> </a:t>
            </a:r>
            <a:r>
              <a:rPr lang="en-US" b="1" dirty="0" smtClean="0">
                <a:solidFill>
                  <a:srgbClr val="E25E04"/>
                </a:solidFill>
              </a:rPr>
              <a:t>Norman</a:t>
            </a:r>
            <a:r>
              <a:rPr lang="en-US" b="1" dirty="0" smtClean="0"/>
              <a:t> &amp; </a:t>
            </a:r>
            <a:r>
              <a:rPr lang="en-US" b="1" dirty="0" smtClean="0">
                <a:solidFill>
                  <a:srgbClr val="E25E04"/>
                </a:solidFill>
              </a:rPr>
              <a:t>Ramirez</a:t>
            </a:r>
            <a:r>
              <a:rPr lang="el-GR" b="1" dirty="0" smtClean="0"/>
              <a:t> </a:t>
            </a: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το</a:t>
            </a:r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1993 </a:t>
            </a: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με άρθρο τους στο </a:t>
            </a:r>
            <a:r>
              <a:rPr lang="en-US" dirty="0" smtClean="0">
                <a:solidFill>
                  <a:srgbClr val="E25E04"/>
                </a:solidFill>
              </a:rPr>
              <a:t>Harvard Business Review</a:t>
            </a:r>
            <a:r>
              <a:rPr lang="el-GR" dirty="0" smtClean="0"/>
              <a:t>, </a:t>
            </a: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θεώρησαν τη θεωρία της αλυσίδας αξίας ξεπερασμένη.</a:t>
            </a:r>
          </a:p>
          <a:p>
            <a:pPr algn="just"/>
            <a:endParaRPr lang="el-G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Στηρίζουν την άποψη τους στα εξής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el-G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 αξία αυξάνεται ανάλογα με το πώς ο πελάτης χρησιμοποιεί το προσφερόμενο προϊόν ή υπηρεσία.</a:t>
            </a:r>
          </a:p>
          <a:p>
            <a:pPr marL="0" lvl="1"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Οι 2 βασικές πηγές που ενδιαφέρουν στο σύγχρονο επιχειρησιακό περιβάλλον είναι οι γνώσεις που κατέχουν τα μέλη της επιχειρηματικής αυτής προσπάθειας (ικανότητες) και οι σχέσεις που διαμορφώνονται με την αγορά (πχ πελάτες). Η αξία διαμορφώνεται από την συμμετοχή και συνεργασία όλων των μερών και μοιάζει με </a:t>
            </a:r>
            <a:r>
              <a:rPr lang="el-GR" b="1" dirty="0" smtClean="0">
                <a:solidFill>
                  <a:srgbClr val="E25E04"/>
                </a:solidFill>
              </a:rPr>
              <a:t>αστερισμό της αξίας</a:t>
            </a:r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l-G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el-GR" b="1" dirty="0" smtClean="0">
              <a:solidFill>
                <a:srgbClr val="E25E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42844" y="2357430"/>
            <a:ext cx="1285884" cy="1143008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</a:t>
            </a:r>
          </a:p>
          <a:p>
            <a:r>
              <a:rPr lang="el-GR" b="1" dirty="0" smtClean="0">
                <a:solidFill>
                  <a:srgbClr val="FF0000"/>
                </a:solidFill>
              </a:rPr>
              <a:t>Ανάλυση εσωτερικού περιβάλλοντος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l-GR" b="1" dirty="0" smtClean="0">
                <a:solidFill>
                  <a:srgbClr val="FF0000"/>
                </a:solidFill>
              </a:rPr>
              <a:t>Αστερισμός της αξίας.</a:t>
            </a:r>
            <a:endParaRPr lang="el-G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6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14480" y="214290"/>
            <a:ext cx="69294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>
                <a:solidFill>
                  <a:srgbClr val="E25E04"/>
                </a:solidFill>
              </a:rPr>
              <a:t>Αστερισμός της αξίας.</a:t>
            </a:r>
          </a:p>
          <a:p>
            <a:pPr algn="just"/>
            <a:endParaRPr lang="el-GR" b="1" dirty="0" smtClean="0">
              <a:solidFill>
                <a:srgbClr val="E25E04"/>
              </a:solidFill>
            </a:endParaRPr>
          </a:p>
          <a:p>
            <a:pPr algn="just"/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Περιλαμβάνει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el-GR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προμηθευτές, 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συνεργαζόμενες επιχειρήσεις,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συμμαχίες,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πελάτες. </a:t>
            </a:r>
          </a:p>
          <a:p>
            <a:pPr algn="just"/>
            <a:endParaRPr lang="el-GR" u="sng" dirty="0" smtClean="0"/>
          </a:p>
          <a:p>
            <a:pPr algn="just"/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Ο βασικός στρατηγικός στόχος είναι η βελτιστοποίηση της συναρτησιακής σχέσης  που διαμορφώνεται ανάμεσα στα στοιχεία που συμμετέχουν στον «</a:t>
            </a:r>
            <a:r>
              <a:rPr lang="el-GR" b="1" dirty="0" smtClean="0">
                <a:solidFill>
                  <a:srgbClr val="E25E04"/>
                </a:solidFill>
              </a:rPr>
              <a:t>αστερισμό της αξίας</a:t>
            </a: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»</a:t>
            </a:r>
            <a:r>
              <a:rPr lang="el-G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l-GR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el-GR" b="1" dirty="0" smtClean="0">
              <a:solidFill>
                <a:srgbClr val="E25E0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 θεωρία της αλυσίδας αξίας είναι περιοριστική, βασίζεται στο  παραδοσιακό μοντέλο της γραμμικής , διαδοχικής και προς μία  μόνο κατεύθυνση σύνδεσης των μερών του αγαθού, όπου η αξία προστίθεται σε κάθε βήμα αυτής της γραμμής παραγωγής. </a:t>
            </a:r>
          </a:p>
          <a:p>
            <a:endParaRPr lang="el-GR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 σημασία της στρατηγικής επομένως συνίσταται στη σωστή τοποθέτηση της επιχείρησης και των δραστηριοτήτων της στην αλυσίδα παραγωγής. </a:t>
            </a:r>
          </a:p>
          <a:p>
            <a:endParaRPr lang="el-GR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 αξία όμως μπορεί να αυξάνεται ανάλογα με το πώς ο πελάτης χρησιμοποιεί το προσφερόμενο αγαθό ή υπηρεσία.</a:t>
            </a:r>
          </a:p>
          <a:p>
            <a:endParaRPr lang="el-GR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Τα εμπλεκόμενα μέρη που προαναφέραμε ονομάζονται «</a:t>
            </a:r>
            <a:r>
              <a:rPr lang="el-G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Αστερισμός αξίας</a:t>
            </a:r>
            <a:r>
              <a:rPr lang="el-GR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»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Ο </a:t>
            </a:r>
            <a:r>
              <a:rPr lang="el-GR" sz="2800" b="1" dirty="0" smtClean="0">
                <a:solidFill>
                  <a:srgbClr val="E25E04"/>
                </a:solidFill>
              </a:rPr>
              <a:t>Αστερισμός της Αξίας 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συνιστάτ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αι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από </a:t>
            </a:r>
            <a:r>
              <a:rPr lang="el-GR" sz="2800" b="1" dirty="0" smtClean="0">
                <a:solidFill>
                  <a:srgbClr val="E25E04"/>
                </a:solidFill>
              </a:rPr>
              <a:t>ικανότητες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και </a:t>
            </a:r>
            <a:r>
              <a:rPr lang="el-GR" sz="2800" b="1" dirty="0" smtClean="0">
                <a:solidFill>
                  <a:srgbClr val="E25E04"/>
                </a:solidFill>
              </a:rPr>
              <a:t>σχέσεις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Αστερισμός της αξίας.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643050"/>
            <a:ext cx="72866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>
                <a:solidFill>
                  <a:srgbClr val="E25E04"/>
                </a:solidFill>
              </a:rPr>
              <a:t>Βenchmarking</a:t>
            </a:r>
            <a:r>
              <a:rPr lang="el-GR" dirty="0" smtClean="0"/>
              <a:t> είναι</a:t>
            </a:r>
            <a:r>
              <a:rPr lang="en-US" dirty="0" smtClean="0"/>
              <a:t> </a:t>
            </a:r>
            <a:r>
              <a:rPr lang="el-GR" dirty="0" smtClean="0"/>
              <a:t>η διαδικασία</a:t>
            </a:r>
            <a:r>
              <a:rPr lang="en-US" dirty="0" smtClean="0"/>
              <a:t> </a:t>
            </a:r>
            <a:r>
              <a:rPr lang="el-GR" dirty="0" smtClean="0"/>
              <a:t>σύγκρισης</a:t>
            </a:r>
            <a:r>
              <a:rPr lang="en-US" dirty="0" smtClean="0"/>
              <a:t> </a:t>
            </a:r>
            <a:r>
              <a:rPr lang="el-GR" dirty="0" smtClean="0"/>
              <a:t>μιας</a:t>
            </a:r>
            <a:r>
              <a:rPr lang="en-US" dirty="0" smtClean="0"/>
              <a:t> </a:t>
            </a:r>
            <a:r>
              <a:rPr lang="el-GR" dirty="0" smtClean="0"/>
              <a:t>επιχείρησης</a:t>
            </a:r>
            <a:r>
              <a:rPr lang="en-US" dirty="0" smtClean="0"/>
              <a:t> </a:t>
            </a:r>
            <a:r>
              <a:rPr lang="el-GR" dirty="0" smtClean="0"/>
              <a:t>ή</a:t>
            </a:r>
            <a:r>
              <a:rPr lang="en-US" dirty="0" smtClean="0"/>
              <a:t> </a:t>
            </a:r>
            <a:r>
              <a:rPr lang="el-GR" dirty="0" smtClean="0"/>
              <a:t>ενός</a:t>
            </a:r>
            <a:r>
              <a:rPr lang="en-US" dirty="0" smtClean="0"/>
              <a:t> </a:t>
            </a:r>
            <a:r>
              <a:rPr lang="el-GR" dirty="0" smtClean="0"/>
              <a:t>οργανισμού</a:t>
            </a:r>
            <a:r>
              <a:rPr lang="en-US" dirty="0" smtClean="0"/>
              <a:t>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l-GR" dirty="0" smtClean="0"/>
              <a:t>σχέση</a:t>
            </a:r>
            <a:r>
              <a:rPr lang="en-US" dirty="0" smtClean="0"/>
              <a:t> </a:t>
            </a:r>
            <a:r>
              <a:rPr lang="el-GR" dirty="0" smtClean="0"/>
              <a:t>με</a:t>
            </a:r>
            <a:r>
              <a:rPr lang="en-US" dirty="0" smtClean="0"/>
              <a:t> </a:t>
            </a:r>
            <a:r>
              <a:rPr lang="el-GR" dirty="0" smtClean="0"/>
              <a:t>μία</a:t>
            </a:r>
            <a:r>
              <a:rPr lang="en-US" dirty="0" smtClean="0"/>
              <a:t> </a:t>
            </a:r>
            <a:r>
              <a:rPr lang="el-GR" dirty="0" smtClean="0"/>
              <a:t>επιχείρηση</a:t>
            </a:r>
            <a:r>
              <a:rPr lang="en-US" dirty="0" smtClean="0"/>
              <a:t> </a:t>
            </a:r>
            <a:r>
              <a:rPr lang="el-GR" dirty="0" smtClean="0"/>
              <a:t>που</a:t>
            </a:r>
            <a:r>
              <a:rPr lang="en-US" dirty="0" smtClean="0"/>
              <a:t> </a:t>
            </a:r>
            <a:r>
              <a:rPr lang="el-GR" dirty="0" smtClean="0"/>
              <a:t>είναι πρωτοπόρος στον κλάδο τόσο από άποψη απόδοσης όσο και σε σχέση με την γενικότερη λειτουργία της. </a:t>
            </a:r>
          </a:p>
          <a:p>
            <a:pPr algn="just"/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l-GR" dirty="0" smtClean="0"/>
              <a:t>σύγκριση</a:t>
            </a:r>
            <a:r>
              <a:rPr lang="en-US" dirty="0" smtClean="0"/>
              <a:t> </a:t>
            </a:r>
            <a:r>
              <a:rPr lang="el-GR" dirty="0" smtClean="0"/>
              <a:t>μπορεί</a:t>
            </a:r>
            <a:r>
              <a:rPr lang="en-US" dirty="0" smtClean="0"/>
              <a:t> </a:t>
            </a:r>
            <a:r>
              <a:rPr lang="el-GR" dirty="0" smtClean="0"/>
              <a:t>να</a:t>
            </a:r>
            <a:r>
              <a:rPr lang="en-US" dirty="0" smtClean="0"/>
              <a:t> </a:t>
            </a:r>
            <a:r>
              <a:rPr lang="el-GR" dirty="0" smtClean="0"/>
              <a:t>γίνει στο σύνολο της επιχείρησης</a:t>
            </a:r>
            <a:r>
              <a:rPr lang="en-US" dirty="0" smtClean="0"/>
              <a:t> </a:t>
            </a:r>
            <a:r>
              <a:rPr lang="el-GR" dirty="0" smtClean="0"/>
              <a:t>ή μπορεί να επικεντρωθεί σε ένα συγκεκριμένο κομμάτι της. </a:t>
            </a:r>
            <a:r>
              <a:rPr lang="en-US" dirty="0" smtClean="0"/>
              <a:t> </a:t>
            </a:r>
            <a:r>
              <a:rPr lang="el-GR" dirty="0" smtClean="0"/>
              <a:t>Η σύγκριση αυτή περιλαμβάνει ένα μεγάλο αριθμό μετρήσιμων παραμέτρων που επηρεάζουν την καθημερινή λειτουργία.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b="1" dirty="0" smtClean="0">
                <a:solidFill>
                  <a:srgbClr val="E25E04"/>
                </a:solidFill>
              </a:rPr>
              <a:t>Μέσω του Βenchmarking</a:t>
            </a:r>
            <a:r>
              <a:rPr lang="el-GR" dirty="0" smtClean="0"/>
              <a:t> είναι</a:t>
            </a:r>
            <a:r>
              <a:rPr lang="en-US" dirty="0" smtClean="0"/>
              <a:t> </a:t>
            </a:r>
            <a:r>
              <a:rPr lang="el-GR" dirty="0" smtClean="0"/>
              <a:t>επιχείρηση αναζητά την δυνατότητα εφαρμογής βέλτιστων πρακτικών που  επαγωγικά μπορούν να συμβάλλουν στην αυξημένη αποδοτικότητα.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Υπάρχουν 2 είδη </a:t>
            </a:r>
            <a:r>
              <a:rPr lang="en-US" dirty="0" smtClean="0"/>
              <a:t>benchmarking:</a:t>
            </a:r>
            <a:endParaRPr lang="el-GR" dirty="0" smtClean="0"/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Σύγκριση με μία επιχείρηση που παρουσιάζει εξαιρετικά αποτελέσματα στην γενική λειτουργία της ή σε επιμέρους τομείς. Από την διαδικασία αυτή προσδοκάτε η υιοθέτηση πρακτικών ανάπτυξης σε τομείς που υπάρχει υστέρηση. 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Σύγκριση με μια ομάδα επιχειρήσεων σε συγκεκριμένους προκαθορισμένους δείκτες. Σκοπός είναι η αναγνώριση των δυνατών και αδυνάτων σημείων της επιχείρησης.</a:t>
            </a:r>
            <a:endParaRPr lang="en-US" dirty="0" smtClean="0"/>
          </a:p>
          <a:p>
            <a:pPr algn="just"/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πολλαπλή αυτή σύγκριση μπορεί να αναφέρεται σε τομείς όπως</a:t>
            </a:r>
            <a:r>
              <a:rPr lang="en-US" dirty="0" smtClean="0"/>
              <a:t>:</a:t>
            </a:r>
            <a:endParaRPr lang="el-GR" dirty="0" smtClean="0"/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Χρηματοοικονομικά,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Στρατηγική,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Έρευνα και ανάπτυξη,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Τεχνολογία παραγωγής,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Προϊόντων και </a:t>
            </a:r>
            <a:r>
              <a:rPr lang="en-US" dirty="0" smtClean="0"/>
              <a:t>marketing,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Ποιότητας και ικανοποίησης πελατών,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Αποθήκης,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Αλυσίδας προμηθειών.</a:t>
            </a:r>
            <a:endParaRPr lang="en-US" dirty="0" smtClean="0"/>
          </a:p>
          <a:p>
            <a:pPr algn="just"/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Διαδικασία υλοποίησης </a:t>
            </a:r>
            <a:r>
              <a:rPr lang="en-US" b="1" dirty="0" smtClean="0">
                <a:solidFill>
                  <a:srgbClr val="E25E04"/>
                </a:solidFill>
              </a:rPr>
              <a:t>benchmarking</a:t>
            </a:r>
            <a:r>
              <a:rPr lang="en-US" dirty="0" smtClean="0"/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Ορισμός δεικτών προς σύγκριση,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Μέτρηση δεικτών σε μεγάλο αριθμό επιχειρήσεων,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Αξιολόγηση επιχείρησης με γνώμονα τους δείκτες αυτούς,</a:t>
            </a:r>
          </a:p>
          <a:p>
            <a:pPr algn="just">
              <a:buFont typeface="Arial" pitchFamily="34" charset="0"/>
              <a:buChar char="•"/>
            </a:pPr>
            <a:r>
              <a:rPr lang="el-GR" dirty="0" smtClean="0"/>
              <a:t>Εύρεση των σημείων όπου η επιχείρηση υστερεί σε σχέση με τις υπόλοιπες επιλεχθείσες επιχειρήσεις.</a:t>
            </a:r>
          </a:p>
          <a:p>
            <a:pPr algn="just">
              <a:buFont typeface="Arial" pitchFamily="34" charset="0"/>
              <a:buChar char="•"/>
            </a:pPr>
            <a:endParaRPr lang="el-GR" dirty="0" smtClean="0"/>
          </a:p>
          <a:p>
            <a:pPr algn="just"/>
            <a:r>
              <a:rPr lang="el-GR" dirty="0" smtClean="0"/>
              <a:t>Προϋπόθεση για την επιτυχία και αξιοπιστία της διαδικασίας είναι η ύπαρξη βάσης δεδομένων με μεγάλη έκταση.</a:t>
            </a:r>
            <a:endParaRPr lang="en-US" dirty="0" smtClean="0"/>
          </a:p>
          <a:p>
            <a:pPr algn="just"/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571604" y="357166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Μέθοδος Συγκριτικής Αξιολόγησης (</a:t>
            </a:r>
            <a:r>
              <a:rPr lang="en-US" sz="2800" b="1" dirty="0" smtClean="0">
                <a:solidFill>
                  <a:srgbClr val="E25E04"/>
                </a:solidFill>
              </a:rPr>
              <a:t>Benchmarking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sp>
        <p:nvSpPr>
          <p:cNvPr id="13" name="1 - Θέση κειμένου"/>
          <p:cNvSpPr txBox="1">
            <a:spLocks/>
          </p:cNvSpPr>
          <p:nvPr/>
        </p:nvSpPr>
        <p:spPr>
          <a:xfrm>
            <a:off x="142844" y="1571612"/>
            <a:ext cx="1285884" cy="114300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Ανάλυση εσωτερικού περιβάλλοντος</a:t>
            </a:r>
            <a:endParaRPr kumimoji="0" lang="en-US" sz="17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Μέθοδος συγκριτικής αξιολόγησης.</a:t>
            </a:r>
            <a:endParaRPr kumimoji="0" lang="el-GR" sz="1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714480" y="1285860"/>
            <a:ext cx="72866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Το κόστος υλοποίησης διαδικασιών </a:t>
            </a:r>
            <a:r>
              <a:rPr lang="en-US" b="1" dirty="0" smtClean="0">
                <a:solidFill>
                  <a:srgbClr val="E25E04"/>
                </a:solidFill>
              </a:rPr>
              <a:t>benchmarking</a:t>
            </a:r>
            <a:r>
              <a:rPr lang="en-US" dirty="0" smtClean="0"/>
              <a:t> </a:t>
            </a:r>
            <a:r>
              <a:rPr lang="el-GR" dirty="0" smtClean="0"/>
              <a:t>είναι σχετικά φθηνό και γι αυτό οι διαδικασίες αυτές μπορούν να ακολουθηθούν και από επιχειρήσεις που δεν έχουν μεγάλο μέγεθος.</a:t>
            </a:r>
          </a:p>
          <a:p>
            <a:pPr algn="just"/>
            <a:r>
              <a:rPr lang="el-GR" dirty="0" smtClean="0"/>
              <a:t>Το κόστος υλοποίησης </a:t>
            </a:r>
            <a:r>
              <a:rPr lang="el-GR" b="1" dirty="0" smtClean="0">
                <a:solidFill>
                  <a:srgbClr val="E25E04"/>
                </a:solidFill>
              </a:rPr>
              <a:t>περιλαμβάνει</a:t>
            </a:r>
            <a:r>
              <a:rPr lang="en-US" dirty="0" smtClean="0"/>
              <a:t>:</a:t>
            </a:r>
            <a:endParaRPr lang="el-GR" dirty="0" smtClean="0"/>
          </a:p>
          <a:p>
            <a:pPr algn="just">
              <a:buFont typeface="Arial" pitchFamily="34" charset="0"/>
              <a:buChar char="•"/>
            </a:pPr>
            <a:r>
              <a:rPr lang="el-GR" b="1" dirty="0" smtClean="0"/>
              <a:t>Το κόστος ανάληψης από τον ειδικό για την διαμόρφωση του ερωτηματολογίου,</a:t>
            </a:r>
          </a:p>
          <a:p>
            <a:pPr algn="just">
              <a:buFont typeface="Arial" pitchFamily="34" charset="0"/>
              <a:buChar char="•"/>
            </a:pPr>
            <a:r>
              <a:rPr lang="el-GR" b="1" dirty="0" smtClean="0"/>
              <a:t>Το κόστος χρήσης της βάσης δεδομένων</a:t>
            </a:r>
            <a:r>
              <a:rPr lang="el-GR" dirty="0" smtClean="0"/>
              <a:t>,</a:t>
            </a:r>
          </a:p>
          <a:p>
            <a:pPr algn="just">
              <a:buFont typeface="Arial" pitchFamily="34" charset="0"/>
              <a:buChar char="•"/>
            </a:pPr>
            <a:r>
              <a:rPr lang="el-GR" b="1" dirty="0" smtClean="0"/>
              <a:t>Την αμοιβή του συμβούλου συγκριτικής αξιολόγησης.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/>
          </a:p>
          <a:p>
            <a:pPr algn="just"/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2679</TotalTime>
  <Words>1079</Words>
  <Application>Microsoft Office PowerPoint</Application>
  <PresentationFormat>Προβολή στην οθόνη (4:3)</PresentationFormat>
  <Paragraphs>193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Median</vt:lpstr>
      <vt:lpstr>Επιχειρησιακή Στρατηγική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Επιχειρησιακή Στρατηγική</dc:title>
  <dc:creator>User</dc:creator>
  <cp:lastModifiedBy>User</cp:lastModifiedBy>
  <cp:revision>213</cp:revision>
  <dcterms:created xsi:type="dcterms:W3CDTF">2016-10-06T08:58:31Z</dcterms:created>
  <dcterms:modified xsi:type="dcterms:W3CDTF">2016-10-30T08:13:59Z</dcterms:modified>
</cp:coreProperties>
</file>