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4" r:id="rId22"/>
    <p:sldId id="277" r:id="rId23"/>
    <p:sldId id="278" r:id="rId24"/>
    <p:sldId id="279" r:id="rId25"/>
    <p:sldId id="280" r:id="rId26"/>
    <p:sldId id="281" r:id="rId27"/>
    <p:sldId id="283" r:id="rId2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e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46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46.e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46.emf"/><Relationship Id="rId4" Type="http://schemas.openxmlformats.org/officeDocument/2006/relationships/image" Target="../media/image6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D78C-F948-43A1-8542-BCBE1BF05A86}" type="datetimeFigureOut">
              <a:rPr lang="el-GR" smtClean="0"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DD8F5-E816-4B7C-A875-0B89F6D5AFB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D78C-F948-43A1-8542-BCBE1BF05A86}" type="datetimeFigureOut">
              <a:rPr lang="el-GR" smtClean="0"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DD8F5-E816-4B7C-A875-0B89F6D5AFB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D78C-F948-43A1-8542-BCBE1BF05A86}" type="datetimeFigureOut">
              <a:rPr lang="el-GR" smtClean="0"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DD8F5-E816-4B7C-A875-0B89F6D5AFB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D78C-F948-43A1-8542-BCBE1BF05A86}" type="datetimeFigureOut">
              <a:rPr lang="el-GR" smtClean="0"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DD8F5-E816-4B7C-A875-0B89F6D5AFB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D78C-F948-43A1-8542-BCBE1BF05A86}" type="datetimeFigureOut">
              <a:rPr lang="el-GR" smtClean="0"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DD8F5-E816-4B7C-A875-0B89F6D5AFB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D78C-F948-43A1-8542-BCBE1BF05A86}" type="datetimeFigureOut">
              <a:rPr lang="el-GR" smtClean="0"/>
              <a:t>30/3/2020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DD8F5-E816-4B7C-A875-0B89F6D5AFB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D78C-F948-43A1-8542-BCBE1BF05A86}" type="datetimeFigureOut">
              <a:rPr lang="el-GR" smtClean="0"/>
              <a:t>30/3/2020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DD8F5-E816-4B7C-A875-0B89F6D5AFB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D78C-F948-43A1-8542-BCBE1BF05A86}" type="datetimeFigureOut">
              <a:rPr lang="el-GR" smtClean="0"/>
              <a:t>30/3/2020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DD8F5-E816-4B7C-A875-0B89F6D5AFB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D78C-F948-43A1-8542-BCBE1BF05A86}" type="datetimeFigureOut">
              <a:rPr lang="el-GR" smtClean="0"/>
              <a:t>30/3/2020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DD8F5-E816-4B7C-A875-0B89F6D5AFB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D78C-F948-43A1-8542-BCBE1BF05A86}" type="datetimeFigureOut">
              <a:rPr lang="el-GR" smtClean="0"/>
              <a:t>30/3/2020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DD8F5-E816-4B7C-A875-0B89F6D5AFB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D78C-F948-43A1-8542-BCBE1BF05A86}" type="datetimeFigureOut">
              <a:rPr lang="el-GR" smtClean="0"/>
              <a:t>30/3/2020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DD8F5-E816-4B7C-A875-0B89F6D5AFB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FD78C-F948-43A1-8542-BCBE1BF05A86}" type="datetimeFigureOut">
              <a:rPr lang="el-GR" smtClean="0"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DD8F5-E816-4B7C-A875-0B89F6D5AFB8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emf"/><Relationship Id="rId4" Type="http://schemas.openxmlformats.org/officeDocument/2006/relationships/image" Target="../media/image3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50.wmf"/><Relationship Id="rId3" Type="http://schemas.openxmlformats.org/officeDocument/2006/relationships/oleObject" Target="../embeddings/oleObject2.bin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49.wmf"/><Relationship Id="rId5" Type="http://schemas.openxmlformats.org/officeDocument/2006/relationships/image" Target="../media/image46.emf"/><Relationship Id="rId15" Type="http://schemas.openxmlformats.org/officeDocument/2006/relationships/image" Target="../media/image51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Microsoft_Excel_97-2003_Worksheet1.xls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2.emf"/><Relationship Id="rId4" Type="http://schemas.openxmlformats.org/officeDocument/2006/relationships/oleObject" Target="../embeddings/Microsoft_Excel_97-2003_Worksheet2.xls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9.bin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46.emf"/><Relationship Id="rId4" Type="http://schemas.openxmlformats.org/officeDocument/2006/relationships/oleObject" Target="../embeddings/Microsoft_Excel_97-2003_Worksheet3.xls"/><Relationship Id="rId9" Type="http://schemas.openxmlformats.org/officeDocument/2006/relationships/image" Target="../media/image5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57.wmf"/><Relationship Id="rId3" Type="http://schemas.openxmlformats.org/officeDocument/2006/relationships/oleObject" Target="../embeddings/oleObject12.bin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56.wmf"/><Relationship Id="rId5" Type="http://schemas.openxmlformats.org/officeDocument/2006/relationships/image" Target="../media/image46.e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Microsoft_Excel_97-2003_Worksheet4.xls"/><Relationship Id="rId9" Type="http://schemas.openxmlformats.org/officeDocument/2006/relationships/image" Target="../media/image55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oleObject" Target="../embeddings/oleObject17.bin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60.wmf"/><Relationship Id="rId5" Type="http://schemas.openxmlformats.org/officeDocument/2006/relationships/image" Target="../media/image46.e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Microsoft_Excel_97-2003_Worksheet5.xls"/><Relationship Id="rId9" Type="http://schemas.openxmlformats.org/officeDocument/2006/relationships/image" Target="../media/image59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l-GR" sz="3200" b="1" dirty="0">
                <a:solidFill>
                  <a:srgbClr val="FF0000"/>
                </a:solidFill>
              </a:rPr>
              <a:t>Διακύμανση και τυπική απόκλιση των εκτιμητών</a:t>
            </a:r>
            <a:r>
              <a:rPr lang="el-GR" sz="1400" b="1" dirty="0"/>
              <a:t/>
            </a:r>
            <a:br>
              <a:rPr lang="el-GR" sz="1400" b="1" dirty="0"/>
            </a:b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1643050"/>
          </a:xfrm>
        </p:spPr>
        <p:txBody>
          <a:bodyPr>
            <a:normAutofit/>
          </a:bodyPr>
          <a:lstStyle/>
          <a:p>
            <a:pPr algn="just"/>
            <a:r>
              <a:rPr lang="el-GR" dirty="0"/>
              <a:t>Κατά τη μελέτη της αλληλεξάρτησης των μεταβλητών  και  παρατηρήθηκαν τα εξής ζεύγη τιμών:</a:t>
            </a:r>
          </a:p>
          <a:p>
            <a:pPr algn="just"/>
            <a:endParaRPr lang="el-GR" dirty="0"/>
          </a:p>
          <a:p>
            <a:endParaRPr lang="el-GR" dirty="0"/>
          </a:p>
        </p:txBody>
      </p:sp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50122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000348"/>
            <a:ext cx="1035851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71668" y="0"/>
            <a:ext cx="11787270" cy="4967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-357222" y="4286256"/>
          <a:ext cx="10501386" cy="2786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Έγγραφο" r:id="rId5" imgW="5283160" imgH="1507561" progId="Word.Document.12">
                  <p:embed/>
                </p:oleObj>
              </mc:Choice>
              <mc:Fallback>
                <p:oleObj name="Έγγραφο" r:id="rId5" imgW="5283160" imgH="1507561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57222" y="4286256"/>
                        <a:ext cx="10501386" cy="27860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001156" cy="6072206"/>
          </a:xfrm>
          <a:prstGeom prst="rect">
            <a:avLst/>
          </a:prstGeom>
          <a:noFill/>
        </p:spPr>
      </p:pic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5429264"/>
            <a:ext cx="7215238" cy="929474"/>
          </a:xfrm>
          <a:prstGeom prst="rect">
            <a:avLst/>
          </a:prstGeom>
          <a:noFill/>
        </p:spPr>
      </p:pic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1060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/>
          <a:lstStyle/>
          <a:p>
            <a:pPr algn="just"/>
            <a:r>
              <a:rPr lang="el-GR" dirty="0"/>
              <a:t>Αντικαθιστούμε </a:t>
            </a:r>
            <a:r>
              <a:rPr lang="el-GR" dirty="0" smtClean="0"/>
              <a:t>το                        στην </a:t>
            </a:r>
            <a:r>
              <a:rPr lang="el-GR" dirty="0"/>
              <a:t>πρώτη εξίσωση για να βρούμε την </a:t>
            </a:r>
            <a:r>
              <a:rPr lang="el-GR" dirty="0" smtClean="0"/>
              <a:t>τιμή του </a:t>
            </a:r>
            <a:endParaRPr lang="el-G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142852"/>
            <a:ext cx="2643206" cy="428628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642918"/>
            <a:ext cx="714380" cy="446488"/>
          </a:xfrm>
          <a:prstGeom prst="rect">
            <a:avLst/>
          </a:prstGeom>
          <a:noFill/>
        </p:spPr>
      </p:pic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785925"/>
            <a:ext cx="8786842" cy="394281"/>
          </a:xfrm>
          <a:prstGeom prst="rect">
            <a:avLst/>
          </a:prstGeom>
          <a:noFill/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2500305"/>
            <a:ext cx="6858048" cy="810871"/>
          </a:xfrm>
          <a:prstGeom prst="rect">
            <a:avLst/>
          </a:prstGeom>
          <a:noFill/>
        </p:spPr>
      </p:pic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9080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1739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5" y="3857628"/>
            <a:ext cx="7274429" cy="642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286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857868"/>
            <a:ext cx="2607086" cy="1000132"/>
          </a:xfrm>
          <a:prstGeom prst="rect">
            <a:avLst/>
          </a:prstGeom>
          <a:noFill/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125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4500570"/>
            <a:ext cx="3371874" cy="857256"/>
          </a:xfrm>
          <a:prstGeom prst="rect">
            <a:avLst/>
          </a:prstGeom>
          <a:noFill/>
        </p:spPr>
      </p:pic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5786453"/>
            <a:ext cx="3071834" cy="1093573"/>
          </a:xfrm>
          <a:prstGeom prst="rect">
            <a:avLst/>
          </a:prstGeom>
          <a:noFill/>
        </p:spPr>
      </p:pic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125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8145040" cy="1257288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1270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2071678"/>
            <a:ext cx="6000792" cy="1173542"/>
          </a:xfrm>
          <a:prstGeom prst="rect">
            <a:avLst/>
          </a:prstGeom>
          <a:noFill/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3500438"/>
            <a:ext cx="3857652" cy="403415"/>
          </a:xfrm>
          <a:prstGeom prst="rect">
            <a:avLst/>
          </a:prstGeom>
          <a:noFill/>
        </p:spPr>
      </p:pic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4500570"/>
            <a:ext cx="6500858" cy="1118055"/>
          </a:xfrm>
          <a:prstGeom prst="rect">
            <a:avLst/>
          </a:prstGeom>
          <a:noFill/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5857892"/>
            <a:ext cx="6000792" cy="588804"/>
          </a:xfrm>
          <a:prstGeom prst="rect">
            <a:avLst/>
          </a:prstGeom>
          <a:noFill/>
        </p:spPr>
      </p:pic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1301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1504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0" y="2120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2419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8229600" cy="4525963"/>
          </a:xfrm>
        </p:spPr>
        <p:txBody>
          <a:bodyPr/>
          <a:lstStyle/>
          <a:p>
            <a:r>
              <a:rPr lang="el-GR" b="1" dirty="0"/>
              <a:t>γ)</a:t>
            </a:r>
            <a:endParaRPr lang="el-GR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908" y="0"/>
            <a:ext cx="1021563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5286388"/>
            <a:ext cx="2952760" cy="7381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6297119"/>
            <a:ext cx="4572032" cy="560881"/>
          </a:xfrm>
          <a:prstGeom prst="rect">
            <a:avLst/>
          </a:prstGeom>
          <a:solidFill>
            <a:srgbClr val="FFFF00"/>
          </a:solidFill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500042"/>
            <a:ext cx="3929058" cy="707230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1785926"/>
            <a:ext cx="6402631" cy="428628"/>
          </a:xfrm>
          <a:prstGeom prst="rect">
            <a:avLst/>
          </a:prstGeom>
          <a:noFill/>
        </p:spPr>
      </p:pic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88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2928933"/>
            <a:ext cx="8572560" cy="743099"/>
          </a:xfrm>
          <a:prstGeom prst="rect">
            <a:avLst/>
          </a:prstGeom>
          <a:noFill/>
        </p:spPr>
      </p:pic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9706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4786322"/>
            <a:ext cx="9144000" cy="207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/>
          <a:lstStyle/>
          <a:p>
            <a:r>
              <a:rPr lang="el-GR" b="1" dirty="0"/>
              <a:t>δ)</a:t>
            </a:r>
            <a:r>
              <a:rPr lang="el-GR" dirty="0"/>
              <a:t> Ο δείκτης συσχέτισης  μπορεί να υπολογισθεί με δυο τρόπους:</a:t>
            </a:r>
          </a:p>
          <a:p>
            <a:r>
              <a:rPr lang="el-GR" b="1" dirty="0"/>
              <a:t>1</a:t>
            </a:r>
            <a:r>
              <a:rPr lang="el-GR" b="1" baseline="30000" dirty="0"/>
              <a:t>ος</a:t>
            </a:r>
            <a:r>
              <a:rPr lang="el-GR" b="1" dirty="0"/>
              <a:t> τρόπος: </a:t>
            </a:r>
            <a:r>
              <a:rPr lang="el-GR" dirty="0"/>
              <a:t>Γνωρίζουμε ότι ισχύει:</a:t>
            </a:r>
          </a:p>
          <a:p>
            <a:endParaRPr lang="el-GR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2143116"/>
            <a:ext cx="8286808" cy="33443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8229600" cy="357165"/>
          </a:xfrm>
        </p:spPr>
        <p:txBody>
          <a:bodyPr>
            <a:normAutofit fontScale="62500" lnSpcReduction="20000"/>
          </a:bodyPr>
          <a:lstStyle/>
          <a:p>
            <a:r>
              <a:rPr lang="el-GR" b="1" dirty="0"/>
              <a:t>2</a:t>
            </a:r>
            <a:r>
              <a:rPr lang="el-GR" b="1" baseline="30000" dirty="0"/>
              <a:t>ος</a:t>
            </a:r>
            <a:r>
              <a:rPr lang="el-GR" b="1" dirty="0"/>
              <a:t> τρόπος:</a:t>
            </a:r>
            <a:endParaRPr lang="el-GR" dirty="0"/>
          </a:p>
        </p:txBody>
      </p:sp>
      <p:pic>
        <p:nvPicPr>
          <p:cNvPr id="31766" name="Picture 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604"/>
            <a:ext cx="9858412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1767" name="Picture 2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5982340"/>
            <a:ext cx="8643998" cy="875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1769" name="Picture 2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4643446"/>
            <a:ext cx="1859620" cy="500066"/>
          </a:xfrm>
          <a:prstGeom prst="rect">
            <a:avLst/>
          </a:prstGeom>
          <a:noFill/>
        </p:spPr>
      </p:pic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0" y="88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4500570"/>
          </a:xfrm>
        </p:spPr>
        <p:txBody>
          <a:bodyPr/>
          <a:lstStyle/>
          <a:p>
            <a:pPr algn="just"/>
            <a:r>
              <a:rPr lang="el-GR" dirty="0"/>
              <a:t>Π</a:t>
            </a:r>
            <a:r>
              <a:rPr lang="el-GR" dirty="0" smtClean="0"/>
              <a:t>έρα </a:t>
            </a:r>
            <a:r>
              <a:rPr lang="el-GR" dirty="0"/>
              <a:t>από την </a:t>
            </a:r>
            <a:r>
              <a:rPr lang="el-GR" b="1" i="1" dirty="0">
                <a:solidFill>
                  <a:srgbClr val="FF0000"/>
                </a:solidFill>
              </a:rPr>
              <a:t>αμεροληψία</a:t>
            </a:r>
            <a:r>
              <a:rPr lang="el-GR" dirty="0"/>
              <a:t>, μας ενδιαφέρει ιδιαίτερα και η </a:t>
            </a:r>
            <a:r>
              <a:rPr lang="el-GR" b="1" dirty="0">
                <a:solidFill>
                  <a:srgbClr val="FF0000"/>
                </a:solidFill>
              </a:rPr>
              <a:t>μέτρηση της μέσης απόκλισης </a:t>
            </a:r>
            <a:r>
              <a:rPr lang="el-GR" b="1" dirty="0"/>
              <a:t>της εκτίμησης</a:t>
            </a:r>
            <a:r>
              <a:rPr lang="el-GR" dirty="0"/>
              <a:t> από την </a:t>
            </a:r>
            <a:r>
              <a:rPr lang="el-GR" b="1" dirty="0"/>
              <a:t>πραγματική τιμή </a:t>
            </a:r>
            <a:r>
              <a:rPr lang="el-GR" dirty="0"/>
              <a:t>κάθε παραμέτρου. </a:t>
            </a:r>
            <a:endParaRPr lang="en-US" dirty="0" smtClean="0"/>
          </a:p>
          <a:p>
            <a:pPr lvl="1" algn="just"/>
            <a:r>
              <a:rPr lang="el-GR" dirty="0" smtClean="0"/>
              <a:t>Η </a:t>
            </a:r>
            <a:r>
              <a:rPr lang="el-GR" b="1" i="1" dirty="0"/>
              <a:t>διασπορά των εκτιμητών</a:t>
            </a:r>
            <a:r>
              <a:rPr lang="el-GR" dirty="0"/>
              <a:t> από την πραγματική τιμή μετράται με τη </a:t>
            </a:r>
            <a:r>
              <a:rPr lang="el-GR" b="1" i="1" dirty="0"/>
              <a:t>διακύμανση</a:t>
            </a:r>
            <a:r>
              <a:rPr lang="el-GR" dirty="0"/>
              <a:t> ή την </a:t>
            </a:r>
            <a:r>
              <a:rPr lang="el-GR" b="1" i="1" dirty="0"/>
              <a:t>τυπική απόκλιση</a:t>
            </a:r>
            <a:r>
              <a:rPr lang="el-GR" dirty="0"/>
              <a:t> των εν λόγω </a:t>
            </a:r>
            <a:r>
              <a:rPr lang="el-GR" dirty="0" smtClean="0"/>
              <a:t>εκτιμητών</a:t>
            </a:r>
          </a:p>
          <a:p>
            <a:pPr algn="just"/>
            <a:r>
              <a:rPr lang="el-GR" dirty="0"/>
              <a:t>Αποδεικνύεται ότι η διακύμανση </a:t>
            </a:r>
            <a:r>
              <a:rPr lang="el-GR" dirty="0" smtClean="0"/>
              <a:t>των εκτιμητών    </a:t>
            </a:r>
            <a:r>
              <a:rPr lang="el-GR" dirty="0"/>
              <a:t>ισούται με: </a:t>
            </a:r>
          </a:p>
          <a:p>
            <a:pPr algn="just"/>
            <a:endParaRPr lang="el-GR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4429132"/>
            <a:ext cx="4286280" cy="955629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117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5786453"/>
            <a:ext cx="4643470" cy="9919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0"/>
            <a:ext cx="8640960" cy="7000900"/>
          </a:xfrm>
        </p:spPr>
        <p:txBody>
          <a:bodyPr>
            <a:normAutofit/>
          </a:bodyPr>
          <a:lstStyle/>
          <a:p>
            <a:pPr algn="just"/>
            <a:r>
              <a:rPr lang="el-GR" dirty="0"/>
              <a:t>Από την υψηλή τιμή του συντελεστή συσχέτισης συνάγεται ότι η αλληλεξάρτηση των παραπάνω </a:t>
            </a:r>
            <a:r>
              <a:rPr lang="el-GR" dirty="0" smtClean="0"/>
              <a:t>δ</a:t>
            </a:r>
            <a:r>
              <a:rPr lang="el-GR" dirty="0"/>
              <a:t>ύ</a:t>
            </a:r>
            <a:r>
              <a:rPr lang="el-GR" dirty="0" smtClean="0"/>
              <a:t>ο </a:t>
            </a:r>
            <a:r>
              <a:rPr lang="el-GR" dirty="0"/>
              <a:t>μεταβλητών  </a:t>
            </a:r>
            <a:r>
              <a:rPr lang="el-GR" dirty="0" smtClean="0"/>
              <a:t>είναι </a:t>
            </a:r>
            <a:r>
              <a:rPr lang="el-GR" dirty="0"/>
              <a:t>υψηλή, </a:t>
            </a:r>
            <a:endParaRPr lang="el-GR" dirty="0" smtClean="0"/>
          </a:p>
          <a:p>
            <a:pPr lvl="1" algn="just"/>
            <a:r>
              <a:rPr lang="el-GR" dirty="0" smtClean="0"/>
              <a:t>ενώ </a:t>
            </a:r>
            <a:r>
              <a:rPr lang="el-GR" dirty="0"/>
              <a:t>από το πρόσημο συμπεραίνουμε ότι η κατεύθυνση της σχέσης είναι αρνητική, </a:t>
            </a:r>
            <a:endParaRPr lang="el-GR" dirty="0" smtClean="0"/>
          </a:p>
          <a:p>
            <a:pPr lvl="2" algn="just"/>
            <a:r>
              <a:rPr lang="el-GR" sz="2800" dirty="0" smtClean="0"/>
              <a:t>όταν </a:t>
            </a:r>
            <a:r>
              <a:rPr lang="el-GR" sz="2800" dirty="0"/>
              <a:t>αυξάνεται η μία μεταβλητή,  μειώνεται η άλλη.   </a:t>
            </a:r>
          </a:p>
          <a:p>
            <a:pPr algn="just"/>
            <a:r>
              <a:rPr lang="el-GR" b="1" dirty="0"/>
              <a:t>Σημειώνεται ότι ο συντελεστής συσχέτισης είναι στατιστικό μέτρο  που μας πληροφορεί για τη </a:t>
            </a:r>
            <a:r>
              <a:rPr lang="el-GR" b="1" dirty="0" err="1"/>
              <a:t>συµµεταβολή</a:t>
            </a:r>
            <a:r>
              <a:rPr lang="el-GR" b="1" dirty="0"/>
              <a:t> των υπό εξέταση μεταβλητών και όχι για την ύπαρξη αιτιώδους σχέσης</a:t>
            </a:r>
            <a:r>
              <a:rPr lang="el-GR" dirty="0"/>
              <a:t>. 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/>
          <p:cNvPicPr/>
          <p:nvPr/>
        </p:nvPicPr>
        <p:blipFill>
          <a:blip r:embed="rId2"/>
          <a:srcRect r="35888" b="3564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0768" name="Object 0"/>
          <p:cNvGraphicFramePr>
            <a:graphicFrameLocks noChangeAspect="1"/>
          </p:cNvGraphicFramePr>
          <p:nvPr/>
        </p:nvGraphicFramePr>
        <p:xfrm>
          <a:off x="0" y="152400"/>
          <a:ext cx="91440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8" name="Φύλλο εργασίας" r:id="rId4" imgW="6105754" imgH="1162504" progId="Excel.Sheet.8">
                  <p:embed/>
                </p:oleObj>
              </mc:Choice>
              <mc:Fallback>
                <p:oleObj name="Φύλλο εργασίας" r:id="rId4" imgW="6105754" imgH="1162504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2400"/>
                        <a:ext cx="9144000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69" name="Object 1"/>
          <p:cNvGraphicFramePr>
            <a:graphicFrameLocks noChangeAspect="1"/>
          </p:cNvGraphicFramePr>
          <p:nvPr/>
        </p:nvGraphicFramePr>
        <p:xfrm>
          <a:off x="0" y="3581400"/>
          <a:ext cx="5181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9" name="Εξίσωση" r:id="rId6" imgW="2400120" imgH="317160" progId="Equation.3">
                  <p:embed/>
                </p:oleObj>
              </mc:Choice>
              <mc:Fallback>
                <p:oleObj name="Εξίσωση" r:id="rId6" imgW="2400120" imgH="3171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581400"/>
                        <a:ext cx="5181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5470525" y="3927475"/>
            <a:ext cx="50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>
                <a:sym typeface="Wingdings" pitchFamily="2" charset="2"/>
              </a:rPr>
              <a:t></a:t>
            </a:r>
            <a:endParaRPr lang="el-GR"/>
          </a:p>
        </p:txBody>
      </p:sp>
      <p:graphicFrame>
        <p:nvGraphicFramePr>
          <p:cNvPr id="160770" name="Object 2"/>
          <p:cNvGraphicFramePr>
            <a:graphicFrameLocks noChangeAspect="1"/>
          </p:cNvGraphicFramePr>
          <p:nvPr/>
        </p:nvGraphicFramePr>
        <p:xfrm>
          <a:off x="0" y="4343400"/>
          <a:ext cx="5715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0" name="Εξίσωση" r:id="rId8" imgW="2958840" imgH="317160" progId="Equation.3">
                  <p:embed/>
                </p:oleObj>
              </mc:Choice>
              <mc:Fallback>
                <p:oleObj name="Εξίσωση" r:id="rId8" imgW="2958840" imgH="3171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343400"/>
                        <a:ext cx="5715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14" name="Text Box 6"/>
          <p:cNvSpPr txBox="1">
            <a:spLocks noChangeArrowheads="1"/>
          </p:cNvSpPr>
          <p:nvPr/>
        </p:nvSpPr>
        <p:spPr bwMode="auto">
          <a:xfrm>
            <a:off x="212725" y="4991100"/>
            <a:ext cx="4713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>
                <a:latin typeface="Bookman Old Style" pitchFamily="18" charset="0"/>
                <a:cs typeface="Tahoma" pitchFamily="34" charset="0"/>
              </a:rPr>
              <a:t>Η λύση του συστήματος μας δίνει</a:t>
            </a:r>
            <a:endParaRPr lang="el-GR"/>
          </a:p>
        </p:txBody>
      </p:sp>
      <p:graphicFrame>
        <p:nvGraphicFramePr>
          <p:cNvPr id="160771" name="Object 3"/>
          <p:cNvGraphicFramePr>
            <a:graphicFrameLocks noChangeAspect="1"/>
          </p:cNvGraphicFramePr>
          <p:nvPr/>
        </p:nvGraphicFramePr>
        <p:xfrm>
          <a:off x="5257800" y="4800600"/>
          <a:ext cx="1219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1" name="Εξίσωση" r:id="rId10" imgW="545760" imgH="304560" progId="Equation.3">
                  <p:embed/>
                </p:oleObj>
              </mc:Choice>
              <mc:Fallback>
                <p:oleObj name="Εξίσωση" r:id="rId10" imgW="545760" imgH="3045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800600"/>
                        <a:ext cx="1219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72" name="Object 4"/>
          <p:cNvGraphicFramePr>
            <a:graphicFrameLocks noChangeAspect="1"/>
          </p:cNvGraphicFramePr>
          <p:nvPr/>
        </p:nvGraphicFramePr>
        <p:xfrm>
          <a:off x="6934200" y="4876800"/>
          <a:ext cx="1143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2" name="Εξίσωση" r:id="rId12" imgW="520560" imgH="304560" progId="Equation.3">
                  <p:embed/>
                </p:oleObj>
              </mc:Choice>
              <mc:Fallback>
                <p:oleObj name="Εξίσωση" r:id="rId12" imgW="520560" imgH="3045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876800"/>
                        <a:ext cx="1143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73" name="Object 5"/>
          <p:cNvGraphicFramePr>
            <a:graphicFrameLocks noChangeAspect="1"/>
          </p:cNvGraphicFramePr>
          <p:nvPr/>
        </p:nvGraphicFramePr>
        <p:xfrm>
          <a:off x="1752600" y="5486400"/>
          <a:ext cx="289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3" name="Εξίσωση" r:id="rId14" imgW="952200" imgH="304560" progId="Equation.3">
                  <p:embed/>
                </p:oleObj>
              </mc:Choice>
              <mc:Fallback>
                <p:oleObj name="Εξίσωση" r:id="rId14" imgW="952200" imgH="30456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486400"/>
                        <a:ext cx="289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6434" name="Object 2"/>
          <p:cNvGraphicFramePr>
            <a:graphicFrameLocks noChangeAspect="1"/>
          </p:cNvGraphicFramePr>
          <p:nvPr/>
        </p:nvGraphicFramePr>
        <p:xfrm>
          <a:off x="0" y="0"/>
          <a:ext cx="9144000" cy="640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2" name="Γράφημα" r:id="rId4" imgW="5448650" imgH="2381584" progId="Excel.Chart.8">
                  <p:embed/>
                </p:oleObj>
              </mc:Choice>
              <mc:Fallback>
                <p:oleObj name="Γράφημα" r:id="rId4" imgW="5448650" imgH="2381584" progId="Excel.Char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40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1792" name="Object 1024"/>
          <p:cNvGraphicFramePr>
            <a:graphicFrameLocks noChangeAspect="1"/>
          </p:cNvGraphicFramePr>
          <p:nvPr/>
        </p:nvGraphicFramePr>
        <p:xfrm>
          <a:off x="0" y="152400"/>
          <a:ext cx="91440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4" name="Φύλλο εργασίας" r:id="rId4" imgW="6105754" imgH="1162504" progId="Excel.Sheet.8">
                  <p:embed/>
                </p:oleObj>
              </mc:Choice>
              <mc:Fallback>
                <p:oleObj name="Φύλλο εργασίας" r:id="rId4" imgW="6105754" imgH="1162504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2400"/>
                        <a:ext cx="9144000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793" name="Object 1025"/>
          <p:cNvGraphicFramePr>
            <a:graphicFrameLocks noChangeAspect="1"/>
          </p:cNvGraphicFramePr>
          <p:nvPr/>
        </p:nvGraphicFramePr>
        <p:xfrm>
          <a:off x="304800" y="3810000"/>
          <a:ext cx="85344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5" name="Εξίσωση" r:id="rId6" imgW="4520880" imgH="520560" progId="Equation.3">
                  <p:embed/>
                </p:oleObj>
              </mc:Choice>
              <mc:Fallback>
                <p:oleObj name="Εξίσωση" r:id="rId6" imgW="4520880" imgH="5205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810000"/>
                        <a:ext cx="85344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8491" name="Text Box 11"/>
          <p:cNvSpPr txBox="1">
            <a:spLocks noChangeArrowheads="1"/>
          </p:cNvSpPr>
          <p:nvPr/>
        </p:nvSpPr>
        <p:spPr bwMode="auto">
          <a:xfrm>
            <a:off x="0" y="4876800"/>
            <a:ext cx="411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>
                <a:latin typeface="Bookman Old Style" pitchFamily="18" charset="0"/>
                <a:cs typeface="Tahoma" pitchFamily="34" charset="0"/>
              </a:rPr>
              <a:t>Μέσο τετραγωνικό   σφάλμα</a:t>
            </a:r>
            <a:endParaRPr lang="el-GR">
              <a:latin typeface="Bookman Old Style" pitchFamily="18" charset="0"/>
              <a:cs typeface="Times New Roman" pitchFamily="18" charset="0"/>
            </a:endParaRPr>
          </a:p>
          <a:p>
            <a:endParaRPr lang="el-GR"/>
          </a:p>
        </p:txBody>
      </p:sp>
      <p:sp>
        <p:nvSpPr>
          <p:cNvPr id="148493" name="Line 13"/>
          <p:cNvSpPr>
            <a:spLocks noChangeShapeType="1"/>
          </p:cNvSpPr>
          <p:nvPr/>
        </p:nvSpPr>
        <p:spPr bwMode="auto">
          <a:xfrm flipV="1">
            <a:off x="0" y="5562600"/>
            <a:ext cx="937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graphicFrame>
        <p:nvGraphicFramePr>
          <p:cNvPr id="161794" name="Object 1026"/>
          <p:cNvGraphicFramePr>
            <a:graphicFrameLocks noChangeAspect="1"/>
          </p:cNvGraphicFramePr>
          <p:nvPr/>
        </p:nvGraphicFramePr>
        <p:xfrm>
          <a:off x="228600" y="5638800"/>
          <a:ext cx="2209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6" name="Εξίσωση" r:id="rId8" imgW="583920" imgH="253800" progId="Equation.3">
                  <p:embed/>
                </p:oleObj>
              </mc:Choice>
              <mc:Fallback>
                <p:oleObj name="Εξίσωση" r:id="rId8" imgW="583920" imgH="253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638800"/>
                        <a:ext cx="2209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8495" name="Text Box 15"/>
          <p:cNvSpPr txBox="1">
            <a:spLocks noChangeArrowheads="1"/>
          </p:cNvSpPr>
          <p:nvPr/>
        </p:nvSpPr>
        <p:spPr bwMode="auto">
          <a:xfrm>
            <a:off x="2209800" y="5791200"/>
            <a:ext cx="420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/>
              <a:t>=2,03 τυπικό σφάλμα απόκλισης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2816" name="Object 1024"/>
          <p:cNvGraphicFramePr>
            <a:graphicFrameLocks noChangeAspect="1"/>
          </p:cNvGraphicFramePr>
          <p:nvPr/>
        </p:nvGraphicFramePr>
        <p:xfrm>
          <a:off x="0" y="152400"/>
          <a:ext cx="91440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6" name="Φύλλο εργασίας" r:id="rId4" imgW="6105754" imgH="1162504" progId="Excel.Sheet.8">
                  <p:embed/>
                </p:oleObj>
              </mc:Choice>
              <mc:Fallback>
                <p:oleObj name="Φύλλο εργασίας" r:id="rId4" imgW="6105754" imgH="1162504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2400"/>
                        <a:ext cx="9144000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17" name="Object 1025"/>
          <p:cNvGraphicFramePr>
            <a:graphicFrameLocks noChangeAspect="1"/>
          </p:cNvGraphicFramePr>
          <p:nvPr/>
        </p:nvGraphicFramePr>
        <p:xfrm>
          <a:off x="152400" y="3733800"/>
          <a:ext cx="2209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7" name="Εξίσωση" r:id="rId6" imgW="583920" imgH="253800" progId="Equation.3">
                  <p:embed/>
                </p:oleObj>
              </mc:Choice>
              <mc:Fallback>
                <p:oleObj name="Εξίσωση" r:id="rId6" imgW="58392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733800"/>
                        <a:ext cx="2209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9511" name="Text Box 7"/>
          <p:cNvSpPr txBox="1">
            <a:spLocks noChangeArrowheads="1"/>
          </p:cNvSpPr>
          <p:nvPr/>
        </p:nvSpPr>
        <p:spPr bwMode="auto">
          <a:xfrm>
            <a:off x="2057400" y="3886200"/>
            <a:ext cx="420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/>
              <a:t>=2,03 τυπικό σφάλμα απόκλισης</a:t>
            </a:r>
          </a:p>
        </p:txBody>
      </p:sp>
      <p:graphicFrame>
        <p:nvGraphicFramePr>
          <p:cNvPr id="162818" name="Object 1026"/>
          <p:cNvGraphicFramePr>
            <a:graphicFrameLocks noChangeAspect="1"/>
          </p:cNvGraphicFramePr>
          <p:nvPr/>
        </p:nvGraphicFramePr>
        <p:xfrm>
          <a:off x="228600" y="4419600"/>
          <a:ext cx="762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8" name="Εξίσωση" r:id="rId8" imgW="177480" imgH="203040" progId="Equation.3">
                  <p:embed/>
                </p:oleObj>
              </mc:Choice>
              <mc:Fallback>
                <p:oleObj name="Εξίσωση" r:id="rId8" imgW="17748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419600"/>
                        <a:ext cx="762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9513" name="Text Box 9"/>
          <p:cNvSpPr txBox="1">
            <a:spLocks noChangeArrowheads="1"/>
          </p:cNvSpPr>
          <p:nvPr/>
        </p:nvSpPr>
        <p:spPr bwMode="auto">
          <a:xfrm>
            <a:off x="838200" y="44958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800"/>
              <a:t>=3 </a:t>
            </a:r>
          </a:p>
        </p:txBody>
      </p:sp>
      <p:graphicFrame>
        <p:nvGraphicFramePr>
          <p:cNvPr id="162819" name="Object 1027"/>
          <p:cNvGraphicFramePr>
            <a:graphicFrameLocks noChangeAspect="1"/>
          </p:cNvGraphicFramePr>
          <p:nvPr/>
        </p:nvGraphicFramePr>
        <p:xfrm>
          <a:off x="2286000" y="4267200"/>
          <a:ext cx="58674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9" name="Εξίσωση" r:id="rId10" imgW="3073320" imgH="596880" progId="Equation.3">
                  <p:embed/>
                </p:oleObj>
              </mc:Choice>
              <mc:Fallback>
                <p:oleObj name="Εξίσωση" r:id="rId10" imgW="3073320" imgH="5968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267200"/>
                        <a:ext cx="58674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0" name="Object 1028"/>
          <p:cNvGraphicFramePr>
            <a:graphicFrameLocks noChangeAspect="1"/>
          </p:cNvGraphicFramePr>
          <p:nvPr/>
        </p:nvGraphicFramePr>
        <p:xfrm>
          <a:off x="1752600" y="5486400"/>
          <a:ext cx="6705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0" name="Εξίσωση" r:id="rId12" imgW="2476440" imgH="495000" progId="Equation.3">
                  <p:embed/>
                </p:oleObj>
              </mc:Choice>
              <mc:Fallback>
                <p:oleObj name="Εξίσωση" r:id="rId12" imgW="2476440" imgH="495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486400"/>
                        <a:ext cx="6705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40" name="Object 1024"/>
          <p:cNvGraphicFramePr>
            <a:graphicFrameLocks noChangeAspect="1"/>
          </p:cNvGraphicFramePr>
          <p:nvPr/>
        </p:nvGraphicFramePr>
        <p:xfrm>
          <a:off x="0" y="0"/>
          <a:ext cx="914400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6" name="Φύλλο εργασίας" r:id="rId4" imgW="6105754" imgH="1162504" progId="Excel.Sheet.8">
                  <p:embed/>
                </p:oleObj>
              </mc:Choice>
              <mc:Fallback>
                <p:oleObj name="Φύλλο εργασίας" r:id="rId4" imgW="6105754" imgH="1162504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41" name="Object 1025"/>
          <p:cNvGraphicFramePr>
            <a:graphicFrameLocks noChangeAspect="1"/>
          </p:cNvGraphicFramePr>
          <p:nvPr/>
        </p:nvGraphicFramePr>
        <p:xfrm>
          <a:off x="0" y="2590800"/>
          <a:ext cx="9144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7" name="Εξίσωση" r:id="rId6" imgW="5384520" imgH="342720" progId="Equation.3">
                  <p:embed/>
                </p:oleObj>
              </mc:Choice>
              <mc:Fallback>
                <p:oleObj name="Εξίσωση" r:id="rId6" imgW="5384520" imgH="3427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590800"/>
                        <a:ext cx="9144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42" name="Object 1026"/>
          <p:cNvGraphicFramePr>
            <a:graphicFrameLocks noChangeAspect="1"/>
          </p:cNvGraphicFramePr>
          <p:nvPr/>
        </p:nvGraphicFramePr>
        <p:xfrm>
          <a:off x="1066800" y="3505200"/>
          <a:ext cx="1524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8" name="Εξίσωση" r:id="rId8" imgW="571320" imgH="253800" progId="Equation.3">
                  <p:embed/>
                </p:oleObj>
              </mc:Choice>
              <mc:Fallback>
                <p:oleObj name="Εξίσωση" r:id="rId8" imgW="571320" imgH="253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05200"/>
                        <a:ext cx="1524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9" name="Text Box 1035"/>
          <p:cNvSpPr txBox="1">
            <a:spLocks noChangeArrowheads="1"/>
          </p:cNvSpPr>
          <p:nvPr/>
        </p:nvSpPr>
        <p:spPr bwMode="auto">
          <a:xfrm>
            <a:off x="0" y="3505200"/>
            <a:ext cx="1463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cs typeface="Times New Roman" pitchFamily="18" charset="0"/>
              </a:rPr>
              <a:t>SST = </a:t>
            </a:r>
            <a:r>
              <a:rPr lang="el-GR">
                <a:cs typeface="Times New Roman" pitchFamily="18" charset="0"/>
              </a:rPr>
              <a:t>Σ</a:t>
            </a:r>
            <a:r>
              <a:rPr lang="el-GR"/>
              <a:t> </a:t>
            </a:r>
          </a:p>
        </p:txBody>
      </p:sp>
      <p:sp>
        <p:nvSpPr>
          <p:cNvPr id="150540" name="Text Box 1036"/>
          <p:cNvSpPr txBox="1">
            <a:spLocks noChangeArrowheads="1"/>
          </p:cNvSpPr>
          <p:nvPr/>
        </p:nvSpPr>
        <p:spPr bwMode="auto">
          <a:xfrm>
            <a:off x="2514600" y="3505200"/>
            <a:ext cx="66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=80</a:t>
            </a:r>
            <a:endParaRPr lang="el-GR"/>
          </a:p>
        </p:txBody>
      </p:sp>
      <p:sp>
        <p:nvSpPr>
          <p:cNvPr id="150541" name="Text Box 1037"/>
          <p:cNvSpPr txBox="1">
            <a:spLocks noChangeArrowheads="1"/>
          </p:cNvSpPr>
          <p:nvPr/>
        </p:nvSpPr>
        <p:spPr bwMode="auto">
          <a:xfrm>
            <a:off x="136525" y="4079875"/>
            <a:ext cx="452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>
                <a:cs typeface="Times New Roman" pitchFamily="18" charset="0"/>
              </a:rPr>
              <a:t>SSR = SST-SSE = 80 – 12,4 =67,6</a:t>
            </a:r>
            <a:r>
              <a:rPr lang="el-GR"/>
              <a:t> </a:t>
            </a:r>
          </a:p>
        </p:txBody>
      </p:sp>
      <p:graphicFrame>
        <p:nvGraphicFramePr>
          <p:cNvPr id="163843" name="Object 1027"/>
          <p:cNvGraphicFramePr>
            <a:graphicFrameLocks noChangeAspect="1"/>
          </p:cNvGraphicFramePr>
          <p:nvPr/>
        </p:nvGraphicFramePr>
        <p:xfrm>
          <a:off x="228600" y="4800600"/>
          <a:ext cx="3886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9" name="Εξίσωση" r:id="rId10" imgW="1511280" imgH="520560" progId="Equation.3">
                  <p:embed/>
                </p:oleObj>
              </mc:Choice>
              <mc:Fallback>
                <p:oleObj name="Εξίσωση" r:id="rId10" imgW="1511280" imgH="5205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800600"/>
                        <a:ext cx="38862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43" name="Text Box 1039"/>
          <p:cNvSpPr txBox="1">
            <a:spLocks noChangeArrowheads="1"/>
          </p:cNvSpPr>
          <p:nvPr/>
        </p:nvSpPr>
        <p:spPr bwMode="auto">
          <a:xfrm>
            <a:off x="4175125" y="5146675"/>
            <a:ext cx="88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=0,85</a:t>
            </a:r>
            <a:endParaRPr lang="el-GR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3140968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/>
              <a:t>Άσκηση</a:t>
            </a:r>
            <a:r>
              <a:rPr lang="en-US" dirty="0" smtClean="0"/>
              <a:t>:</a:t>
            </a:r>
            <a:r>
              <a:rPr lang="el-GR" dirty="0" smtClean="0"/>
              <a:t> Κατά </a:t>
            </a:r>
            <a:r>
              <a:rPr lang="el-GR" dirty="0"/>
              <a:t>τη μελέτη της αλληλεξάρτησης των μεταβλητών  και  παρατηρήθηκαν τα εξής ζεύγη τιμών:</a:t>
            </a:r>
          </a:p>
          <a:p>
            <a:pPr algn="just"/>
            <a:endParaRPr lang="el-GR" dirty="0"/>
          </a:p>
          <a:p>
            <a:endParaRPr lang="el-GR" dirty="0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000348"/>
            <a:ext cx="1035851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159703"/>
              </p:ext>
            </p:extLst>
          </p:nvPr>
        </p:nvGraphicFramePr>
        <p:xfrm>
          <a:off x="683568" y="1772816"/>
          <a:ext cx="8064895" cy="1065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9851"/>
                <a:gridCol w="1743761"/>
                <a:gridCol w="1743761"/>
                <a:gridCol w="1743761"/>
                <a:gridCol w="1743761"/>
              </a:tblGrid>
              <a:tr h="541951">
                <a:tc>
                  <a:txBody>
                    <a:bodyPr/>
                    <a:lstStyle/>
                    <a:p>
                      <a:pPr algn="l" fontAlgn="b"/>
                      <a:r>
                        <a:rPr lang="el-GR" sz="3200" u="none" strike="noStrike" dirty="0">
                          <a:effectLst/>
                        </a:rPr>
                        <a:t>Υ</a:t>
                      </a:r>
                      <a:endParaRPr lang="el-G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2</a:t>
                      </a:r>
                      <a:endParaRPr lang="el-G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4</a:t>
                      </a:r>
                      <a:endParaRPr lang="el-G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6</a:t>
                      </a:r>
                      <a:endParaRPr lang="el-GR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7</a:t>
                      </a:r>
                      <a:endParaRPr lang="el-GR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523299">
                <a:tc>
                  <a:txBody>
                    <a:bodyPr/>
                    <a:lstStyle/>
                    <a:p>
                      <a:pPr algn="l" fontAlgn="b"/>
                      <a:r>
                        <a:rPr lang="el-GR" sz="3200" u="none" strike="noStrike">
                          <a:effectLst/>
                        </a:rPr>
                        <a:t>Χ</a:t>
                      </a:r>
                      <a:endParaRPr lang="el-GR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1</a:t>
                      </a:r>
                      <a:endParaRPr lang="el-GR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2</a:t>
                      </a:r>
                      <a:endParaRPr lang="el-G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2</a:t>
                      </a:r>
                      <a:endParaRPr lang="el-G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4</a:t>
                      </a:r>
                      <a:endParaRPr lang="el-G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12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pPr algn="just"/>
            <a:r>
              <a:rPr lang="el-GR" sz="2800" dirty="0"/>
              <a:t>οι παραπάνω τύποι δεν ισχύουν στην περίπτωση της </a:t>
            </a:r>
            <a:r>
              <a:rPr lang="el-GR" sz="2800" b="1" i="1" dirty="0" err="1">
                <a:solidFill>
                  <a:srgbClr val="0070C0"/>
                </a:solidFill>
              </a:rPr>
              <a:t>ετεροσκεδαστικότητας</a:t>
            </a:r>
            <a:r>
              <a:rPr lang="el-GR" sz="2800" dirty="0"/>
              <a:t>. </a:t>
            </a:r>
            <a:endParaRPr lang="el-GR" sz="2800" dirty="0" smtClean="0"/>
          </a:p>
          <a:p>
            <a:pPr algn="just"/>
            <a:r>
              <a:rPr lang="el-GR" sz="2800" dirty="0"/>
              <a:t>Στις περισσότερες αναλύσεις ενδιαφερόμαστε για τον συντελεστή </a:t>
            </a:r>
            <a:r>
              <a:rPr lang="el-GR" sz="2800" dirty="0" smtClean="0"/>
              <a:t>της </a:t>
            </a:r>
            <a:r>
              <a:rPr lang="el-GR" sz="2800" dirty="0"/>
              <a:t>μεταβλητής  </a:t>
            </a:r>
            <a:r>
              <a:rPr lang="el-GR" sz="2800" dirty="0" smtClean="0"/>
              <a:t>Χ </a:t>
            </a:r>
          </a:p>
          <a:p>
            <a:pPr lvl="1" algn="just"/>
            <a:r>
              <a:rPr lang="el-GR" b="1" dirty="0" smtClean="0">
                <a:solidFill>
                  <a:srgbClr val="FF0000"/>
                </a:solidFill>
              </a:rPr>
              <a:t>όσο </a:t>
            </a:r>
            <a:r>
              <a:rPr lang="el-GR" b="1" dirty="0">
                <a:solidFill>
                  <a:srgbClr val="FF0000"/>
                </a:solidFill>
              </a:rPr>
              <a:t>μεγαλύτερο είναι το μέσο τετραγωνικό σφάλμα </a:t>
            </a:r>
            <a:r>
              <a:rPr lang="el-GR" b="1" dirty="0" smtClean="0">
                <a:solidFill>
                  <a:srgbClr val="FF0000"/>
                </a:solidFill>
              </a:rPr>
              <a:t> σ</a:t>
            </a:r>
            <a:r>
              <a:rPr lang="el-GR" b="1" baseline="30000" dirty="0" smtClean="0">
                <a:solidFill>
                  <a:srgbClr val="FF0000"/>
                </a:solidFill>
              </a:rPr>
              <a:t>2</a:t>
            </a:r>
            <a:r>
              <a:rPr lang="el-GR" b="1" dirty="0" smtClean="0">
                <a:solidFill>
                  <a:srgbClr val="FF0000"/>
                </a:solidFill>
              </a:rPr>
              <a:t>, </a:t>
            </a:r>
            <a:r>
              <a:rPr lang="el-GR" b="1" dirty="0">
                <a:solidFill>
                  <a:srgbClr val="FF0000"/>
                </a:solidFill>
              </a:rPr>
              <a:t>τόσο μεγαλύτερη θα είναι και η διακύμανση  </a:t>
            </a:r>
            <a:endParaRPr lang="el-GR" b="1" dirty="0" smtClean="0">
              <a:solidFill>
                <a:srgbClr val="FF0000"/>
              </a:solidFill>
            </a:endParaRPr>
          </a:p>
          <a:p>
            <a:pPr lvl="2" algn="just"/>
            <a:r>
              <a:rPr lang="el-GR" dirty="0" smtClean="0"/>
              <a:t>γεγονός </a:t>
            </a:r>
            <a:r>
              <a:rPr lang="el-GR" dirty="0"/>
              <a:t>που με τη σειρά του επαυξάνει το διάστημα εμπιστοσύνης του εν λόγω </a:t>
            </a:r>
            <a:r>
              <a:rPr lang="el-GR" dirty="0" smtClean="0"/>
              <a:t>συντελεστή</a:t>
            </a:r>
          </a:p>
          <a:p>
            <a:pPr lvl="1" algn="just"/>
            <a:r>
              <a:rPr lang="el-GR" b="1" dirty="0">
                <a:solidFill>
                  <a:srgbClr val="FF0000"/>
                </a:solidFill>
              </a:rPr>
              <a:t>η αυξανόμενη μεταβλητότητα της </a:t>
            </a:r>
            <a:r>
              <a:rPr lang="el-GR" b="1" dirty="0" smtClean="0">
                <a:solidFill>
                  <a:srgbClr val="FF0000"/>
                </a:solidFill>
              </a:rPr>
              <a:t>μεταβλητής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l-GR" dirty="0" smtClean="0"/>
              <a:t>, </a:t>
            </a:r>
            <a:endParaRPr lang="en-US" dirty="0" smtClean="0"/>
          </a:p>
          <a:p>
            <a:pPr lvl="2" algn="just"/>
            <a:r>
              <a:rPr lang="el-GR" dirty="0" smtClean="0"/>
              <a:t>εκφράζεται </a:t>
            </a:r>
            <a:r>
              <a:rPr lang="el-GR" dirty="0"/>
              <a:t>με τον παρονομαστή του σχετικού τύπου , </a:t>
            </a:r>
            <a:endParaRPr lang="en-US" dirty="0" smtClean="0"/>
          </a:p>
          <a:p>
            <a:pPr lvl="2" algn="just"/>
            <a:r>
              <a:rPr lang="el-GR" b="1" dirty="0" smtClean="0">
                <a:solidFill>
                  <a:srgbClr val="FF0000"/>
                </a:solidFill>
              </a:rPr>
              <a:t>μειώνει </a:t>
            </a:r>
            <a:r>
              <a:rPr lang="el-GR" b="1" dirty="0">
                <a:solidFill>
                  <a:srgbClr val="FF0000"/>
                </a:solidFill>
              </a:rPr>
              <a:t>τη διακύμανση </a:t>
            </a:r>
            <a:r>
              <a:rPr lang="el-GR" dirty="0"/>
              <a:t>και </a:t>
            </a:r>
            <a:endParaRPr lang="en-US" dirty="0" smtClean="0"/>
          </a:p>
          <a:p>
            <a:pPr lvl="3" algn="just"/>
            <a:r>
              <a:rPr lang="el-GR" sz="2400" dirty="0" smtClean="0"/>
              <a:t>επομένως </a:t>
            </a:r>
            <a:r>
              <a:rPr lang="el-GR" sz="2400" dirty="0"/>
              <a:t>συντελεί στην καλύτερη προσέγγιση της πραγματικής τιμής του εν λόγω εκτιμητή.</a:t>
            </a:r>
          </a:p>
          <a:p>
            <a:pPr lvl="2" algn="just"/>
            <a:endParaRPr lang="el-GR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0"/>
            <a:ext cx="4286280" cy="9556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715148"/>
          </a:xfrm>
        </p:spPr>
        <p:txBody>
          <a:bodyPr>
            <a:normAutofit/>
          </a:bodyPr>
          <a:lstStyle/>
          <a:p>
            <a:pPr algn="just"/>
            <a:r>
              <a:rPr lang="el-GR" dirty="0"/>
              <a:t>Στις εμπειρικές εφαρμογές, είναι ευνόητο ότι δεν είναι </a:t>
            </a:r>
            <a:r>
              <a:rPr lang="el-GR" dirty="0" smtClean="0"/>
              <a:t>διαθέσιμη </a:t>
            </a:r>
            <a:r>
              <a:rPr lang="el-GR" dirty="0"/>
              <a:t>η</a:t>
            </a:r>
            <a:r>
              <a:rPr lang="el-GR" dirty="0" smtClean="0"/>
              <a:t> πληθυσμιακή παράμετρος σ</a:t>
            </a:r>
            <a:r>
              <a:rPr lang="el-GR" baseline="30000" dirty="0" smtClean="0"/>
              <a:t>2</a:t>
            </a:r>
            <a:r>
              <a:rPr lang="el-GR" dirty="0" smtClean="0"/>
              <a:t>  </a:t>
            </a:r>
          </a:p>
          <a:p>
            <a:pPr lvl="1" algn="just"/>
            <a:r>
              <a:rPr lang="el-GR" dirty="0" smtClean="0"/>
              <a:t>εκτιμούνται</a:t>
            </a:r>
            <a:r>
              <a:rPr lang="el-GR" dirty="0"/>
              <a:t>, από το υπό μελέτη δείγμα, οι δειγματικές διακυμάνσεις και τυπικές αποκλίσεις των σχετικών </a:t>
            </a:r>
            <a:r>
              <a:rPr lang="el-GR" dirty="0" err="1" smtClean="0"/>
              <a:t>παραμέτρων.Η</a:t>
            </a:r>
            <a:r>
              <a:rPr lang="el-GR" dirty="0" smtClean="0"/>
              <a:t> </a:t>
            </a:r>
            <a:r>
              <a:rPr lang="el-GR" dirty="0"/>
              <a:t>δειγματική διακύμανση και τυπική απόκλιση </a:t>
            </a:r>
            <a:r>
              <a:rPr lang="el-GR" dirty="0" smtClean="0"/>
              <a:t>των εκτιμητών  </a:t>
            </a:r>
            <a:r>
              <a:rPr lang="el-GR" dirty="0"/>
              <a:t>είναι: </a:t>
            </a:r>
          </a:p>
          <a:p>
            <a:endParaRPr lang="el-GR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970" y="2984822"/>
            <a:ext cx="2724997" cy="1000132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2786058"/>
            <a:ext cx="3643338" cy="1397660"/>
          </a:xfrm>
          <a:prstGeom prst="rect">
            <a:avLst/>
          </a:prstGeom>
          <a:noFill/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125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5733256"/>
            <a:ext cx="3214710" cy="1076772"/>
          </a:xfrm>
          <a:prstGeom prst="rect">
            <a:avLst/>
          </a:prstGeom>
          <a:noFill/>
        </p:spPr>
      </p:pic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22803" y="5554145"/>
            <a:ext cx="3571900" cy="1271596"/>
          </a:xfrm>
          <a:prstGeom prst="rect">
            <a:avLst/>
          </a:prstGeom>
          <a:noFill/>
        </p:spPr>
      </p:pic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1250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87374" y="4437112"/>
                <a:ext cx="3501728" cy="9939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S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80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/>
                              </a:rPr>
                              <m:t>𝑆𝑆𝐸</m:t>
                            </m:r>
                          </m:num>
                          <m:den>
                            <m:r>
                              <a:rPr lang="en-US" sz="2800" b="0" i="1" dirty="0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800" b="0" i="1" dirty="0" smtClean="0">
                                <a:latin typeface="Cambria Math"/>
                              </a:rPr>
                              <m:t>−2</m:t>
                            </m:r>
                          </m:den>
                        </m:f>
                      </m:e>
                    </m:rad>
                    <m:r>
                      <a:rPr lang="en-US" sz="2800" b="0" i="1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sz="2800" b="0" i="1" dirty="0" smtClean="0">
                                    <a:latin typeface="Cambria Math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en-US" sz="2800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sz="2800" i="1" dirty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i="1" dirty="0">
                                            <a:latin typeface="Cambria Math"/>
                                          </a:rPr>
                                          <m:t>𝑌</m:t>
                                        </m:r>
                                      </m:e>
                                      <m:sub>
                                        <m:r>
                                          <a:rPr lang="en-US" sz="2800" i="1" dirty="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800" i="1" dirty="0">
                                        <a:latin typeface="Cambria Math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2800" i="1" dirty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̂"/>
                                            <m:ctrlPr>
                                              <a:rPr lang="en-US" sz="2800" i="1" dirty="0">
                                                <a:latin typeface="Cambria Math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2800" i="1" dirty="0">
                                                <a:latin typeface="Cambria Math"/>
                                              </a:rPr>
                                              <m:t>𝑌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2800" i="1" dirty="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800" b="0" i="1" dirty="0" smtClean="0">
                                        <a:latin typeface="Cambria Math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sz="2800" b="0" i="1" dirty="0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en-US" sz="2800" b="0" i="1" dirty="0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800" b="0" i="1" dirty="0" smtClean="0">
                                <a:latin typeface="Cambria Math"/>
                              </a:rPr>
                              <m:t>−2</m:t>
                            </m:r>
                          </m:den>
                        </m:f>
                      </m:e>
                    </m:rad>
                  </m:oMath>
                </a14:m>
                <a:endParaRPr lang="el-GR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7374" y="4437112"/>
                <a:ext cx="3501728" cy="99399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00B0F0"/>
                </a:solidFill>
              </a:rPr>
              <a:t>Συντελεστής Συσχέτισης </a:t>
            </a:r>
            <a:endParaRPr lang="el-GR" dirty="0">
              <a:solidFill>
                <a:srgbClr val="00B0F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5929354"/>
          </a:xfrm>
        </p:spPr>
        <p:txBody>
          <a:bodyPr/>
          <a:lstStyle/>
          <a:p>
            <a:pPr algn="just"/>
            <a:r>
              <a:rPr lang="el-GR" dirty="0"/>
              <a:t>Ο συντελεστής συσχέτισης ρ εκφράζει το βαθμό και τον τρόπο της γραμμικής συνάφειας μεταξύ δυο μεταβλητών Υ και Χ. </a:t>
            </a:r>
            <a:endParaRPr lang="el-GR" dirty="0" smtClean="0"/>
          </a:p>
          <a:p>
            <a:pPr algn="just"/>
            <a:r>
              <a:rPr lang="el-GR" dirty="0" smtClean="0"/>
              <a:t>Στην </a:t>
            </a:r>
            <a:r>
              <a:rPr lang="el-GR" dirty="0"/>
              <a:t>περίπτωση του πληθυσμού υπολογίζεται με τον τύπο:</a:t>
            </a:r>
          </a:p>
          <a:p>
            <a:endParaRPr lang="el-GR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3786189"/>
            <a:ext cx="8501122" cy="1280449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5596559"/>
            <a:ext cx="3857652" cy="1066115"/>
          </a:xfrm>
          <a:prstGeom prst="rect">
            <a:avLst/>
          </a:prstGeom>
          <a:noFill/>
        </p:spPr>
      </p:pic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939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l-GR" dirty="0"/>
              <a:t>Στην περίπτωση του δείγματος</a:t>
            </a:r>
            <a:r>
              <a:rPr lang="en-US" dirty="0" smtClean="0"/>
              <a:t>:</a:t>
            </a:r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Στον </a:t>
            </a:r>
            <a:r>
              <a:rPr lang="el-GR" dirty="0"/>
              <a:t>αριθμητή βρίσκεται η ποσότητα </a:t>
            </a:r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pPr algn="just"/>
            <a:r>
              <a:rPr lang="el-GR" sz="3000" dirty="0"/>
              <a:t>Να σημειωθεί ότι όταν δυο μεταβλητές Χ και Υ είναι ανεξάρτητες, τότε είναι και ασυσχέτιστες. </a:t>
            </a:r>
            <a:endParaRPr lang="el-GR" sz="3000" dirty="0" smtClean="0"/>
          </a:p>
          <a:p>
            <a:pPr lvl="1" algn="just"/>
            <a:r>
              <a:rPr lang="el-GR" sz="2600" dirty="0" smtClean="0"/>
              <a:t>Το </a:t>
            </a:r>
            <a:r>
              <a:rPr lang="el-GR" sz="2600" dirty="0"/>
              <a:t>αντίθετο δεν ισχύει, καθώς η </a:t>
            </a:r>
            <a:r>
              <a:rPr lang="el-GR" sz="2600" dirty="0" err="1"/>
              <a:t>συνδιακύμανση</a:t>
            </a:r>
            <a:r>
              <a:rPr lang="el-GR" sz="2600" dirty="0"/>
              <a:t> μετρά τη γραμμική </a:t>
            </a:r>
            <a:r>
              <a:rPr lang="el-GR" sz="2600" dirty="0" err="1"/>
              <a:t>συμμεταβολή</a:t>
            </a:r>
            <a:r>
              <a:rPr lang="el-GR" sz="2600" dirty="0"/>
              <a:t> και η μηδενική τιμή της δύναται να σημαίνει ότι οι μεταβλητές μπορεί να σχετίζονται μη γραμμικά. 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857232"/>
            <a:ext cx="8515410" cy="1071570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3214686"/>
            <a:ext cx="5537031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/>
          <a:lstStyle/>
          <a:p>
            <a:pPr algn="just"/>
            <a:r>
              <a:rPr lang="el-GR" dirty="0"/>
              <a:t>Να υπολογιστεί η </a:t>
            </a:r>
            <a:r>
              <a:rPr lang="el-GR" dirty="0" err="1"/>
              <a:t>συνδιακύμανση</a:t>
            </a:r>
            <a:r>
              <a:rPr lang="el-GR" dirty="0"/>
              <a:t> στα δείγματα των μεταβλητών Υ και Χ. </a:t>
            </a:r>
          </a:p>
          <a:p>
            <a:endParaRPr lang="el-GR" dirty="0"/>
          </a:p>
        </p:txBody>
      </p:sp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908" y="1214422"/>
            <a:ext cx="9286908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5" y="4714884"/>
            <a:ext cx="3140809" cy="714380"/>
          </a:xfrm>
          <a:prstGeom prst="rect">
            <a:avLst/>
          </a:prstGeom>
          <a:noFill/>
        </p:spPr>
      </p:pic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825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9469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4714884"/>
            <a:ext cx="3429024" cy="789219"/>
          </a:xfrm>
          <a:prstGeom prst="rect">
            <a:avLst/>
          </a:prstGeom>
          <a:noFill/>
        </p:spPr>
      </p:pic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0" y="825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9472" name="Picture 1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099" y="5786454"/>
            <a:ext cx="6552589" cy="714380"/>
          </a:xfrm>
          <a:prstGeom prst="rect">
            <a:avLst/>
          </a:prstGeom>
          <a:noFill/>
        </p:spPr>
      </p:pic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825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/>
          <a:lstStyle/>
          <a:p>
            <a:pPr algn="just"/>
            <a:r>
              <a:rPr lang="el-GR" dirty="0"/>
              <a:t>Η τιμή της </a:t>
            </a:r>
            <a:r>
              <a:rPr lang="el-GR" dirty="0" err="1"/>
              <a:t>συνδιακύμανσης</a:t>
            </a:r>
            <a:r>
              <a:rPr lang="el-GR" dirty="0"/>
              <a:t> παρουσιάζει δυο βασικά προβλήματα κατά τη χρήση της </a:t>
            </a:r>
            <a:endParaRPr lang="el-GR" dirty="0" smtClean="0"/>
          </a:p>
          <a:p>
            <a:pPr lvl="1" algn="just"/>
            <a:r>
              <a:rPr lang="el-GR" dirty="0" smtClean="0"/>
              <a:t>α</a:t>
            </a:r>
            <a:r>
              <a:rPr lang="el-GR" dirty="0"/>
              <a:t>) εξαρτάται από τις μονάδες μέτρησης των μεταβλητών </a:t>
            </a:r>
            <a:r>
              <a:rPr lang="en-US" dirty="0"/>
              <a:t>Y </a:t>
            </a:r>
            <a:r>
              <a:rPr lang="el-GR" dirty="0"/>
              <a:t>και </a:t>
            </a:r>
            <a:r>
              <a:rPr lang="en-US" dirty="0"/>
              <a:t>X</a:t>
            </a:r>
            <a:r>
              <a:rPr lang="el-GR" dirty="0"/>
              <a:t>, </a:t>
            </a:r>
            <a:endParaRPr lang="el-GR" dirty="0" smtClean="0"/>
          </a:p>
          <a:p>
            <a:pPr lvl="1" algn="just"/>
            <a:r>
              <a:rPr lang="el-GR" dirty="0" smtClean="0"/>
              <a:t>β</a:t>
            </a:r>
            <a:r>
              <a:rPr lang="el-GR" dirty="0"/>
              <a:t>) δεν δίνει ξεκάθαρη εικόνα για το πραγματικό συγκριτικό μέγεθος της </a:t>
            </a:r>
            <a:r>
              <a:rPr lang="el-GR" dirty="0" err="1"/>
              <a:t>συμμεταβολής</a:t>
            </a:r>
            <a:r>
              <a:rPr lang="el-GR" dirty="0"/>
              <a:t>.  </a:t>
            </a:r>
            <a:endParaRPr lang="el-GR" dirty="0" smtClean="0"/>
          </a:p>
          <a:p>
            <a:pPr algn="just"/>
            <a:r>
              <a:rPr lang="el-GR" dirty="0" smtClean="0"/>
              <a:t>Λύση </a:t>
            </a:r>
            <a:r>
              <a:rPr lang="el-GR" dirty="0"/>
              <a:t>στο πρόβλημα δίνει ο συντελεστής συσχέτισης, ο οποίος παρουσιάζει  μερικές πολύ χρήσιμες ιδιότητες. </a:t>
            </a:r>
          </a:p>
          <a:p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7429520" y="621508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dirty="0" smtClean="0"/>
              <a:t>Ιδιότητες συντελεστή συσχέτισης </a:t>
            </a:r>
          </a:p>
          <a:p>
            <a:pPr lvl="0"/>
            <a:r>
              <a:rPr lang="el-GR" dirty="0"/>
              <a:t>Είναι καθαρός αριθμός, απαλλαγμένος από τις μονάδες μέτρησης. </a:t>
            </a:r>
            <a:endParaRPr lang="el-GR" sz="2800" dirty="0"/>
          </a:p>
          <a:p>
            <a:pPr lvl="0"/>
            <a:r>
              <a:rPr lang="el-GR" dirty="0"/>
              <a:t>Λαμβάνει τιμές από το -1 έως 1 </a:t>
            </a:r>
            <a:endParaRPr lang="el-GR" sz="2800" dirty="0"/>
          </a:p>
          <a:p>
            <a:pPr lvl="1"/>
            <a:r>
              <a:rPr lang="el-GR" dirty="0"/>
              <a:t>[-1, 0) αρνητική συσχέτιση, όσο πλησιάζει η τιμή στο 1 τόσο πιο ισχυρή είναι η συσχέτιση. </a:t>
            </a:r>
            <a:endParaRPr lang="el-GR" sz="2400" dirty="0"/>
          </a:p>
          <a:p>
            <a:pPr lvl="1"/>
            <a:r>
              <a:rPr lang="el-GR" dirty="0"/>
              <a:t>0 δεν υπάρχει συσχέτιση. </a:t>
            </a:r>
            <a:endParaRPr lang="el-GR" sz="2400" dirty="0"/>
          </a:p>
          <a:p>
            <a:pPr lvl="1"/>
            <a:r>
              <a:rPr lang="el-GR" dirty="0"/>
              <a:t>(0, 1] θετική συσχέτιση, όσο πλησιάζει η τιμή στο 1 τόσο πιο ισχυρή είναι η συσχέτιση. </a:t>
            </a:r>
            <a:endParaRPr lang="el-GR" sz="2400" dirty="0"/>
          </a:p>
          <a:p>
            <a:pPr lvl="1"/>
            <a:r>
              <a:rPr lang="el-GR" dirty="0"/>
              <a:t>εάν η τιμή είναι 1 ή -1 η συσχέτιση είναι τέλεια και η σχέση παύει πλέον να είναι στατιστική, αλλά είναι συναρτησιακή, που σημαίνει ότι αν γνωρίζουμε την τιμή της μιας μεταβλητής μπορούμε να υπολογίσουμε την τιμή της άλλης. </a:t>
            </a:r>
            <a:endParaRPr lang="el-GR" sz="2400" dirty="0"/>
          </a:p>
          <a:p>
            <a:pPr lvl="0"/>
            <a:r>
              <a:rPr lang="el-GR" dirty="0"/>
              <a:t>Η τιμή και το πρόσημό του καθορίζονται από την τιμή και το πρόσημο της </a:t>
            </a:r>
            <a:r>
              <a:rPr lang="el-GR" dirty="0" err="1"/>
              <a:t>συνδιακύμανσης</a:t>
            </a:r>
            <a:r>
              <a:rPr lang="el-GR" dirty="0"/>
              <a:t> </a:t>
            </a:r>
            <a:r>
              <a:rPr lang="el-GR" dirty="0" err="1"/>
              <a:t>Cov</a:t>
            </a:r>
            <a:r>
              <a:rPr lang="el-GR" dirty="0"/>
              <a:t>(X,Y). </a:t>
            </a:r>
            <a:endParaRPr lang="el-GR" sz="2800" dirty="0"/>
          </a:p>
          <a:p>
            <a:pPr algn="just"/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669</Words>
  <Application>Microsoft Office PowerPoint</Application>
  <PresentationFormat>Προβολή στην οθόνη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4</vt:i4>
      </vt:variant>
      <vt:variant>
        <vt:lpstr>Τίτλοι διαφανειών</vt:lpstr>
      </vt:variant>
      <vt:variant>
        <vt:i4>27</vt:i4>
      </vt:variant>
    </vt:vector>
  </HeadingPairs>
  <TitlesOfParts>
    <vt:vector size="32" baseType="lpstr">
      <vt:lpstr>Θέμα του Office</vt:lpstr>
      <vt:lpstr>Έγγραφο</vt:lpstr>
      <vt:lpstr>Φύλλο εργασίας</vt:lpstr>
      <vt:lpstr>Εξίσωση</vt:lpstr>
      <vt:lpstr>Γράφημα</vt:lpstr>
      <vt:lpstr>Διακύμανση και τυπική απόκλιση των εκτιμητών </vt:lpstr>
      <vt:lpstr>Παρουσίαση του PowerPoint</vt:lpstr>
      <vt:lpstr>Παρουσίαση του PowerPoint</vt:lpstr>
      <vt:lpstr>Παρουσίαση του PowerPoint</vt:lpstr>
      <vt:lpstr>Συντελεστής Συσχέτισης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Διακύμανση και τυπική απόκλιση των εκτιμητών</dc:title>
  <dc:creator>ΝΙΚΟΣ</dc:creator>
  <cp:lastModifiedBy>PC01-LAB3</cp:lastModifiedBy>
  <cp:revision>24</cp:revision>
  <dcterms:created xsi:type="dcterms:W3CDTF">2014-04-21T10:09:24Z</dcterms:created>
  <dcterms:modified xsi:type="dcterms:W3CDTF">2020-03-30T07:40:37Z</dcterms:modified>
</cp:coreProperties>
</file>