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8" r:id="rId4"/>
    <p:sldId id="257" r:id="rId5"/>
    <p:sldId id="270" r:id="rId6"/>
    <p:sldId id="258" r:id="rId7"/>
    <p:sldId id="259" r:id="rId8"/>
    <p:sldId id="271" r:id="rId9"/>
    <p:sldId id="260" r:id="rId10"/>
    <p:sldId id="261" r:id="rId11"/>
    <p:sldId id="262" r:id="rId12"/>
    <p:sldId id="263" r:id="rId13"/>
    <p:sldId id="266" r:id="rId14"/>
    <p:sldId id="272" r:id="rId15"/>
    <p:sldId id="273" r:id="rId16"/>
    <p:sldId id="274" r:id="rId17"/>
    <p:sldId id="275" r:id="rId18"/>
    <p:sldId id="276" r:id="rId19"/>
    <p:sldId id="277" r:id="rId20"/>
    <p:sldId id="267" r:id="rId21"/>
    <p:sldId id="278" r:id="rId22"/>
    <p:sldId id="279" r:id="rId23"/>
    <p:sldId id="280" r:id="rId24"/>
    <p:sldId id="284" r:id="rId25"/>
    <p:sldId id="283" r:id="rId2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FF"/>
    <a:srgbClr val="B3E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948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AA213-EAB8-41C3-B724-F2D54981ED42}" type="datetimeFigureOut">
              <a:rPr lang="el-GR" smtClean="0"/>
              <a:pPr/>
              <a:t>26/8/2016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00B2-0432-47A3-9ACD-3A9453D84E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AA213-EAB8-41C3-B724-F2D54981ED42}" type="datetimeFigureOut">
              <a:rPr lang="el-GR" smtClean="0"/>
              <a:pPr/>
              <a:t>26/8/2016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00B2-0432-47A3-9ACD-3A9453D84E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AA213-EAB8-41C3-B724-F2D54981ED42}" type="datetimeFigureOut">
              <a:rPr lang="el-GR" smtClean="0"/>
              <a:pPr/>
              <a:t>26/8/2016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00B2-0432-47A3-9ACD-3A9453D84E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AA213-EAB8-41C3-B724-F2D54981ED42}" type="datetimeFigureOut">
              <a:rPr lang="el-GR" smtClean="0"/>
              <a:pPr/>
              <a:t>26/8/2016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00B2-0432-47A3-9ACD-3A9453D84E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AA213-EAB8-41C3-B724-F2D54981ED42}" type="datetimeFigureOut">
              <a:rPr lang="el-GR" smtClean="0"/>
              <a:pPr/>
              <a:t>26/8/2016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00B2-0432-47A3-9ACD-3A9453D84E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AA213-EAB8-41C3-B724-F2D54981ED42}" type="datetimeFigureOut">
              <a:rPr lang="el-GR" smtClean="0"/>
              <a:pPr/>
              <a:t>26/8/2016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00B2-0432-47A3-9ACD-3A9453D84E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AA213-EAB8-41C3-B724-F2D54981ED42}" type="datetimeFigureOut">
              <a:rPr lang="el-GR" smtClean="0"/>
              <a:pPr/>
              <a:t>26/8/2016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00B2-0432-47A3-9ACD-3A9453D84E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AA213-EAB8-41C3-B724-F2D54981ED42}" type="datetimeFigureOut">
              <a:rPr lang="el-GR" smtClean="0"/>
              <a:pPr/>
              <a:t>26/8/2016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00B2-0432-47A3-9ACD-3A9453D84E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AA213-EAB8-41C3-B724-F2D54981ED42}" type="datetimeFigureOut">
              <a:rPr lang="el-GR" smtClean="0"/>
              <a:pPr/>
              <a:t>26/8/2016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00B2-0432-47A3-9ACD-3A9453D84E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AA213-EAB8-41C3-B724-F2D54981ED42}" type="datetimeFigureOut">
              <a:rPr lang="el-GR" smtClean="0"/>
              <a:pPr/>
              <a:t>26/8/2016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00B2-0432-47A3-9ACD-3A9453D84E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AA213-EAB8-41C3-B724-F2D54981ED42}" type="datetimeFigureOut">
              <a:rPr lang="el-GR" smtClean="0"/>
              <a:pPr/>
              <a:t>26/8/2016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A00B2-0432-47A3-9ACD-3A9453D84E3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AA213-EAB8-41C3-B724-F2D54981ED42}" type="datetimeFigureOut">
              <a:rPr lang="el-GR" smtClean="0"/>
              <a:pPr/>
              <a:t>26/8/2016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A00B2-0432-47A3-9ACD-3A9453D84E34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/>
              <a:t>Διάστημα εμπιστοσύνης για τη διακύμανση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"/>
            <a:ext cx="9144000" cy="5500702"/>
          </a:xfrm>
        </p:spPr>
        <p:txBody>
          <a:bodyPr/>
          <a:lstStyle/>
          <a:p>
            <a:r>
              <a:rPr lang="el-GR" dirty="0" smtClean="0"/>
              <a:t>Σε μία τράπεζα μετρήθηκε ο χρόνος αναμονής σε δείγμα 8 πελατών και βρέθηκε ως εξής: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pPr algn="just"/>
            <a:r>
              <a:rPr lang="el-GR" dirty="0" smtClean="0"/>
              <a:t>Να κατασκευαστεί το 95% διάστημα εμπιστοσύνης για τη </a:t>
            </a:r>
            <a:r>
              <a:rPr lang="el-GR" smtClean="0"/>
              <a:t>διακύμανση και την </a:t>
            </a:r>
            <a:r>
              <a:rPr lang="el-GR" dirty="0" smtClean="0"/>
              <a:t>τυπική απόκλιση του χρόνου αναμονής των πλατών της τράπεζας. </a:t>
            </a:r>
          </a:p>
          <a:p>
            <a:r>
              <a:rPr lang="el-GR" b="1" dirty="0" smtClean="0"/>
              <a:t>Απάντηση:</a:t>
            </a:r>
            <a:r>
              <a:rPr lang="el-GR" dirty="0" smtClean="0"/>
              <a:t> Η διακύμανση του δείγματος είναι:</a:t>
            </a:r>
          </a:p>
          <a:p>
            <a:endParaRPr lang="el-GR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2" y="1285860"/>
          <a:ext cx="9143998" cy="1261872"/>
        </p:xfrm>
        <a:graphic>
          <a:graphicData uri="http://schemas.openxmlformats.org/drawingml/2006/table">
            <a:tbl>
              <a:tblPr/>
              <a:tblGrid>
                <a:gridCol w="1458289"/>
                <a:gridCol w="961173"/>
                <a:gridCol w="961173"/>
                <a:gridCol w="959948"/>
                <a:gridCol w="959948"/>
                <a:gridCol w="959948"/>
                <a:gridCol w="961173"/>
                <a:gridCol w="961173"/>
                <a:gridCol w="961173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b="1" dirty="0">
                          <a:solidFill>
                            <a:srgbClr val="215868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Πελάτης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7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8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b="1" dirty="0">
                          <a:solidFill>
                            <a:srgbClr val="215868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Χρόνος αναμονής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7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8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5572140"/>
            <a:ext cx="5357850" cy="1167196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1212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1857363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sz="2800" dirty="0" smtClean="0"/>
              <a:t>Για επίπεδο σημαντικότητας 5% θέλουμε για την κριτική τιμή     τη στήλη 0,025 και για την κριτική τιμή         τη στήλη 0,975. </a:t>
            </a:r>
          </a:p>
          <a:p>
            <a:pPr algn="just"/>
            <a:r>
              <a:rPr lang="el-GR" sz="2800" dirty="0" smtClean="0"/>
              <a:t>Επιλέγουμε τη γραμμή για 7 (</a:t>
            </a:r>
            <a:r>
              <a:rPr lang="en-US" sz="2800" dirty="0" smtClean="0"/>
              <a:t>n-1)</a:t>
            </a:r>
            <a:r>
              <a:rPr lang="el-GR" sz="2800" dirty="0" smtClean="0"/>
              <a:t> βαθμούς ελευθερίας.  </a:t>
            </a:r>
          </a:p>
          <a:p>
            <a:endParaRPr lang="el-GR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428604"/>
            <a:ext cx="357190" cy="436566"/>
          </a:xfrm>
          <a:prstGeom prst="rect">
            <a:avLst/>
          </a:prstGeom>
          <a:noFill/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357166"/>
            <a:ext cx="357190" cy="453357"/>
          </a:xfrm>
          <a:prstGeom prst="rect">
            <a:avLst/>
          </a:prstGeom>
          <a:noFill/>
        </p:spPr>
      </p:pic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2" y="1928803"/>
          <a:ext cx="9144001" cy="1966922"/>
        </p:xfrm>
        <a:graphic>
          <a:graphicData uri="http://schemas.openxmlformats.org/drawingml/2006/table">
            <a:tbl>
              <a:tblPr/>
              <a:tblGrid>
                <a:gridCol w="254921"/>
                <a:gridCol w="888908"/>
                <a:gridCol w="888908"/>
                <a:gridCol w="888908"/>
                <a:gridCol w="888908"/>
                <a:gridCol w="888908"/>
                <a:gridCol w="888908"/>
                <a:gridCol w="888908"/>
                <a:gridCol w="888908"/>
                <a:gridCol w="888908"/>
                <a:gridCol w="888908"/>
              </a:tblGrid>
              <a:tr h="401413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el-G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Περιοχή στη δεξιά πλευρά της κατανομής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01413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0,10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388032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1,239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1,690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2,167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2,833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12,017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14,067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16,013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18,475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20,278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88032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1,344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1,646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2,180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2,733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3,490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13,362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15,507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17,535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20,090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21,995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8032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2,088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2,700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3,325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4,168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14,684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16,919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19,023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21,666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23,589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4071942"/>
            <a:ext cx="3714776" cy="804474"/>
          </a:xfrm>
          <a:prstGeom prst="rect">
            <a:avLst/>
          </a:prstGeom>
          <a:noFill/>
        </p:spPr>
      </p:pic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1117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5357826"/>
            <a:ext cx="6429400" cy="900116"/>
          </a:xfrm>
          <a:prstGeom prst="rect">
            <a:avLst/>
          </a:prstGeom>
          <a:noFill/>
        </p:spPr>
      </p:pic>
      <p:cxnSp>
        <p:nvCxnSpPr>
          <p:cNvPr id="6" name="Ευθύγραμμο βέλος σύνδεσης 5"/>
          <p:cNvCxnSpPr/>
          <p:nvPr/>
        </p:nvCxnSpPr>
        <p:spPr>
          <a:xfrm>
            <a:off x="2928926" y="2996952"/>
            <a:ext cx="2579178" cy="1656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/>
          <p:cNvCxnSpPr/>
          <p:nvPr/>
        </p:nvCxnSpPr>
        <p:spPr>
          <a:xfrm flipH="1">
            <a:off x="3779912" y="2996952"/>
            <a:ext cx="3024336" cy="1656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357166"/>
            <a:ext cx="3714776" cy="804474"/>
          </a:xfrm>
          <a:prstGeom prst="rect">
            <a:avLst/>
          </a:prstGeom>
          <a:noFill/>
        </p:spPr>
      </p:pic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1571612"/>
            <a:ext cx="6429400" cy="900116"/>
          </a:xfrm>
          <a:prstGeom prst="rect">
            <a:avLst/>
          </a:prstGeom>
          <a:noFill/>
        </p:spPr>
      </p:pic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3071810"/>
            <a:ext cx="4643470" cy="512490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0" y="385762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/>
              <a:t>Παίρνοντας τετραγωνικές ρίζες από όλους τους όρους :</a:t>
            </a:r>
            <a:endParaRPr lang="el-GR" sz="2800" dirty="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4500570"/>
            <a:ext cx="2786082" cy="533860"/>
          </a:xfrm>
          <a:prstGeom prst="rect">
            <a:avLst/>
          </a:prstGeom>
          <a:noFill/>
        </p:spPr>
      </p:pic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88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0" y="5429264"/>
            <a:ext cx="879272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ο 95% διάστημα εμπιστοσύνη της τυπικής απόκλισης του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χρόνου αναμονής των πελατών της τράπεζας είναι από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1,06 έως 3,25  λεπτά. </a:t>
            </a:r>
            <a:endParaRPr kumimoji="0" lang="el-G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 txBox="1">
            <a:spLocks/>
          </p:cNvSpPr>
          <p:nvPr/>
        </p:nvSpPr>
        <p:spPr>
          <a:xfrm>
            <a:off x="0" y="-35985"/>
            <a:ext cx="9144000" cy="447309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z="2800" dirty="0" smtClean="0"/>
              <a:t>Άσκηση</a:t>
            </a:r>
            <a:r>
              <a:rPr lang="en-US" sz="2800" dirty="0" smtClean="0"/>
              <a:t>: </a:t>
            </a:r>
            <a:r>
              <a:rPr lang="el-GR" sz="2800" dirty="0" smtClean="0"/>
              <a:t>Ο χρόνος αποστολής των παραγγελιών της εταιρίας ΑΑΑ ακολουθεί προσεγγιστικά την κανονική κατανομή. Σε δείγμα </a:t>
            </a:r>
            <a:r>
              <a:rPr lang="en-US" sz="2800" dirty="0" smtClean="0"/>
              <a:t>3</a:t>
            </a:r>
            <a:r>
              <a:rPr lang="el-GR" sz="2800" dirty="0" smtClean="0"/>
              <a:t> παραγγελιών ο χρόνος αποστολής ήταν</a:t>
            </a:r>
          </a:p>
          <a:p>
            <a:pPr algn="just"/>
            <a:endParaRPr lang="el-GR" sz="2800" dirty="0"/>
          </a:p>
          <a:p>
            <a:pPr algn="just"/>
            <a:endParaRPr lang="el-GR" sz="2800" dirty="0" smtClean="0"/>
          </a:p>
          <a:p>
            <a:pPr algn="just"/>
            <a:endParaRPr lang="el-GR" sz="2800" dirty="0"/>
          </a:p>
          <a:p>
            <a:pPr algn="just"/>
            <a:r>
              <a:rPr lang="el-GR" sz="2800" dirty="0"/>
              <a:t>Να κατασκευαστεί το </a:t>
            </a:r>
            <a:r>
              <a:rPr lang="el-GR" sz="2800" dirty="0" smtClean="0"/>
              <a:t>90% </a:t>
            </a:r>
            <a:r>
              <a:rPr lang="el-GR" sz="2800" dirty="0"/>
              <a:t>διάστημα εμπιστοσύνης για τη διακύμανση και την τυπική απόκλιση του χρόνου αποστολής των παραγγελιών της εταιρίας ΑΑΑ. </a:t>
            </a:r>
          </a:p>
          <a:p>
            <a:pPr algn="just"/>
            <a:endParaRPr lang="el-GR" sz="2800" dirty="0" smtClean="0"/>
          </a:p>
          <a:p>
            <a:pPr algn="just"/>
            <a:endParaRPr lang="el-GR" sz="2800" dirty="0"/>
          </a:p>
          <a:p>
            <a:pPr algn="just"/>
            <a:endParaRPr lang="el-GR" sz="2800" dirty="0"/>
          </a:p>
        </p:txBody>
      </p:sp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289510"/>
              </p:ext>
            </p:extLst>
          </p:nvPr>
        </p:nvGraphicFramePr>
        <p:xfrm>
          <a:off x="0" y="1844824"/>
          <a:ext cx="9036495" cy="9504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14598"/>
                <a:gridCol w="1807299"/>
                <a:gridCol w="1807299"/>
                <a:gridCol w="1807299"/>
              </a:tblGrid>
              <a:tr h="346675"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2800" u="none" strike="noStrike" dirty="0">
                          <a:effectLst/>
                        </a:rPr>
                        <a:t>Παραγγελία 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l-GR" sz="2800" u="none" strike="noStrike" dirty="0">
                          <a:effectLst/>
                        </a:rPr>
                        <a:t>1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l-GR" sz="2800" u="none" strike="noStrike" dirty="0">
                          <a:effectLst/>
                        </a:rPr>
                        <a:t>2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l-GR" sz="2800" u="none" strike="noStrike">
                          <a:effectLst/>
                        </a:rPr>
                        <a:t>3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517421">
                <a:tc>
                  <a:txBody>
                    <a:bodyPr/>
                    <a:lstStyle/>
                    <a:p>
                      <a:pPr algn="l" rtl="0" fontAlgn="b"/>
                      <a:r>
                        <a:rPr lang="el-GR" sz="2800" u="none" strike="noStrike">
                          <a:effectLst/>
                        </a:rPr>
                        <a:t>Χρόνος αποστολής </a:t>
                      </a:r>
                      <a:endParaRPr lang="el-GR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l-GR" sz="2800" u="none" strike="noStrike" dirty="0">
                          <a:effectLst/>
                        </a:rPr>
                        <a:t>1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800" u="none" strike="noStrike" dirty="0" smtClean="0">
                          <a:effectLst/>
                        </a:rPr>
                        <a:t>3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l-GR" sz="2800" u="none" strike="noStrike" dirty="0">
                          <a:effectLst/>
                        </a:rPr>
                        <a:t>5</a:t>
                      </a:r>
                      <a:endParaRPr lang="el-GR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</a:tbl>
          </a:graphicData>
        </a:graphic>
      </p:graphicFrame>
      <p:graphicFrame>
        <p:nvGraphicFramePr>
          <p:cNvPr id="5" name="Θέση περιεχομένου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2288694"/>
              </p:ext>
            </p:extLst>
          </p:nvPr>
        </p:nvGraphicFramePr>
        <p:xfrm>
          <a:off x="96260" y="4443892"/>
          <a:ext cx="9073004" cy="24208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6654"/>
                <a:gridCol w="796654"/>
                <a:gridCol w="796654"/>
                <a:gridCol w="796654"/>
                <a:gridCol w="796654"/>
                <a:gridCol w="796654"/>
                <a:gridCol w="796654"/>
                <a:gridCol w="796654"/>
                <a:gridCol w="796654"/>
                <a:gridCol w="951559"/>
                <a:gridCol w="951559"/>
              </a:tblGrid>
              <a:tr h="492034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Ο Πίνακας δίνει τα άνω α -ποσοστιαία σημεία της κατανομής </a:t>
                      </a:r>
                      <a:r>
                        <a:rPr lang="en-US" sz="24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l-GR" sz="24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Χ</a:t>
                      </a:r>
                      <a:r>
                        <a:rPr lang="en-US" sz="2400" b="0" u="none" strike="noStrike" baseline="30000" dirty="0" smtClean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01955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0,995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0,99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0,975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0,90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0,10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0,05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0,025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0,01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0,005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475633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0,001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0,004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0,016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2,706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3,841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5,024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6,635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7,879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475633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0,010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0,020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0,051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0,103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0,211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4,605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5,991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7,378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9,210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10,597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475633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0,072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0,115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0,216</a:t>
                      </a:r>
                      <a:endParaRPr lang="el-GR" sz="24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0,352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0,584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6,251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7,815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9,348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11,345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12,838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3422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 smtClean="0"/>
                  <a:t>X:   1,   </a:t>
                </a:r>
                <a:r>
                  <a:rPr lang="en-US" b="1" dirty="0"/>
                  <a:t>3</a:t>
                </a:r>
                <a:r>
                  <a:rPr lang="en-US" b="1" dirty="0" smtClean="0"/>
                  <a:t>,   </a:t>
                </a:r>
                <a:r>
                  <a:rPr lang="en-US" b="1" dirty="0"/>
                  <a:t>5</a:t>
                </a:r>
                <a:endParaRPr lang="en-US" b="1" dirty="0" smtClean="0"/>
              </a:p>
              <a:p>
                <a:pPr algn="just"/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n-1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 smtClean="0">
                    <a:solidFill>
                      <a:srgbClr val="000000"/>
                    </a:solidFill>
                  </a:rPr>
                  <a:t>Η μέση τιμή του δείγματος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l-GR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1+3+5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l-GR" b="0" i="1" smtClean="0">
                        <a:solidFill>
                          <a:srgbClr val="000000"/>
                        </a:solidFill>
                        <a:latin typeface="Cambria Math"/>
                      </a:rPr>
                      <m:t>3</m:t>
                    </m:r>
                  </m:oMath>
                </a14:m>
                <a:endParaRPr lang="el-GR" b="0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4</m:t>
                    </m:r>
                    <m:r>
                      <a:rPr lang="el-GR" i="1">
                        <a:latin typeface="Cambria Math"/>
                      </a:rPr>
                      <m:t>     </m:t>
                    </m:r>
                    <m:r>
                      <a:rPr lang="en-US" i="1" smtClean="0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2</m:t>
                    </m:r>
                  </m:oMath>
                </a14:m>
                <a:endParaRPr lang="el-GR" b="1" dirty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  <a:blipFill rotWithShape="1">
                <a:blip r:embed="rId2"/>
                <a:stretch>
                  <a:fillRect l="-1467" t="-173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11372226"/>
                  </p:ext>
                </p:extLst>
              </p:nvPr>
            </p:nvGraphicFramePr>
            <p:xfrm>
              <a:off x="0" y="4535805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-2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3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11372226"/>
                  </p:ext>
                </p:extLst>
              </p:nvPr>
            </p:nvGraphicFramePr>
            <p:xfrm>
              <a:off x="0" y="4535805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3"/>
                          <a:stretch>
                            <a:fillRect l="-81443" t="-23457" r="-101804" b="-3950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3"/>
                          <a:stretch>
                            <a:fillRect l="-178228" t="-23457" b="-395062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-2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3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88882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3645024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 smtClean="0"/>
                  <a:t>X:   1,   </a:t>
                </a:r>
                <a:r>
                  <a:rPr lang="en-US" b="1" dirty="0"/>
                  <a:t>3</a:t>
                </a:r>
                <a:r>
                  <a:rPr lang="en-US" b="1" dirty="0" smtClean="0"/>
                  <a:t>,   </a:t>
                </a:r>
                <a:r>
                  <a:rPr lang="en-US" b="1" dirty="0"/>
                  <a:t>5</a:t>
                </a:r>
                <a:endParaRPr lang="en-US" b="1" dirty="0" smtClean="0"/>
              </a:p>
              <a:p>
                <a:pPr algn="just"/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n-1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 smtClean="0">
                    <a:solidFill>
                      <a:srgbClr val="000000"/>
                    </a:solidFill>
                  </a:rPr>
                  <a:t>Η μέση τιμή του δείγματος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l-GR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1+3+5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l-GR" b="0" i="1" smtClean="0">
                        <a:solidFill>
                          <a:srgbClr val="000000"/>
                        </a:solidFill>
                        <a:latin typeface="Cambria Math"/>
                      </a:rPr>
                      <m:t>3</m:t>
                    </m:r>
                  </m:oMath>
                </a14:m>
                <a:endParaRPr lang="el-GR" b="0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4</m:t>
                    </m:r>
                    <m:r>
                      <a:rPr lang="el-GR" i="1">
                        <a:latin typeface="Cambria Math"/>
                      </a:rPr>
                      <m:t>     </m:t>
                    </m:r>
                    <m:r>
                      <a:rPr lang="en-US" i="1" smtClean="0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2</m:t>
                    </m:r>
                  </m:oMath>
                </a14:m>
                <a:endParaRPr lang="el-GR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3645024"/>
              </a:xfrm>
              <a:blipFill rotWithShape="1">
                <a:blip r:embed="rId2"/>
                <a:stretch>
                  <a:fillRect l="-1467" t="-217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Ορθογώνιο 1"/>
              <p:cNvSpPr/>
              <p:nvPr/>
            </p:nvSpPr>
            <p:spPr>
              <a:xfrm>
                <a:off x="1187624" y="3501008"/>
                <a:ext cx="5197513" cy="12331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3200" i="1">
                              <a:latin typeface="Cambria Math"/>
                            </a:rPr>
                            <m:t>(</m:t>
                          </m:r>
                          <m:r>
                            <a:rPr lang="en-US" sz="3200" i="1">
                              <a:latin typeface="Cambria Math"/>
                            </a:rPr>
                            <m:t>𝑛</m:t>
                          </m:r>
                          <m:r>
                            <a:rPr lang="el-GR" sz="3200" i="1">
                              <a:latin typeface="Cambria Math"/>
                            </a:rPr>
                            <m:t>−1)</m:t>
                          </m:r>
                          <m:sSup>
                            <m:s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Sup>
                            <m:sSub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l-GR" sz="3200" i="1">
                                  <a:latin typeface="Cambria Math"/>
                                </a:rPr>
                                <m:t>𝑈</m:t>
                              </m:r>
                            </m:sub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l-GR" sz="3200" i="1"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el-GR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3200" i="1">
                              <a:latin typeface="Cambria Math"/>
                            </a:rPr>
                            <m:t>𝜎</m:t>
                          </m:r>
                        </m:e>
                        <m:sup>
                          <m:r>
                            <a:rPr lang="el-GR" sz="3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3200" i="1"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el-GR" sz="3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3200" i="1">
                              <a:latin typeface="Cambria Math"/>
                            </a:rPr>
                            <m:t>(</m:t>
                          </m:r>
                          <m:r>
                            <a:rPr lang="en-US" sz="3200" i="1">
                              <a:latin typeface="Cambria Math"/>
                            </a:rPr>
                            <m:t>𝑛</m:t>
                          </m:r>
                          <m:r>
                            <a:rPr lang="el-GR" sz="3200" i="1">
                              <a:latin typeface="Cambria Math"/>
                            </a:rPr>
                            <m:t>−1)</m:t>
                          </m:r>
                          <m:sSup>
                            <m:s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Sup>
                            <m:sSub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𝐿</m:t>
                              </m:r>
                            </m:sub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501008"/>
                <a:ext cx="5197513" cy="123315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Ορθογώνιο 4"/>
              <p:cNvSpPr/>
              <p:nvPr/>
            </p:nvSpPr>
            <p:spPr>
              <a:xfrm>
                <a:off x="1340024" y="5301208"/>
                <a:ext cx="5647893" cy="1188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3200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sz="320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sSubSup>
                            <m:sSub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l-GR" sz="3200" i="1">
                                  <a:latin typeface="Cambria Math"/>
                                </a:rPr>
                                <m:t>𝑈</m:t>
                              </m:r>
                            </m:sub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l-GR" sz="3200" i="1"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el-GR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3200" i="1">
                              <a:latin typeface="Cambria Math"/>
                            </a:rPr>
                            <m:t>𝜎</m:t>
                          </m:r>
                        </m:e>
                        <m:sup>
                          <m:r>
                            <a:rPr lang="el-GR" sz="3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3200" i="1"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el-GR" sz="3200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∗4</m:t>
                          </m:r>
                          <m:r>
                            <a:rPr lang="el-GR" sz="3200" i="1" smtClean="0">
                              <a:latin typeface="Cambria Math"/>
                            </a:rPr>
                            <m:t> </m:t>
                          </m:r>
                        </m:num>
                        <m:den>
                          <m:sSubSup>
                            <m:sSub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𝐿</m:t>
                              </m:r>
                            </m:sub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5" name="Ορθογώνιο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0024" y="5301208"/>
                <a:ext cx="5647893" cy="118814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529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Ορθογώνιο 4"/>
              <p:cNvSpPr/>
              <p:nvPr/>
            </p:nvSpPr>
            <p:spPr>
              <a:xfrm>
                <a:off x="1460262" y="4293096"/>
                <a:ext cx="5647893" cy="1188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3200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sz="320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sSubSup>
                            <m:sSub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l-GR" sz="3200" i="1">
                                  <a:latin typeface="Cambria Math"/>
                                </a:rPr>
                                <m:t>𝑈</m:t>
                              </m:r>
                            </m:sub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l-GR" sz="3200" i="1"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el-GR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3200" i="1">
                              <a:latin typeface="Cambria Math"/>
                            </a:rPr>
                            <m:t>𝜎</m:t>
                          </m:r>
                        </m:e>
                        <m:sup>
                          <m:r>
                            <a:rPr lang="el-GR" sz="3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3200" i="1"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el-GR" sz="3200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∗4</m:t>
                          </m:r>
                          <m:r>
                            <a:rPr lang="el-GR" sz="3200" i="1" smtClean="0">
                              <a:latin typeface="Cambria Math"/>
                            </a:rPr>
                            <m:t> </m:t>
                          </m:r>
                        </m:num>
                        <m:den>
                          <m:sSubSup>
                            <m:sSub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𝐿</m:t>
                              </m:r>
                            </m:sub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5" name="Ορθογώνιο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262" y="4293096"/>
                <a:ext cx="5647893" cy="118814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Θέση περιεχομένου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3987145"/>
              </p:ext>
            </p:extLst>
          </p:nvPr>
        </p:nvGraphicFramePr>
        <p:xfrm>
          <a:off x="-3" y="1"/>
          <a:ext cx="9144002" cy="27393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2888"/>
                <a:gridCol w="802888"/>
                <a:gridCol w="802888"/>
                <a:gridCol w="802888"/>
                <a:gridCol w="802888"/>
                <a:gridCol w="802888"/>
                <a:gridCol w="802888"/>
                <a:gridCol w="802888"/>
                <a:gridCol w="802888"/>
                <a:gridCol w="959005"/>
                <a:gridCol w="959005"/>
              </a:tblGrid>
              <a:tr h="556759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u="none" strike="noStrike" dirty="0">
                          <a:effectLst/>
                        </a:rPr>
                        <a:t> 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Ο Πίνακας δίνει τα άνω α -ποσοστιαία σημεία της κατανομής </a:t>
                      </a:r>
                      <a:r>
                        <a:rPr lang="en-US" sz="2400" u="none" strike="noStrike" dirty="0" smtClean="0">
                          <a:effectLst/>
                        </a:rPr>
                        <a:t> </a:t>
                      </a:r>
                      <a:r>
                        <a:rPr lang="el-GR" sz="2400" u="none" strike="noStrike" dirty="0" smtClean="0">
                          <a:effectLst/>
                        </a:rPr>
                        <a:t>Χ</a:t>
                      </a:r>
                      <a:r>
                        <a:rPr lang="en-US" sz="2400" u="none" strike="noStrike" baseline="30000" dirty="0" smtClean="0">
                          <a:effectLst/>
                        </a:rPr>
                        <a:t>2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67984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u="none" strike="noStrike">
                          <a:effectLst/>
                        </a:rPr>
                        <a:t> 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0,995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0,99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0,975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0,90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0,10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0,025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0,01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0,005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538200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-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-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0,001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0,004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0,016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2,706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3,841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5,024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6,635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7,879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538200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2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0,010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0,020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0,051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1" u="none" strike="noStrike" dirty="0">
                          <a:solidFill>
                            <a:srgbClr val="0000FF"/>
                          </a:solidFill>
                          <a:effectLst/>
                        </a:rPr>
                        <a:t>0,103</a:t>
                      </a:r>
                      <a:endParaRPr lang="el-GR" sz="2400" b="1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0,211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4,605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1" u="none" strike="noStrike" dirty="0">
                          <a:solidFill>
                            <a:srgbClr val="0000FF"/>
                          </a:solidFill>
                          <a:effectLst/>
                        </a:rPr>
                        <a:t>5,991</a:t>
                      </a:r>
                      <a:endParaRPr lang="el-GR" sz="2400" b="1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7,378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9,210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10,597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538200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0,072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0,115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0,216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0,352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0,584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6,251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7,815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9,348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11,345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12,838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2 - Θέση περιεχομένου"/>
          <p:cNvSpPr txBox="1">
            <a:spLocks/>
          </p:cNvSpPr>
          <p:nvPr/>
        </p:nvSpPr>
        <p:spPr>
          <a:xfrm>
            <a:off x="32234" y="2636913"/>
            <a:ext cx="9144000" cy="201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/>
              <a:t>0,10      </a:t>
            </a:r>
            <a:r>
              <a:rPr lang="el-GR" dirty="0" smtClean="0"/>
              <a:t>α/2=0,05</a:t>
            </a:r>
            <a:r>
              <a:rPr lang="en-US" dirty="0" smtClean="0"/>
              <a:t> </a:t>
            </a:r>
            <a:r>
              <a:rPr lang="el-GR" dirty="0" smtClean="0"/>
              <a:t>    </a:t>
            </a:r>
            <a:r>
              <a:rPr lang="el-GR" dirty="0"/>
              <a:t>1-α/2=1-0,05=0,95</a:t>
            </a:r>
          </a:p>
          <a:p>
            <a:pPr algn="just"/>
            <a:r>
              <a:rPr lang="el-GR" sz="2800" dirty="0" smtClean="0"/>
              <a:t>Οπότε για την πάνω κριτική τιμή έχουμε 0,05 και για την κάτω κριτική τιμή 1-0,05=0,95. 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Ορθογώνιο 11"/>
              <p:cNvSpPr/>
              <p:nvPr/>
            </p:nvSpPr>
            <p:spPr>
              <a:xfrm>
                <a:off x="1460263" y="5669854"/>
                <a:ext cx="5647893" cy="11001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3200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sz="320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l-GR" sz="3200" b="0" i="1" smtClean="0">
                              <a:latin typeface="Cambria Math"/>
                            </a:rPr>
                            <m:t>5,991</m:t>
                          </m:r>
                        </m:den>
                      </m:f>
                      <m:r>
                        <a:rPr lang="el-GR" sz="3200" i="1"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el-GR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3200" i="1">
                              <a:latin typeface="Cambria Math"/>
                            </a:rPr>
                            <m:t>𝜎</m:t>
                          </m:r>
                        </m:e>
                        <m:sup>
                          <m:r>
                            <a:rPr lang="el-GR" sz="3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3200" i="1"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el-GR" sz="3200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∗4</m:t>
                          </m:r>
                          <m:r>
                            <a:rPr lang="el-GR" sz="3200" i="1" smtClean="0">
                              <a:latin typeface="Cambria Math"/>
                            </a:rPr>
                            <m:t> </m:t>
                          </m:r>
                        </m:num>
                        <m:den>
                          <m:r>
                            <a:rPr lang="el-GR" sz="3200" b="0" i="1" smtClean="0">
                              <a:latin typeface="Cambria Math"/>
                            </a:rPr>
                            <m:t>0,103</m:t>
                          </m:r>
                        </m:den>
                      </m:f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12" name="Ορθογώνιο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263" y="5669854"/>
                <a:ext cx="5647893" cy="110017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722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Ορθογώνιο 4"/>
              <p:cNvSpPr/>
              <p:nvPr/>
            </p:nvSpPr>
            <p:spPr>
              <a:xfrm>
                <a:off x="1460262" y="4293096"/>
                <a:ext cx="5647893" cy="1188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3200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sz="320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sSubSup>
                            <m:sSub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l-GR" sz="3200" i="1">
                                  <a:latin typeface="Cambria Math"/>
                                </a:rPr>
                                <m:t>𝑈</m:t>
                              </m:r>
                            </m:sub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l-GR" sz="3200" i="1"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el-GR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3200" i="1">
                              <a:latin typeface="Cambria Math"/>
                            </a:rPr>
                            <m:t>𝜎</m:t>
                          </m:r>
                        </m:e>
                        <m:sup>
                          <m:r>
                            <a:rPr lang="el-GR" sz="3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3200" i="1"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el-GR" sz="3200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∗4</m:t>
                          </m:r>
                          <m:r>
                            <a:rPr lang="el-GR" sz="3200" i="1" smtClean="0">
                              <a:latin typeface="Cambria Math"/>
                            </a:rPr>
                            <m:t> </m:t>
                          </m:r>
                        </m:num>
                        <m:den>
                          <m:sSubSup>
                            <m:sSub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𝐿</m:t>
                              </m:r>
                            </m:sub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5" name="Ορθογώνιο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262" y="4293096"/>
                <a:ext cx="5647893" cy="118814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Εικόνα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788" y="2720975"/>
            <a:ext cx="82550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2 - Θέση περιεχομένου"/>
          <p:cNvSpPr txBox="1">
            <a:spLocks/>
          </p:cNvSpPr>
          <p:nvPr/>
        </p:nvSpPr>
        <p:spPr>
          <a:xfrm>
            <a:off x="32234" y="2730597"/>
            <a:ext cx="9144000" cy="1922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/>
              <a:t>0,10      </a:t>
            </a:r>
            <a:r>
              <a:rPr lang="el-GR" dirty="0" smtClean="0"/>
              <a:t>α/2=0,05</a:t>
            </a:r>
            <a:r>
              <a:rPr lang="en-US" dirty="0" smtClean="0"/>
              <a:t> </a:t>
            </a:r>
            <a:r>
              <a:rPr lang="el-GR" dirty="0" smtClean="0"/>
              <a:t>    </a:t>
            </a:r>
            <a:r>
              <a:rPr lang="el-GR" dirty="0"/>
              <a:t>1-α/2=1-0,05=0,95</a:t>
            </a:r>
          </a:p>
          <a:p>
            <a:pPr algn="just"/>
            <a:r>
              <a:rPr lang="el-GR" sz="2800" dirty="0" smtClean="0"/>
              <a:t>Οπότε για την πάνω κριτική τιμή έχουμε 0,05 και για την κάτω κριτική τιμή 1-0,05=0,95. 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1460263" y="5669854"/>
                <a:ext cx="5647893" cy="11001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3200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sz="320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l-GR" sz="3200" b="0" i="1" smtClean="0">
                              <a:latin typeface="Cambria Math"/>
                            </a:rPr>
                            <m:t>5,991</m:t>
                          </m:r>
                        </m:den>
                      </m:f>
                      <m:r>
                        <a:rPr lang="el-GR" sz="3200" i="1"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el-GR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3200" i="1">
                              <a:latin typeface="Cambria Math"/>
                            </a:rPr>
                            <m:t>𝜎</m:t>
                          </m:r>
                        </m:e>
                        <m:sup>
                          <m:r>
                            <a:rPr lang="el-GR" sz="3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3200" i="1"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el-GR" sz="3200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∗4</m:t>
                          </m:r>
                          <m:r>
                            <a:rPr lang="el-GR" sz="3200" i="1" smtClean="0">
                              <a:latin typeface="Cambria Math"/>
                            </a:rPr>
                            <m:t> </m:t>
                          </m:r>
                        </m:num>
                        <m:den>
                          <m:r>
                            <a:rPr lang="el-GR" sz="3200" b="0" i="1" smtClean="0">
                              <a:latin typeface="Cambria Math"/>
                            </a:rPr>
                            <m:t>0,103</m:t>
                          </m:r>
                        </m:den>
                      </m:f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263" y="5669854"/>
                <a:ext cx="5647893" cy="11001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Θέση περιεχομένου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5604014"/>
              </p:ext>
            </p:extLst>
          </p:nvPr>
        </p:nvGraphicFramePr>
        <p:xfrm>
          <a:off x="-3" y="1"/>
          <a:ext cx="9144002" cy="27393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2888"/>
                <a:gridCol w="802888"/>
                <a:gridCol w="802888"/>
                <a:gridCol w="802888"/>
                <a:gridCol w="802888"/>
                <a:gridCol w="802888"/>
                <a:gridCol w="802888"/>
                <a:gridCol w="802888"/>
                <a:gridCol w="802888"/>
                <a:gridCol w="959005"/>
                <a:gridCol w="959005"/>
              </a:tblGrid>
              <a:tr h="556759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u="none" strike="noStrike" dirty="0">
                          <a:effectLst/>
                        </a:rPr>
                        <a:t> 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Ο Πίνακας δίνει τα άνω α -ποσοστιαία σημεία της κατανομής </a:t>
                      </a:r>
                      <a:r>
                        <a:rPr lang="en-US" sz="2400" u="none" strike="noStrike" dirty="0" smtClean="0">
                          <a:effectLst/>
                        </a:rPr>
                        <a:t> </a:t>
                      </a:r>
                      <a:r>
                        <a:rPr lang="el-GR" sz="2400" u="none" strike="noStrike" dirty="0" smtClean="0">
                          <a:effectLst/>
                        </a:rPr>
                        <a:t>Χ</a:t>
                      </a:r>
                      <a:r>
                        <a:rPr lang="en-US" sz="2400" u="none" strike="noStrike" baseline="30000" dirty="0" smtClean="0">
                          <a:effectLst/>
                        </a:rPr>
                        <a:t>2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67984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u="none" strike="noStrike">
                          <a:effectLst/>
                        </a:rPr>
                        <a:t> 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0,995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0,99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0,975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0,90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0,10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0,025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0,01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0,005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538200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-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-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0,001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0,004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0,016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2,706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3,841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5,024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6,635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7,879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538200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2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0,010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0,020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0,051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1" u="none" strike="noStrike" dirty="0">
                          <a:solidFill>
                            <a:srgbClr val="0000FF"/>
                          </a:solidFill>
                          <a:effectLst/>
                        </a:rPr>
                        <a:t>0,103</a:t>
                      </a:r>
                      <a:endParaRPr lang="el-GR" sz="2400" b="1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0,211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4,605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1" u="none" strike="noStrike" dirty="0">
                          <a:solidFill>
                            <a:srgbClr val="0000FF"/>
                          </a:solidFill>
                          <a:effectLst/>
                        </a:rPr>
                        <a:t>5,991</a:t>
                      </a:r>
                      <a:endParaRPr lang="el-GR" sz="2400" b="1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7,378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9,210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10,597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538200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0,072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0,115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0,216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0,352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0,584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6,251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7,815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9,348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11,345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12,838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4" name="Ευθύγραμμο βέλος σύνδεσης 13"/>
          <p:cNvCxnSpPr/>
          <p:nvPr/>
        </p:nvCxnSpPr>
        <p:spPr>
          <a:xfrm flipH="1">
            <a:off x="2915816" y="2132856"/>
            <a:ext cx="3096344" cy="30963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ύγραμμο βέλος σύνδεσης 15"/>
          <p:cNvCxnSpPr/>
          <p:nvPr/>
        </p:nvCxnSpPr>
        <p:spPr>
          <a:xfrm>
            <a:off x="3851920" y="2132856"/>
            <a:ext cx="1813868" cy="30963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839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Ορθογώνιο 4"/>
              <p:cNvSpPr/>
              <p:nvPr/>
            </p:nvSpPr>
            <p:spPr>
              <a:xfrm>
                <a:off x="1460262" y="4293096"/>
                <a:ext cx="5647893" cy="1188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3200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sz="320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sSubSup>
                            <m:sSub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l-GR" sz="3200" i="1">
                                  <a:latin typeface="Cambria Math"/>
                                </a:rPr>
                                <m:t>𝑈</m:t>
                              </m:r>
                            </m:sub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l-GR" sz="3200" i="1"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el-GR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3200" i="1">
                              <a:latin typeface="Cambria Math"/>
                            </a:rPr>
                            <m:t>𝜎</m:t>
                          </m:r>
                        </m:e>
                        <m:sup>
                          <m:r>
                            <a:rPr lang="el-GR" sz="3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3200" i="1"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el-GR" sz="3200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∗4</m:t>
                          </m:r>
                          <m:r>
                            <a:rPr lang="el-GR" sz="3200" i="1" smtClean="0">
                              <a:latin typeface="Cambria Math"/>
                            </a:rPr>
                            <m:t> </m:t>
                          </m:r>
                        </m:num>
                        <m:den>
                          <m:sSubSup>
                            <m:sSub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𝐿</m:t>
                              </m:r>
                            </m:sub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5" name="Ορθογώνιο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262" y="4293096"/>
                <a:ext cx="5647893" cy="118814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Θέση περιεχομένου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649343"/>
              </p:ext>
            </p:extLst>
          </p:nvPr>
        </p:nvGraphicFramePr>
        <p:xfrm>
          <a:off x="-3" y="1"/>
          <a:ext cx="9144002" cy="27281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2888"/>
                <a:gridCol w="802888"/>
                <a:gridCol w="802888"/>
                <a:gridCol w="802888"/>
                <a:gridCol w="802888"/>
                <a:gridCol w="802888"/>
                <a:gridCol w="802888"/>
                <a:gridCol w="802888"/>
                <a:gridCol w="802888"/>
                <a:gridCol w="959005"/>
                <a:gridCol w="959005"/>
              </a:tblGrid>
              <a:tr h="556759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u="none" strike="noStrike" dirty="0">
                          <a:effectLst/>
                        </a:rPr>
                        <a:t> 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Ο Πίνακας δίνει τα άνω α -ποσοστιαία σημεία της κατανομής </a:t>
                      </a:r>
                      <a:r>
                        <a:rPr lang="en-US" sz="2400" u="none" strike="noStrike" dirty="0" smtClean="0">
                          <a:effectLst/>
                        </a:rPr>
                        <a:t> </a:t>
                      </a:r>
                      <a:r>
                        <a:rPr lang="el-GR" sz="2400" u="none" strike="noStrike" dirty="0" smtClean="0">
                          <a:effectLst/>
                        </a:rPr>
                        <a:t>Χ</a:t>
                      </a:r>
                      <a:r>
                        <a:rPr lang="en-US" sz="2400" u="none" strike="noStrike" baseline="30000" dirty="0" smtClean="0">
                          <a:effectLst/>
                        </a:rPr>
                        <a:t>2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56759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u="none" strike="noStrike">
                          <a:effectLst/>
                        </a:rPr>
                        <a:t> 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0,995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0,99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0,975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0,10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0,025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0,01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0,005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538200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-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-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0,001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0,004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0,016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2,706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3,841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5,024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6,635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7,879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538200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2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0,010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0,020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0,051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0,103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0,211</a:t>
                      </a:r>
                      <a:endParaRPr lang="el-G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4,605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1" u="none" strike="noStrike" dirty="0">
                          <a:solidFill>
                            <a:srgbClr val="0000FF"/>
                          </a:solidFill>
                          <a:effectLst/>
                        </a:rPr>
                        <a:t>5,991</a:t>
                      </a:r>
                      <a:endParaRPr lang="el-GR" sz="2400" b="1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7,378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9,210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10,597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538200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0,072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0,115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0,216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0,352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0,584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6,251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7,815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B3E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9,348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11,345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12,838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2 - Θέση περιεχομένου"/>
          <p:cNvSpPr txBox="1">
            <a:spLocks/>
          </p:cNvSpPr>
          <p:nvPr/>
        </p:nvSpPr>
        <p:spPr>
          <a:xfrm>
            <a:off x="36595" y="2647750"/>
            <a:ext cx="9144000" cy="1922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/>
              <a:t>0,10      </a:t>
            </a:r>
            <a:r>
              <a:rPr lang="el-GR" dirty="0" smtClean="0"/>
              <a:t>α/2=0,05</a:t>
            </a:r>
            <a:r>
              <a:rPr lang="en-US" dirty="0" smtClean="0"/>
              <a:t> </a:t>
            </a:r>
            <a:r>
              <a:rPr lang="el-GR" dirty="0" smtClean="0"/>
              <a:t>    </a:t>
            </a:r>
            <a:r>
              <a:rPr lang="el-GR" dirty="0"/>
              <a:t>1-α/2=1-0,05=0,95</a:t>
            </a:r>
          </a:p>
          <a:p>
            <a:pPr algn="just"/>
            <a:r>
              <a:rPr lang="el-GR" sz="2800" dirty="0" smtClean="0"/>
              <a:t>Οπότε για την πάνω κριτική τιμή έχουμε 0,05 και για την κάτω κριτική τιμή 1-0,05=0,95. 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1460263" y="5669854"/>
                <a:ext cx="3195298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sz="3200" i="1" smtClean="0">
                        <a:latin typeface="Cambria Math"/>
                      </a:rPr>
                      <m:t>1</m:t>
                    </m:r>
                    <m:r>
                      <a:rPr lang="el-GR" sz="3200" b="0" i="1" smtClean="0">
                        <a:latin typeface="Cambria Math"/>
                      </a:rPr>
                      <m:t>,34</m:t>
                    </m:r>
                    <m:r>
                      <a:rPr lang="el-GR" sz="3200" i="1">
                        <a:latin typeface="Cambria Math"/>
                      </a:rPr>
                      <m:t>≤</m:t>
                    </m:r>
                    <m:sSup>
                      <m:sSupPr>
                        <m:ctrlPr>
                          <a:rPr lang="el-GR" sz="3200" i="1">
                            <a:latin typeface="Cambria Math"/>
                          </a:rPr>
                        </m:ctrlPr>
                      </m:sSupPr>
                      <m:e>
                        <m:r>
                          <a:rPr lang="el-GR" sz="3200" i="1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l-GR" sz="3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sz="3200" i="1">
                        <a:latin typeface="Cambria Math"/>
                      </a:rPr>
                      <m:t>≤</m:t>
                    </m:r>
                    <m:r>
                      <a:rPr lang="el-GR" sz="3200" b="0" i="1" smtClean="0">
                        <a:latin typeface="Cambria Math"/>
                      </a:rPr>
                      <m:t>77,</m:t>
                    </m:r>
                  </m:oMath>
                </a14:m>
                <a:r>
                  <a:rPr lang="el-GR" sz="3200" dirty="0" smtClean="0"/>
                  <a:t>7</a:t>
                </a:r>
                <a:endParaRPr lang="el-GR" sz="3200" dirty="0"/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263" y="5669854"/>
                <a:ext cx="3195298" cy="595932"/>
              </a:xfrm>
              <a:prstGeom prst="rect">
                <a:avLst/>
              </a:prstGeom>
              <a:blipFill rotWithShape="1">
                <a:blip r:embed="rId3"/>
                <a:stretch>
                  <a:fillRect t="-10204" r="-3817" b="-3367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Ευθύγραμμο βέλος σύνδεσης 2"/>
          <p:cNvCxnSpPr/>
          <p:nvPr/>
        </p:nvCxnSpPr>
        <p:spPr>
          <a:xfrm>
            <a:off x="4499992" y="1988840"/>
            <a:ext cx="1248346" cy="32403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Ευθύγραμμο βέλος σύνδεσης 9"/>
          <p:cNvCxnSpPr/>
          <p:nvPr/>
        </p:nvCxnSpPr>
        <p:spPr>
          <a:xfrm flipH="1">
            <a:off x="2915816" y="1988840"/>
            <a:ext cx="3240360" cy="32403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343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2915816" y="332656"/>
                <a:ext cx="3195298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sz="3200" i="1" smtClean="0">
                        <a:latin typeface="Cambria Math"/>
                      </a:rPr>
                      <m:t>1</m:t>
                    </m:r>
                    <m:r>
                      <a:rPr lang="el-GR" sz="3200" b="0" i="1" smtClean="0">
                        <a:latin typeface="Cambria Math"/>
                      </a:rPr>
                      <m:t>,34</m:t>
                    </m:r>
                    <m:r>
                      <a:rPr lang="el-GR" sz="3200" i="1">
                        <a:latin typeface="Cambria Math"/>
                      </a:rPr>
                      <m:t>≤</m:t>
                    </m:r>
                    <m:sSup>
                      <m:sSupPr>
                        <m:ctrlPr>
                          <a:rPr lang="el-GR" sz="3200" i="1">
                            <a:latin typeface="Cambria Math"/>
                          </a:rPr>
                        </m:ctrlPr>
                      </m:sSupPr>
                      <m:e>
                        <m:r>
                          <a:rPr lang="el-GR" sz="3200" i="1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l-GR" sz="3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sz="3200" i="1">
                        <a:latin typeface="Cambria Math"/>
                      </a:rPr>
                      <m:t>≤</m:t>
                    </m:r>
                    <m:r>
                      <a:rPr lang="el-GR" sz="3200" b="0" i="1" smtClean="0">
                        <a:latin typeface="Cambria Math"/>
                      </a:rPr>
                      <m:t>77,</m:t>
                    </m:r>
                  </m:oMath>
                </a14:m>
                <a:r>
                  <a:rPr lang="el-GR" sz="3200" dirty="0" smtClean="0"/>
                  <a:t>7</a:t>
                </a:r>
                <a:endParaRPr lang="el-GR" sz="3200" dirty="0"/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332656"/>
                <a:ext cx="3195298" cy="595932"/>
              </a:xfrm>
              <a:prstGeom prst="rect">
                <a:avLst/>
              </a:prstGeom>
              <a:blipFill rotWithShape="1">
                <a:blip r:embed="rId2"/>
                <a:stretch>
                  <a:fillRect t="-10309" r="-4008" b="-350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107504" y="1129461"/>
            <a:ext cx="9036496" cy="1003396"/>
          </a:xfrm>
        </p:spPr>
        <p:txBody>
          <a:bodyPr>
            <a:normAutofit lnSpcReduction="10000"/>
          </a:bodyPr>
          <a:lstStyle/>
          <a:p>
            <a:r>
              <a:rPr lang="el-GR" dirty="0"/>
              <a:t>Παίρνοντας τετραγωνικές ρίζες από όλους τους όρους :</a:t>
            </a:r>
          </a:p>
          <a:p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Ορθογώνιο 10"/>
              <p:cNvSpPr/>
              <p:nvPr/>
            </p:nvSpPr>
            <p:spPr>
              <a:xfrm>
                <a:off x="2358279" y="2125043"/>
                <a:ext cx="3176062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sz="3200" i="1" smtClean="0">
                        <a:latin typeface="Cambria Math"/>
                      </a:rPr>
                      <m:t>1</m:t>
                    </m:r>
                    <m:r>
                      <a:rPr lang="el-GR" sz="3200" b="0" i="1" smtClean="0">
                        <a:latin typeface="Cambria Math"/>
                      </a:rPr>
                      <m:t>,16</m:t>
                    </m:r>
                    <m:r>
                      <a:rPr lang="el-GR" sz="3200" i="1">
                        <a:latin typeface="Cambria Math"/>
                      </a:rPr>
                      <m:t>≤</m:t>
                    </m:r>
                    <m:sSup>
                      <m:sSupPr>
                        <m:ctrlPr>
                          <a:rPr lang="el-GR" sz="3200" i="1">
                            <a:latin typeface="Cambria Math"/>
                          </a:rPr>
                        </m:ctrlPr>
                      </m:sSupPr>
                      <m:e>
                        <m:r>
                          <a:rPr lang="el-GR" sz="3200" i="1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l-GR" sz="3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sz="3200" i="1">
                        <a:latin typeface="Cambria Math"/>
                      </a:rPr>
                      <m:t>≤</m:t>
                    </m:r>
                    <m:r>
                      <a:rPr lang="el-GR" sz="3200" b="0" i="1" smtClean="0">
                        <a:latin typeface="Cambria Math"/>
                      </a:rPr>
                      <m:t>8,</m:t>
                    </m:r>
                  </m:oMath>
                </a14:m>
                <a:r>
                  <a:rPr lang="el-GR" sz="3200" dirty="0" smtClean="0"/>
                  <a:t>81</a:t>
                </a:r>
                <a:endParaRPr lang="el-GR" sz="3200" dirty="0"/>
              </a:p>
            </p:txBody>
          </p:sp>
        </mc:Choice>
        <mc:Fallback xmlns="">
          <p:sp>
            <p:nvSpPr>
              <p:cNvPr id="11" name="Ορθογώνιο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8279" y="2125043"/>
                <a:ext cx="3176062" cy="595932"/>
              </a:xfrm>
              <a:prstGeom prst="rect">
                <a:avLst/>
              </a:prstGeom>
              <a:blipFill rotWithShape="1">
                <a:blip r:embed="rId3"/>
                <a:stretch>
                  <a:fillRect t="-10309" r="-3839" b="-350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365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47800"/>
          </a:xfrm>
          <a:solidFill>
            <a:srgbClr val="FFF7C9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sz="4000" smtClean="0">
                <a:solidFill>
                  <a:srgbClr val="000000"/>
                </a:solidFill>
              </a:rPr>
              <a:t>Υπολογισμός Διακυμάνσεως και Τυπικής Αποκλίσεως</a:t>
            </a:r>
            <a:endParaRPr lang="el-GR" smtClean="0">
              <a:solidFill>
                <a:srgbClr val="00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524000"/>
            <a:ext cx="9144000" cy="3548063"/>
          </a:xfrm>
        </p:spPr>
        <p:txBody>
          <a:bodyPr/>
          <a:lstStyle/>
          <a:p>
            <a:pPr algn="just" eaLnBrk="1" hangingPunct="1"/>
            <a:r>
              <a:rPr lang="el-GR" b="1" dirty="0" smtClean="0">
                <a:solidFill>
                  <a:srgbClr val="000000"/>
                </a:solidFill>
              </a:rPr>
              <a:t>Όταν τα δεδομένα αφορούν πληθυσμό </a:t>
            </a:r>
          </a:p>
          <a:p>
            <a:pPr algn="just" eaLnBrk="1" hangingPunct="1"/>
            <a:endParaRPr lang="el-GR" dirty="0" smtClean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dirty="0" smtClean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μ είναι ο μέσος του πληθυσμού και </a:t>
            </a:r>
          </a:p>
          <a:p>
            <a:pPr lvl="1" algn="just" eaLnBrk="1" hangingPunct="1"/>
            <a:r>
              <a:rPr lang="el-GR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Ν το πλήθος των δεδομένων του πληθυσμού.</a:t>
            </a:r>
          </a:p>
          <a:p>
            <a:pPr algn="just" eaLnBrk="1" hangingPunct="1"/>
            <a:r>
              <a:rPr lang="el-GR" b="1" dirty="0" smtClean="0">
                <a:solidFill>
                  <a:srgbClr val="000000"/>
                </a:solidFill>
              </a:rPr>
              <a:t>Όταν τα δεδομένα αποτελούν ένα δείγμα</a:t>
            </a:r>
            <a:endParaRPr lang="el-GR" dirty="0" smtClean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dirty="0" smtClean="0">
              <a:solidFill>
                <a:srgbClr val="000000"/>
              </a:solidFill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1285875" y="2071688"/>
          <a:ext cx="4938713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Εξίσωση" r:id="rId3" imgW="1218671" imgH="482391" progId="Equation.3">
                  <p:embed/>
                </p:oleObj>
              </mc:Choice>
              <mc:Fallback>
                <p:oleObj name="Εξίσωση" r:id="rId3" imgW="1218671" imgH="4823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75" y="2071688"/>
                        <a:ext cx="4938713" cy="1152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0951763"/>
              </p:ext>
            </p:extLst>
          </p:nvPr>
        </p:nvGraphicFramePr>
        <p:xfrm>
          <a:off x="2598738" y="5084763"/>
          <a:ext cx="3263900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Εξίσωση" r:id="rId5" imgW="952200" imgH="431640" progId="Equation.3">
                  <p:embed/>
                </p:oleObj>
              </mc:Choice>
              <mc:Fallback>
                <p:oleObj name="Εξίσωση" r:id="rId5" imgW="9522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8738" y="5084763"/>
                        <a:ext cx="3263900" cy="117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84868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 txBox="1">
            <a:spLocks/>
          </p:cNvSpPr>
          <p:nvPr/>
        </p:nvSpPr>
        <p:spPr>
          <a:xfrm>
            <a:off x="0" y="-35985"/>
            <a:ext cx="9144000" cy="389703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z="2800" dirty="0" smtClean="0"/>
              <a:t>Οι θερμοκρασίες σε ένα νησί του ειρηνικού, σε πέντε τυχαίες μέρες, κατά το μήνα Απρίλιο του 2016, </a:t>
            </a:r>
            <a:r>
              <a:rPr lang="el-GR" sz="2800" dirty="0" smtClean="0"/>
              <a:t>δίνονται  </a:t>
            </a:r>
            <a:r>
              <a:rPr lang="el-GR" sz="2800" dirty="0"/>
              <a:t>πιο κάτω:</a:t>
            </a:r>
          </a:p>
          <a:p>
            <a:pPr algn="just"/>
            <a:r>
              <a:rPr lang="el-GR" sz="2800" dirty="0" smtClean="0"/>
              <a:t>1,   5,    7,    4,  3   </a:t>
            </a:r>
            <a:endParaRPr lang="el-GR" sz="2800" dirty="0"/>
          </a:p>
          <a:p>
            <a:pPr algn="just"/>
            <a:r>
              <a:rPr lang="el-GR" sz="2800" dirty="0" smtClean="0"/>
              <a:t>Να </a:t>
            </a:r>
            <a:r>
              <a:rPr lang="el-GR" sz="2800" dirty="0"/>
              <a:t>κατασκευάσετε ένα </a:t>
            </a:r>
            <a:r>
              <a:rPr lang="el-GR" sz="2800" dirty="0" smtClean="0"/>
              <a:t>99% </a:t>
            </a:r>
            <a:r>
              <a:rPr lang="el-GR" sz="2800" dirty="0"/>
              <a:t>διάστημα εμπιστοσύνης για </a:t>
            </a:r>
            <a:r>
              <a:rPr lang="el-GR" sz="2800" dirty="0" smtClean="0"/>
              <a:t>τη </a:t>
            </a:r>
            <a:r>
              <a:rPr lang="el-GR" sz="2800" dirty="0"/>
              <a:t>διακύμανση και την τυπική </a:t>
            </a:r>
            <a:r>
              <a:rPr lang="el-GR" sz="2800" dirty="0" smtClean="0"/>
              <a:t>απόκλιση της ημερήσιας Θερμοκρασίας κατά το μήνα Απρίλιο, </a:t>
            </a:r>
            <a:r>
              <a:rPr lang="el-GR" sz="2800" dirty="0"/>
              <a:t>κάτω από την υπόθεση ότι η κατανομή του πληθυσμού είναι κανονική</a:t>
            </a:r>
            <a:r>
              <a:rPr lang="el-GR" sz="2800" dirty="0" smtClean="0"/>
              <a:t>.</a:t>
            </a:r>
          </a:p>
          <a:p>
            <a:pPr algn="just"/>
            <a:endParaRPr lang="el-GR" sz="2800" dirty="0"/>
          </a:p>
          <a:p>
            <a:pPr algn="just"/>
            <a:endParaRPr lang="el-GR" sz="2800" dirty="0" smtClean="0"/>
          </a:p>
          <a:p>
            <a:pPr algn="just"/>
            <a:endParaRPr lang="el-GR" sz="2800" dirty="0"/>
          </a:p>
        </p:txBody>
      </p:sp>
      <p:graphicFrame>
        <p:nvGraphicFramePr>
          <p:cNvPr id="4" name="Θέση περιεχομένου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5891070"/>
              </p:ext>
            </p:extLst>
          </p:nvPr>
        </p:nvGraphicFramePr>
        <p:xfrm>
          <a:off x="2348" y="4005064"/>
          <a:ext cx="9004262" cy="26369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9326"/>
                <a:gridCol w="967956"/>
                <a:gridCol w="773641"/>
                <a:gridCol w="773641"/>
                <a:gridCol w="773641"/>
                <a:gridCol w="773641"/>
                <a:gridCol w="773641"/>
                <a:gridCol w="924070"/>
                <a:gridCol w="924070"/>
                <a:gridCol w="924070"/>
                <a:gridCol w="816565"/>
              </a:tblGrid>
              <a:tr h="538146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u="none" strike="noStrike" dirty="0">
                          <a:effectLst/>
                        </a:rPr>
                        <a:t> 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Ο Πίνακας δίνει τα άνω α -ποσοστιαία σημεία της κατανομής Χ</a:t>
                      </a:r>
                      <a:r>
                        <a:rPr lang="el-GR" sz="2400" u="none" strike="noStrike" baseline="30000" dirty="0">
                          <a:effectLst/>
                        </a:rPr>
                        <a:t>2</a:t>
                      </a:r>
                      <a:r>
                        <a:rPr lang="el-GR" sz="2400" u="none" strike="noStrike" dirty="0">
                          <a:effectLst/>
                        </a:rPr>
                        <a:t>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38146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u="none" strike="noStrike">
                          <a:effectLst/>
                        </a:rPr>
                        <a:t> 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0,995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0,99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0,975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0,95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0,10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0,05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0,025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0,01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0,005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52020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0,072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0,115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0,216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0,352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0,584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6,251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7,815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9,348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11,345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 smtClean="0">
                          <a:effectLst/>
                        </a:rPr>
                        <a:t>12,83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52020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4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0,207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0,297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0,484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0,711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1,064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7,779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9,448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11,143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13,277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 smtClean="0">
                          <a:effectLst/>
                        </a:rPr>
                        <a:t>14,86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52020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5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0,412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0,554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0,831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1,145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1,610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9,236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11,070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12,833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15,086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 smtClean="0">
                          <a:effectLst/>
                        </a:rPr>
                        <a:t>16,75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62746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 smtClean="0"/>
                  <a:t>X:   1,   </a:t>
                </a:r>
                <a:r>
                  <a:rPr lang="el-GR" b="1" dirty="0" smtClean="0"/>
                  <a:t>5</a:t>
                </a:r>
                <a:r>
                  <a:rPr lang="en-US" b="1" dirty="0" smtClean="0"/>
                  <a:t>,  </a:t>
                </a:r>
                <a:r>
                  <a:rPr lang="el-GR" b="1" dirty="0" smtClean="0"/>
                  <a:t>7,   4,   3</a:t>
                </a:r>
                <a:endParaRPr lang="en-US" b="1" dirty="0" smtClean="0"/>
              </a:p>
              <a:p>
                <a:pPr algn="just"/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n-1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 smtClean="0">
                    <a:solidFill>
                      <a:srgbClr val="000000"/>
                    </a:solidFill>
                  </a:rPr>
                  <a:t>Η μέση τιμή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l-GR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1+</m:t>
                        </m:r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5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7+4+3</m:t>
                        </m:r>
                      </m:num>
                      <m:den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l-GR" b="0" i="1" smtClean="0">
                        <a:solidFill>
                          <a:srgbClr val="000000"/>
                        </a:solidFill>
                        <a:latin typeface="Cambria Math"/>
                      </a:rPr>
                      <m:t>4</m:t>
                    </m:r>
                  </m:oMath>
                </a14:m>
                <a:endParaRPr lang="el-GR" b="0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latin typeface="Cambria Math"/>
                          </a:rPr>
                          <m:t>20</m:t>
                        </m:r>
                      </m:num>
                      <m:den>
                        <m:r>
                          <a:rPr lang="el-GR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5</m:t>
                    </m:r>
                    <m:r>
                      <a:rPr lang="el-GR" i="1">
                        <a:latin typeface="Cambria Math"/>
                      </a:rPr>
                      <m:t>     </m:t>
                    </m:r>
                    <m:r>
                      <a:rPr lang="en-US" i="1" smtClean="0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2</m:t>
                    </m:r>
                    <m:r>
                      <a:rPr lang="el-GR" b="0" i="1" smtClean="0">
                        <a:latin typeface="Cambria Math"/>
                      </a:rPr>
                      <m:t>,24</m:t>
                    </m:r>
                  </m:oMath>
                </a14:m>
                <a:endParaRPr lang="el-GR" b="1" dirty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  <a:blipFill rotWithShape="1">
                <a:blip r:embed="rId2"/>
                <a:stretch>
                  <a:fillRect l="-1467" t="-173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42284445"/>
                  </p:ext>
                </p:extLst>
              </p:nvPr>
            </p:nvGraphicFramePr>
            <p:xfrm>
              <a:off x="18144" y="3212976"/>
              <a:ext cx="6696743" cy="309245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9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5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9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</a:rPr>
                            <a:t>20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42284445"/>
                  </p:ext>
                </p:extLst>
              </p:nvPr>
            </p:nvGraphicFramePr>
            <p:xfrm>
              <a:off x="18144" y="3212976"/>
              <a:ext cx="6696743" cy="309245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3"/>
                          <a:stretch>
                            <a:fillRect l="-81701" t="-23457" r="-101804" b="-5703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3"/>
                          <a:stretch>
                            <a:fillRect l="-178481" t="-23457" b="-570370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9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5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9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</a:rPr>
                            <a:t>20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7508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3645024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 smtClean="0"/>
                  <a:t>X</a:t>
                </a:r>
                <a:r>
                  <a:rPr lang="en-US" b="1" dirty="0"/>
                  <a:t>:   1,   </a:t>
                </a:r>
                <a:r>
                  <a:rPr lang="el-GR" b="1" dirty="0"/>
                  <a:t>5</a:t>
                </a:r>
                <a:r>
                  <a:rPr lang="en-US" b="1" dirty="0"/>
                  <a:t>,  </a:t>
                </a:r>
                <a:r>
                  <a:rPr lang="el-GR" b="1" dirty="0"/>
                  <a:t>7,   4,   3</a:t>
                </a:r>
                <a:endParaRPr lang="en-US" b="1" dirty="0"/>
              </a:p>
              <a:p>
                <a:pPr algn="just"/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n-1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 smtClean="0">
                    <a:solidFill>
                      <a:srgbClr val="000000"/>
                    </a:solidFill>
                  </a:rPr>
                  <a:t>Η μέση τιμή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l-GR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1+</m:t>
                        </m:r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5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7+4+3</m:t>
                        </m:r>
                      </m:num>
                      <m:den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l-GR" i="1">
                        <a:solidFill>
                          <a:srgbClr val="000000"/>
                        </a:solidFill>
                        <a:latin typeface="Cambria Math"/>
                      </a:rPr>
                      <m:t>4</m:t>
                    </m:r>
                  </m:oMath>
                </a14:m>
                <a:endParaRPr lang="el-GR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20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=5     </m:t>
                    </m:r>
                    <m:r>
                      <a:rPr lang="en-US" i="1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2</m:t>
                    </m:r>
                    <m:r>
                      <a:rPr lang="el-GR" i="1">
                        <a:latin typeface="Cambria Math"/>
                      </a:rPr>
                      <m:t>,24</m:t>
                    </m:r>
                  </m:oMath>
                </a14:m>
                <a:endParaRPr lang="el-GR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3645024"/>
              </a:xfrm>
              <a:blipFill rotWithShape="1">
                <a:blip r:embed="rId2"/>
                <a:stretch>
                  <a:fillRect l="-1467" t="-217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Ορθογώνιο 1"/>
              <p:cNvSpPr/>
              <p:nvPr/>
            </p:nvSpPr>
            <p:spPr>
              <a:xfrm>
                <a:off x="1187624" y="3501008"/>
                <a:ext cx="5197513" cy="12331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3200" i="1">
                              <a:latin typeface="Cambria Math"/>
                            </a:rPr>
                            <m:t>(</m:t>
                          </m:r>
                          <m:r>
                            <a:rPr lang="en-US" sz="3200" i="1">
                              <a:latin typeface="Cambria Math"/>
                            </a:rPr>
                            <m:t>𝑛</m:t>
                          </m:r>
                          <m:r>
                            <a:rPr lang="el-GR" sz="3200" i="1">
                              <a:latin typeface="Cambria Math"/>
                            </a:rPr>
                            <m:t>−1)</m:t>
                          </m:r>
                          <m:sSup>
                            <m:s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Sup>
                            <m:sSub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l-GR" sz="3200" i="1">
                                  <a:latin typeface="Cambria Math"/>
                                </a:rPr>
                                <m:t>𝑈</m:t>
                              </m:r>
                            </m:sub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l-GR" sz="3200" i="1"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el-GR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3200" i="1">
                              <a:latin typeface="Cambria Math"/>
                            </a:rPr>
                            <m:t>𝜎</m:t>
                          </m:r>
                        </m:e>
                        <m:sup>
                          <m:r>
                            <a:rPr lang="el-GR" sz="3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3200" i="1"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el-GR" sz="3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3200" i="1">
                              <a:latin typeface="Cambria Math"/>
                            </a:rPr>
                            <m:t>(</m:t>
                          </m:r>
                          <m:r>
                            <a:rPr lang="en-US" sz="3200" i="1">
                              <a:latin typeface="Cambria Math"/>
                            </a:rPr>
                            <m:t>𝑛</m:t>
                          </m:r>
                          <m:r>
                            <a:rPr lang="el-GR" sz="3200" i="1">
                              <a:latin typeface="Cambria Math"/>
                            </a:rPr>
                            <m:t>−1)</m:t>
                          </m:r>
                          <m:sSup>
                            <m:s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Sup>
                            <m:sSub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𝐿</m:t>
                              </m:r>
                            </m:sub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501008"/>
                <a:ext cx="5197513" cy="123315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Ορθογώνιο 4"/>
              <p:cNvSpPr/>
              <p:nvPr/>
            </p:nvSpPr>
            <p:spPr>
              <a:xfrm>
                <a:off x="1340024" y="5301208"/>
                <a:ext cx="5647893" cy="1188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3200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3200" b="0" i="1" smtClean="0">
                                  <a:latin typeface="Cambria Math"/>
                                </a:rPr>
                                <m:t>5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l-GR" sz="3200" b="0" i="1" smtClean="0">
                              <a:latin typeface="Cambria Math"/>
                            </a:rPr>
                            <m:t>5</m:t>
                          </m:r>
                        </m:num>
                        <m:den>
                          <m:sSubSup>
                            <m:sSub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l-GR" sz="3200" i="1">
                                  <a:latin typeface="Cambria Math"/>
                                </a:rPr>
                                <m:t>𝑈</m:t>
                              </m:r>
                            </m:sub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l-GR" sz="3200" i="1"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el-GR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3200" i="1">
                              <a:latin typeface="Cambria Math"/>
                            </a:rPr>
                            <m:t>𝜎</m:t>
                          </m:r>
                        </m:e>
                        <m:sup>
                          <m:r>
                            <a:rPr lang="el-GR" sz="3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3200" i="1"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el-GR" sz="3200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3200" b="0" i="1" smtClean="0">
                                  <a:latin typeface="Cambria Math"/>
                                </a:rPr>
                                <m:t>5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l-GR" sz="3200" b="0" i="1" smtClean="0">
                              <a:latin typeface="Cambria Math"/>
                            </a:rPr>
                            <m:t>5</m:t>
                          </m:r>
                          <m:r>
                            <a:rPr lang="el-GR" sz="3200" i="1" smtClean="0">
                              <a:latin typeface="Cambria Math"/>
                            </a:rPr>
                            <m:t> </m:t>
                          </m:r>
                        </m:num>
                        <m:den>
                          <m:sSubSup>
                            <m:sSub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𝐿</m:t>
                              </m:r>
                            </m:sub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5" name="Ορθογώνιο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0024" y="5301208"/>
                <a:ext cx="5647893" cy="118814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230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Ορθογώνιο 4"/>
              <p:cNvSpPr/>
              <p:nvPr/>
            </p:nvSpPr>
            <p:spPr>
              <a:xfrm>
                <a:off x="1460262" y="4293096"/>
                <a:ext cx="5647893" cy="1188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3200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3200" b="0" i="1" smtClean="0">
                                  <a:latin typeface="Cambria Math"/>
                                </a:rPr>
                                <m:t>5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l-GR" sz="3200" b="0" i="1" smtClean="0">
                              <a:latin typeface="Cambria Math"/>
                            </a:rPr>
                            <m:t>5</m:t>
                          </m:r>
                        </m:num>
                        <m:den>
                          <m:sSubSup>
                            <m:sSub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l-GR" sz="3200" i="1">
                                  <a:latin typeface="Cambria Math"/>
                                </a:rPr>
                                <m:t>𝑈</m:t>
                              </m:r>
                            </m:sub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l-GR" sz="3200" i="1"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el-GR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3200" i="1">
                              <a:latin typeface="Cambria Math"/>
                            </a:rPr>
                            <m:t>𝜎</m:t>
                          </m:r>
                        </m:e>
                        <m:sup>
                          <m:r>
                            <a:rPr lang="el-GR" sz="3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3200" i="1"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el-GR" sz="3200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3200" b="0" i="1" smtClean="0">
                                  <a:latin typeface="Cambria Math"/>
                                </a:rPr>
                                <m:t>5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l-GR" sz="3200" b="0" i="1" smtClean="0">
                              <a:latin typeface="Cambria Math"/>
                            </a:rPr>
                            <m:t>5</m:t>
                          </m:r>
                          <m:r>
                            <a:rPr lang="el-GR" sz="3200" i="1" smtClean="0">
                              <a:latin typeface="Cambria Math"/>
                            </a:rPr>
                            <m:t> </m:t>
                          </m:r>
                        </m:num>
                        <m:den>
                          <m:sSubSup>
                            <m:sSub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𝐿</m:t>
                              </m:r>
                            </m:sub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5" name="Ορθογώνιο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262" y="4293096"/>
                <a:ext cx="5647893" cy="118814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2 - Θέση περιεχομένου"/>
          <p:cNvSpPr txBox="1">
            <a:spLocks/>
          </p:cNvSpPr>
          <p:nvPr/>
        </p:nvSpPr>
        <p:spPr>
          <a:xfrm>
            <a:off x="32234" y="2636913"/>
            <a:ext cx="9144000" cy="201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 smtClean="0"/>
              <a:t>0,01      α/2=0,005</a:t>
            </a:r>
            <a:r>
              <a:rPr lang="en-US" dirty="0" smtClean="0"/>
              <a:t> </a:t>
            </a:r>
            <a:r>
              <a:rPr lang="el-GR" dirty="0" smtClean="0"/>
              <a:t>    1-α/2=1-0,005=0,995</a:t>
            </a:r>
            <a:endParaRPr lang="el-GR" dirty="0"/>
          </a:p>
          <a:p>
            <a:pPr algn="just"/>
            <a:r>
              <a:rPr lang="el-GR" sz="2800" dirty="0" smtClean="0"/>
              <a:t>Οπότε για την πάνω κριτική τιμή έχουμε 0,005 και για την κάτω κριτική τιμή 1-0,005=0,995. 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1460263" y="5669854"/>
                <a:ext cx="5647893" cy="11001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3200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3200" b="0" i="1" smtClean="0">
                                  <a:latin typeface="Cambria Math"/>
                                </a:rPr>
                                <m:t>5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l-GR" sz="3200" b="0" i="1" smtClean="0"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l-GR" sz="3200" b="0" i="1" smtClean="0">
                              <a:latin typeface="Cambria Math"/>
                            </a:rPr>
                            <m:t>14,86</m:t>
                          </m:r>
                        </m:den>
                      </m:f>
                      <m:r>
                        <a:rPr lang="el-GR" sz="3200" i="1"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el-GR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3200" i="1">
                              <a:latin typeface="Cambria Math"/>
                            </a:rPr>
                            <m:t>𝜎</m:t>
                          </m:r>
                        </m:e>
                        <m:sup>
                          <m:r>
                            <a:rPr lang="el-GR" sz="3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3200" i="1"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el-GR" sz="3200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3200" b="0" i="1" smtClean="0">
                                  <a:latin typeface="Cambria Math"/>
                                </a:rPr>
                                <m:t>5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l-GR" sz="3200" b="0" i="1" smtClean="0">
                              <a:latin typeface="Cambria Math"/>
                            </a:rPr>
                            <m:t>5</m:t>
                          </m:r>
                          <m:r>
                            <a:rPr lang="el-GR" sz="3200" i="1" smtClean="0">
                              <a:latin typeface="Cambria Math"/>
                            </a:rPr>
                            <m:t> </m:t>
                          </m:r>
                        </m:num>
                        <m:den>
                          <m:r>
                            <a:rPr lang="el-GR" sz="3200" b="0" i="1" smtClean="0">
                              <a:latin typeface="Cambria Math"/>
                            </a:rPr>
                            <m:t>0,207</m:t>
                          </m:r>
                        </m:den>
                      </m:f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263" y="5669854"/>
                <a:ext cx="5647893" cy="110017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Θέση περιεχομένου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1825865"/>
              </p:ext>
            </p:extLst>
          </p:nvPr>
        </p:nvGraphicFramePr>
        <p:xfrm>
          <a:off x="32234" y="-1"/>
          <a:ext cx="9004262" cy="26369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9326"/>
                <a:gridCol w="967956"/>
                <a:gridCol w="773641"/>
                <a:gridCol w="773641"/>
                <a:gridCol w="773641"/>
                <a:gridCol w="773641"/>
                <a:gridCol w="773641"/>
                <a:gridCol w="924070"/>
                <a:gridCol w="924070"/>
                <a:gridCol w="924070"/>
                <a:gridCol w="816565"/>
              </a:tblGrid>
              <a:tr h="538146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u="none" strike="noStrike" dirty="0">
                          <a:effectLst/>
                        </a:rPr>
                        <a:t> 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Ο Πίνακας δίνει τα άνω α -ποσοστιαία σημεία της κατανομής Χ</a:t>
                      </a:r>
                      <a:r>
                        <a:rPr lang="el-GR" sz="2400" u="none" strike="noStrike" baseline="30000" dirty="0">
                          <a:effectLst/>
                        </a:rPr>
                        <a:t>2</a:t>
                      </a:r>
                      <a:r>
                        <a:rPr lang="el-GR" sz="2400" u="none" strike="noStrike" dirty="0">
                          <a:effectLst/>
                        </a:rPr>
                        <a:t>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38146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u="none" strike="noStrike">
                          <a:effectLst/>
                        </a:rPr>
                        <a:t> 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0,995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0,99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0,975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0,10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0,05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0,025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0,01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0,005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</a:tr>
              <a:tr h="52020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0,072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0,115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0,216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0,352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0,584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6,251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7,815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9,348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11,345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 smtClean="0">
                          <a:effectLst/>
                        </a:rPr>
                        <a:t>12,83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</a:tr>
              <a:tr h="52020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4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1" u="none" strike="noStrike" dirty="0">
                          <a:solidFill>
                            <a:srgbClr val="0000FF"/>
                          </a:solidFill>
                          <a:effectLst/>
                        </a:rPr>
                        <a:t>0,207</a:t>
                      </a:r>
                      <a:endParaRPr lang="el-GR" sz="2400" b="1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0,297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0,484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0,711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1,064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7,779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9,448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11,143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13,277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1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14,86</a:t>
                      </a:r>
                      <a:endParaRPr lang="el-GR" sz="2400" b="1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2020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5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0,412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0,554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0,831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1,145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1,610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9,236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11,070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12,833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15,086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 smtClean="0">
                          <a:effectLst/>
                        </a:rPr>
                        <a:t>16,75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cxnSp>
        <p:nvCxnSpPr>
          <p:cNvPr id="7" name="Ευθύγραμμο βέλος σύνδεσης 6"/>
          <p:cNvCxnSpPr/>
          <p:nvPr/>
        </p:nvCxnSpPr>
        <p:spPr>
          <a:xfrm flipH="1">
            <a:off x="3131840" y="1988840"/>
            <a:ext cx="5472608" cy="44644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ύγραμμο βέλος σύνδεσης 12"/>
          <p:cNvCxnSpPr/>
          <p:nvPr/>
        </p:nvCxnSpPr>
        <p:spPr>
          <a:xfrm>
            <a:off x="1259632" y="1988840"/>
            <a:ext cx="4176464" cy="44644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405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Ορθογώνιο 4"/>
              <p:cNvSpPr/>
              <p:nvPr/>
            </p:nvSpPr>
            <p:spPr>
              <a:xfrm>
                <a:off x="1460262" y="4293096"/>
                <a:ext cx="5647893" cy="1188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3200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3200" b="0" i="1" smtClean="0">
                                  <a:latin typeface="Cambria Math"/>
                                </a:rPr>
                                <m:t>5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l-GR" sz="3200" b="0" i="1" smtClean="0">
                              <a:latin typeface="Cambria Math"/>
                            </a:rPr>
                            <m:t>5</m:t>
                          </m:r>
                        </m:num>
                        <m:den>
                          <m:sSubSup>
                            <m:sSub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l-GR" sz="3200" i="1">
                                  <a:latin typeface="Cambria Math"/>
                                </a:rPr>
                                <m:t>𝑈</m:t>
                              </m:r>
                            </m:sub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l-GR" sz="3200" i="1"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el-GR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3200" i="1">
                              <a:latin typeface="Cambria Math"/>
                            </a:rPr>
                            <m:t>𝜎</m:t>
                          </m:r>
                        </m:e>
                        <m:sup>
                          <m:r>
                            <a:rPr lang="el-GR" sz="3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3200" i="1"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el-GR" sz="3200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l-GR" sz="3200" b="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3200" b="0" i="1" smtClean="0">
                                  <a:latin typeface="Cambria Math"/>
                                </a:rPr>
                                <m:t>5</m:t>
                              </m:r>
                              <m:r>
                                <a:rPr lang="el-GR" sz="32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200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l-GR" sz="3200" b="0" i="1" smtClean="0">
                              <a:latin typeface="Cambria Math"/>
                            </a:rPr>
                            <m:t>5</m:t>
                          </m:r>
                          <m:r>
                            <a:rPr lang="el-GR" sz="3200" i="1" smtClean="0">
                              <a:latin typeface="Cambria Math"/>
                            </a:rPr>
                            <m:t> </m:t>
                          </m:r>
                        </m:num>
                        <m:den>
                          <m:sSubSup>
                            <m:sSubSupPr>
                              <m:ctrlPr>
                                <a:rPr lang="el-GR" sz="3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l-GR" sz="3200" i="1">
                                  <a:latin typeface="Cambria Math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𝐿</m:t>
                              </m:r>
                            </m:sub>
                            <m:sup>
                              <m:r>
                                <a:rPr lang="el-GR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5" name="Ορθογώνιο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262" y="4293096"/>
                <a:ext cx="5647893" cy="118814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2 - Θέση περιεχομένου"/>
          <p:cNvSpPr txBox="1">
            <a:spLocks/>
          </p:cNvSpPr>
          <p:nvPr/>
        </p:nvSpPr>
        <p:spPr>
          <a:xfrm>
            <a:off x="32234" y="2636913"/>
            <a:ext cx="9144000" cy="201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 smtClean="0"/>
              <a:t>0,01      α/2=0,005</a:t>
            </a:r>
            <a:r>
              <a:rPr lang="en-US" dirty="0" smtClean="0"/>
              <a:t> </a:t>
            </a:r>
            <a:r>
              <a:rPr lang="el-GR" dirty="0" smtClean="0"/>
              <a:t>    1-α/2=1-0,005=0,995</a:t>
            </a:r>
            <a:endParaRPr lang="el-GR" dirty="0"/>
          </a:p>
          <a:p>
            <a:pPr algn="just"/>
            <a:r>
              <a:rPr lang="el-GR" sz="2800" dirty="0" smtClean="0"/>
              <a:t>Οπότε για την πάνω κριτική τιμή έχουμε 0,005 και για την κάτω κριτική τιμή 1-0,005=0,995. 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1460263" y="5669854"/>
                <a:ext cx="3307509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i="1" smtClean="0">
                          <a:latin typeface="Cambria Math"/>
                        </a:rPr>
                        <m:t>1</m:t>
                      </m:r>
                      <m:r>
                        <a:rPr lang="el-GR" sz="3200" b="0" i="1" smtClean="0">
                          <a:latin typeface="Cambria Math"/>
                        </a:rPr>
                        <m:t>,35</m:t>
                      </m:r>
                      <m:r>
                        <a:rPr lang="el-GR" sz="3200" i="1"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el-GR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3200" i="1">
                              <a:latin typeface="Cambria Math"/>
                            </a:rPr>
                            <m:t>𝜎</m:t>
                          </m:r>
                        </m:e>
                        <m:sup>
                          <m:r>
                            <a:rPr lang="el-GR" sz="3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3200" i="1">
                          <a:latin typeface="Cambria Math"/>
                        </a:rPr>
                        <m:t>≤</m:t>
                      </m:r>
                      <m:r>
                        <a:rPr lang="el-GR" sz="3200" i="1" smtClean="0">
                          <a:latin typeface="Cambria Math"/>
                        </a:rPr>
                        <m:t>9</m:t>
                      </m:r>
                      <m:r>
                        <a:rPr lang="el-GR" sz="3200" b="0" i="1" smtClean="0">
                          <a:latin typeface="Cambria Math"/>
                        </a:rPr>
                        <m:t>6,6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263" y="5669854"/>
                <a:ext cx="3307509" cy="5959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Θέση περιεχομένου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6353346"/>
              </p:ext>
            </p:extLst>
          </p:nvPr>
        </p:nvGraphicFramePr>
        <p:xfrm>
          <a:off x="32234" y="-1"/>
          <a:ext cx="9004262" cy="26369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9326"/>
                <a:gridCol w="967956"/>
                <a:gridCol w="773641"/>
                <a:gridCol w="773641"/>
                <a:gridCol w="773641"/>
                <a:gridCol w="773641"/>
                <a:gridCol w="773641"/>
                <a:gridCol w="924070"/>
                <a:gridCol w="924070"/>
                <a:gridCol w="924070"/>
                <a:gridCol w="816565"/>
              </a:tblGrid>
              <a:tr h="538146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u="none" strike="noStrike" dirty="0">
                          <a:effectLst/>
                        </a:rPr>
                        <a:t> 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Ο Πίνακας δίνει τα άνω α -ποσοστιαία σημεία της κατανομής Χ</a:t>
                      </a:r>
                      <a:r>
                        <a:rPr lang="el-GR" sz="2400" u="none" strike="noStrike" baseline="30000" dirty="0">
                          <a:effectLst/>
                        </a:rPr>
                        <a:t>2</a:t>
                      </a:r>
                      <a:r>
                        <a:rPr lang="el-GR" sz="2400" u="none" strike="noStrike" dirty="0">
                          <a:effectLst/>
                        </a:rPr>
                        <a:t>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38146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u="none" strike="noStrike">
                          <a:effectLst/>
                        </a:rPr>
                        <a:t> 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0,995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0,99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0,975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0,95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0,10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0,05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0,025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0,01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0,005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</a:tr>
              <a:tr h="52020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0,072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0,115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0,216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0,352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0,584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6,251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7,815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9,348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11,345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 smtClean="0">
                          <a:effectLst/>
                        </a:rPr>
                        <a:t>12,83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</a:tr>
              <a:tr h="52020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4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1" u="none" strike="noStrike" dirty="0">
                          <a:solidFill>
                            <a:srgbClr val="0000FF"/>
                          </a:solidFill>
                          <a:effectLst/>
                        </a:rPr>
                        <a:t>0,207</a:t>
                      </a:r>
                      <a:endParaRPr lang="el-GR" sz="2400" b="1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0,297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0,484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0,711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1,064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7,779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9,448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11,143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13,277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b="1" u="none" strike="noStrike" dirty="0" smtClean="0">
                          <a:solidFill>
                            <a:srgbClr val="0000FF"/>
                          </a:solidFill>
                          <a:effectLst/>
                        </a:rPr>
                        <a:t>14,86</a:t>
                      </a:r>
                      <a:endParaRPr lang="el-GR" sz="2400" b="1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20207"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5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0,412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0,554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0,831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1,145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>
                          <a:effectLst/>
                        </a:rPr>
                        <a:t>1,610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9,236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11,070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12,833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>
                          <a:effectLst/>
                        </a:rPr>
                        <a:t>15,086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400" u="none" strike="noStrike" dirty="0" smtClean="0">
                          <a:effectLst/>
                        </a:rPr>
                        <a:t>16,75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003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107504" y="1129461"/>
            <a:ext cx="9036496" cy="1003396"/>
          </a:xfrm>
        </p:spPr>
        <p:txBody>
          <a:bodyPr>
            <a:normAutofit lnSpcReduction="10000"/>
          </a:bodyPr>
          <a:lstStyle/>
          <a:p>
            <a:r>
              <a:rPr lang="el-GR" dirty="0"/>
              <a:t>Παίρνοντας τετραγωνικές ρίζες από όλους τους όρους :</a:t>
            </a:r>
          </a:p>
          <a:p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Ορθογώνιο 10"/>
              <p:cNvSpPr/>
              <p:nvPr/>
            </p:nvSpPr>
            <p:spPr>
              <a:xfrm>
                <a:off x="2358279" y="2125043"/>
                <a:ext cx="3176062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sz="3200" i="1" smtClean="0">
                        <a:latin typeface="Cambria Math"/>
                      </a:rPr>
                      <m:t>1</m:t>
                    </m:r>
                    <m:r>
                      <a:rPr lang="el-GR" sz="3200" b="0" i="1" smtClean="0">
                        <a:latin typeface="Cambria Math"/>
                      </a:rPr>
                      <m:t>,16</m:t>
                    </m:r>
                    <m:r>
                      <a:rPr lang="el-GR" sz="3200" i="1">
                        <a:latin typeface="Cambria Math"/>
                      </a:rPr>
                      <m:t>≤</m:t>
                    </m:r>
                    <m:sSup>
                      <m:sSupPr>
                        <m:ctrlPr>
                          <a:rPr lang="el-GR" sz="3200" i="1">
                            <a:latin typeface="Cambria Math"/>
                          </a:rPr>
                        </m:ctrlPr>
                      </m:sSupPr>
                      <m:e>
                        <m:r>
                          <a:rPr lang="el-GR" sz="3200" i="1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l-GR" sz="3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sz="3200" i="1">
                        <a:latin typeface="Cambria Math"/>
                      </a:rPr>
                      <m:t>≤</m:t>
                    </m:r>
                    <m:r>
                      <a:rPr lang="el-GR" sz="3200" b="0" i="1" smtClean="0">
                        <a:latin typeface="Cambria Math"/>
                      </a:rPr>
                      <m:t>9,</m:t>
                    </m:r>
                  </m:oMath>
                </a14:m>
                <a:r>
                  <a:rPr lang="el-GR" sz="3200" dirty="0" smtClean="0"/>
                  <a:t>83</a:t>
                </a:r>
                <a:endParaRPr lang="el-GR" sz="3200" dirty="0"/>
              </a:p>
            </p:txBody>
          </p:sp>
        </mc:Choice>
        <mc:Fallback xmlns="">
          <p:sp>
            <p:nvSpPr>
              <p:cNvPr id="11" name="Ορθογώνιο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8279" y="2125043"/>
                <a:ext cx="3176062" cy="595932"/>
              </a:xfrm>
              <a:prstGeom prst="rect">
                <a:avLst/>
              </a:prstGeom>
              <a:blipFill rotWithShape="1">
                <a:blip r:embed="rId2"/>
                <a:stretch>
                  <a:fillRect t="-10309" r="-3839" b="-350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Ορθογώνιο 4"/>
              <p:cNvSpPr/>
              <p:nvPr/>
            </p:nvSpPr>
            <p:spPr>
              <a:xfrm>
                <a:off x="2267744" y="260648"/>
                <a:ext cx="3307509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i="1" smtClean="0">
                          <a:latin typeface="Cambria Math"/>
                        </a:rPr>
                        <m:t>1</m:t>
                      </m:r>
                      <m:r>
                        <a:rPr lang="el-GR" sz="3200" b="0" i="1" smtClean="0">
                          <a:latin typeface="Cambria Math"/>
                        </a:rPr>
                        <m:t>,35</m:t>
                      </m:r>
                      <m:r>
                        <a:rPr lang="el-GR" sz="3200" i="1"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el-GR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3200" i="1">
                              <a:latin typeface="Cambria Math"/>
                            </a:rPr>
                            <m:t>𝜎</m:t>
                          </m:r>
                        </m:e>
                        <m:sup>
                          <m:r>
                            <a:rPr lang="el-GR" sz="3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l-GR" sz="3200" i="1">
                          <a:latin typeface="Cambria Math"/>
                        </a:rPr>
                        <m:t>≤</m:t>
                      </m:r>
                      <m:r>
                        <a:rPr lang="el-GR" sz="3200" i="1" smtClean="0">
                          <a:latin typeface="Cambria Math"/>
                        </a:rPr>
                        <m:t>9</m:t>
                      </m:r>
                      <m:r>
                        <a:rPr lang="el-GR" sz="3200" b="0" i="1" smtClean="0">
                          <a:latin typeface="Cambria Math"/>
                        </a:rPr>
                        <m:t>6,6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5" name="Ορθογώνιο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260648"/>
                <a:ext cx="3307509" cy="5959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096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l-GR" dirty="0"/>
              <a:t>Γνωρίζουμε ότι ο τύπος που αποδίδει τη διακύμανση του πληθυσμού εάν χρησιμοποιηθεί στο δείγμα το αποτέλεσμα </a:t>
            </a:r>
            <a:r>
              <a:rPr lang="el-GR" b="1" dirty="0">
                <a:solidFill>
                  <a:srgbClr val="FF0000"/>
                </a:solidFill>
              </a:rPr>
              <a:t>δεν θα είναι μια αμερόληπτη εκτίμηση της διακύμανσης του πληθυσμού</a:t>
            </a:r>
            <a:r>
              <a:rPr lang="el-GR" dirty="0"/>
              <a:t>, </a:t>
            </a:r>
            <a:endParaRPr lang="el-GR" dirty="0" smtClean="0"/>
          </a:p>
          <a:p>
            <a:pPr lvl="1" algn="just"/>
            <a:r>
              <a:rPr lang="el-GR" dirty="0" smtClean="0"/>
              <a:t>καθώς </a:t>
            </a:r>
            <a:r>
              <a:rPr lang="el-GR" dirty="0"/>
              <a:t>ο εν λόγω τύπος τείνει να υποτιμά (</a:t>
            </a:r>
            <a:r>
              <a:rPr lang="en-US" dirty="0"/>
              <a:t>underestimate</a:t>
            </a:r>
            <a:r>
              <a:rPr lang="el-GR" dirty="0"/>
              <a:t>) την πραγματική τιμή.  </a:t>
            </a:r>
            <a:endParaRPr lang="el-GR" dirty="0" smtClean="0"/>
          </a:p>
          <a:p>
            <a:pPr algn="just"/>
            <a:r>
              <a:rPr lang="el-GR" dirty="0" smtClean="0"/>
              <a:t>Για </a:t>
            </a:r>
            <a:r>
              <a:rPr lang="el-GR" dirty="0"/>
              <a:t>το λόγο </a:t>
            </a:r>
            <a:r>
              <a:rPr lang="el-GR" dirty="0" smtClean="0"/>
              <a:t>αυτό, </a:t>
            </a:r>
            <a:r>
              <a:rPr lang="el-GR" dirty="0"/>
              <a:t>υπάρχουν δύο τύποι </a:t>
            </a:r>
            <a:r>
              <a:rPr lang="el-GR" dirty="0" smtClean="0"/>
              <a:t>για τη </a:t>
            </a:r>
            <a:r>
              <a:rPr lang="el-GR" dirty="0" smtClean="0"/>
              <a:t>διακύμανση, </a:t>
            </a:r>
          </a:p>
          <a:p>
            <a:pPr lvl="1" algn="just"/>
            <a:r>
              <a:rPr lang="el-GR" dirty="0" smtClean="0"/>
              <a:t>ένας </a:t>
            </a:r>
            <a:r>
              <a:rPr lang="el-GR" dirty="0"/>
              <a:t>για ένα πληθυσμό και </a:t>
            </a:r>
            <a:endParaRPr lang="el-GR" dirty="0" smtClean="0"/>
          </a:p>
          <a:p>
            <a:pPr lvl="1" algn="just"/>
            <a:r>
              <a:rPr lang="el-GR" dirty="0" smtClean="0"/>
              <a:t>ένας </a:t>
            </a:r>
            <a:r>
              <a:rPr lang="el-GR" dirty="0"/>
              <a:t>για ένα δείγμα. </a:t>
            </a:r>
            <a:endParaRPr lang="el-GR" dirty="0" smtClean="0"/>
          </a:p>
          <a:p>
            <a:pPr algn="just"/>
            <a:r>
              <a:rPr lang="el-GR" dirty="0" smtClean="0"/>
              <a:t>Ο </a:t>
            </a:r>
            <a:r>
              <a:rPr lang="el-GR" dirty="0"/>
              <a:t>τύπος </a:t>
            </a:r>
            <a:r>
              <a:rPr lang="el-GR" dirty="0" smtClean="0"/>
              <a:t>διακύμανσης </a:t>
            </a:r>
            <a:r>
              <a:rPr lang="el-GR" dirty="0"/>
              <a:t>του δείγματος είναι </a:t>
            </a:r>
            <a:r>
              <a:rPr lang="el-GR" dirty="0" smtClean="0"/>
              <a:t>αμερόληπτος </a:t>
            </a:r>
            <a:r>
              <a:rPr lang="el-GR" dirty="0"/>
              <a:t>εκτιμητής της διακύμανσης του </a:t>
            </a:r>
            <a:r>
              <a:rPr lang="el-GR" dirty="0" smtClean="0"/>
              <a:t>πληθυσμού. </a:t>
            </a:r>
          </a:p>
          <a:p>
            <a:pPr algn="just"/>
            <a:r>
              <a:rPr lang="el-GR" dirty="0" smtClean="0"/>
              <a:t>Δυστυχώς </a:t>
            </a:r>
            <a:r>
              <a:rPr lang="el-GR" dirty="0"/>
              <a:t>, η τυπική απόκλιση του δείγματος εξακολουθεί να είναι μεροληπτική. </a:t>
            </a:r>
          </a:p>
          <a:p>
            <a:pPr algn="just"/>
            <a:r>
              <a:rPr lang="el-GR" dirty="0" smtClean="0"/>
              <a:t>Επίσης, </a:t>
            </a:r>
            <a:r>
              <a:rPr lang="el-GR" dirty="0"/>
              <a:t>τόσο η διακύμανση όσο και η τυπική απόκλιση είναι μη αρνητικοί αριθμοί, συνεπώς το πεδίο ορισμού των συναρτήσεων  δεν μπορεί να είναι το ( -∞ , ∞ ), αλλά  το [ 0 , ∞ ).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71915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704208"/>
            <a:ext cx="9144000" cy="4525963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Προϋπόθεση</a:t>
            </a:r>
            <a:r>
              <a:rPr lang="en-US" dirty="0" smtClean="0"/>
              <a:t>:</a:t>
            </a:r>
            <a:r>
              <a:rPr lang="el-GR" dirty="0" smtClean="0"/>
              <a:t> η μεταβλητή Χ ακολουθεί την  Κανονική Κατανομή </a:t>
            </a:r>
            <a:endParaRPr lang="en-US" dirty="0" smtClean="0"/>
          </a:p>
          <a:p>
            <a:pPr algn="just"/>
            <a:r>
              <a:rPr lang="el-GR" dirty="0" smtClean="0"/>
              <a:t>Για να δημιουργήσουμε ένα διάστημα εμπιστοσύνης για τη διακύμανση παίρνουμε τιμές από τον πίνακα της </a:t>
            </a:r>
            <a:r>
              <a:rPr lang="en-US" dirty="0" smtClean="0"/>
              <a:t>X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r>
              <a:rPr lang="el-GR" b="1" dirty="0" smtClean="0"/>
              <a:t>κατανομής. </a:t>
            </a:r>
            <a:endParaRPr lang="en-US" b="1" dirty="0" smtClean="0"/>
          </a:p>
          <a:p>
            <a:pPr algn="just"/>
            <a:r>
              <a:rPr lang="el-GR" dirty="0" smtClean="0"/>
              <a:t>Όπου </a:t>
            </a:r>
            <a:r>
              <a:rPr lang="en-US" dirty="0" smtClean="0"/>
              <a:t>S</a:t>
            </a:r>
            <a:r>
              <a:rPr lang="en-US" baseline="30000" dirty="0" smtClean="0"/>
              <a:t>2</a:t>
            </a:r>
            <a:r>
              <a:rPr lang="el-GR" dirty="0" smtClean="0"/>
              <a:t> είναι η διακύμανση του δείγματος  </a:t>
            </a:r>
            <a:endParaRPr lang="en-US" dirty="0" smtClean="0"/>
          </a:p>
          <a:p>
            <a:pPr algn="just"/>
            <a:r>
              <a:rPr lang="el-GR" dirty="0" smtClean="0"/>
              <a:t>Όπου </a:t>
            </a:r>
            <a:r>
              <a:rPr lang="en-US" dirty="0" smtClean="0"/>
              <a:t>n </a:t>
            </a:r>
            <a:r>
              <a:rPr lang="el-GR" dirty="0" smtClean="0"/>
              <a:t>είναι το μέγεθος του δείγματος. </a:t>
            </a:r>
            <a:endParaRPr lang="el-GR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142852"/>
            <a:ext cx="6357982" cy="1506421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117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2012books.lardbucket.org/books/beginning-statistics/section_15/5a0c7bbacb4242555e8a85c9767c03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536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328612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l-GR" sz="4000" dirty="0" smtClean="0"/>
              <a:t>Στην πρώτη στήλη δίνονται οι βαθμοί ελευθερίας ενώ στην πρώτη γραμμή εμφανίζονται τα επίπεδα σημαντικότητας. </a:t>
            </a:r>
          </a:p>
          <a:p>
            <a:pPr algn="just"/>
            <a:r>
              <a:rPr lang="el-GR" sz="4000" dirty="0" smtClean="0"/>
              <a:t>Προσέξτε ότι ο πίνακας χωρίζεται νοητά σε δύο μέρη: </a:t>
            </a:r>
          </a:p>
          <a:p>
            <a:pPr lvl="1" algn="just"/>
            <a:r>
              <a:rPr lang="el-GR" sz="4000" dirty="0" smtClean="0"/>
              <a:t>στις πρώτες πέντε στήλες αριστερά περιλαμβάνονται οι κριτικές τιμές για την αριστερή ουρά της κατανομής, </a:t>
            </a:r>
          </a:p>
          <a:p>
            <a:pPr lvl="1" algn="just"/>
            <a:r>
              <a:rPr lang="el-GR" sz="4000" dirty="0" smtClean="0"/>
              <a:t>ενώ οι πέντε στήλες δεξιά περιλαμβάνουν κριτικές τιμές για τη δεξιά ουρά της κατανομής.</a:t>
            </a:r>
          </a:p>
          <a:p>
            <a:endParaRPr lang="el-GR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-1" y="2786060"/>
          <a:ext cx="9001162" cy="4071940"/>
        </p:xfrm>
        <a:graphic>
          <a:graphicData uri="http://schemas.openxmlformats.org/drawingml/2006/table">
            <a:tbl>
              <a:tblPr/>
              <a:tblGrid>
                <a:gridCol w="587032"/>
                <a:gridCol w="841413"/>
                <a:gridCol w="841413"/>
                <a:gridCol w="841413"/>
                <a:gridCol w="841413"/>
                <a:gridCol w="841413"/>
                <a:gridCol w="841413"/>
                <a:gridCol w="841413"/>
                <a:gridCol w="841413"/>
                <a:gridCol w="841413"/>
                <a:gridCol w="841413"/>
              </a:tblGrid>
              <a:tr h="52204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                               Περιοχή στη δεξιά πλευρά της κατανομής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2204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0,10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504642"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1,239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1,690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2,167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2,833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12,017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14,067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16,013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18,475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20,278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04642"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1,344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1,646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2,180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2,733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3,490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13,362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15,507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17,535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20,090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21,995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4642"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2,088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2,700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3,325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4,168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14,684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16,919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19,023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21,666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23,589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4642"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2,558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3,247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3,940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4,865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15,987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18,307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20,483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23,029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25,188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4642"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2,603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3,053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3,816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4,575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5,578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17,275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19,675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21,920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24,725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26,757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4642"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3,074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3,571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4,404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5,226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6,304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18,549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21,026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23,337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26,217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28,300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"/>
            <a:ext cx="9144000" cy="1714488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 smtClean="0"/>
              <a:t>Τις κριτικές τιμές δεξιά  τις συμβολίζουμε με  </a:t>
            </a:r>
            <a:endParaRPr lang="en-US" dirty="0" smtClean="0"/>
          </a:p>
          <a:p>
            <a:pPr algn="just"/>
            <a:endParaRPr lang="el-GR" dirty="0" smtClean="0"/>
          </a:p>
          <a:p>
            <a:pPr algn="just"/>
            <a:r>
              <a:rPr lang="en-US" dirty="0" smtClean="0"/>
              <a:t>T</a:t>
            </a:r>
            <a:r>
              <a:rPr lang="el-GR" dirty="0" err="1" smtClean="0"/>
              <a:t>ις</a:t>
            </a:r>
            <a:r>
              <a:rPr lang="el-GR" dirty="0" smtClean="0"/>
              <a:t> κριτικές τιμές αριστερά τις συμβολίζουμε με </a:t>
            </a:r>
            <a:endParaRPr lang="el-GR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-1" y="2786060"/>
          <a:ext cx="9001162" cy="4071940"/>
        </p:xfrm>
        <a:graphic>
          <a:graphicData uri="http://schemas.openxmlformats.org/drawingml/2006/table">
            <a:tbl>
              <a:tblPr/>
              <a:tblGrid>
                <a:gridCol w="587032"/>
                <a:gridCol w="841413"/>
                <a:gridCol w="841413"/>
                <a:gridCol w="841413"/>
                <a:gridCol w="841413"/>
                <a:gridCol w="841413"/>
                <a:gridCol w="841413"/>
                <a:gridCol w="841413"/>
                <a:gridCol w="841413"/>
                <a:gridCol w="841413"/>
                <a:gridCol w="841413"/>
              </a:tblGrid>
              <a:tr h="52204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                               Περιοχή στη δεξιά πλευρά της κατανομής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2204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0,10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504642"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1,239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1,690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2,167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2,833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12,017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14,067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16,013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18,475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20,278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04642"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1,344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1,646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2,180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2,733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3,490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13,362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15,507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17,535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20,090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21,995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4642"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2,088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2,700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3,325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4,168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14,684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16,919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19,023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21,666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23,589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4642"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2,558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3,247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3,940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4,865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15,987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18,307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20,483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23,029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25,188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4642"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2,603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3,053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3,816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4,575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5,578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17,275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19,675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21,920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24,725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26,757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4642"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3,074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3,571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4,404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5,226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6,304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18,549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21,026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23,337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26,217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28,300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71409" y="1052736"/>
            <a:ext cx="428628" cy="544029"/>
          </a:xfrm>
          <a:prstGeom prst="rect">
            <a:avLst/>
          </a:prstGeom>
          <a:noFill/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4368" y="0"/>
            <a:ext cx="458233" cy="5600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aculty.elgin.edu/dkernler/statistics/ch09/images/chi-square-dist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071660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- Θέση περιεχομένου"/>
          <p:cNvSpPr txBox="1">
            <a:spLocks/>
          </p:cNvSpPr>
          <p:nvPr/>
        </p:nvSpPr>
        <p:spPr>
          <a:xfrm>
            <a:off x="0" y="1"/>
            <a:ext cx="9144000" cy="171448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dirty="0" smtClean="0"/>
              <a:t>Τις κριτικές τιμές αριστερά του πίνακα και αριστερά  </a:t>
            </a:r>
            <a:r>
              <a:rPr lang="el-GR" b="1" dirty="0" smtClean="0">
                <a:solidFill>
                  <a:srgbClr val="FF0000"/>
                </a:solidFill>
              </a:rPr>
              <a:t> της κατανομής</a:t>
            </a:r>
            <a:r>
              <a:rPr lang="el-GR" dirty="0" smtClean="0"/>
              <a:t> τις συμβολίζουμε με  </a:t>
            </a:r>
            <a:endParaRPr lang="en-US" dirty="0" smtClean="0"/>
          </a:p>
          <a:p>
            <a:pPr algn="just"/>
            <a:r>
              <a:rPr lang="en-US" dirty="0" smtClean="0"/>
              <a:t>T</a:t>
            </a:r>
            <a:r>
              <a:rPr lang="el-GR" dirty="0" err="1" smtClean="0"/>
              <a:t>ις</a:t>
            </a:r>
            <a:r>
              <a:rPr lang="el-GR" dirty="0" smtClean="0"/>
              <a:t> κριτικές τιμές δεξιά του πίνακα και δεξιά</a:t>
            </a:r>
            <a:r>
              <a:rPr lang="el-GR" b="1" dirty="0" smtClean="0">
                <a:solidFill>
                  <a:srgbClr val="FF0000"/>
                </a:solidFill>
              </a:rPr>
              <a:t> της κατανομής</a:t>
            </a:r>
            <a:r>
              <a:rPr lang="el-GR" dirty="0" smtClean="0"/>
              <a:t>  τις συμβολίζουμε με </a:t>
            </a:r>
            <a:endParaRPr lang="el-GR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25255" y="313215"/>
            <a:ext cx="428628" cy="544029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67557" y="1130710"/>
            <a:ext cx="457698" cy="559409"/>
          </a:xfrm>
          <a:prstGeom prst="rect">
            <a:avLst/>
          </a:prstGeom>
          <a:noFill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5800195"/>
            <a:ext cx="428628" cy="544029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89702" y="5784815"/>
            <a:ext cx="457698" cy="5594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7913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2857495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 smtClean="0"/>
              <a:t>Ένα διάστημα εμπιστοσύνης, π.χ. 95%, δημιουργεί δύο ουρές ίσου εμβαδού που περιέχει το 5% της κατανομής, ή αλλιώς το 0,05. Διαιρώντας δια 2 έχουμε από 0,025 σε κάθε ουρά, οπότε για την πάνω (δεξιά) κριτική τιμή έχουμε 0,025 και για την κάτω (αριστερά) κριτική τιμή 1-0,25=0,975. </a:t>
            </a:r>
            <a:endParaRPr lang="el-GR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-1" y="2786060"/>
          <a:ext cx="9001162" cy="4071940"/>
        </p:xfrm>
        <a:graphic>
          <a:graphicData uri="http://schemas.openxmlformats.org/drawingml/2006/table">
            <a:tbl>
              <a:tblPr/>
              <a:tblGrid>
                <a:gridCol w="587032"/>
                <a:gridCol w="841413"/>
                <a:gridCol w="841413"/>
                <a:gridCol w="841413"/>
                <a:gridCol w="841413"/>
                <a:gridCol w="841413"/>
                <a:gridCol w="841413"/>
                <a:gridCol w="841413"/>
                <a:gridCol w="841413"/>
                <a:gridCol w="841413"/>
                <a:gridCol w="841413"/>
              </a:tblGrid>
              <a:tr h="52204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el-G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Περιοχή </a:t>
                      </a:r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στη δεξιά πλευρά της κατανομής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2204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0,10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504642"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1,239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1,690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2,167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2,833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12,017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14,067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16,013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18,475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20,278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04642"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1,344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1,646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2,180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2,733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3,490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13,362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15,507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17,535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20,090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21,995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4642"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2,088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2,700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3,325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4,168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14,684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16,919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19,023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21,666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23,589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4642"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2,558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3,247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3,940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4,865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15,987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18,307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20,483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23,029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25,188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4642"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2,603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3,053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3,816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4,575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5,578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17,275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19,675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21,920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24,725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26,757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4642"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3,074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3,571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4,404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5,226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6,304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18,549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21,026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23,337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26,217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28,300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9359</TotalTime>
  <Words>2159</Words>
  <Application>Microsoft Office PowerPoint</Application>
  <PresentationFormat>Προβολή στην οθόνη (4:3)</PresentationFormat>
  <Paragraphs>766</Paragraphs>
  <Slides>25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7" baseType="lpstr">
      <vt:lpstr>Θέμα του Office</vt:lpstr>
      <vt:lpstr>Εξίσωση</vt:lpstr>
      <vt:lpstr>Διάστημα εμπιστοσύνης για τη διακύμανση</vt:lpstr>
      <vt:lpstr>Υπολογισμός Διακυμάνσεως και Τυπικής Αποκλίσεως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Διάστημα εμπιστοσύνης για τη διακύμανση</dc:title>
  <dc:creator>ΝΙΚΟΣ</dc:creator>
  <cp:lastModifiedBy>nikos</cp:lastModifiedBy>
  <cp:revision>65</cp:revision>
  <dcterms:created xsi:type="dcterms:W3CDTF">2014-04-18T14:23:32Z</dcterms:created>
  <dcterms:modified xsi:type="dcterms:W3CDTF">2016-08-27T03:41:11Z</dcterms:modified>
</cp:coreProperties>
</file>