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57" r:id="rId5"/>
    <p:sldId id="270" r:id="rId6"/>
    <p:sldId id="258" r:id="rId7"/>
    <p:sldId id="259" r:id="rId8"/>
    <p:sldId id="271" r:id="rId9"/>
    <p:sldId id="260" r:id="rId10"/>
    <p:sldId id="261" r:id="rId11"/>
    <p:sldId id="262" r:id="rId12"/>
    <p:sldId id="263" r:id="rId13"/>
    <p:sldId id="266" r:id="rId14"/>
    <p:sldId id="272" r:id="rId15"/>
    <p:sldId id="273" r:id="rId16"/>
    <p:sldId id="274" r:id="rId17"/>
    <p:sldId id="275" r:id="rId18"/>
    <p:sldId id="276" r:id="rId19"/>
    <p:sldId id="277" r:id="rId20"/>
    <p:sldId id="267" r:id="rId21"/>
    <p:sldId id="278" r:id="rId22"/>
    <p:sldId id="279" r:id="rId23"/>
    <p:sldId id="280" r:id="rId24"/>
    <p:sldId id="284" r:id="rId25"/>
    <p:sldId id="283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B3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4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AA213-EAB8-41C3-B724-F2D54981ED42}" type="datetimeFigureOut">
              <a:rPr lang="el-GR" smtClean="0"/>
              <a:pPr/>
              <a:t>26/8/2016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0B2-0432-47A3-9ACD-3A9453D84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/>
              <a:t>Διάστημα εμπιστοσύνης για τη διακύμανση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5500702"/>
          </a:xfrm>
        </p:spPr>
        <p:txBody>
          <a:bodyPr/>
          <a:lstStyle/>
          <a:p>
            <a:r>
              <a:rPr lang="el-GR" dirty="0" smtClean="0"/>
              <a:t>Σε μία τράπεζα μετρήθηκε ο χρόνος αναμονής σε δείγμα 8 πελατών και βρέθηκε ως εξής: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algn="just"/>
            <a:r>
              <a:rPr lang="el-GR" dirty="0" smtClean="0"/>
              <a:t>Να κατασκευαστεί το 95% διάστημα εμπιστοσύνης για τη </a:t>
            </a:r>
            <a:r>
              <a:rPr lang="el-GR" smtClean="0"/>
              <a:t>διακύμανση και την </a:t>
            </a:r>
            <a:r>
              <a:rPr lang="el-GR" dirty="0" smtClean="0"/>
              <a:t>τυπική απόκλιση του χρόνου αναμονής των πλατών της τράπεζας. </a:t>
            </a:r>
          </a:p>
          <a:p>
            <a:r>
              <a:rPr lang="el-GR" b="1" dirty="0" smtClean="0"/>
              <a:t>Απάντηση:</a:t>
            </a:r>
            <a:r>
              <a:rPr lang="el-GR" dirty="0" smtClean="0"/>
              <a:t> Η διακύμανση του δείγματος είναι:</a:t>
            </a:r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" y="1285860"/>
          <a:ext cx="9143998" cy="1261872"/>
        </p:xfrm>
        <a:graphic>
          <a:graphicData uri="http://schemas.openxmlformats.org/drawingml/2006/table">
            <a:tbl>
              <a:tblPr/>
              <a:tblGrid>
                <a:gridCol w="1458289"/>
                <a:gridCol w="961173"/>
                <a:gridCol w="961173"/>
                <a:gridCol w="959948"/>
                <a:gridCol w="959948"/>
                <a:gridCol w="959948"/>
                <a:gridCol w="961173"/>
                <a:gridCol w="961173"/>
                <a:gridCol w="96117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Πελάτης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Χρόνος αναμονής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572140"/>
            <a:ext cx="5357850" cy="1167196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12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1857363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800" dirty="0" smtClean="0"/>
              <a:t>Για επίπεδο σημαντικότητας 5% θέλουμε για την κριτική τιμή     τη στήλη 0,025 και για την κριτική τιμή         τη στήλη 0,975. </a:t>
            </a:r>
          </a:p>
          <a:p>
            <a:pPr algn="just"/>
            <a:r>
              <a:rPr lang="el-GR" sz="2800" dirty="0" smtClean="0"/>
              <a:t>Επιλέγουμε τη γραμμή για 7 (</a:t>
            </a:r>
            <a:r>
              <a:rPr lang="en-US" sz="2800" dirty="0" smtClean="0"/>
              <a:t>n-1)</a:t>
            </a:r>
            <a:r>
              <a:rPr lang="el-GR" sz="2800" dirty="0" smtClean="0"/>
              <a:t> βαθμούς ελευθερίας.  </a:t>
            </a:r>
          </a:p>
          <a:p>
            <a:endParaRPr lang="el-G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28604"/>
            <a:ext cx="357190" cy="436566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357166"/>
            <a:ext cx="357190" cy="453357"/>
          </a:xfrm>
          <a:prstGeom prst="rect">
            <a:avLst/>
          </a:prstGeom>
          <a:noFill/>
        </p:spPr>
      </p:pic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2" y="1928803"/>
          <a:ext cx="9144001" cy="1966922"/>
        </p:xfrm>
        <a:graphic>
          <a:graphicData uri="http://schemas.openxmlformats.org/drawingml/2006/table">
            <a:tbl>
              <a:tblPr/>
              <a:tblGrid>
                <a:gridCol w="254921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</a:tblGrid>
              <a:tr h="401413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Περιοχή 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01413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388032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8032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1,646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3,490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13,362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15,507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17,535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20,090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21,995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8032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14,684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16,919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21,666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23,589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071942"/>
            <a:ext cx="3714776" cy="804474"/>
          </a:xfrm>
          <a:prstGeom prst="rect">
            <a:avLst/>
          </a:prstGeom>
          <a:noFill/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1117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357826"/>
            <a:ext cx="6429400" cy="900116"/>
          </a:xfrm>
          <a:prstGeom prst="rect">
            <a:avLst/>
          </a:prstGeom>
          <a:noFill/>
        </p:spPr>
      </p:pic>
      <p:cxnSp>
        <p:nvCxnSpPr>
          <p:cNvPr id="6" name="Ευθύγραμμο βέλος σύνδεσης 5"/>
          <p:cNvCxnSpPr/>
          <p:nvPr/>
        </p:nvCxnSpPr>
        <p:spPr>
          <a:xfrm>
            <a:off x="2928926" y="2996952"/>
            <a:ext cx="2579178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/>
          <p:nvPr/>
        </p:nvCxnSpPr>
        <p:spPr>
          <a:xfrm flipH="1">
            <a:off x="3779912" y="2996952"/>
            <a:ext cx="3024336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57166"/>
            <a:ext cx="3714776" cy="804474"/>
          </a:xfrm>
          <a:prstGeom prst="rect">
            <a:avLst/>
          </a:prstGeom>
          <a:noFill/>
        </p:spPr>
      </p:pic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571612"/>
            <a:ext cx="6429400" cy="900116"/>
          </a:xfrm>
          <a:prstGeom prst="rect">
            <a:avLst/>
          </a:prstGeom>
          <a:noFill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071810"/>
            <a:ext cx="4643470" cy="51249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0" y="385762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Παίρνοντας τετραγωνικές ρίζες από όλους τους όρους :</a:t>
            </a:r>
            <a:endParaRPr lang="el-GR" sz="2800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500570"/>
            <a:ext cx="2786082" cy="533860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89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5429264"/>
            <a:ext cx="87927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ο 95% διάστημα εμπιστοσύνη της τυπικής απόκλισης του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χρόνου αναμονής των πελατών της τράπεζας είναι από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1,06 έως 3,25  λεπτά. </a:t>
            </a:r>
            <a:endParaRPr kumimoji="0" lang="el-G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0" y="-35985"/>
            <a:ext cx="9144000" cy="447309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Ο χρόνος αποστολής των παραγγελιών της εταιρίας ΑΑΑ ακολουθεί προσεγγιστικά την κανονική κατανομή. Σε δείγμα </a:t>
            </a:r>
            <a:r>
              <a:rPr lang="en-US" sz="2800" dirty="0" smtClean="0"/>
              <a:t>3</a:t>
            </a:r>
            <a:r>
              <a:rPr lang="el-GR" sz="2800" dirty="0" smtClean="0"/>
              <a:t> παραγγελιών ο χρόνος αποστολής ήταν</a:t>
            </a:r>
          </a:p>
          <a:p>
            <a:pPr algn="just"/>
            <a:endParaRPr lang="el-GR" sz="2800" dirty="0"/>
          </a:p>
          <a:p>
            <a:pPr algn="just"/>
            <a:endParaRPr lang="el-GR" sz="2800" dirty="0" smtClean="0"/>
          </a:p>
          <a:p>
            <a:pPr algn="just"/>
            <a:endParaRPr lang="el-GR" sz="2800" dirty="0"/>
          </a:p>
          <a:p>
            <a:pPr algn="just"/>
            <a:r>
              <a:rPr lang="el-GR" sz="2800" dirty="0"/>
              <a:t>Να κατασκευαστεί το </a:t>
            </a:r>
            <a:r>
              <a:rPr lang="el-GR" sz="2800" dirty="0" smtClean="0"/>
              <a:t>90% </a:t>
            </a:r>
            <a:r>
              <a:rPr lang="el-GR" sz="2800" dirty="0"/>
              <a:t>διάστημα εμπιστοσύνης για τη διακύμανση και την τυπική απόκλιση του χρόνου αποστολής των παραγγελιών της εταιρίας ΑΑΑ. </a:t>
            </a:r>
          </a:p>
          <a:p>
            <a:pPr algn="just"/>
            <a:endParaRPr lang="el-GR" sz="2800" dirty="0" smtClean="0"/>
          </a:p>
          <a:p>
            <a:pPr algn="just"/>
            <a:endParaRPr lang="el-GR" sz="2800" dirty="0"/>
          </a:p>
          <a:p>
            <a:pPr algn="just"/>
            <a:endParaRPr lang="el-GR" sz="2800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289510"/>
              </p:ext>
            </p:extLst>
          </p:nvPr>
        </p:nvGraphicFramePr>
        <p:xfrm>
          <a:off x="0" y="1844824"/>
          <a:ext cx="9036495" cy="9504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4598"/>
                <a:gridCol w="1807299"/>
                <a:gridCol w="1807299"/>
                <a:gridCol w="1807299"/>
              </a:tblGrid>
              <a:tr h="346675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2800" u="none" strike="noStrike" dirty="0">
                          <a:effectLst/>
                        </a:rPr>
                        <a:t>Παραγγελία 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800" u="none" strike="noStrike" dirty="0">
                          <a:effectLst/>
                        </a:rPr>
                        <a:t>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800" u="none" strike="noStrike">
                          <a:effectLst/>
                        </a:rPr>
                        <a:t>3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517421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2800" u="none" strike="noStrike">
                          <a:effectLst/>
                        </a:rPr>
                        <a:t>Χρόνος αποστολής 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800" u="none" strike="noStrike" dirty="0">
                          <a:effectLst/>
                        </a:rPr>
                        <a:t>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800" u="none" strike="noStrike" dirty="0" smtClean="0">
                          <a:effectLst/>
                        </a:rPr>
                        <a:t>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2800" u="none" strike="noStrike" dirty="0">
                          <a:effectLst/>
                        </a:rPr>
                        <a:t>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5" name="Θέση περιεχομένου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288694"/>
              </p:ext>
            </p:extLst>
          </p:nvPr>
        </p:nvGraphicFramePr>
        <p:xfrm>
          <a:off x="96260" y="4443892"/>
          <a:ext cx="9073004" cy="2420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6654"/>
                <a:gridCol w="796654"/>
                <a:gridCol w="796654"/>
                <a:gridCol w="796654"/>
                <a:gridCol w="796654"/>
                <a:gridCol w="796654"/>
                <a:gridCol w="796654"/>
                <a:gridCol w="796654"/>
                <a:gridCol w="796654"/>
                <a:gridCol w="951559"/>
                <a:gridCol w="951559"/>
              </a:tblGrid>
              <a:tr h="49203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Ο Πίνακας δίνει τα άνω α -ποσοστιαία σημεία της κατανομής </a:t>
                      </a:r>
                      <a:r>
                        <a:rPr lang="en-US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Χ</a:t>
                      </a:r>
                      <a:r>
                        <a:rPr lang="en-US" sz="2400" b="0" u="none" strike="noStrike" baseline="300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0195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0,975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0,10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0,025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0,01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0,005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475633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0,001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0,004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0,016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2,706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3,841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5,024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6,635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7,879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475633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0,010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0,020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0,051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0,103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0,211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4,605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5,991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7,378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9,210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10,597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475633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0,072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0,216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0,584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6,251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12,838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422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</a:t>
                </a:r>
                <a:r>
                  <a:rPr lang="en-US" b="1" dirty="0"/>
                  <a:t>3</a:t>
                </a:r>
                <a:r>
                  <a:rPr lang="en-US" b="1" dirty="0" smtClean="0"/>
                  <a:t>,   </a:t>
                </a:r>
                <a:r>
                  <a:rPr lang="en-US" b="1" dirty="0"/>
                  <a:t>5</a:t>
                </a:r>
                <a:endParaRPr lang="en-US" b="1" dirty="0" smtClean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 του δείγματος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1+3+5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2"/>
                <a:stretch>
                  <a:fillRect l="-1467" t="-17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1372226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1372226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81443" t="-23457" r="-101804" b="-3950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178228" t="-23457" b="-395062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-2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 smtClean="0">
                              <a:effectLst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5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</a:rPr>
                            <a:t>4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8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8882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3645024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</a:t>
                </a:r>
                <a:r>
                  <a:rPr lang="en-US" b="1" dirty="0"/>
                  <a:t>3</a:t>
                </a:r>
                <a:r>
                  <a:rPr lang="en-US" b="1" dirty="0" smtClean="0"/>
                  <a:t>,   </a:t>
                </a:r>
                <a:r>
                  <a:rPr lang="en-US" b="1" dirty="0"/>
                  <a:t>5</a:t>
                </a:r>
                <a:endParaRPr lang="en-US" b="1" dirty="0" smtClean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 του δείγματος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1+3+5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</m:oMath>
                </a14:m>
                <a:endParaRPr lang="el-GR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3645024"/>
              </a:xfrm>
              <a:blipFill rotWithShape="1">
                <a:blip r:embed="rId2"/>
                <a:stretch>
                  <a:fillRect l="-1467" t="-21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1187624" y="3501008"/>
                <a:ext cx="5197513" cy="12331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3200" i="1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  <m:r>
                            <a:rPr lang="el-GR" sz="3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3200" i="1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  <m:r>
                            <a:rPr lang="el-GR" sz="3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501008"/>
                <a:ext cx="5197513" cy="1233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340024" y="5301208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024" y="5301208"/>
                <a:ext cx="5647893" cy="11881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529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987145"/>
              </p:ext>
            </p:extLst>
          </p:nvPr>
        </p:nvGraphicFramePr>
        <p:xfrm>
          <a:off x="-3" y="1"/>
          <a:ext cx="9144002" cy="27393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959005"/>
                <a:gridCol w="959005"/>
              </a:tblGrid>
              <a:tr h="55675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</a:t>
                      </a:r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Χ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67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0,10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0,025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0,016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3,841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5,024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6,635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7,879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0,103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0,211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4,605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5,991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7,378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10,597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0,072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0,216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0,584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6,251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32234" y="2636913"/>
            <a:ext cx="914400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0,10      </a:t>
            </a:r>
            <a:r>
              <a:rPr lang="el-GR" dirty="0" smtClean="0"/>
              <a:t>α/2=0,05</a:t>
            </a:r>
            <a:r>
              <a:rPr lang="en-US" dirty="0" smtClean="0"/>
              <a:t> </a:t>
            </a:r>
            <a:r>
              <a:rPr lang="el-GR" dirty="0" smtClean="0"/>
              <a:t>    </a:t>
            </a:r>
            <a:r>
              <a:rPr lang="el-GR" dirty="0"/>
              <a:t>1-α/2=1-0,05=0,95</a:t>
            </a:r>
          </a:p>
          <a:p>
            <a:pPr algn="just"/>
            <a:r>
              <a:rPr lang="el-GR" sz="2800" dirty="0" smtClean="0"/>
              <a:t>Οπότε για την πάνω κριτική τιμή έχουμε 0,05 και για την κάτω κριτική τιμή 1-0,05=0,95. </a:t>
            </a:r>
            <a:endParaRPr lang="el-G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5,991</m:t>
                          </m:r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0,103</m:t>
                          </m:r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22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Εικόνα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788" y="2720975"/>
            <a:ext cx="825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32234" y="2730597"/>
            <a:ext cx="9144000" cy="1922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0,10      </a:t>
            </a:r>
            <a:r>
              <a:rPr lang="el-GR" dirty="0" smtClean="0"/>
              <a:t>α/2=0,05</a:t>
            </a:r>
            <a:r>
              <a:rPr lang="en-US" dirty="0" smtClean="0"/>
              <a:t> </a:t>
            </a:r>
            <a:r>
              <a:rPr lang="el-GR" dirty="0" smtClean="0"/>
              <a:t>    </a:t>
            </a:r>
            <a:r>
              <a:rPr lang="el-GR" dirty="0"/>
              <a:t>1-α/2=1-0,05=0,95</a:t>
            </a:r>
          </a:p>
          <a:p>
            <a:pPr algn="just"/>
            <a:r>
              <a:rPr lang="el-GR" sz="2800" dirty="0" smtClean="0"/>
              <a:t>Οπότε για την πάνω κριτική τιμή έχουμε 0,05 και για την κάτω κριτική τιμή 1-0,05=0,95. </a:t>
            </a:r>
            <a:endParaRPr lang="el-G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5,991</m:t>
                          </m:r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0,103</m:t>
                          </m:r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Θέση περιεχομένου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604014"/>
              </p:ext>
            </p:extLst>
          </p:nvPr>
        </p:nvGraphicFramePr>
        <p:xfrm>
          <a:off x="-3" y="1"/>
          <a:ext cx="9144002" cy="27393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959005"/>
                <a:gridCol w="959005"/>
              </a:tblGrid>
              <a:tr h="55675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</a:t>
                      </a:r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Χ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67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0,10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0,025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0,016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3,841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5,024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6,635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7,879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0,103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0,211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4,605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5,991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7,378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10,597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0,072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0,216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0,584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6,251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4" name="Ευθύγραμμο βέλος σύνδεσης 13"/>
          <p:cNvCxnSpPr/>
          <p:nvPr/>
        </p:nvCxnSpPr>
        <p:spPr>
          <a:xfrm flipH="1">
            <a:off x="2915816" y="2132856"/>
            <a:ext cx="3096344" cy="309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/>
          <p:cNvCxnSpPr/>
          <p:nvPr/>
        </p:nvCxnSpPr>
        <p:spPr>
          <a:xfrm>
            <a:off x="3851920" y="2132856"/>
            <a:ext cx="1813868" cy="309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39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n-US" sz="32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∗4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Θέση περιεχομένου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49343"/>
              </p:ext>
            </p:extLst>
          </p:nvPr>
        </p:nvGraphicFramePr>
        <p:xfrm>
          <a:off x="-3" y="1"/>
          <a:ext cx="9144002" cy="27281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802888"/>
                <a:gridCol w="959005"/>
                <a:gridCol w="959005"/>
              </a:tblGrid>
              <a:tr h="55675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</a:t>
                      </a:r>
                      <a:r>
                        <a:rPr lang="en-US" sz="2400" u="none" strike="noStrike" dirty="0" smtClean="0">
                          <a:effectLst/>
                        </a:rPr>
                        <a:t> </a:t>
                      </a:r>
                      <a:r>
                        <a:rPr lang="el-GR" sz="2400" u="none" strike="noStrike" dirty="0" smtClean="0">
                          <a:effectLst/>
                        </a:rPr>
                        <a:t>Χ</a:t>
                      </a:r>
                      <a:r>
                        <a:rPr lang="en-US" sz="2400" u="none" strike="noStrike" baseline="30000" dirty="0" smtClean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56759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0,025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-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-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2,706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3,841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5,024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6,635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7,879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0,103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0,211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4,605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5,991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7,378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9,210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10,597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0,072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0,216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0,352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6,251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B3E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36595" y="2647750"/>
            <a:ext cx="9144000" cy="1922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0,10      </a:t>
            </a:r>
            <a:r>
              <a:rPr lang="el-GR" dirty="0" smtClean="0"/>
              <a:t>α/2=0,05</a:t>
            </a:r>
            <a:r>
              <a:rPr lang="en-US" dirty="0" smtClean="0"/>
              <a:t> </a:t>
            </a:r>
            <a:r>
              <a:rPr lang="el-GR" dirty="0" smtClean="0"/>
              <a:t>    </a:t>
            </a:r>
            <a:r>
              <a:rPr lang="el-GR" dirty="0"/>
              <a:t>1-α/2=1-0,05=0,95</a:t>
            </a:r>
          </a:p>
          <a:p>
            <a:pPr algn="just"/>
            <a:r>
              <a:rPr lang="el-GR" sz="2800" dirty="0" smtClean="0"/>
              <a:t>Οπότε για την πάνω κριτική τιμή έχουμε 0,05 και για την κάτω κριτική τιμή 1-0,05=0,95. </a:t>
            </a:r>
            <a:endParaRPr lang="el-G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460263" y="5669854"/>
                <a:ext cx="3195298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200" i="1" smtClean="0">
                        <a:latin typeface="Cambria Math"/>
                      </a:rPr>
                      <m:t>1</m:t>
                    </m:r>
                    <m:r>
                      <a:rPr lang="el-GR" sz="3200" b="0" i="1" smtClean="0">
                        <a:latin typeface="Cambria Math"/>
                      </a:rPr>
                      <m:t>,34</m:t>
                    </m:r>
                    <m:r>
                      <a:rPr lang="el-GR" sz="3200" i="1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lang="el-GR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32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3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3200" i="1">
                        <a:latin typeface="Cambria Math"/>
                      </a:rPr>
                      <m:t>≤</m:t>
                    </m:r>
                    <m:r>
                      <a:rPr lang="el-GR" sz="3200" b="0" i="1" smtClean="0">
                        <a:latin typeface="Cambria Math"/>
                      </a:rPr>
                      <m:t>77,</m:t>
                    </m:r>
                  </m:oMath>
                </a14:m>
                <a:r>
                  <a:rPr lang="el-GR" sz="3200" dirty="0" smtClean="0"/>
                  <a:t>7</a:t>
                </a:r>
                <a:endParaRPr lang="el-GR" sz="32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3" y="5669854"/>
                <a:ext cx="3195298" cy="595932"/>
              </a:xfrm>
              <a:prstGeom prst="rect">
                <a:avLst/>
              </a:prstGeom>
              <a:blipFill rotWithShape="1">
                <a:blip r:embed="rId3"/>
                <a:stretch>
                  <a:fillRect t="-10204" r="-3817" b="-3367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Ευθύγραμμο βέλος σύνδεσης 2"/>
          <p:cNvCxnSpPr/>
          <p:nvPr/>
        </p:nvCxnSpPr>
        <p:spPr>
          <a:xfrm>
            <a:off x="4499992" y="1988840"/>
            <a:ext cx="1248346" cy="3240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/>
          <p:nvPr/>
        </p:nvCxnSpPr>
        <p:spPr>
          <a:xfrm flipH="1">
            <a:off x="2915816" y="1988840"/>
            <a:ext cx="3240360" cy="3240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43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2915816" y="332656"/>
                <a:ext cx="3195298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200" i="1" smtClean="0">
                        <a:latin typeface="Cambria Math"/>
                      </a:rPr>
                      <m:t>1</m:t>
                    </m:r>
                    <m:r>
                      <a:rPr lang="el-GR" sz="3200" b="0" i="1" smtClean="0">
                        <a:latin typeface="Cambria Math"/>
                      </a:rPr>
                      <m:t>,34</m:t>
                    </m:r>
                    <m:r>
                      <a:rPr lang="el-GR" sz="3200" i="1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lang="el-GR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32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3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3200" i="1">
                        <a:latin typeface="Cambria Math"/>
                      </a:rPr>
                      <m:t>≤</m:t>
                    </m:r>
                    <m:r>
                      <a:rPr lang="el-GR" sz="3200" b="0" i="1" smtClean="0">
                        <a:latin typeface="Cambria Math"/>
                      </a:rPr>
                      <m:t>77,</m:t>
                    </m:r>
                  </m:oMath>
                </a14:m>
                <a:r>
                  <a:rPr lang="el-GR" sz="3200" dirty="0" smtClean="0"/>
                  <a:t>7</a:t>
                </a:r>
                <a:endParaRPr lang="el-GR" sz="32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332656"/>
                <a:ext cx="3195298" cy="595932"/>
              </a:xfrm>
              <a:prstGeom prst="rect">
                <a:avLst/>
              </a:prstGeom>
              <a:blipFill rotWithShape="1">
                <a:blip r:embed="rId2"/>
                <a:stretch>
                  <a:fillRect t="-10309" r="-4008" b="-350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07504" y="1129461"/>
            <a:ext cx="9036496" cy="100339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Παίρνοντας τετραγωνικές ρίζες από όλους τους όρους :</a:t>
            </a:r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358279" y="2125043"/>
                <a:ext cx="317606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200" i="1" smtClean="0">
                        <a:latin typeface="Cambria Math"/>
                      </a:rPr>
                      <m:t>1</m:t>
                    </m:r>
                    <m:r>
                      <a:rPr lang="el-GR" sz="3200" b="0" i="1" smtClean="0">
                        <a:latin typeface="Cambria Math"/>
                      </a:rPr>
                      <m:t>,16</m:t>
                    </m:r>
                    <m:r>
                      <a:rPr lang="el-GR" sz="3200" i="1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lang="el-GR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32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3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3200" i="1">
                        <a:latin typeface="Cambria Math"/>
                      </a:rPr>
                      <m:t>≤</m:t>
                    </m:r>
                    <m:r>
                      <a:rPr lang="el-GR" sz="3200" b="0" i="1" smtClean="0">
                        <a:latin typeface="Cambria Math"/>
                      </a:rPr>
                      <m:t>8,</m:t>
                    </m:r>
                  </m:oMath>
                </a14:m>
                <a:r>
                  <a:rPr lang="el-GR" sz="3200" dirty="0" smtClean="0"/>
                  <a:t>81</a:t>
                </a:r>
                <a:endParaRPr lang="el-GR" sz="32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79" y="2125043"/>
                <a:ext cx="3176062" cy="595932"/>
              </a:xfrm>
              <a:prstGeom prst="rect">
                <a:avLst/>
              </a:prstGeom>
              <a:blipFill rotWithShape="1">
                <a:blip r:embed="rId3"/>
                <a:stretch>
                  <a:fillRect t="-10309" r="-3839" b="-350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36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rgbClr val="FFF7C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sz="4000" smtClean="0">
                <a:solidFill>
                  <a:srgbClr val="000000"/>
                </a:solidFill>
              </a:rPr>
              <a:t>Υπολογισμός Διακυμάνσεως και Τυπικής Αποκλίσεως</a:t>
            </a:r>
            <a:endParaRPr lang="el-GR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3548063"/>
          </a:xfrm>
        </p:spPr>
        <p:txBody>
          <a:bodyPr/>
          <a:lstStyle/>
          <a:p>
            <a:pPr algn="just" eaLnBrk="1" hangingPunct="1"/>
            <a:r>
              <a:rPr lang="el-GR" b="1" dirty="0" smtClean="0">
                <a:solidFill>
                  <a:srgbClr val="000000"/>
                </a:solidFill>
              </a:rPr>
              <a:t>Όταν τα δεδομένα αφορούν πληθυσμό </a:t>
            </a:r>
          </a:p>
          <a:p>
            <a:pPr algn="just" eaLnBrk="1" hangingPunct="1"/>
            <a:endParaRPr lang="el-GR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/>
            <a:endParaRPr lang="el-GR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lvl="1"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μ είναι ο μέσος του πληθυσμού και </a:t>
            </a:r>
          </a:p>
          <a:p>
            <a:pPr lvl="1"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Ν το πλήθος των δεδομένων του πληθυσμού.</a:t>
            </a:r>
          </a:p>
          <a:p>
            <a:pPr algn="just" eaLnBrk="1" hangingPunct="1"/>
            <a:r>
              <a:rPr lang="el-GR" b="1" dirty="0" smtClean="0">
                <a:solidFill>
                  <a:srgbClr val="000000"/>
                </a:solidFill>
              </a:rPr>
              <a:t>Όταν τα δεδομένα αποτελούν ένα δείγμα</a:t>
            </a:r>
            <a:endParaRPr lang="el-GR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 eaLnBrk="1" hangingPunct="1"/>
            <a:endParaRPr lang="el-GR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285875" y="2071688"/>
          <a:ext cx="4938713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Εξίσωση" r:id="rId3" imgW="1218671" imgH="482391" progId="Equation.3">
                  <p:embed/>
                </p:oleObj>
              </mc:Choice>
              <mc:Fallback>
                <p:oleObj name="Εξίσωση" r:id="rId3" imgW="1218671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071688"/>
                        <a:ext cx="4938713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951763"/>
              </p:ext>
            </p:extLst>
          </p:nvPr>
        </p:nvGraphicFramePr>
        <p:xfrm>
          <a:off x="2598738" y="5084763"/>
          <a:ext cx="32639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Εξίσωση" r:id="rId5" imgW="952200" imgH="431640" progId="Equation.3">
                  <p:embed/>
                </p:oleObj>
              </mc:Choice>
              <mc:Fallback>
                <p:oleObj name="Εξίσωση" r:id="rId5" imgW="952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8" y="5084763"/>
                        <a:ext cx="32639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4868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0" y="-35985"/>
            <a:ext cx="9144000" cy="389703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sz="2800" dirty="0" smtClean="0"/>
              <a:t>Οι θερμοκρασίες σε ένα νησί του ειρηνικού, σε πέντε τυχαίες μέρες, κατά το μήνα Απρίλιο του 2016, </a:t>
            </a:r>
            <a:r>
              <a:rPr lang="el-GR" sz="2800" dirty="0" smtClean="0"/>
              <a:t>δίνονται  </a:t>
            </a:r>
            <a:r>
              <a:rPr lang="el-GR" sz="2800" dirty="0"/>
              <a:t>πιο κάτω:</a:t>
            </a:r>
          </a:p>
          <a:p>
            <a:pPr algn="just"/>
            <a:r>
              <a:rPr lang="el-GR" sz="2800" dirty="0" smtClean="0"/>
              <a:t>1,   5,    7,    4,  3   </a:t>
            </a:r>
            <a:endParaRPr lang="el-GR" sz="2800" dirty="0"/>
          </a:p>
          <a:p>
            <a:pPr algn="just"/>
            <a:r>
              <a:rPr lang="el-GR" sz="2800" dirty="0" smtClean="0"/>
              <a:t>Να </a:t>
            </a:r>
            <a:r>
              <a:rPr lang="el-GR" sz="2800" dirty="0"/>
              <a:t>κατασκευάσετε ένα </a:t>
            </a:r>
            <a:r>
              <a:rPr lang="el-GR" sz="2800" dirty="0" smtClean="0"/>
              <a:t>99% </a:t>
            </a:r>
            <a:r>
              <a:rPr lang="el-GR" sz="2800" dirty="0"/>
              <a:t>διάστημα εμπιστοσύνης για </a:t>
            </a:r>
            <a:r>
              <a:rPr lang="el-GR" sz="2800" dirty="0" smtClean="0"/>
              <a:t>τη </a:t>
            </a:r>
            <a:r>
              <a:rPr lang="el-GR" sz="2800" dirty="0"/>
              <a:t>διακύμανση και την τυπική </a:t>
            </a:r>
            <a:r>
              <a:rPr lang="el-GR" sz="2800" dirty="0" smtClean="0"/>
              <a:t>απόκλιση της ημερήσιας Θερμοκρασίας κατά το μήνα Απρίλιο, </a:t>
            </a:r>
            <a:r>
              <a:rPr lang="el-GR" sz="2800" dirty="0"/>
              <a:t>κάτω από την υπόθεση ότι η κατανομή του πληθυσμού είναι κανονική</a:t>
            </a:r>
            <a:r>
              <a:rPr lang="el-GR" sz="2800" dirty="0" smtClean="0"/>
              <a:t>.</a:t>
            </a:r>
          </a:p>
          <a:p>
            <a:pPr algn="just"/>
            <a:endParaRPr lang="el-GR" sz="2800" dirty="0"/>
          </a:p>
          <a:p>
            <a:pPr algn="just"/>
            <a:endParaRPr lang="el-GR" sz="2800" dirty="0" smtClean="0"/>
          </a:p>
          <a:p>
            <a:pPr algn="just"/>
            <a:endParaRPr lang="el-GR" sz="2800" dirty="0"/>
          </a:p>
        </p:txBody>
      </p:sp>
      <p:graphicFrame>
        <p:nvGraphicFramePr>
          <p:cNvPr id="4" name="Θέση περιεχομένου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891070"/>
              </p:ext>
            </p:extLst>
          </p:nvPr>
        </p:nvGraphicFramePr>
        <p:xfrm>
          <a:off x="2348" y="4005064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0,995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0,025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0,072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6,251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9,348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12,83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4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0,207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0,297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0,484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0,711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9,448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13,277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14,86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0,412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1,145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1,610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9,236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11,070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274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</a:t>
                </a:r>
                <a:r>
                  <a:rPr lang="el-GR" b="1" dirty="0" smtClean="0"/>
                  <a:t>5</a:t>
                </a:r>
                <a:r>
                  <a:rPr lang="en-US" b="1" dirty="0" smtClean="0"/>
                  <a:t>,  </a:t>
                </a:r>
                <a:r>
                  <a:rPr lang="el-GR" b="1" dirty="0" smtClean="0"/>
                  <a:t>7,   4,   3</a:t>
                </a:r>
                <a:endParaRPr lang="en-US" b="1" dirty="0" smtClean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7+4+3</m:t>
                        </m:r>
                      </m:num>
                      <m:den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4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5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l-GR" b="0" i="1" smtClean="0">
                        <a:latin typeface="Cambria Math"/>
                      </a:rPr>
                      <m:t>,24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2"/>
                <a:stretch>
                  <a:fillRect l="-1467" t="-17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42284445"/>
                  </p:ext>
                </p:extLst>
              </p:nvPr>
            </p:nvGraphicFramePr>
            <p:xfrm>
              <a:off x="18144" y="3212976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7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42284445"/>
                  </p:ext>
                </p:extLst>
              </p:nvPr>
            </p:nvGraphicFramePr>
            <p:xfrm>
              <a:off x="18144" y="3212976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81701" t="-23457" r="-101804" b="-570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178481" t="-23457" b="-570370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5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7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0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20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508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3645024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</a:t>
                </a:r>
                <a:r>
                  <a:rPr lang="en-US" b="1" dirty="0"/>
                  <a:t>:   1,   </a:t>
                </a:r>
                <a:r>
                  <a:rPr lang="el-GR" b="1" dirty="0"/>
                  <a:t>5</a:t>
                </a:r>
                <a:r>
                  <a:rPr lang="en-US" b="1" dirty="0"/>
                  <a:t>,  </a:t>
                </a:r>
                <a:r>
                  <a:rPr lang="el-GR" b="1" dirty="0"/>
                  <a:t>7,   4,   3</a:t>
                </a:r>
                <a:endParaRPr lang="en-US" b="1" dirty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7+4+3</m:t>
                        </m:r>
                      </m:num>
                      <m:den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4</m:t>
                    </m:r>
                  </m:oMath>
                </a14:m>
                <a:endParaRPr lang="el-GR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=5     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l-GR" i="1">
                        <a:latin typeface="Cambria Math"/>
                      </a:rPr>
                      <m:t>,24</m:t>
                    </m:r>
                  </m:oMath>
                </a14:m>
                <a:endParaRPr lang="el-GR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3645024"/>
              </a:xfrm>
              <a:blipFill rotWithShape="1">
                <a:blip r:embed="rId2"/>
                <a:stretch>
                  <a:fillRect l="-1467" t="-21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1187624" y="3501008"/>
                <a:ext cx="5197513" cy="12331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3200" i="1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  <m:r>
                            <a:rPr lang="el-GR" sz="3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3200" i="1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  <m:r>
                            <a:rPr lang="el-GR" sz="3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501008"/>
                <a:ext cx="5197513" cy="1233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340024" y="5301208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024" y="5301208"/>
                <a:ext cx="5647893" cy="11881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230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32234" y="2636913"/>
            <a:ext cx="914400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 smtClean="0"/>
              <a:t>0,01      α/2=0,005</a:t>
            </a:r>
            <a:r>
              <a:rPr lang="en-US" dirty="0" smtClean="0"/>
              <a:t> </a:t>
            </a:r>
            <a:r>
              <a:rPr lang="el-GR" dirty="0" smtClean="0"/>
              <a:t>    1-α/2=1-0,005=0,995</a:t>
            </a:r>
            <a:endParaRPr lang="el-GR" dirty="0"/>
          </a:p>
          <a:p>
            <a:pPr algn="just"/>
            <a:r>
              <a:rPr lang="el-GR" sz="2800" dirty="0" smtClean="0"/>
              <a:t>Οπότε για την πάνω κριτική τιμή έχουμε 0,005 και για την κάτω κριτική τιμή 1-0,005=0,995. </a:t>
            </a:r>
            <a:endParaRPr lang="el-G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14,86</m:t>
                          </m:r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l-GR" sz="3200" b="0" i="1" smtClean="0">
                              <a:latin typeface="Cambria Math"/>
                            </a:rPr>
                            <m:t>0,207</m:t>
                          </m:r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3" y="5669854"/>
                <a:ext cx="5647893" cy="11001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825865"/>
              </p:ext>
            </p:extLst>
          </p:nvPr>
        </p:nvGraphicFramePr>
        <p:xfrm>
          <a:off x="32234" y="-1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0,072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6,251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12,83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0,207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0,297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0,484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0,711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9,448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13,277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14,86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0,412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1,145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1,610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9,236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11,070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7" name="Ευθύγραμμο βέλος σύνδεσης 6"/>
          <p:cNvCxnSpPr/>
          <p:nvPr/>
        </p:nvCxnSpPr>
        <p:spPr>
          <a:xfrm flipH="1">
            <a:off x="3131840" y="1988840"/>
            <a:ext cx="5472608" cy="4464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/>
          <p:nvPr/>
        </p:nvCxnSpPr>
        <p:spPr>
          <a:xfrm>
            <a:off x="1259632" y="1988840"/>
            <a:ext cx="4176464" cy="4464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05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32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l-GR" sz="3200" i="1">
                                  <a:latin typeface="Cambria Math"/>
                                </a:rPr>
                                <m:t>𝑈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3200" b="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32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l-GR" sz="32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l-GR" sz="3200" i="1" smtClean="0">
                              <a:latin typeface="Cambria Math"/>
                            </a:rPr>
                            <m:t> </m:t>
                          </m:r>
                        </m:num>
                        <m:den>
                          <m:sSubSup>
                            <m:sSub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𝐿</m:t>
                              </m:r>
                            </m:sub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2" y="4293096"/>
                <a:ext cx="5647893" cy="11881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32234" y="2636913"/>
            <a:ext cx="914400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 smtClean="0"/>
              <a:t>0,01      α/2=0,005</a:t>
            </a:r>
            <a:r>
              <a:rPr lang="en-US" dirty="0" smtClean="0"/>
              <a:t> </a:t>
            </a:r>
            <a:r>
              <a:rPr lang="el-GR" dirty="0" smtClean="0"/>
              <a:t>    1-α/2=1-0,005=0,995</a:t>
            </a:r>
            <a:endParaRPr lang="el-GR" dirty="0"/>
          </a:p>
          <a:p>
            <a:pPr algn="just"/>
            <a:r>
              <a:rPr lang="el-GR" sz="2800" dirty="0" smtClean="0"/>
              <a:t>Οπότε για την πάνω κριτική τιμή έχουμε 0,005 και για την κάτω κριτική τιμή 1-0,005=0,995. </a:t>
            </a:r>
            <a:endParaRPr lang="el-GR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460263" y="5669854"/>
                <a:ext cx="330750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i="1" smtClean="0">
                          <a:latin typeface="Cambria Math"/>
                        </a:rPr>
                        <m:t>1</m:t>
                      </m:r>
                      <m:r>
                        <a:rPr lang="el-GR" sz="3200" b="0" i="1" smtClean="0">
                          <a:latin typeface="Cambria Math"/>
                        </a:rPr>
                        <m:t>,35</m:t>
                      </m:r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r>
                        <a:rPr lang="el-GR" sz="3200" i="1" smtClean="0">
                          <a:latin typeface="Cambria Math"/>
                        </a:rPr>
                        <m:t>9</m:t>
                      </m:r>
                      <m:r>
                        <a:rPr lang="el-GR" sz="3200" b="0" i="1" smtClean="0">
                          <a:latin typeface="Cambria Math"/>
                        </a:rPr>
                        <m:t>6,6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263" y="5669854"/>
                <a:ext cx="3307509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353346"/>
              </p:ext>
            </p:extLst>
          </p:nvPr>
        </p:nvGraphicFramePr>
        <p:xfrm>
          <a:off x="32234" y="-1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 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0,05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0,072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6,251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7,815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12,83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0,207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0,297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0,484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0,711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9,448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13,277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14,86</a:t>
                      </a:r>
                      <a:endParaRPr lang="el-GR" sz="24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0,412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1,145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1,610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9,236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11,070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03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07504" y="1129461"/>
            <a:ext cx="9036496" cy="100339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Παίρνοντας τετραγωνικές ρίζες από όλους τους όρους :</a:t>
            </a:r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358279" y="2125043"/>
                <a:ext cx="3176062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200" i="1" smtClean="0">
                        <a:latin typeface="Cambria Math"/>
                      </a:rPr>
                      <m:t>1</m:t>
                    </m:r>
                    <m:r>
                      <a:rPr lang="el-GR" sz="3200" b="0" i="1" smtClean="0">
                        <a:latin typeface="Cambria Math"/>
                      </a:rPr>
                      <m:t>,16</m:t>
                    </m:r>
                    <m:r>
                      <a:rPr lang="el-GR" sz="3200" i="1">
                        <a:latin typeface="Cambria Math"/>
                      </a:rPr>
                      <m:t>≤</m:t>
                    </m:r>
                    <m:sSup>
                      <m:sSupPr>
                        <m:ctrlPr>
                          <a:rPr lang="el-GR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32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3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3200" i="1">
                        <a:latin typeface="Cambria Math"/>
                      </a:rPr>
                      <m:t>≤</m:t>
                    </m:r>
                    <m:r>
                      <a:rPr lang="el-GR" sz="3200" b="0" i="1" smtClean="0">
                        <a:latin typeface="Cambria Math"/>
                      </a:rPr>
                      <m:t>9,</m:t>
                    </m:r>
                  </m:oMath>
                </a14:m>
                <a:r>
                  <a:rPr lang="el-GR" sz="3200" dirty="0" smtClean="0"/>
                  <a:t>83</a:t>
                </a:r>
                <a:endParaRPr lang="el-GR" sz="32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8279" y="2125043"/>
                <a:ext cx="3176062" cy="595932"/>
              </a:xfrm>
              <a:prstGeom prst="rect">
                <a:avLst/>
              </a:prstGeom>
              <a:blipFill rotWithShape="1">
                <a:blip r:embed="rId2"/>
                <a:stretch>
                  <a:fillRect t="-10309" r="-3839" b="-350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2267744" y="260648"/>
                <a:ext cx="330750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i="1" smtClean="0">
                          <a:latin typeface="Cambria Math"/>
                        </a:rPr>
                        <m:t>1</m:t>
                      </m:r>
                      <m:r>
                        <a:rPr lang="el-GR" sz="3200" b="0" i="1" smtClean="0">
                          <a:latin typeface="Cambria Math"/>
                        </a:rPr>
                        <m:t>,35</m:t>
                      </m:r>
                      <m:r>
                        <a:rPr lang="el-GR" sz="3200" i="1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l-GR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sz="3200" i="1">
                          <a:latin typeface="Cambria Math"/>
                        </a:rPr>
                        <m:t>≤</m:t>
                      </m:r>
                      <m:r>
                        <a:rPr lang="el-GR" sz="3200" i="1" smtClean="0">
                          <a:latin typeface="Cambria Math"/>
                        </a:rPr>
                        <m:t>9</m:t>
                      </m:r>
                      <m:r>
                        <a:rPr lang="el-GR" sz="3200" b="0" i="1" smtClean="0">
                          <a:latin typeface="Cambria Math"/>
                        </a:rPr>
                        <m:t>6,6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60648"/>
                <a:ext cx="3307509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096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/>
              <a:t>Γνωρίζουμε ότι ο τύπος που αποδίδει τη διακύμανση του πληθυσμού εάν χρησιμοποιηθεί στο δείγμα το αποτέλεσμα </a:t>
            </a:r>
            <a:r>
              <a:rPr lang="el-GR" b="1" dirty="0">
                <a:solidFill>
                  <a:srgbClr val="FF0000"/>
                </a:solidFill>
              </a:rPr>
              <a:t>δεν θα είναι μια αμερόληπτη εκτίμηση της διακύμανσης του πληθυσμού</a:t>
            </a:r>
            <a:r>
              <a:rPr lang="el-GR" dirty="0"/>
              <a:t>, </a:t>
            </a:r>
            <a:endParaRPr lang="el-GR" dirty="0" smtClean="0"/>
          </a:p>
          <a:p>
            <a:pPr lvl="1" algn="just"/>
            <a:r>
              <a:rPr lang="el-GR" dirty="0" smtClean="0"/>
              <a:t>καθώς </a:t>
            </a:r>
            <a:r>
              <a:rPr lang="el-GR" dirty="0"/>
              <a:t>ο εν λόγω τύπος τείνει να υποτιμά (</a:t>
            </a:r>
            <a:r>
              <a:rPr lang="en-US" dirty="0"/>
              <a:t>underestimate</a:t>
            </a:r>
            <a:r>
              <a:rPr lang="el-GR" dirty="0"/>
              <a:t>) την πραγματική τιμή.  </a:t>
            </a:r>
            <a:endParaRPr lang="el-GR" dirty="0" smtClean="0"/>
          </a:p>
          <a:p>
            <a:pPr algn="just"/>
            <a:r>
              <a:rPr lang="el-GR" dirty="0" smtClean="0"/>
              <a:t>Για </a:t>
            </a:r>
            <a:r>
              <a:rPr lang="el-GR" dirty="0"/>
              <a:t>το λόγο </a:t>
            </a:r>
            <a:r>
              <a:rPr lang="el-GR" dirty="0" smtClean="0"/>
              <a:t>αυτό, </a:t>
            </a:r>
            <a:r>
              <a:rPr lang="el-GR" dirty="0"/>
              <a:t>υπάρχουν δύο τύποι </a:t>
            </a:r>
            <a:r>
              <a:rPr lang="el-GR" dirty="0" smtClean="0"/>
              <a:t>για τη </a:t>
            </a:r>
            <a:r>
              <a:rPr lang="el-GR" dirty="0" smtClean="0"/>
              <a:t>διακύμανση, </a:t>
            </a:r>
          </a:p>
          <a:p>
            <a:pPr lvl="1" algn="just"/>
            <a:r>
              <a:rPr lang="el-GR" dirty="0" smtClean="0"/>
              <a:t>ένας </a:t>
            </a:r>
            <a:r>
              <a:rPr lang="el-GR" dirty="0"/>
              <a:t>για ένα πληθυσμό και </a:t>
            </a:r>
            <a:endParaRPr lang="el-GR" dirty="0" smtClean="0"/>
          </a:p>
          <a:p>
            <a:pPr lvl="1" algn="just"/>
            <a:r>
              <a:rPr lang="el-GR" dirty="0" smtClean="0"/>
              <a:t>ένας </a:t>
            </a:r>
            <a:r>
              <a:rPr lang="el-GR" dirty="0"/>
              <a:t>για ένα δείγμα. </a:t>
            </a:r>
            <a:endParaRPr lang="el-GR" dirty="0" smtClean="0"/>
          </a:p>
          <a:p>
            <a:pPr algn="just"/>
            <a:r>
              <a:rPr lang="el-GR" dirty="0" smtClean="0"/>
              <a:t>Ο </a:t>
            </a:r>
            <a:r>
              <a:rPr lang="el-GR" dirty="0"/>
              <a:t>τύπος </a:t>
            </a:r>
            <a:r>
              <a:rPr lang="el-GR" dirty="0" smtClean="0"/>
              <a:t>διακύμανσης </a:t>
            </a:r>
            <a:r>
              <a:rPr lang="el-GR" dirty="0"/>
              <a:t>του δείγματος είναι </a:t>
            </a:r>
            <a:r>
              <a:rPr lang="el-GR" dirty="0" smtClean="0"/>
              <a:t>αμερόληπτος </a:t>
            </a:r>
            <a:r>
              <a:rPr lang="el-GR" dirty="0"/>
              <a:t>εκτιμητής της διακύμανσης του </a:t>
            </a:r>
            <a:r>
              <a:rPr lang="el-GR" dirty="0" smtClean="0"/>
              <a:t>πληθυσμού. </a:t>
            </a:r>
          </a:p>
          <a:p>
            <a:pPr algn="just"/>
            <a:r>
              <a:rPr lang="el-GR" dirty="0" smtClean="0"/>
              <a:t>Δυστυχώς </a:t>
            </a:r>
            <a:r>
              <a:rPr lang="el-GR" dirty="0"/>
              <a:t>, η τυπική απόκλιση του δείγματος εξακολουθεί να είναι μεροληπτική. </a:t>
            </a:r>
          </a:p>
          <a:p>
            <a:pPr algn="just"/>
            <a:r>
              <a:rPr lang="el-GR" dirty="0" smtClean="0"/>
              <a:t>Επίσης, </a:t>
            </a:r>
            <a:r>
              <a:rPr lang="el-GR" dirty="0"/>
              <a:t>τόσο η διακύμανση όσο και η τυπική απόκλιση είναι μη αρνητικοί αριθμοί, συνεπώς το πεδίο ορισμού των συναρτήσεων  δεν μπορεί να είναι το ( -∞ , ∞ ), αλλά  το [ 0 , ∞ 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191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04208"/>
            <a:ext cx="9144000" cy="452596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Προϋπόθεση</a:t>
            </a:r>
            <a:r>
              <a:rPr lang="en-US" dirty="0" smtClean="0"/>
              <a:t>:</a:t>
            </a:r>
            <a:r>
              <a:rPr lang="el-GR" dirty="0" smtClean="0"/>
              <a:t> η μεταβλητή Χ ακολουθεί την  Κανονική Κατανομή </a:t>
            </a:r>
            <a:endParaRPr lang="en-US" dirty="0" smtClean="0"/>
          </a:p>
          <a:p>
            <a:pPr algn="just"/>
            <a:r>
              <a:rPr lang="el-GR" dirty="0" smtClean="0"/>
              <a:t>Για να δημιουργήσουμε ένα διάστημα εμπιστοσύνης για τη διακύμανση παίρνουμε τιμές από τον πίνακα της </a:t>
            </a:r>
            <a:r>
              <a:rPr lang="en-US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l-GR" b="1" dirty="0" smtClean="0"/>
              <a:t>κατανομής. </a:t>
            </a:r>
            <a:endParaRPr lang="en-US" b="1" dirty="0" smtClean="0"/>
          </a:p>
          <a:p>
            <a:pPr algn="just"/>
            <a:r>
              <a:rPr lang="el-GR" dirty="0" smtClean="0"/>
              <a:t>Όπου </a:t>
            </a:r>
            <a:r>
              <a:rPr lang="en-US" dirty="0" smtClean="0"/>
              <a:t>S</a:t>
            </a:r>
            <a:r>
              <a:rPr lang="en-US" baseline="30000" dirty="0" smtClean="0"/>
              <a:t>2</a:t>
            </a:r>
            <a:r>
              <a:rPr lang="el-GR" dirty="0" smtClean="0"/>
              <a:t> είναι η διακύμανση του δείγματος  </a:t>
            </a:r>
            <a:endParaRPr lang="en-US" dirty="0" smtClean="0"/>
          </a:p>
          <a:p>
            <a:pPr algn="just"/>
            <a:r>
              <a:rPr lang="el-GR" dirty="0" smtClean="0"/>
              <a:t>Όπου </a:t>
            </a:r>
            <a:r>
              <a:rPr lang="en-US" dirty="0" smtClean="0"/>
              <a:t>n </a:t>
            </a:r>
            <a:r>
              <a:rPr lang="el-GR" dirty="0" smtClean="0"/>
              <a:t>είναι το μέγεθος του δείγματος. </a:t>
            </a:r>
            <a:endParaRPr lang="el-G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142852"/>
            <a:ext cx="6357982" cy="1506421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17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2012books.lardbucket.org/books/beginning-statistics/section_15/5a0c7bbacb4242555e8a85c9767c03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53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328612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sz="4000" dirty="0" smtClean="0"/>
              <a:t>Στην πρώτη στήλη δίνονται οι βαθμοί ελευθερίας ενώ στην πρώτη γραμμή εμφανίζονται τα επίπεδα σημαντικότητας. </a:t>
            </a:r>
          </a:p>
          <a:p>
            <a:pPr algn="just"/>
            <a:r>
              <a:rPr lang="el-GR" sz="4000" dirty="0" smtClean="0"/>
              <a:t>Προσέξτε ότι ο πίνακας χωρίζεται νοητά σε δύο μέρη: </a:t>
            </a:r>
          </a:p>
          <a:p>
            <a:pPr lvl="1" algn="just"/>
            <a:r>
              <a:rPr lang="el-GR" sz="4000" dirty="0" smtClean="0"/>
              <a:t>στις πρώτες πέντε στήλες αριστερά περιλαμβάνονται οι κριτικές τιμές για την αριστερή ουρά της κατανομής, </a:t>
            </a:r>
          </a:p>
          <a:p>
            <a:pPr lvl="1" algn="just"/>
            <a:r>
              <a:rPr lang="el-GR" sz="4000" dirty="0" smtClean="0"/>
              <a:t>ενώ οι πέντε στήλες δεξιά περιλαμβάνουν κριτικές τιμές για τη δεξιά ουρά της κατανομής.</a:t>
            </a:r>
          </a:p>
          <a:p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-1" y="2786060"/>
          <a:ext cx="9001162" cy="4071940"/>
        </p:xfrm>
        <a:graphic>
          <a:graphicData uri="http://schemas.openxmlformats.org/drawingml/2006/table">
            <a:tbl>
              <a:tblPr/>
              <a:tblGrid>
                <a:gridCol w="587032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</a:tblGrid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   Περιοχή 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1,646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3,490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13,362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15,507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17,535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20,090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14,684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16,919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21,666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23,589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3,940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15,987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18,307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20,483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23,029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25,188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17,275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19,675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24,725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3,074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18,549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21,026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23,337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26,217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28,300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1714488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Τις κριτικές τιμές δεξιά  τις συμβολίζουμε με  </a:t>
            </a:r>
            <a:endParaRPr lang="en-US" dirty="0" smtClean="0"/>
          </a:p>
          <a:p>
            <a:pPr algn="just"/>
            <a:endParaRPr lang="el-GR" dirty="0" smtClean="0"/>
          </a:p>
          <a:p>
            <a:pPr algn="just"/>
            <a:r>
              <a:rPr lang="en-US" dirty="0" smtClean="0"/>
              <a:t>T</a:t>
            </a:r>
            <a:r>
              <a:rPr lang="el-GR" dirty="0" err="1" smtClean="0"/>
              <a:t>ις</a:t>
            </a:r>
            <a:r>
              <a:rPr lang="el-GR" dirty="0" smtClean="0"/>
              <a:t> κριτικές τιμές αριστερά τις συμβολίζουμε με 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-1" y="2786060"/>
          <a:ext cx="9001162" cy="4071940"/>
        </p:xfrm>
        <a:graphic>
          <a:graphicData uri="http://schemas.openxmlformats.org/drawingml/2006/table">
            <a:tbl>
              <a:tblPr/>
              <a:tblGrid>
                <a:gridCol w="587032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</a:tblGrid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   Περιοχή 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1,646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3,490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13,362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15,507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17,535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20,090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14,684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16,919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21,666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23,589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3,940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15,987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18,307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20,483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23,029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25,188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17,275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19,675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24,725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3,074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18,549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21,026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23,337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26,217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28,300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71409" y="1052736"/>
            <a:ext cx="428628" cy="544029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0"/>
            <a:ext cx="458233" cy="5600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faculty.elgin.edu/dkernler/statistics/ch09/images/chi-square-dist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071660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0" y="1"/>
            <a:ext cx="9144000" cy="171448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dirty="0" smtClean="0"/>
              <a:t>Τις κριτικές τιμές αριστερά του πίνακα και αριστερά  </a:t>
            </a:r>
            <a:r>
              <a:rPr lang="el-GR" b="1" dirty="0" smtClean="0">
                <a:solidFill>
                  <a:srgbClr val="FF0000"/>
                </a:solidFill>
              </a:rPr>
              <a:t> της κατανομής</a:t>
            </a:r>
            <a:r>
              <a:rPr lang="el-GR" dirty="0" smtClean="0"/>
              <a:t> τις συμβολίζουμε με  </a:t>
            </a:r>
            <a:endParaRPr lang="en-US" dirty="0" smtClean="0"/>
          </a:p>
          <a:p>
            <a:pPr algn="just"/>
            <a:r>
              <a:rPr lang="en-US" dirty="0" smtClean="0"/>
              <a:t>T</a:t>
            </a:r>
            <a:r>
              <a:rPr lang="el-GR" dirty="0" err="1" smtClean="0"/>
              <a:t>ις</a:t>
            </a:r>
            <a:r>
              <a:rPr lang="el-GR" dirty="0" smtClean="0"/>
              <a:t> κριτικές τιμές δεξιά του πίνακα και δεξιά</a:t>
            </a:r>
            <a:r>
              <a:rPr lang="el-GR" b="1" dirty="0" smtClean="0">
                <a:solidFill>
                  <a:srgbClr val="FF0000"/>
                </a:solidFill>
              </a:rPr>
              <a:t> της κατανομής</a:t>
            </a:r>
            <a:r>
              <a:rPr lang="el-GR" dirty="0" smtClean="0"/>
              <a:t>  τις συμβολίζουμε με </a:t>
            </a:r>
            <a:endParaRPr lang="el-GR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5255" y="313215"/>
            <a:ext cx="428628" cy="544029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67557" y="1130710"/>
            <a:ext cx="457698" cy="559409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5800195"/>
            <a:ext cx="428628" cy="544029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89702" y="5784815"/>
            <a:ext cx="457698" cy="5594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7913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2857495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Ένα διάστημα εμπιστοσύνης, π.χ. 95%, δημιουργεί δύο ουρές ίσου εμβαδού που περιέχει το 5% της κατανομής, ή αλλιώς το 0,05. Διαιρώντας δια 2 έχουμε από 0,025 σε κάθε ουρά, οπότε για την πάνω (δεξιά) κριτική τιμή έχουμε 0,025 και για την κάτω (αριστερά) κριτική τιμή 1-0,25=0,975. </a:t>
            </a:r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-1" y="2786060"/>
          <a:ext cx="9001162" cy="4071940"/>
        </p:xfrm>
        <a:graphic>
          <a:graphicData uri="http://schemas.openxmlformats.org/drawingml/2006/table">
            <a:tbl>
              <a:tblPr/>
              <a:tblGrid>
                <a:gridCol w="587032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  <a:gridCol w="841413"/>
              </a:tblGrid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Περιοχή </a:t>
                      </a:r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2204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1,646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3,490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13,362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15,507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17,535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20,090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1,735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4,168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14,684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16,919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21,666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23,589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2,558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3,247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3,940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4,865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15,987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18,307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20,483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23,029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25,188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2,603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5,578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17,275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19,675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21,920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24,725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26,757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642"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3,074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3,571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6,304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18,549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21,026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23,337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26,217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28,300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9359</TotalTime>
  <Words>2159</Words>
  <Application>Microsoft Office PowerPoint</Application>
  <PresentationFormat>Προβολή στην οθόνη (4:3)</PresentationFormat>
  <Paragraphs>766</Paragraphs>
  <Slides>25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7" baseType="lpstr">
      <vt:lpstr>Θέμα του Office</vt:lpstr>
      <vt:lpstr>Εξίσωση</vt:lpstr>
      <vt:lpstr>Διάστημα εμπιστοσύνης για τη διακύμανση</vt:lpstr>
      <vt:lpstr>Υπολογισμός Διακυμάνσεως και Τυπικής Αποκλίσεως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Διάστημα εμπιστοσύνης για τη διακύμανση</dc:title>
  <dc:creator>ΝΙΚΟΣ</dc:creator>
  <cp:lastModifiedBy>nikos</cp:lastModifiedBy>
  <cp:revision>65</cp:revision>
  <dcterms:created xsi:type="dcterms:W3CDTF">2014-04-18T14:23:32Z</dcterms:created>
  <dcterms:modified xsi:type="dcterms:W3CDTF">2016-08-27T03:41:11Z</dcterms:modified>
</cp:coreProperties>
</file>