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Ερωτήσεις 1</a:t>
            </a:r>
            <a:r>
              <a:rPr lang="el-GR" baseline="30000" dirty="0" smtClean="0"/>
              <a:t>ης</a:t>
            </a:r>
            <a:r>
              <a:rPr lang="el-GR" dirty="0" smtClean="0"/>
              <a:t> και 2</a:t>
            </a:r>
            <a:r>
              <a:rPr lang="el-GR" baseline="30000" dirty="0" smtClean="0"/>
              <a:t>ης</a:t>
            </a:r>
            <a:r>
              <a:rPr lang="el-GR" dirty="0" smtClean="0"/>
              <a:t> διάλεξης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Μάθημα</a:t>
            </a:r>
            <a:r>
              <a:rPr lang="en-US" dirty="0" smtClean="0"/>
              <a:t>:</a:t>
            </a:r>
            <a:r>
              <a:rPr lang="el-GR" dirty="0" smtClean="0"/>
              <a:t> Στρατηγική των επιχειρήσεων.</a:t>
            </a:r>
          </a:p>
          <a:p>
            <a:r>
              <a:rPr lang="el-GR" dirty="0" smtClean="0"/>
              <a:t>Καθηγητής</a:t>
            </a:r>
            <a:r>
              <a:rPr lang="en-US" dirty="0" smtClean="0"/>
              <a:t>:</a:t>
            </a:r>
            <a:r>
              <a:rPr lang="el-GR" dirty="0" smtClean="0"/>
              <a:t> Καλογερίδης Νικόλαος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323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Μελέτες Περίπτωσης 1</a:t>
            </a:r>
            <a:r>
              <a:rPr lang="el-GR" baseline="30000" dirty="0" smtClean="0"/>
              <a:t>η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Η στρατηγική της </a:t>
            </a:r>
            <a:r>
              <a:rPr lang="en-US" b="1" dirty="0" smtClean="0">
                <a:solidFill>
                  <a:srgbClr val="C00000"/>
                </a:solidFill>
              </a:rPr>
              <a:t>Comcast</a:t>
            </a:r>
            <a:r>
              <a:rPr lang="en-US" dirty="0" smtClean="0"/>
              <a:t> </a:t>
            </a:r>
            <a:r>
              <a:rPr lang="el-GR" dirty="0" smtClean="0"/>
              <a:t>για τη δημιουργία επανάστασης στον κλάδο της καλωδιακής τηλεόρασης.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183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Μελέτες Περίπτωσης 2</a:t>
            </a:r>
            <a:r>
              <a:rPr lang="el-GR" baseline="30000" dirty="0" smtClean="0"/>
              <a:t>η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Microsoft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b="1" dirty="0" smtClean="0">
                <a:solidFill>
                  <a:srgbClr val="C00000"/>
                </a:solidFill>
              </a:rPr>
              <a:t>Red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Hat</a:t>
            </a:r>
            <a:r>
              <a:rPr lang="en-US" dirty="0" smtClean="0"/>
              <a:t>:</a:t>
            </a:r>
            <a:r>
              <a:rPr lang="el-GR" dirty="0" smtClean="0"/>
              <a:t> Δύο αντιφατικά επιχειρηματικά μοντέλα.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611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Μελέτες Περίπτωσης 3</a:t>
            </a:r>
            <a:r>
              <a:rPr lang="el-GR" baseline="30000" dirty="0" smtClean="0"/>
              <a:t>η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Παραδείγματα στρατηγικών οραμάτων.</a:t>
            </a:r>
          </a:p>
          <a:p>
            <a:pPr marL="0" indent="0" algn="ctr">
              <a:buNone/>
            </a:pPr>
            <a:r>
              <a:rPr lang="el-GR" dirty="0" smtClean="0"/>
              <a:t>Ποιες προϋποθέσεις πληρούνται και ποιες όχι</a:t>
            </a:r>
            <a:r>
              <a:rPr lang="en-US" dirty="0" smtClean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912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Μελέτες Περίπτωσης 4</a:t>
            </a:r>
            <a:r>
              <a:rPr lang="el-GR" baseline="30000" dirty="0" smtClean="0"/>
              <a:t>η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Δύο στρατηγικά σημεία καμπής της </a:t>
            </a:r>
            <a:r>
              <a:rPr lang="en-US" b="1" dirty="0" smtClean="0">
                <a:solidFill>
                  <a:srgbClr val="C00000"/>
                </a:solidFill>
              </a:rPr>
              <a:t>Intel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118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Μελέτες Περίπτωσης </a:t>
            </a:r>
            <a:r>
              <a:rPr lang="en-US" dirty="0" smtClean="0"/>
              <a:t>5</a:t>
            </a:r>
            <a:r>
              <a:rPr lang="el-GR" baseline="30000" dirty="0" smtClean="0"/>
              <a:t>η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n-US" dirty="0" smtClean="0"/>
              <a:t>H </a:t>
            </a:r>
            <a:r>
              <a:rPr lang="el-GR" dirty="0" smtClean="0"/>
              <a:t>σύνδεση της αποστολής και των βασικών αξιών της </a:t>
            </a:r>
            <a:r>
              <a:rPr lang="en-US" b="1" dirty="0" smtClean="0">
                <a:solidFill>
                  <a:srgbClr val="C00000"/>
                </a:solidFill>
              </a:rPr>
              <a:t>Yahoo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623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Μελέτες Περίπτωσης </a:t>
            </a:r>
            <a:r>
              <a:rPr lang="en-US" dirty="0" smtClean="0"/>
              <a:t>6</a:t>
            </a:r>
            <a:r>
              <a:rPr lang="el-GR" baseline="30000" dirty="0" smtClean="0"/>
              <a:t>η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Παραδείγματα αντικειμενικών στόχων.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012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κατάστρωση της Στρατηγικής περιέχει τα εξής στάδια: </a:t>
            </a:r>
          </a:p>
          <a:p>
            <a:r>
              <a:rPr lang="el-GR" b="1" dirty="0">
                <a:solidFill>
                  <a:srgbClr val="C00000"/>
                </a:solidFill>
              </a:rPr>
              <a:t>Α</a:t>
            </a:r>
            <a:r>
              <a:rPr lang="el-GR" dirty="0">
                <a:solidFill>
                  <a:srgbClr val="C00000"/>
                </a:solidFill>
              </a:rPr>
              <a:t>. </a:t>
            </a:r>
            <a:r>
              <a:rPr lang="el-GR" dirty="0"/>
              <a:t>Εσωτερικό και Εξωτερικό Περιβάλλον. </a:t>
            </a:r>
          </a:p>
          <a:p>
            <a:r>
              <a:rPr lang="el-GR" b="1" dirty="0">
                <a:solidFill>
                  <a:srgbClr val="C00000"/>
                </a:solidFill>
              </a:rPr>
              <a:t>B. </a:t>
            </a:r>
            <a:r>
              <a:rPr lang="el-GR" dirty="0"/>
              <a:t>Διαμόρφωση, Υλοποίηση , Αξιολόγηση &amp; Έλεγχο. </a:t>
            </a:r>
          </a:p>
          <a:p>
            <a:r>
              <a:rPr lang="el-GR" b="1" dirty="0">
                <a:solidFill>
                  <a:srgbClr val="C00000"/>
                </a:solidFill>
              </a:rPr>
              <a:t>C. </a:t>
            </a:r>
            <a:r>
              <a:rPr lang="el-GR" dirty="0"/>
              <a:t>Ορισμό Αποστολής και Τακτικής. </a:t>
            </a:r>
          </a:p>
          <a:p>
            <a:r>
              <a:rPr lang="en-US" b="1" dirty="0">
                <a:solidFill>
                  <a:srgbClr val="C00000"/>
                </a:solidFill>
              </a:rPr>
              <a:t>D. </a:t>
            </a:r>
            <a:r>
              <a:rPr lang="el-GR" dirty="0"/>
              <a:t>Προγραμματισμό, Προϋπολογισμό , Διαδικασίες.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801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Στρατηγική δεν είναι: </a:t>
            </a:r>
          </a:p>
          <a:p>
            <a:r>
              <a:rPr lang="el-GR" b="1" dirty="0">
                <a:solidFill>
                  <a:srgbClr val="C00000"/>
                </a:solidFill>
              </a:rPr>
              <a:t>Α. </a:t>
            </a:r>
            <a:r>
              <a:rPr lang="el-GR" dirty="0"/>
              <a:t>Ο προγραμματισμός. </a:t>
            </a:r>
          </a:p>
          <a:p>
            <a:r>
              <a:rPr lang="en-US" b="1" dirty="0">
                <a:solidFill>
                  <a:srgbClr val="C00000"/>
                </a:solidFill>
              </a:rPr>
              <a:t>B. </a:t>
            </a:r>
            <a:r>
              <a:rPr lang="el-GR" dirty="0"/>
              <a:t>Η λειτουργική αποτελεσματικότητα. </a:t>
            </a:r>
          </a:p>
          <a:p>
            <a:r>
              <a:rPr lang="en-US" b="1" dirty="0">
                <a:solidFill>
                  <a:srgbClr val="C00000"/>
                </a:solidFill>
              </a:rPr>
              <a:t>C. </a:t>
            </a:r>
            <a:r>
              <a:rPr lang="el-GR" dirty="0"/>
              <a:t>Οι τακτικές. </a:t>
            </a:r>
          </a:p>
          <a:p>
            <a:r>
              <a:rPr lang="en-US" b="1" dirty="0">
                <a:solidFill>
                  <a:srgbClr val="C00000"/>
                </a:solidFill>
              </a:rPr>
              <a:t>D. </a:t>
            </a:r>
            <a:r>
              <a:rPr lang="el-GR" dirty="0"/>
              <a:t>Όλα τα παραπάνω.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032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πραγματοποιηθείσα στρατηγική: </a:t>
            </a:r>
          </a:p>
          <a:p>
            <a:r>
              <a:rPr lang="el-GR" b="1" dirty="0">
                <a:solidFill>
                  <a:srgbClr val="C00000"/>
                </a:solidFill>
              </a:rPr>
              <a:t>Α. </a:t>
            </a:r>
            <a:r>
              <a:rPr lang="el-GR" dirty="0"/>
              <a:t>Ταυτίζεται με την Επιδιωκόμενη. </a:t>
            </a:r>
          </a:p>
          <a:p>
            <a:r>
              <a:rPr lang="el-GR" b="1" dirty="0">
                <a:solidFill>
                  <a:srgbClr val="C00000"/>
                </a:solidFill>
              </a:rPr>
              <a:t>B. </a:t>
            </a:r>
            <a:r>
              <a:rPr lang="el-GR" dirty="0"/>
              <a:t>Επηρεάζεται από ευκαιρίες που ανακύπτουν. </a:t>
            </a:r>
          </a:p>
          <a:p>
            <a:r>
              <a:rPr lang="el-GR" b="1" dirty="0">
                <a:solidFill>
                  <a:srgbClr val="C00000"/>
                </a:solidFill>
              </a:rPr>
              <a:t>C. </a:t>
            </a:r>
            <a:r>
              <a:rPr lang="el-GR" dirty="0"/>
              <a:t>Επιβάλλεται από τους ανταγωνιστές μας και το περιβάλλον. </a:t>
            </a:r>
          </a:p>
          <a:p>
            <a:r>
              <a:rPr lang="el-GR" b="1" dirty="0">
                <a:solidFill>
                  <a:srgbClr val="C00000"/>
                </a:solidFill>
              </a:rPr>
              <a:t>D.</a:t>
            </a:r>
            <a:r>
              <a:rPr lang="el-GR" dirty="0"/>
              <a:t> Οι επιλογές B και C.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525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4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 σημαντικότερο στοιχείο της στρατηγικής μιας επιχείρησης είναι: </a:t>
            </a:r>
          </a:p>
          <a:p>
            <a:r>
              <a:rPr lang="el-GR" b="1" dirty="0">
                <a:solidFill>
                  <a:srgbClr val="C00000"/>
                </a:solidFill>
              </a:rPr>
              <a:t>Α. </a:t>
            </a:r>
            <a:r>
              <a:rPr lang="el-GR" dirty="0"/>
              <a:t>η μεγιστοποίηση των κερδών άμεσα. </a:t>
            </a:r>
          </a:p>
          <a:p>
            <a:r>
              <a:rPr lang="el-GR" b="1" dirty="0">
                <a:solidFill>
                  <a:srgbClr val="C00000"/>
                </a:solidFill>
              </a:rPr>
              <a:t>B. </a:t>
            </a:r>
            <a:r>
              <a:rPr lang="el-GR" dirty="0"/>
              <a:t>η επίτευξη μακροπρόθεσμου ανταγωνιστικού πλεονεκτήματος. </a:t>
            </a:r>
          </a:p>
          <a:p>
            <a:r>
              <a:rPr lang="el-GR" b="1" dirty="0">
                <a:solidFill>
                  <a:srgbClr val="C00000"/>
                </a:solidFill>
              </a:rPr>
              <a:t>C. </a:t>
            </a:r>
            <a:r>
              <a:rPr lang="el-GR" dirty="0"/>
              <a:t>η προσέλκυση βραχυπρόθεσμων επενδυτών. </a:t>
            </a:r>
          </a:p>
          <a:p>
            <a:r>
              <a:rPr lang="el-GR" b="1" dirty="0">
                <a:solidFill>
                  <a:srgbClr val="C00000"/>
                </a:solidFill>
              </a:rPr>
              <a:t>D. </a:t>
            </a:r>
            <a:r>
              <a:rPr lang="el-GR" dirty="0"/>
              <a:t>η μεγιστοποίηση των πωλήσεων βραχυπρόθεσμα.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345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5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Τα ενδιαφερόμενα μέρη (stakeholders) αποτελούν: </a:t>
            </a:r>
          </a:p>
          <a:p>
            <a:r>
              <a:rPr lang="el-GR" b="1" dirty="0">
                <a:solidFill>
                  <a:srgbClr val="C00000"/>
                </a:solidFill>
              </a:rPr>
              <a:t>Α. </a:t>
            </a:r>
            <a:r>
              <a:rPr lang="el-GR" dirty="0"/>
              <a:t>αναγκαίο κακό. </a:t>
            </a:r>
          </a:p>
          <a:p>
            <a:r>
              <a:rPr lang="el-GR" b="1" dirty="0">
                <a:solidFill>
                  <a:srgbClr val="C00000"/>
                </a:solidFill>
              </a:rPr>
              <a:t>B. </a:t>
            </a:r>
            <a:r>
              <a:rPr lang="el-GR" dirty="0"/>
              <a:t>μια ακόμη άσκηση δημοσίων σχέσεων για την εταιρία </a:t>
            </a:r>
          </a:p>
          <a:p>
            <a:r>
              <a:rPr lang="el-GR" b="1" dirty="0">
                <a:solidFill>
                  <a:srgbClr val="C00000"/>
                </a:solidFill>
              </a:rPr>
              <a:t>C. </a:t>
            </a:r>
            <a:r>
              <a:rPr lang="el-GR" dirty="0"/>
              <a:t>αναπόσπαστο κομμάτι του σχεδιασμού μας. </a:t>
            </a:r>
          </a:p>
          <a:p>
            <a:r>
              <a:rPr lang="en-US" b="1" dirty="0">
                <a:solidFill>
                  <a:srgbClr val="C00000"/>
                </a:solidFill>
              </a:rPr>
              <a:t>D. </a:t>
            </a:r>
            <a:r>
              <a:rPr lang="el-GR" dirty="0"/>
              <a:t>αντικείμενο κατευνασμού.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457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6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 εξωτερικό περιβάλλον μιας επιχείρησης </a:t>
            </a:r>
          </a:p>
          <a:p>
            <a:r>
              <a:rPr lang="el-GR" b="1" dirty="0">
                <a:solidFill>
                  <a:srgbClr val="C00000"/>
                </a:solidFill>
              </a:rPr>
              <a:t>Α. </a:t>
            </a:r>
            <a:r>
              <a:rPr lang="el-GR" dirty="0"/>
              <a:t>είναι σταθερό. </a:t>
            </a:r>
          </a:p>
          <a:p>
            <a:r>
              <a:rPr lang="el-GR" b="1" dirty="0">
                <a:solidFill>
                  <a:srgbClr val="C00000"/>
                </a:solidFill>
              </a:rPr>
              <a:t>B. </a:t>
            </a:r>
            <a:r>
              <a:rPr lang="el-GR" dirty="0"/>
              <a:t>δεν μπορεί να μεταβληθεί από τις ενέργειες της επιχείρησης. </a:t>
            </a:r>
          </a:p>
          <a:p>
            <a:r>
              <a:rPr lang="el-GR" b="1" dirty="0">
                <a:solidFill>
                  <a:srgbClr val="C00000"/>
                </a:solidFill>
              </a:rPr>
              <a:t>C. </a:t>
            </a:r>
            <a:r>
              <a:rPr lang="el-GR" dirty="0"/>
              <a:t>είναι ευμετάβλητο, παγκόσμιο και διαμορφώνει τη στρατηγική της. </a:t>
            </a:r>
          </a:p>
          <a:p>
            <a:r>
              <a:rPr lang="el-GR" b="1" dirty="0">
                <a:solidFill>
                  <a:srgbClr val="C00000"/>
                </a:solidFill>
              </a:rPr>
              <a:t>D. </a:t>
            </a:r>
            <a:r>
              <a:rPr lang="el-GR" dirty="0"/>
              <a:t>είναι κλειστό και αμιγώς εντός των εθνικών ορίων όπου δραστηριοποιείται.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899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7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Οι διαστάσεις του εξωτερικού περιβάλλοντος αφορούν: </a:t>
            </a:r>
          </a:p>
          <a:p>
            <a:r>
              <a:rPr lang="el-GR" b="1" dirty="0">
                <a:solidFill>
                  <a:srgbClr val="C00000"/>
                </a:solidFill>
              </a:rPr>
              <a:t>Α. </a:t>
            </a:r>
            <a:r>
              <a:rPr lang="el-GR" dirty="0"/>
              <a:t>Οικονομικές, Τεχνολογικές, Παγκόσμιες διαστάσεις. </a:t>
            </a:r>
          </a:p>
          <a:p>
            <a:r>
              <a:rPr lang="el-GR" b="1" dirty="0">
                <a:solidFill>
                  <a:srgbClr val="C00000"/>
                </a:solidFill>
              </a:rPr>
              <a:t>B. </a:t>
            </a:r>
            <a:r>
              <a:rPr lang="el-GR" dirty="0"/>
              <a:t>Πόροι δυνατότητες και Ικανότητες. </a:t>
            </a:r>
          </a:p>
          <a:p>
            <a:r>
              <a:rPr lang="el-GR" b="1" dirty="0">
                <a:solidFill>
                  <a:srgbClr val="C00000"/>
                </a:solidFill>
              </a:rPr>
              <a:t>C. </a:t>
            </a:r>
            <a:r>
              <a:rPr lang="el-GR" dirty="0"/>
              <a:t>Δημογραφικές Κοινωνικές, Πολιτιστικές, Πολιτικές και Νομικές. </a:t>
            </a:r>
          </a:p>
          <a:p>
            <a:r>
              <a:rPr lang="el-GR" b="1" dirty="0">
                <a:solidFill>
                  <a:srgbClr val="C00000"/>
                </a:solidFill>
              </a:rPr>
              <a:t>D. </a:t>
            </a:r>
            <a:r>
              <a:rPr lang="el-GR" dirty="0"/>
              <a:t>οι επιλογές Α και C.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31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8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σχέση μακροπεριβάλλοντος με τη στρατηγική: </a:t>
            </a:r>
          </a:p>
          <a:p>
            <a:r>
              <a:rPr lang="el-GR" b="1" dirty="0">
                <a:solidFill>
                  <a:srgbClr val="C00000"/>
                </a:solidFill>
              </a:rPr>
              <a:t>Α. </a:t>
            </a:r>
            <a:r>
              <a:rPr lang="el-GR" dirty="0"/>
              <a:t>είναι δύσκολο να προβλεφθεί. </a:t>
            </a:r>
          </a:p>
          <a:p>
            <a:r>
              <a:rPr lang="el-GR" b="1" dirty="0">
                <a:solidFill>
                  <a:srgbClr val="C00000"/>
                </a:solidFill>
              </a:rPr>
              <a:t>B. </a:t>
            </a:r>
            <a:r>
              <a:rPr lang="el-GR" dirty="0"/>
              <a:t>περιγράφεται από τις επιλογές Α και D. </a:t>
            </a:r>
          </a:p>
          <a:p>
            <a:r>
              <a:rPr lang="el-GR" b="1" dirty="0">
                <a:solidFill>
                  <a:srgbClr val="C00000"/>
                </a:solidFill>
              </a:rPr>
              <a:t>C. </a:t>
            </a:r>
            <a:r>
              <a:rPr lang="el-GR" dirty="0"/>
              <a:t>αντιμετωπίζεται με τον ίδιο τρόπο από τις επιχειρήσεις ενός κλάδου. </a:t>
            </a:r>
          </a:p>
          <a:p>
            <a:r>
              <a:rPr lang="el-GR" b="1" dirty="0">
                <a:solidFill>
                  <a:srgbClr val="C00000"/>
                </a:solidFill>
              </a:rPr>
              <a:t>D. </a:t>
            </a:r>
            <a:r>
              <a:rPr lang="el-GR" dirty="0"/>
              <a:t>δημιουργεί τις ίδιες αντιδράσεις από τις επιχειρήσεις σε διαφορετικές χώρες.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138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428</Words>
  <Application>Microsoft Office PowerPoint</Application>
  <PresentationFormat>Ευρεία οθόνη</PresentationFormat>
  <Paragraphs>70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8" baseType="lpstr">
      <vt:lpstr>Arial</vt:lpstr>
      <vt:lpstr>Garamond</vt:lpstr>
      <vt:lpstr>Οργανικό</vt:lpstr>
      <vt:lpstr>Ερωτήσεις 1ης και 2ης διάλεξης</vt:lpstr>
      <vt:lpstr>Ερώτηση 1η </vt:lpstr>
      <vt:lpstr>Ερώτηση 2η </vt:lpstr>
      <vt:lpstr>Ερώτηση 3η </vt:lpstr>
      <vt:lpstr>Ερώτηση 4η </vt:lpstr>
      <vt:lpstr>Ερώτηση 5η </vt:lpstr>
      <vt:lpstr>Ερώτηση 6η </vt:lpstr>
      <vt:lpstr>Ερώτηση 7η </vt:lpstr>
      <vt:lpstr>Ερώτηση 8η </vt:lpstr>
      <vt:lpstr>Μελέτες Περίπτωσης 1η  </vt:lpstr>
      <vt:lpstr>Μελέτες Περίπτωσης 2η  </vt:lpstr>
      <vt:lpstr>Μελέτες Περίπτωσης 3η  </vt:lpstr>
      <vt:lpstr>Μελέτες Περίπτωσης 4η  </vt:lpstr>
      <vt:lpstr>Μελέτες Περίπτωσης 5η  </vt:lpstr>
      <vt:lpstr>Μελέτες Περίπτωσης 6η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Ερωτήσεις 1ης και 2ης διάλεξης</dc:title>
  <dc:creator>User</dc:creator>
  <cp:lastModifiedBy>User</cp:lastModifiedBy>
  <cp:revision>3</cp:revision>
  <dcterms:created xsi:type="dcterms:W3CDTF">2016-10-09T08:41:23Z</dcterms:created>
  <dcterms:modified xsi:type="dcterms:W3CDTF">2016-10-09T09:05:30Z</dcterms:modified>
</cp:coreProperties>
</file>