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533" r:id="rId2"/>
    <p:sldId id="257" r:id="rId3"/>
    <p:sldId id="259" r:id="rId4"/>
    <p:sldId id="261" r:id="rId5"/>
    <p:sldId id="262" r:id="rId6"/>
    <p:sldId id="500" r:id="rId7"/>
    <p:sldId id="522" r:id="rId8"/>
    <p:sldId id="523" r:id="rId9"/>
    <p:sldId id="524" r:id="rId10"/>
    <p:sldId id="525" r:id="rId11"/>
    <p:sldId id="526" r:id="rId12"/>
    <p:sldId id="527" r:id="rId13"/>
    <p:sldId id="528" r:id="rId14"/>
    <p:sldId id="530" r:id="rId15"/>
    <p:sldId id="513" r:id="rId16"/>
    <p:sldId id="514" r:id="rId17"/>
    <p:sldId id="515" r:id="rId18"/>
    <p:sldId id="516" r:id="rId19"/>
    <p:sldId id="517" r:id="rId20"/>
    <p:sldId id="518" r:id="rId21"/>
    <p:sldId id="531" r:id="rId22"/>
    <p:sldId id="532" r:id="rId23"/>
  </p:sldIdLst>
  <p:sldSz cx="9144000" cy="6858000" type="screen4x3"/>
  <p:notesSz cx="6858000" cy="9144000"/>
  <p:custDataLst>
    <p:tags r:id="rId25"/>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13:</a:t>
            </a:r>
            <a:r>
              <a:rPr lang="en-US" sz="2800" dirty="0" smtClean="0"/>
              <a:t> </a:t>
            </a:r>
            <a:r>
              <a:rPr lang="el-GR" sz="2800" dirty="0" smtClean="0"/>
              <a:t>Διεθνές Μάνατζμεντ</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41255172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16632"/>
            <a:ext cx="7920880" cy="1282154"/>
          </a:xfrm>
        </p:spPr>
        <p:txBody>
          <a:bodyPr/>
          <a:lstStyle/>
          <a:p>
            <a:r>
              <a:rPr lang="el-GR" sz="4000" dirty="0" smtClean="0"/>
              <a:t>Βασικοί όροι (5)</a:t>
            </a:r>
            <a:endParaRPr lang="el-GR" sz="4000" dirty="0">
              <a:effectLst/>
            </a:endParaRPr>
          </a:p>
        </p:txBody>
      </p:sp>
      <p:sp>
        <p:nvSpPr>
          <p:cNvPr id="10243" name="Θέση περιεχομένου 2"/>
          <p:cNvSpPr>
            <a:spLocks noGrp="1"/>
          </p:cNvSpPr>
          <p:nvPr>
            <p:ph idx="1"/>
          </p:nvPr>
        </p:nvSpPr>
        <p:spPr>
          <a:xfrm>
            <a:off x="1187450" y="1340768"/>
            <a:ext cx="7921625" cy="4152726"/>
          </a:xfrm>
        </p:spPr>
        <p:txBody>
          <a:bodyPr/>
          <a:lstStyle/>
          <a:p>
            <a:pPr>
              <a:defRPr/>
            </a:pPr>
            <a:r>
              <a:rPr lang="el-GR" sz="2000" b="1" dirty="0" smtClean="0"/>
              <a:t>Προσέγγιση του καταναλωτή</a:t>
            </a:r>
            <a:r>
              <a:rPr lang="el-GR" sz="2000" dirty="0" smtClean="0"/>
              <a:t>:</a:t>
            </a:r>
            <a:r>
              <a:rPr lang="en-US" sz="2000" dirty="0" smtClean="0"/>
              <a:t> </a:t>
            </a:r>
            <a:r>
              <a:rPr lang="el-GR" sz="2000" dirty="0"/>
              <a:t>Τέταρτος  λόγος  παρόμοιος με τον δεύτερο για τον οποίο μια εταιρία επεκτείνεται στον διεθνή στίβο είναι η προσέγγιση του τελικού καταναλωτή ή χρήστη. Πρόκειται για την περίπτωση όπου η μητρική εταιρία βρίσκεται σε μια χώρα όπου παράγει το προϊόν το οποίο διατίθεται σε άλλη χώρα. Στη συνέχεια μπορεί η παραγωγή να γίνει και στην φιλοξενούσα χώρα.</a:t>
            </a:r>
          </a:p>
          <a:p>
            <a:pPr>
              <a:defRPr/>
            </a:pPr>
            <a:r>
              <a:rPr lang="el-GR" sz="2000" b="1" dirty="0" smtClean="0"/>
              <a:t>Μείωση του κόστους εργασίας</a:t>
            </a:r>
            <a:r>
              <a:rPr lang="el-GR" sz="2000" dirty="0" smtClean="0"/>
              <a:t>: Οι </a:t>
            </a:r>
            <a:r>
              <a:rPr lang="el-GR" sz="2000" dirty="0"/>
              <a:t>ιστορικοί το επιχειρήσεων αναγνωρίζουν ότι η μεγαλοφυΐα του Χ. Φορντ δεν ήταν ότι εισήγαγε την ιδέα της γραμμής παραγωγής (που ήδη υπήρχε), ούτε ότι εφηύρε το </a:t>
            </a:r>
            <a:r>
              <a:rPr lang="el-GR" sz="2000" dirty="0" smtClean="0"/>
              <a:t>αυτοκίνητο (</a:t>
            </a:r>
            <a:r>
              <a:rPr lang="el-GR" sz="2000" dirty="0"/>
              <a:t>αυτό δεν ισχύει) αλλά το ότι πλήρωνε του εργαζόμενους του 5 </a:t>
            </a:r>
            <a:r>
              <a:rPr lang="el-GR" sz="2000" dirty="0" smtClean="0"/>
              <a:t>δολάρια </a:t>
            </a:r>
            <a:r>
              <a:rPr lang="el-GR" sz="2000" dirty="0"/>
              <a:t>την ημέρα. Ένα υψηλό ημερομίσθιο ( όχι γιατί αγαπούσε τους εργάτες, αντίθετα τους αντιπαθούσε όπως και τα συνδικάτα), </a:t>
            </a:r>
            <a:r>
              <a:rPr lang="el-GR" sz="2000" dirty="0" err="1"/>
              <a:t>κγια</a:t>
            </a:r>
            <a:r>
              <a:rPr lang="el-GR" sz="2000" dirty="0"/>
              <a:t> να μπορέσουν οι εργαζόμενοί του να αγοράσουν αυτοκίνητο.  Δημιουργώντας πελάτες συνέβαλε στην δημιουργία της μεσαίας τάξης και την ανάπτυξη αγοράς  αυτοκινήτων στις ΗΠΑ.</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4197079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1. Εξαγωγές </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a:t>Η διεθνής επιχειρηματική δραστηριότητα ασκείται με διάφορες μορφές. Η απλούστερη είναι η εξαγωγική των προϊόντων μιας  εταιρίας σε μια άλλη χώρα, και η πιο σύνθετη είναι η βιομηχανική παραγωγή τους στην φιλοξενούσα χώρα. </a:t>
            </a:r>
          </a:p>
          <a:p>
            <a:pPr marL="0" indent="0">
              <a:buNone/>
              <a:defRPr/>
            </a:pPr>
            <a:r>
              <a:rPr lang="el-GR" sz="2000" dirty="0" smtClean="0"/>
              <a:t>Το </a:t>
            </a:r>
            <a:r>
              <a:rPr lang="el-GR" sz="2000" dirty="0"/>
              <a:t>γεγονός ότι μια εταιρία θέλει να κάνει εξαγωγές </a:t>
            </a:r>
            <a:r>
              <a:rPr lang="en-US" sz="2000" dirty="0"/>
              <a:t> </a:t>
            </a:r>
            <a:r>
              <a:rPr lang="el-GR" sz="2000" dirty="0"/>
              <a:t>δεν αρκεί για να πραγματοποιηθεί η επιθυμία της. Η εταιρεία πρέπει πρώτα να εξασφαλίσει </a:t>
            </a:r>
            <a:r>
              <a:rPr lang="el-GR" sz="2000" b="1" dirty="0"/>
              <a:t>γενική άδεια εξαγωγών</a:t>
            </a:r>
            <a:r>
              <a:rPr lang="el-GR" sz="2000" dirty="0"/>
              <a:t>. Αν η χώρα για την οποία προορίζονται τα προϊόντα θεωρείται μη φιλική η αν τα ίδια τα προϊόντα έχουν πιθανή στρατιωτική εφαρμογή ή θεωρούνται στρατηγικής  σημασίας, τότε απαιτείται και </a:t>
            </a:r>
            <a:r>
              <a:rPr lang="el-GR" sz="2000" b="1" dirty="0"/>
              <a:t>ειδική άδεια εξαγωγής.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41970799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2. Εκχώρηση άδειας χρήσης δικαιωμάτων ευρεσιτεχνίας στο εξωτερικό </a:t>
            </a:r>
            <a:endParaRPr lang="el-GR" sz="4000" dirty="0">
              <a:effectLst/>
            </a:endParaRPr>
          </a:p>
        </p:txBody>
      </p:sp>
      <p:sp>
        <p:nvSpPr>
          <p:cNvPr id="10243" name="Θέση περιεχομένου 2"/>
          <p:cNvSpPr>
            <a:spLocks noGrp="1"/>
          </p:cNvSpPr>
          <p:nvPr>
            <p:ph idx="1"/>
          </p:nvPr>
        </p:nvSpPr>
        <p:spPr>
          <a:xfrm>
            <a:off x="1187450" y="2060848"/>
            <a:ext cx="7921625" cy="3576662"/>
          </a:xfrm>
        </p:spPr>
        <p:txBody>
          <a:bodyPr/>
          <a:lstStyle/>
          <a:p>
            <a:pPr marL="0" indent="0">
              <a:buNone/>
              <a:defRPr/>
            </a:pPr>
            <a:r>
              <a:rPr lang="el-GR" sz="2000" dirty="0" smtClean="0"/>
              <a:t>Είναι </a:t>
            </a:r>
            <a:r>
              <a:rPr lang="el-GR" sz="2000" dirty="0"/>
              <a:t>πιο σύνθετη από την απλή εξαγωγή προϊόντων σε άλλη χώρα. Η εταιρεία της μητρικής  χώρας (κάτοχος δικαιώματος) παραχωρεί την άδεια σε μια εταιρεία της  χώρας φιλοξενίας (δικαιούχος δικαιώματος χρήσης), να χρησιμοποιεί μια αποκλειστική ευρεσιτεχνία, εμπορικό σήμα διαδικασία ή τεχνολογία. Μία τέτοια πράξη μπορεί να είναι πολύ επικερδής για την μητρική εταιρεία , η οποία:</a:t>
            </a:r>
          </a:p>
          <a:p>
            <a:pPr>
              <a:defRPr/>
            </a:pPr>
            <a:r>
              <a:rPr lang="el-GR" sz="2000" dirty="0"/>
              <a:t>Διαθέτει ήδη την διαδικασία ή την </a:t>
            </a:r>
            <a:r>
              <a:rPr lang="el-GR" sz="2000" dirty="0" smtClean="0"/>
              <a:t>τεχνολογία</a:t>
            </a:r>
            <a:r>
              <a:rPr lang="en-US" sz="2000" dirty="0" smtClean="0"/>
              <a:t>.</a:t>
            </a:r>
            <a:endParaRPr lang="el-GR" sz="2000" dirty="0"/>
          </a:p>
          <a:p>
            <a:pPr>
              <a:defRPr/>
            </a:pPr>
            <a:r>
              <a:rPr lang="el-GR" sz="2000" dirty="0"/>
              <a:t>Αναλαμβάνει ελάχιστο </a:t>
            </a:r>
            <a:r>
              <a:rPr lang="el-GR" sz="2000" dirty="0" smtClean="0"/>
              <a:t>κίνδυνο</a:t>
            </a:r>
            <a:r>
              <a:rPr lang="en-US" sz="2000" dirty="0" smtClean="0"/>
              <a:t>.</a:t>
            </a:r>
            <a:endParaRPr lang="el-GR" sz="2000" dirty="0"/>
          </a:p>
          <a:p>
            <a:pPr>
              <a:defRPr/>
            </a:pPr>
            <a:r>
              <a:rPr lang="el-GR" sz="2000" dirty="0"/>
              <a:t>Κάνει ελάχιστη ή μηδαμινή επένδυση, πέρα από την εκχώρηση της άδειας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41970799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16632"/>
            <a:ext cx="7920880" cy="1584176"/>
          </a:xfrm>
        </p:spPr>
        <p:txBody>
          <a:bodyPr/>
          <a:lstStyle/>
          <a:p>
            <a:r>
              <a:rPr lang="el-GR" sz="4000" dirty="0" smtClean="0"/>
              <a:t>2. Κίνδυνοι εκχώρησης </a:t>
            </a:r>
            <a:r>
              <a:rPr lang="el-GR" sz="4000" dirty="0"/>
              <a:t>άδειας χρήσης δικαιωμάτων ευρεσιτεχνίας στο </a:t>
            </a:r>
            <a:r>
              <a:rPr lang="el-GR" sz="4000" dirty="0" smtClean="0"/>
              <a:t>εξωτερικό (1)</a:t>
            </a:r>
            <a:endParaRPr lang="el-GR" sz="4000" dirty="0">
              <a:effectLst/>
            </a:endParaRPr>
          </a:p>
        </p:txBody>
      </p:sp>
      <p:sp>
        <p:nvSpPr>
          <p:cNvPr id="10243" name="Θέση περιεχομένου 2"/>
          <p:cNvSpPr>
            <a:spLocks noGrp="1"/>
          </p:cNvSpPr>
          <p:nvPr>
            <p:ph idx="1"/>
          </p:nvPr>
        </p:nvSpPr>
        <p:spPr>
          <a:xfrm>
            <a:off x="1187450" y="1988840"/>
            <a:ext cx="7921625" cy="3288630"/>
          </a:xfrm>
        </p:spPr>
        <p:txBody>
          <a:bodyPr/>
          <a:lstStyle/>
          <a:p>
            <a:pPr>
              <a:buFont typeface="Wingdings" pitchFamily="2" charset="2"/>
              <a:buNone/>
              <a:defRPr/>
            </a:pPr>
            <a:r>
              <a:rPr lang="el-GR" sz="2000" dirty="0"/>
              <a:t> Ωστόσο υπάρχουν και ορισμένοι κίνδυνοι.</a:t>
            </a:r>
          </a:p>
          <a:p>
            <a:pPr>
              <a:defRPr/>
            </a:pPr>
            <a:r>
              <a:rPr lang="el-GR" sz="2000" dirty="0"/>
              <a:t>Ο χορηγός του δικαιώματος θα θέλει να εξασφαλίσει τη σωστή εφαρμογή της μεταφερόμενης τεχνολογίας.</a:t>
            </a:r>
          </a:p>
          <a:p>
            <a:pPr>
              <a:defRPr/>
            </a:pPr>
            <a:r>
              <a:rPr lang="el-GR" sz="2000" dirty="0"/>
              <a:t>Τα πρότυπα ποιότητας μπορεί να είναι διαφορετικά στην άλλη χώρα, ενώ ο ποιοτικός </a:t>
            </a:r>
            <a:r>
              <a:rPr lang="el-GR" sz="2000" dirty="0" smtClean="0"/>
              <a:t>έλεγχος, </a:t>
            </a:r>
            <a:r>
              <a:rPr lang="el-GR" sz="2000" dirty="0"/>
              <a:t>λόγω απόστασης μπορεί να είναι πολύ δύσκολος</a:t>
            </a:r>
            <a:r>
              <a:rPr lang="el-GR" sz="2000" dirty="0" smtClean="0"/>
              <a:t>.</a:t>
            </a:r>
          </a:p>
          <a:p>
            <a:pPr>
              <a:defRPr/>
            </a:pPr>
            <a:r>
              <a:rPr lang="el-GR" sz="2000" dirty="0"/>
              <a:t>Οι  αναγκαίοι ανθρώπινοι και φυσικοί πόροι μπορεί να είναι πολύ περιορισμένοι ή να μην υπάρχουν καθόλου.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41970799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16632"/>
            <a:ext cx="7920880" cy="1584176"/>
          </a:xfrm>
        </p:spPr>
        <p:txBody>
          <a:bodyPr/>
          <a:lstStyle/>
          <a:p>
            <a:r>
              <a:rPr lang="el-GR" sz="4000" dirty="0" smtClean="0"/>
              <a:t>2. Κίνδυνοι εκχώρησης </a:t>
            </a:r>
            <a:r>
              <a:rPr lang="el-GR" sz="4000" dirty="0"/>
              <a:t>άδειας χρήσης δικαιωμάτων ευρεσιτεχνίας στο </a:t>
            </a:r>
            <a:r>
              <a:rPr lang="el-GR" sz="4000" dirty="0" smtClean="0"/>
              <a:t>εξωτερικό (2)</a:t>
            </a:r>
            <a:endParaRPr lang="el-GR" sz="4000" dirty="0">
              <a:effectLst/>
            </a:endParaRPr>
          </a:p>
        </p:txBody>
      </p:sp>
      <p:sp>
        <p:nvSpPr>
          <p:cNvPr id="10243" name="Θέση περιεχομένου 2"/>
          <p:cNvSpPr>
            <a:spLocks noGrp="1"/>
          </p:cNvSpPr>
          <p:nvPr>
            <p:ph idx="1"/>
          </p:nvPr>
        </p:nvSpPr>
        <p:spPr>
          <a:xfrm>
            <a:off x="1187450" y="1988840"/>
            <a:ext cx="7921625" cy="3288630"/>
          </a:xfrm>
        </p:spPr>
        <p:txBody>
          <a:bodyPr/>
          <a:lstStyle/>
          <a:p>
            <a:pPr>
              <a:defRPr/>
            </a:pPr>
            <a:r>
              <a:rPr lang="el-GR" sz="2000" dirty="0" smtClean="0"/>
              <a:t>Η </a:t>
            </a:r>
            <a:r>
              <a:rPr lang="el-GR" sz="2000" dirty="0"/>
              <a:t>συμφωνία εκχώρησης άδειας χρήσης δικαιωμάτων ευρεσιτεχνίας απαιτεί μεγάλη προσοχή και από τις δύο εταιρείες για να εξασφαλιστεί η αποτελεσματικότητα της. </a:t>
            </a:r>
          </a:p>
          <a:p>
            <a:pPr>
              <a:defRPr/>
            </a:pPr>
            <a:r>
              <a:rPr lang="el-GR" sz="2000" dirty="0"/>
              <a:t>Αν η τεχνολογία ή τα προϊόντα δεν είναι κατάλληλα, αυτή η συμφωνία μπορεί να μην εξυπηρετεί τα συμφέροντα καμιάς από τις δύο εταιρείες.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7344309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3. Συναρμολόγηση στο εξωτερικό</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smtClean="0"/>
              <a:t>Μια </a:t>
            </a:r>
            <a:r>
              <a:rPr lang="el-GR" sz="2000" dirty="0"/>
              <a:t>εταιρεία εξάγει από τη χώρα της τα εξαρτήματα σε μια άλλη χώρα, στην οποία συναρμολογείται το τελικό προϊόν. Αυτό προσφέρει ορισμένα πλεονεκτήματα στον εξαγωγέα. Οι φόροι που επιβάλλονται στα εισαγόμενα προϊόντα στη χώρα προορισμού είναι συνήθως χαμηλότερα στα εξαρτήματα παρά στα τελικά προϊόντα. Πολλές χώρες επιδιώκουν την συναρμολόγηση, λόγω του ότι εξασφαλίζει απασχόληση και τεχνικές δεξιότητες στο τοπικό εργατικό δυναμικό. Αν και μια εταιρεία πρέπει να υποστεί το σχετικό κόστος εκπαίδευσης, τελικά  μπορεί, με αυτόν τον τρόπο, να πετύχει μεγάλη εξοικονόμηση στο κόστος εργασίας  χάρη στις διαφορές μισθών και ημερομισθίων.</a:t>
            </a:r>
          </a:p>
          <a:p>
            <a:pPr marL="0" indent="0">
              <a:buNone/>
              <a:defRPr/>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4. Θυγατρικές εταιρείες στο εξωτερικό (1)</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smtClean="0"/>
              <a:t>Αυτό </a:t>
            </a:r>
            <a:r>
              <a:rPr lang="el-GR" sz="2000" dirty="0"/>
              <a:t>μπορεί να γίνει σε συνεργασία με μια τοπική εταιρεία (κοινοπραξία, </a:t>
            </a:r>
            <a:r>
              <a:rPr lang="en-US" sz="2000" dirty="0"/>
              <a:t>joint venture), </a:t>
            </a:r>
            <a:r>
              <a:rPr lang="el-GR" sz="2000" dirty="0"/>
              <a:t>ή να γίνει ανεξάρτητα χωρίς τοπική συμμετοχή, δηλ. θυγατρική εταιρεία παραγωγής.  Πολλές χώρες προτιμούν τις κοινοπραξίες  προκειμένου να εξασφαλίσουν την ικανή εκπροσώπηση των τοπικών συμφερόντων. Σε ορισμένες περιπτώσεις η φιλοξενούσα χώρα μπορεί ακόμα και να απαιτεί την συμμετοχή μιας  τοπικής  επιχείρησης  κατά πλειοψηφία σε μια κοινοπραξία, όρος που ελέγχεται προκειμένου  να χορηγηθούν οι απαραίτητες άδειες.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12378"/>
            <a:ext cx="7920880" cy="1282154"/>
          </a:xfrm>
        </p:spPr>
        <p:txBody>
          <a:bodyPr/>
          <a:lstStyle/>
          <a:p>
            <a:r>
              <a:rPr lang="el-GR" sz="4000" dirty="0"/>
              <a:t>4. Θυγατρικές εταιρείες στο εξωτερικό </a:t>
            </a:r>
            <a:r>
              <a:rPr lang="el-GR" sz="4000" dirty="0" smtClean="0"/>
              <a:t>(2)</a:t>
            </a:r>
            <a:endParaRPr lang="el-GR" sz="4000" dirty="0">
              <a:effectLst/>
            </a:endParaRPr>
          </a:p>
        </p:txBody>
      </p:sp>
      <p:sp>
        <p:nvSpPr>
          <p:cNvPr id="10243" name="Θέση περιεχομένου 2"/>
          <p:cNvSpPr>
            <a:spLocks noGrp="1"/>
          </p:cNvSpPr>
          <p:nvPr>
            <p:ph idx="1"/>
          </p:nvPr>
        </p:nvSpPr>
        <p:spPr>
          <a:xfrm>
            <a:off x="1187450" y="1724546"/>
            <a:ext cx="7921625" cy="3864694"/>
          </a:xfrm>
        </p:spPr>
        <p:txBody>
          <a:bodyPr/>
          <a:lstStyle/>
          <a:p>
            <a:pPr marL="0" indent="0">
              <a:buNone/>
              <a:defRPr/>
            </a:pPr>
            <a:r>
              <a:rPr lang="el-GR" sz="2000" dirty="0"/>
              <a:t>Η επιχειρηματική δραστηριότητα στο διεθνή χώρο,</a:t>
            </a:r>
            <a:r>
              <a:rPr lang="en-US" sz="2000" dirty="0"/>
              <a:t> </a:t>
            </a:r>
            <a:r>
              <a:rPr lang="el-GR" sz="2000" dirty="0"/>
              <a:t>που κυμαίνεται από απλές εξαγωγές  μέχρι την ίδρυση θυγατρικών εταιρειών σε ξένες χώρες, συνεπάγεται μεγάλη ποικιλία προβλημάτων  που μπορεί να μην υπάρχουν στην μητρική χώρα. Καθώς όλο και περισσότερες εταιρείες εμπλέκονται σε ορισμένες μορφές διεθνούς  δραστηριότητας , η ζήτηση στελεχών ικανών να χειρίζονται τα προβλήματα αυτού του είδους αυξάνεται συνεχώς.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Επικοινωνία</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smtClean="0"/>
              <a:t>Ένα </a:t>
            </a:r>
            <a:r>
              <a:rPr lang="el-GR" sz="2000" dirty="0"/>
              <a:t>από τα πρώτα και βασικότερα προβλήματα που αντιμετωπίζουν τα στελέχη στο διεθνές περιβάλλον είναι οι γλωσσικές διαφορές. Ακόμα και στην περίπτωση όπου μια εταιρεία προσλαμβάνει ειδικούς μεταφραστές, η ιδιωματική έννοια των λέξεων προκαλεί μερικές φορές απρόσμενα προβλήματα επικοινωνίας.  Δείτε τα ακόλουθα παραδείγματα.</a:t>
            </a:r>
          </a:p>
          <a:p>
            <a:pPr>
              <a:defRPr/>
            </a:pPr>
            <a:r>
              <a:rPr lang="el-GR" sz="2000" dirty="0"/>
              <a:t>Η </a:t>
            </a:r>
            <a:r>
              <a:rPr lang="en-US" sz="2000" dirty="0" smtClean="0"/>
              <a:t>General Motors (G.M.) </a:t>
            </a:r>
            <a:r>
              <a:rPr lang="el-GR" sz="2000" dirty="0"/>
              <a:t>διαφήμιζε κάποτε την ποιότητα των αμαξωμάτων των αυτοκινήτων της με την φράση  ‘’</a:t>
            </a:r>
            <a:r>
              <a:rPr lang="en-US" sz="2000" dirty="0"/>
              <a:t>body by Fischer</a:t>
            </a:r>
            <a:r>
              <a:rPr lang="el-GR" sz="2000" dirty="0"/>
              <a:t>’’(αμάξωμα από το </a:t>
            </a:r>
            <a:r>
              <a:rPr lang="en-US" sz="2000" dirty="0"/>
              <a:t> Fischer</a:t>
            </a:r>
            <a:r>
              <a:rPr lang="el-GR" sz="2000" dirty="0"/>
              <a:t>), στα φλαμανδικά, όμως αυτό μεταφράσθηκε ως </a:t>
            </a:r>
            <a:r>
              <a:rPr lang="en-US" sz="2000" dirty="0"/>
              <a:t> </a:t>
            </a:r>
            <a:r>
              <a:rPr lang="el-GR" sz="2000" dirty="0"/>
              <a:t>‘’πτώμα από το </a:t>
            </a:r>
            <a:r>
              <a:rPr lang="en-US" sz="2000" dirty="0"/>
              <a:t>Fischer’’.</a:t>
            </a:r>
          </a:p>
          <a:p>
            <a:pPr>
              <a:defRPr/>
            </a:pPr>
            <a:r>
              <a:rPr lang="el-GR" sz="2000" dirty="0"/>
              <a:t>Η ίδια </a:t>
            </a:r>
            <a:r>
              <a:rPr lang="el-GR" sz="2000" dirty="0" smtClean="0"/>
              <a:t>εταιρεία.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Ανάγκες και απαιτήσεις – Σύστημα Πληροφοριών Διοίκησης </a:t>
            </a:r>
            <a:r>
              <a:rPr lang="el-GR" sz="4000" dirty="0" smtClean="0"/>
              <a:t>(1)</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smtClean="0"/>
              <a:t>Οι </a:t>
            </a:r>
            <a:r>
              <a:rPr lang="el-GR" sz="2000" dirty="0"/>
              <a:t>πληροφορίες είναι αναγκαίες στη σύγχρονη επιχείρηση, η οποία αποκτά με αυτές ανταγωνιστικό πλεονέκτημα. Αυτή η άποψη για τις πληροφορίες είναι γνωστή </a:t>
            </a:r>
            <a:r>
              <a:rPr lang="el-GR" sz="2000" dirty="0" smtClean="0"/>
              <a:t>ως</a:t>
            </a:r>
            <a:r>
              <a:rPr lang="en-US" sz="2000" dirty="0" smtClean="0"/>
              <a:t> IFCA </a:t>
            </a:r>
            <a:r>
              <a:rPr lang="en-US" sz="2000" dirty="0"/>
              <a:t>(</a:t>
            </a:r>
            <a:r>
              <a:rPr lang="el-GR" sz="2000" dirty="0"/>
              <a:t>πληροφορίες για ανταγωνιστικό πλεονέκτημα). Οι επιχειρήσεις που δεν ενδιαφέρονται να αποκτήσουν και να χρησιμοποιήσουν πληροφορίες διατρέχουν τον κίνδυνο να εξαφανιστούν. Τα συστήματα πληροφοριών πρέπει να είναι ευέλικτα για να προσαρμόζονται στις μεταβαλλόμενες καταστάσεις.</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Ανάγκες και απαιτήσεις – Σύστημα Πληροφοριών Διοίκησης (2)</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smtClean="0"/>
              <a:t>Σύστημα </a:t>
            </a:r>
            <a:r>
              <a:rPr lang="el-GR" sz="2000" dirty="0"/>
              <a:t>πληροφοριών </a:t>
            </a:r>
            <a:r>
              <a:rPr lang="el-GR" sz="2000" dirty="0" smtClean="0"/>
              <a:t>διοίκησης (</a:t>
            </a:r>
            <a:r>
              <a:rPr lang="en-US" sz="2000" dirty="0" smtClean="0"/>
              <a:t>Management Information Systems - MIS</a:t>
            </a:r>
            <a:r>
              <a:rPr lang="en-US" sz="2000" dirty="0"/>
              <a:t>)</a:t>
            </a:r>
            <a:r>
              <a:rPr lang="el-GR" sz="2000" dirty="0"/>
              <a:t>, που αποτελεί μέρος της τεχνολογίας πληροφοριών </a:t>
            </a:r>
            <a:r>
              <a:rPr lang="el-GR" sz="2000" dirty="0" smtClean="0"/>
              <a:t>(</a:t>
            </a:r>
            <a:r>
              <a:rPr lang="en-US" sz="2000" dirty="0" smtClean="0"/>
              <a:t>Information Technology - </a:t>
            </a:r>
            <a:r>
              <a:rPr lang="el-GR" sz="2000" dirty="0" smtClean="0"/>
              <a:t>ΙΤ</a:t>
            </a:r>
            <a:r>
              <a:rPr lang="el-GR" sz="2000" dirty="0"/>
              <a:t>), είναι ένα περιεκτικό σύστημα το οποίο παράγει όλες τις πληροφορίες που είναι απαραίτητες σε όλα τα επίπεδα μιας επιχείρησης. Για να είναι χρήσιμο εργαλείο, οι πληροφορίες θα πρέπει να είναι πλήρεις, ακριβείς και κατάλληλες για την εργασία για την οποία προορίζονται και για το πρόσωπο που θα τις χρησιμοποιήσει, ενώ θα πρέπει, επίσης, να παρέχονται εγκαίρως. Οι διαθέσιμες πληροφορίες θα πρέπει να ταιριάζουν με τις πληροφορίες που είναι απαραίτητες.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eaLnBrk="1" hangingPunct="1"/>
            <a:r>
              <a:rPr lang="el-GR" dirty="0" smtClean="0"/>
              <a:t>Να κατανοήσει ο φοιτητής τις βασικές εννοιολογικές προσεγγίσεις του διεθνούς μάνατζμεντ.</a:t>
            </a:r>
            <a:endParaRPr lang="el-GR" dirty="0"/>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smtClean="0"/>
              <a:t>Βασικοί όροι διεθνούς μάνατζμεντ.</a:t>
            </a:r>
          </a:p>
          <a:p>
            <a:r>
              <a:rPr lang="el-GR" sz="2800" dirty="0" smtClean="0"/>
              <a:t>Εξαγωγές.</a:t>
            </a:r>
          </a:p>
          <a:p>
            <a:r>
              <a:rPr lang="el-GR" sz="2800" dirty="0"/>
              <a:t>Εκχώρηση άδειας χρήσης δικαιωμάτων ευρεσιτεχνίας στο </a:t>
            </a:r>
            <a:r>
              <a:rPr lang="el-GR" sz="2800" dirty="0" smtClean="0"/>
              <a:t>εξωτερικό.</a:t>
            </a:r>
          </a:p>
          <a:p>
            <a:r>
              <a:rPr lang="el-GR" sz="2800" dirty="0"/>
              <a:t>Συναρμολόγηση στο </a:t>
            </a:r>
            <a:r>
              <a:rPr lang="el-GR" sz="2800" dirty="0" smtClean="0"/>
              <a:t>εξωτερικό.</a:t>
            </a:r>
          </a:p>
          <a:p>
            <a:r>
              <a:rPr lang="el-GR" sz="2800" dirty="0"/>
              <a:t>Θυγατρικές εταιρείες στο </a:t>
            </a:r>
            <a:r>
              <a:rPr lang="el-GR" sz="2800" dirty="0" smtClean="0"/>
              <a:t>εξωτερικό.</a:t>
            </a:r>
          </a:p>
          <a:p>
            <a:r>
              <a:rPr lang="el-GR" sz="2800" dirty="0"/>
              <a:t>Ανάγκες και απαιτήσεις – Σύστημα Πληροφοριών </a:t>
            </a:r>
            <a:r>
              <a:rPr lang="el-GR" sz="2800" dirty="0" smtClean="0"/>
              <a:t>Διοίκησης.</a:t>
            </a:r>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Βασικοί όροι (1)</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a:defRPr/>
            </a:pPr>
            <a:r>
              <a:rPr lang="el-GR" sz="2000" b="1" dirty="0"/>
              <a:t>Απόλυτο πλεονέκτημα </a:t>
            </a:r>
            <a:r>
              <a:rPr lang="el-GR" sz="2000" dirty="0"/>
              <a:t>(</a:t>
            </a:r>
            <a:r>
              <a:rPr lang="en-US" sz="2000" dirty="0"/>
              <a:t>absolute advantage)</a:t>
            </a:r>
            <a:r>
              <a:rPr lang="el-GR" sz="2000" dirty="0"/>
              <a:t>: αντίληψη που επιβεβαιώνει ότι η χώρα που μπορεί να παράγει ένα προϊόν αποκλειστικά ή μη αποκλειστικά αλλά σε πολύ μικρότερο κόστος από άλλες, κατέχει απόλυτο πλεονέκτημα στην παγκόσμια αγορά του προϊόντος.  </a:t>
            </a:r>
          </a:p>
          <a:p>
            <a:pPr>
              <a:defRPr/>
            </a:pPr>
            <a:r>
              <a:rPr lang="el-GR" sz="2000" b="1" dirty="0"/>
              <a:t>Γενικά αποδεκτές αρχές λογιστικής</a:t>
            </a:r>
            <a:r>
              <a:rPr lang="el-GR" sz="2000" dirty="0"/>
              <a:t> </a:t>
            </a:r>
            <a:r>
              <a:rPr lang="el-GR" sz="2000" dirty="0" smtClean="0"/>
              <a:t>(</a:t>
            </a:r>
            <a:r>
              <a:rPr lang="en-US" sz="2000" dirty="0"/>
              <a:t>G</a:t>
            </a:r>
            <a:r>
              <a:rPr lang="en-US" sz="2000" dirty="0" smtClean="0"/>
              <a:t>enerally Accepted Accounting Principles - GAAP</a:t>
            </a:r>
            <a:r>
              <a:rPr lang="en-US" sz="2000" dirty="0"/>
              <a:t>)</a:t>
            </a:r>
            <a:r>
              <a:rPr lang="el-GR" sz="2000" dirty="0"/>
              <a:t>: μέθοδοι λογιστικής που αναπτύχθηκαν σε μια συγκεκριμένη χώρα και αποτελούν πρότυπο για την αξιολόγηση των λογιστικών καταστάσεων. Μπορεί να διαφέρουν αρκετά από χώρα σε χώρα.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Βασικοί όροι (2)</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a:defRPr/>
            </a:pPr>
            <a:r>
              <a:rPr lang="el-GR" sz="2000" b="1" dirty="0" smtClean="0"/>
              <a:t>Γενική </a:t>
            </a:r>
            <a:r>
              <a:rPr lang="el-GR" sz="2000" b="1" dirty="0"/>
              <a:t>συμφωνία δασμών και </a:t>
            </a:r>
            <a:r>
              <a:rPr lang="el-GR" sz="2000" b="1" dirty="0" smtClean="0"/>
              <a:t>εμπορίου</a:t>
            </a:r>
            <a:r>
              <a:rPr lang="en-US" sz="2000" b="1" dirty="0" smtClean="0"/>
              <a:t> </a:t>
            </a:r>
            <a:r>
              <a:rPr lang="en-US" sz="2000" dirty="0" smtClean="0"/>
              <a:t>(</a:t>
            </a:r>
            <a:r>
              <a:rPr lang="en-US" sz="2000" dirty="0"/>
              <a:t>General Agreement on Tariffs and </a:t>
            </a:r>
            <a:r>
              <a:rPr lang="en-US" sz="2000" dirty="0" smtClean="0"/>
              <a:t>Trade - </a:t>
            </a:r>
            <a:r>
              <a:rPr lang="en-US" sz="2000" dirty="0"/>
              <a:t>GATT)</a:t>
            </a:r>
            <a:r>
              <a:rPr lang="el-GR" sz="2000" dirty="0"/>
              <a:t>:</a:t>
            </a:r>
            <a:r>
              <a:rPr lang="en-US" sz="2000" dirty="0"/>
              <a:t> </a:t>
            </a:r>
            <a:r>
              <a:rPr lang="el-GR" sz="2000" dirty="0"/>
              <a:t>διεθνής συνθήκη μεταξύ των βιομηχανικά αναπτυγμένων χωρών, η οποία εφαρμόζεται από ένα μόνιμο όργανο, την Γραμματεία. Μέσω αυτού του οργάνου, τα κράτη – μέλη αποφάσιζαν στην από κοινού μείωση των δασμών και των περιορισμών του εμπορίου. Σήμερα Π.Ο.Ε.</a:t>
            </a:r>
          </a:p>
          <a:p>
            <a:pPr>
              <a:defRPr/>
            </a:pPr>
            <a:r>
              <a:rPr lang="el-GR" sz="2000" b="1" dirty="0"/>
              <a:t>Παγκόσμιο μάρκετινγκ </a:t>
            </a:r>
            <a:r>
              <a:rPr lang="el-GR" sz="2000" dirty="0"/>
              <a:t>(</a:t>
            </a:r>
            <a:r>
              <a:rPr lang="en-US" sz="2000" dirty="0"/>
              <a:t>global marketing</a:t>
            </a:r>
            <a:r>
              <a:rPr lang="el-GR" sz="2000" dirty="0"/>
              <a:t>): έννοια που καθιερώθηκε από τον </a:t>
            </a:r>
            <a:r>
              <a:rPr lang="de-DE" sz="2000" dirty="0"/>
              <a:t>Theodore </a:t>
            </a:r>
            <a:r>
              <a:rPr lang="de-DE" sz="2000" dirty="0" err="1"/>
              <a:t>Levitt</a:t>
            </a:r>
            <a:r>
              <a:rPr lang="de-DE" sz="2000" dirty="0"/>
              <a:t>, </a:t>
            </a:r>
            <a:r>
              <a:rPr lang="el-GR" sz="2000" dirty="0"/>
              <a:t>ειδικό στο μάρκετινγκ  ο οποίος υποστηρίζει ότι οι αξίες που δίνουν διάφορά άτομα στα χαρακτηριστικά των προϊόντων συγκλίνουν σταδιακά και εξομοιώνονται. Αυτή η σύγκλιση των προτιμήσεων αποτελεί την βάση του παγκοσμίου εμπορίου προϊόντων με τις ίδιες ή παρόμοιες τεχνικές προώθησης ανεξάρτητα από τη χώρα.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1046577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Βασικοί όροι (3)</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a:defRPr/>
            </a:pPr>
            <a:r>
              <a:rPr lang="el-GR" sz="2000" b="1" dirty="0" smtClean="0"/>
              <a:t>Συγκριτικό  </a:t>
            </a:r>
            <a:r>
              <a:rPr lang="el-GR" sz="2000" b="1" dirty="0"/>
              <a:t>πλεονέκτημα </a:t>
            </a:r>
            <a:r>
              <a:rPr lang="de-DE" sz="2000" dirty="0"/>
              <a:t>(</a:t>
            </a:r>
            <a:r>
              <a:rPr lang="de-DE" sz="2000" dirty="0" err="1"/>
              <a:t>competitive</a:t>
            </a:r>
            <a:r>
              <a:rPr lang="de-DE" sz="2000" dirty="0"/>
              <a:t>  </a:t>
            </a:r>
            <a:r>
              <a:rPr lang="de-DE" sz="2000" dirty="0" err="1"/>
              <a:t>advantage</a:t>
            </a:r>
            <a:r>
              <a:rPr lang="de-DE" sz="2000" dirty="0"/>
              <a:t>)</a:t>
            </a:r>
            <a:r>
              <a:rPr lang="el-GR" sz="2000" b="1" dirty="0"/>
              <a:t>: </a:t>
            </a:r>
            <a:r>
              <a:rPr lang="el-GR" sz="2000" dirty="0"/>
              <a:t>αρχή σύμφωνα με την οποία οι χώρες θα πρέπει να εξειδικεύονται στην παραγωγή εκείνων των προϊόντων στα οποία έχουν το μέγιστο πλεονέκτημα  ή το ελάχιστο μειονέκτημα σε σύγκριση με άλλες χώρες.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10465777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Βασικοί όροι (4)</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a:defRPr/>
            </a:pPr>
            <a:r>
              <a:rPr lang="el-GR" sz="2000" b="1" dirty="0" smtClean="0"/>
              <a:t>Επιθυμία επέκτασης αγορών</a:t>
            </a:r>
            <a:r>
              <a:rPr lang="el-GR" sz="2000" dirty="0" smtClean="0"/>
              <a:t>: </a:t>
            </a:r>
            <a:r>
              <a:rPr lang="el-GR" sz="2000" dirty="0"/>
              <a:t>Μία εταιρία που έχει καλύψει την τοπική αγορά μπορεί  να αποφασίσει να αναζητήσει νέους πελάτες σε μια ξένη αγορά. </a:t>
            </a:r>
          </a:p>
          <a:p>
            <a:pPr>
              <a:defRPr/>
            </a:pPr>
            <a:r>
              <a:rPr lang="el-GR" sz="2000" b="1" dirty="0" smtClean="0"/>
              <a:t>Αναζήτηση φυσικών πόρων</a:t>
            </a:r>
            <a:r>
              <a:rPr lang="el-GR" sz="2000" dirty="0" smtClean="0"/>
              <a:t>: </a:t>
            </a:r>
            <a:r>
              <a:rPr lang="el-GR" sz="2000" dirty="0"/>
              <a:t>Μία εταιρεία μπορεί να χρειάζεται φυσικούς πόρους που είναι φθαρτοί ή δεν προσφέρονται για εύκολη μεταφορά. </a:t>
            </a:r>
          </a:p>
          <a:p>
            <a:pPr>
              <a:defRPr/>
            </a:pPr>
            <a:r>
              <a:rPr lang="el-GR" sz="2000" b="1" dirty="0" smtClean="0"/>
              <a:t>Παγκόσμιο μάρκετινγκ</a:t>
            </a:r>
            <a:r>
              <a:rPr lang="el-GR" sz="2000" dirty="0" smtClean="0"/>
              <a:t>: </a:t>
            </a:r>
            <a:r>
              <a:rPr lang="el-GR" sz="2000" dirty="0"/>
              <a:t>Άλλος λόγος ανάπτυξης της διεθνούς επιχειρηματικής δραστηριότητας είναι η αποδοχή της έννοιας του παγκόσμιου μάρκετινγκ. Υποστηρίζετε ότι οι αξίες που δίνουν τα διάφορα άτομα στα χαρακτηριστικά των προϊόντων συγκλίνουν σταδιακά ή εξομοιώνονται. Αυτή η σύγκλιση προτιμήσεων αποτελεί την βάση του παγκοσμίου εμπορίου προϊόντων, με τις ίδιες ή παρόμοιες τεχνικές προώθησης των πωλήσεων, ανεξαρτήτως χώρας.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41970799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2055</TotalTime>
  <Words>1846</Words>
  <Application>Microsoft Office PowerPoint</Application>
  <PresentationFormat>Προβολή στην οθόνη (4:3)</PresentationFormat>
  <Paragraphs>110</Paragraphs>
  <Slides>22</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22</vt:i4>
      </vt:variant>
    </vt:vector>
  </HeadingPairs>
  <TitlesOfParts>
    <vt:vector size="23"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Βασικοί όροι (1)</vt:lpstr>
      <vt:lpstr>Βασικοί όροι (2)</vt:lpstr>
      <vt:lpstr>Βασικοί όροι (3)</vt:lpstr>
      <vt:lpstr>Βασικοί όροι (4)</vt:lpstr>
      <vt:lpstr>Βασικοί όροι (5)</vt:lpstr>
      <vt:lpstr>1. Εξαγωγές </vt:lpstr>
      <vt:lpstr>2. Εκχώρηση άδειας χρήσης δικαιωμάτων ευρεσιτεχνίας στο εξωτερικό </vt:lpstr>
      <vt:lpstr>2. Κίνδυνοι εκχώρησης άδειας χρήσης δικαιωμάτων ευρεσιτεχνίας στο εξωτερικό (1)</vt:lpstr>
      <vt:lpstr>2. Κίνδυνοι εκχώρησης άδειας χρήσης δικαιωμάτων ευρεσιτεχνίας στο εξωτερικό (2)</vt:lpstr>
      <vt:lpstr>3. Συναρμολόγηση στο εξωτερικό</vt:lpstr>
      <vt:lpstr>4. Θυγατρικές εταιρείες στο εξωτερικό (1)</vt:lpstr>
      <vt:lpstr>4. Θυγατρικές εταιρείες στο εξωτερικό (2)</vt:lpstr>
      <vt:lpstr>Επικοινωνία</vt:lpstr>
      <vt:lpstr>Ανάγκες και απαιτήσεις – Σύστημα Πληροφοριών Διοίκησης (1)</vt:lpstr>
      <vt:lpstr>Ανάγκες και απαιτήσεις – Σύστημα Πληροφοριών Διοίκησης (2)</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διεθνές μάνατζμεντ</cp:keywords>
  <cp:lastModifiedBy>a</cp:lastModifiedBy>
  <cp:revision>363</cp:revision>
  <dcterms:created xsi:type="dcterms:W3CDTF">2012-09-06T09:03:05Z</dcterms:created>
  <dcterms:modified xsi:type="dcterms:W3CDTF">2014-10-31T08:50:16Z</dcterms:modified>
</cp:coreProperties>
</file>