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206E2A-2B06-477A-8C2C-F40849C9CA4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10BCE59-F590-4752-A8B0-20B765F3F534}">
      <dgm:prSet phldrT="[Κείμενο]" custT="1"/>
      <dgm:spPr/>
      <dgm:t>
        <a:bodyPr/>
        <a:lstStyle/>
        <a:p>
          <a:r>
            <a:rPr lang="el-GR" sz="1400" dirty="0" smtClean="0"/>
            <a:t>Στάδιο 1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Μελέτη της</a:t>
          </a:r>
        </a:p>
        <a:p>
          <a:r>
            <a:rPr lang="el-GR" sz="1400" dirty="0" smtClean="0"/>
            <a:t>εξωτερικής αγοράς</a:t>
          </a:r>
        </a:p>
        <a:p>
          <a:r>
            <a:rPr lang="el-GR" sz="1400" dirty="0" smtClean="0"/>
            <a:t>εργασίας</a:t>
          </a:r>
          <a:endParaRPr lang="el-GR" sz="1400" dirty="0"/>
        </a:p>
      </dgm:t>
    </dgm:pt>
    <dgm:pt modelId="{3CC5102C-AADB-4880-8CFF-893FC62B2CFE}" type="parTrans" cxnId="{DA14876B-CF45-4E93-A1F5-F7E22311BF37}">
      <dgm:prSet/>
      <dgm:spPr/>
      <dgm:t>
        <a:bodyPr/>
        <a:lstStyle/>
        <a:p>
          <a:endParaRPr lang="el-GR" sz="2800"/>
        </a:p>
      </dgm:t>
    </dgm:pt>
    <dgm:pt modelId="{058D6208-2949-4A4A-B6B3-A9C75659788D}" type="sibTrans" cxnId="{DA14876B-CF45-4E93-A1F5-F7E22311BF37}">
      <dgm:prSet/>
      <dgm:spPr/>
      <dgm:t>
        <a:bodyPr/>
        <a:lstStyle/>
        <a:p>
          <a:endParaRPr lang="el-GR" sz="2800"/>
        </a:p>
      </dgm:t>
    </dgm:pt>
    <dgm:pt modelId="{F8360D7F-E177-4CD9-AE2A-41179F688263}">
      <dgm:prSet phldrT="[Κείμενο]" custT="1"/>
      <dgm:spPr/>
      <dgm:t>
        <a:bodyPr/>
        <a:lstStyle/>
        <a:p>
          <a:r>
            <a:rPr lang="el-GR" sz="1400" dirty="0" smtClean="0"/>
            <a:t>Στάδιο 2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Μελέτη της</a:t>
          </a:r>
        </a:p>
        <a:p>
          <a:r>
            <a:rPr lang="el-GR" sz="1400" dirty="0" smtClean="0"/>
            <a:t>εσωτερικής αγοράς</a:t>
          </a:r>
        </a:p>
        <a:p>
          <a:r>
            <a:rPr lang="el-GR" sz="1400" dirty="0" smtClean="0"/>
            <a:t>εργασίας</a:t>
          </a:r>
          <a:endParaRPr lang="el-GR" sz="1400" dirty="0"/>
        </a:p>
      </dgm:t>
    </dgm:pt>
    <dgm:pt modelId="{FEBBEDAF-F27E-4222-9357-B99CBAE59725}" type="parTrans" cxnId="{195DCA59-ED34-490B-91C7-E76127F2774B}">
      <dgm:prSet/>
      <dgm:spPr/>
      <dgm:t>
        <a:bodyPr/>
        <a:lstStyle/>
        <a:p>
          <a:endParaRPr lang="el-GR" sz="2800"/>
        </a:p>
      </dgm:t>
    </dgm:pt>
    <dgm:pt modelId="{FB3CE65A-20E5-4907-AF05-D35797544DBC}" type="sibTrans" cxnId="{195DCA59-ED34-490B-91C7-E76127F2774B}">
      <dgm:prSet/>
      <dgm:spPr/>
      <dgm:t>
        <a:bodyPr/>
        <a:lstStyle/>
        <a:p>
          <a:endParaRPr lang="el-GR" sz="2800"/>
        </a:p>
      </dgm:t>
    </dgm:pt>
    <dgm:pt modelId="{B1EBCB7C-DD87-4EC6-8C8C-C98DC1747C17}">
      <dgm:prSet phldrT="[Κείμενο]" custT="1"/>
      <dgm:spPr/>
      <dgm:t>
        <a:bodyPr/>
        <a:lstStyle/>
        <a:p>
          <a:r>
            <a:rPr lang="el-GR" sz="1400" dirty="0" smtClean="0"/>
            <a:t>Στάδιο 3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Επιχειρηματικό</a:t>
          </a:r>
        </a:p>
        <a:p>
          <a:r>
            <a:rPr lang="el-GR" sz="1400" dirty="0" smtClean="0"/>
            <a:t>σχέδιο</a:t>
          </a:r>
          <a:endParaRPr lang="el-GR" sz="1400" dirty="0"/>
        </a:p>
      </dgm:t>
    </dgm:pt>
    <dgm:pt modelId="{5D4745F6-4BE7-4898-B566-59435FD65C28}" type="parTrans" cxnId="{E8A64264-2CFE-4840-967E-BA8EDCFEEE4D}">
      <dgm:prSet/>
      <dgm:spPr/>
      <dgm:t>
        <a:bodyPr/>
        <a:lstStyle/>
        <a:p>
          <a:endParaRPr lang="el-GR" sz="2800"/>
        </a:p>
      </dgm:t>
    </dgm:pt>
    <dgm:pt modelId="{0E873C77-5E9B-4363-9C1F-3F3A6217678F}" type="sibTrans" cxnId="{E8A64264-2CFE-4840-967E-BA8EDCFEEE4D}">
      <dgm:prSet/>
      <dgm:spPr/>
      <dgm:t>
        <a:bodyPr/>
        <a:lstStyle/>
        <a:p>
          <a:endParaRPr lang="el-GR" sz="2800"/>
        </a:p>
      </dgm:t>
    </dgm:pt>
    <dgm:pt modelId="{28D96765-C10C-4A27-96BB-6921D08E6E91}">
      <dgm:prSet phldrT="[Κείμενο]" custT="1"/>
      <dgm:spPr/>
      <dgm:t>
        <a:bodyPr/>
        <a:lstStyle/>
        <a:p>
          <a:r>
            <a:rPr lang="el-GR" sz="1600" dirty="0" smtClean="0"/>
            <a:t>Στάδιο 4</a:t>
          </a:r>
          <a:r>
            <a:rPr lang="el-GR" sz="1600" baseline="30000" dirty="0" smtClean="0"/>
            <a:t>ο</a:t>
          </a:r>
          <a:r>
            <a:rPr lang="el-GR" sz="1600" dirty="0" smtClean="0"/>
            <a:t> </a:t>
          </a:r>
        </a:p>
        <a:p>
          <a:r>
            <a:rPr lang="el-GR" sz="1600" dirty="0" smtClean="0"/>
            <a:t>Πρόβλεψη</a:t>
          </a:r>
        </a:p>
        <a:p>
          <a:r>
            <a:rPr lang="el-GR" sz="1600" dirty="0" smtClean="0"/>
            <a:t>μεταβολών στο</a:t>
          </a:r>
        </a:p>
        <a:p>
          <a:r>
            <a:rPr lang="el-GR" sz="1600" dirty="0" smtClean="0"/>
            <a:t>ανθρώπινο</a:t>
          </a:r>
        </a:p>
        <a:p>
          <a:r>
            <a:rPr lang="el-GR" sz="1600" dirty="0" smtClean="0"/>
            <a:t>δυναμικό</a:t>
          </a:r>
          <a:endParaRPr lang="el-GR" sz="1600" dirty="0"/>
        </a:p>
      </dgm:t>
    </dgm:pt>
    <dgm:pt modelId="{2BABB100-50E3-4F69-829D-C563E74C39CE}" type="parTrans" cxnId="{CBDC2406-DC7B-454D-9373-68B50AF7BFC7}">
      <dgm:prSet/>
      <dgm:spPr/>
      <dgm:t>
        <a:bodyPr/>
        <a:lstStyle/>
        <a:p>
          <a:endParaRPr lang="el-GR" sz="2800"/>
        </a:p>
      </dgm:t>
    </dgm:pt>
    <dgm:pt modelId="{190145A2-7DB4-40C3-8191-C0D5F2A63926}" type="sibTrans" cxnId="{CBDC2406-DC7B-454D-9373-68B50AF7BFC7}">
      <dgm:prSet/>
      <dgm:spPr/>
      <dgm:t>
        <a:bodyPr/>
        <a:lstStyle/>
        <a:p>
          <a:endParaRPr lang="el-GR" sz="2800"/>
        </a:p>
      </dgm:t>
    </dgm:pt>
    <dgm:pt modelId="{4DDD7006-CEA6-4EA3-AF59-3C93ED280CC7}">
      <dgm:prSet phldrT="[Κείμενο]" custT="1"/>
      <dgm:spPr/>
      <dgm:t>
        <a:bodyPr/>
        <a:lstStyle/>
        <a:p>
          <a:r>
            <a:rPr lang="el-GR" sz="1600" dirty="0" smtClean="0"/>
            <a:t>Στάδιο 5</a:t>
          </a:r>
          <a:r>
            <a:rPr lang="el-GR" sz="1600" baseline="30000" dirty="0" smtClean="0"/>
            <a:t>ο</a:t>
          </a:r>
          <a:r>
            <a:rPr lang="el-GR" sz="1600" dirty="0" smtClean="0"/>
            <a:t> </a:t>
          </a:r>
        </a:p>
        <a:p>
          <a:r>
            <a:rPr lang="el-GR" sz="1600" dirty="0" smtClean="0"/>
            <a:t>Προσδιορισμός</a:t>
          </a:r>
        </a:p>
        <a:p>
          <a:r>
            <a:rPr lang="el-GR" sz="1600" dirty="0" smtClean="0"/>
            <a:t>των αναγκών σε</a:t>
          </a:r>
        </a:p>
        <a:p>
          <a:r>
            <a:rPr lang="el-GR" sz="1600" dirty="0" smtClean="0"/>
            <a:t>ανθρώπινο</a:t>
          </a:r>
        </a:p>
        <a:p>
          <a:r>
            <a:rPr lang="el-GR" sz="1600" dirty="0" smtClean="0"/>
            <a:t>δυναμικό</a:t>
          </a:r>
          <a:endParaRPr lang="el-GR" sz="1600" dirty="0"/>
        </a:p>
      </dgm:t>
    </dgm:pt>
    <dgm:pt modelId="{DA22583A-8330-4639-9691-F00CE2E01B77}" type="parTrans" cxnId="{BE88B02F-8E78-4E57-90F4-4D94306A9862}">
      <dgm:prSet/>
      <dgm:spPr/>
      <dgm:t>
        <a:bodyPr/>
        <a:lstStyle/>
        <a:p>
          <a:endParaRPr lang="el-GR" sz="2800"/>
        </a:p>
      </dgm:t>
    </dgm:pt>
    <dgm:pt modelId="{AE30F0F6-A9A8-4704-8DC3-8F591D28F049}" type="sibTrans" cxnId="{BE88B02F-8E78-4E57-90F4-4D94306A9862}">
      <dgm:prSet/>
      <dgm:spPr/>
      <dgm:t>
        <a:bodyPr/>
        <a:lstStyle/>
        <a:p>
          <a:endParaRPr lang="el-GR" sz="2800"/>
        </a:p>
      </dgm:t>
    </dgm:pt>
    <dgm:pt modelId="{C4E7B58A-A652-4D41-A4A5-FF2D7D68E834}">
      <dgm:prSet phldrT="[Κείμενο]" custT="1"/>
      <dgm:spPr/>
      <dgm:t>
        <a:bodyPr/>
        <a:lstStyle/>
        <a:p>
          <a:r>
            <a:rPr lang="el-GR" sz="1600" dirty="0" smtClean="0"/>
            <a:t>Στάδιο 6</a:t>
          </a:r>
          <a:r>
            <a:rPr lang="el-GR" sz="1600" baseline="30000" dirty="0" smtClean="0"/>
            <a:t>ο</a:t>
          </a:r>
          <a:r>
            <a:rPr lang="el-GR" sz="1600" dirty="0" smtClean="0"/>
            <a:t> </a:t>
          </a:r>
        </a:p>
        <a:p>
          <a:r>
            <a:rPr lang="el-GR" sz="1600" dirty="0" smtClean="0"/>
            <a:t>Προϋπολογισμός</a:t>
          </a:r>
        </a:p>
        <a:p>
          <a:r>
            <a:rPr lang="el-GR" sz="1600" dirty="0" smtClean="0"/>
            <a:t>οικονομικών</a:t>
          </a:r>
        </a:p>
        <a:p>
          <a:r>
            <a:rPr lang="el-GR" sz="1600" dirty="0" smtClean="0"/>
            <a:t>μέσων</a:t>
          </a:r>
          <a:endParaRPr lang="el-GR" sz="1600" dirty="0"/>
        </a:p>
      </dgm:t>
    </dgm:pt>
    <dgm:pt modelId="{67503880-93B7-4C9F-9771-E2FFCAFBF074}" type="parTrans" cxnId="{4FD9783B-6B52-4C17-A256-49D8E412ABEC}">
      <dgm:prSet/>
      <dgm:spPr/>
      <dgm:t>
        <a:bodyPr/>
        <a:lstStyle/>
        <a:p>
          <a:endParaRPr lang="el-GR" sz="2800"/>
        </a:p>
      </dgm:t>
    </dgm:pt>
    <dgm:pt modelId="{C3D34B55-663B-440F-A5DE-9512D1C2D880}" type="sibTrans" cxnId="{4FD9783B-6B52-4C17-A256-49D8E412ABEC}">
      <dgm:prSet/>
      <dgm:spPr/>
      <dgm:t>
        <a:bodyPr/>
        <a:lstStyle/>
        <a:p>
          <a:endParaRPr lang="el-GR" sz="2800"/>
        </a:p>
      </dgm:t>
    </dgm:pt>
    <dgm:pt modelId="{584A0D94-79A3-4471-8EA1-B3B894281A9F}">
      <dgm:prSet phldrT="[Κείμενο]" custT="1"/>
      <dgm:spPr/>
      <dgm:t>
        <a:bodyPr/>
        <a:lstStyle/>
        <a:p>
          <a:r>
            <a:rPr lang="el-GR" sz="1400" dirty="0" smtClean="0"/>
            <a:t>Στάδιο 7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Σχεδιασμός του</a:t>
          </a:r>
        </a:p>
        <a:p>
          <a:r>
            <a:rPr lang="el-GR" sz="1400" dirty="0" smtClean="0"/>
            <a:t>προγράμματος</a:t>
          </a:r>
          <a:endParaRPr lang="el-GR" sz="1400" dirty="0"/>
        </a:p>
      </dgm:t>
    </dgm:pt>
    <dgm:pt modelId="{CD574303-1059-444D-8C82-A987286F8887}" type="parTrans" cxnId="{D35D7006-CF2B-4DB8-8366-37521F594DDE}">
      <dgm:prSet/>
      <dgm:spPr/>
      <dgm:t>
        <a:bodyPr/>
        <a:lstStyle/>
        <a:p>
          <a:endParaRPr lang="el-GR" sz="2800"/>
        </a:p>
      </dgm:t>
    </dgm:pt>
    <dgm:pt modelId="{DBBEFB3F-308D-45B1-8825-88DC2846E19A}" type="sibTrans" cxnId="{D35D7006-CF2B-4DB8-8366-37521F594DDE}">
      <dgm:prSet/>
      <dgm:spPr/>
      <dgm:t>
        <a:bodyPr/>
        <a:lstStyle/>
        <a:p>
          <a:endParaRPr lang="el-GR" sz="2800"/>
        </a:p>
      </dgm:t>
    </dgm:pt>
    <dgm:pt modelId="{7B14E80E-3DFF-44D0-BAD9-70C27BCD70DA}">
      <dgm:prSet phldrT="[Κείμενο]" custT="1"/>
      <dgm:spPr/>
      <dgm:t>
        <a:bodyPr/>
        <a:lstStyle/>
        <a:p>
          <a:r>
            <a:rPr lang="el-GR" sz="1400" dirty="0" smtClean="0"/>
            <a:t>Στάδιο 8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Εφαρμογή του</a:t>
          </a:r>
        </a:p>
        <a:p>
          <a:r>
            <a:rPr lang="el-GR" sz="1400" dirty="0" smtClean="0"/>
            <a:t>προγράμματος</a:t>
          </a:r>
          <a:endParaRPr lang="el-GR" sz="1400" dirty="0"/>
        </a:p>
      </dgm:t>
    </dgm:pt>
    <dgm:pt modelId="{3FA2EEE2-C734-44C8-A326-F6E6B7B00064}" type="parTrans" cxnId="{81392796-4FA2-496C-8BEE-97C14ADA3FC8}">
      <dgm:prSet/>
      <dgm:spPr/>
      <dgm:t>
        <a:bodyPr/>
        <a:lstStyle/>
        <a:p>
          <a:endParaRPr lang="el-GR" sz="2800"/>
        </a:p>
      </dgm:t>
    </dgm:pt>
    <dgm:pt modelId="{2A970398-0834-4427-8768-B558326A811C}" type="sibTrans" cxnId="{81392796-4FA2-496C-8BEE-97C14ADA3FC8}">
      <dgm:prSet/>
      <dgm:spPr/>
      <dgm:t>
        <a:bodyPr/>
        <a:lstStyle/>
        <a:p>
          <a:endParaRPr lang="el-GR" sz="2800"/>
        </a:p>
      </dgm:t>
    </dgm:pt>
    <dgm:pt modelId="{DEE4ABB9-B13E-4875-93F7-627764A3F3BE}">
      <dgm:prSet phldrT="[Κείμενο]" custT="1"/>
      <dgm:spPr/>
      <dgm:t>
        <a:bodyPr/>
        <a:lstStyle/>
        <a:p>
          <a:r>
            <a:rPr lang="el-GR" sz="1400" dirty="0" smtClean="0"/>
            <a:t>Στάδιο 9</a:t>
          </a:r>
          <a:r>
            <a:rPr lang="el-GR" sz="1400" baseline="30000" dirty="0" smtClean="0"/>
            <a:t>ο</a:t>
          </a:r>
          <a:r>
            <a:rPr lang="el-GR" sz="1400" dirty="0" smtClean="0"/>
            <a:t> </a:t>
          </a:r>
        </a:p>
        <a:p>
          <a:r>
            <a:rPr lang="el-GR" sz="1400" dirty="0" smtClean="0"/>
            <a:t>Αξιολόγηση και</a:t>
          </a:r>
        </a:p>
        <a:p>
          <a:r>
            <a:rPr lang="el-GR" sz="1400" dirty="0" smtClean="0"/>
            <a:t>επανασχεδιασμός</a:t>
          </a:r>
        </a:p>
        <a:p>
          <a:r>
            <a:rPr lang="el-GR" sz="1400" dirty="0" smtClean="0"/>
            <a:t>προγράμματος</a:t>
          </a:r>
          <a:endParaRPr lang="el-GR" sz="1400" dirty="0"/>
        </a:p>
      </dgm:t>
    </dgm:pt>
    <dgm:pt modelId="{9F288244-E223-4FBB-A2A4-B7842A962435}" type="parTrans" cxnId="{E86E55AF-BB2A-4CB4-9754-E92492DF1F23}">
      <dgm:prSet/>
      <dgm:spPr/>
      <dgm:t>
        <a:bodyPr/>
        <a:lstStyle/>
        <a:p>
          <a:endParaRPr lang="el-GR" sz="2800"/>
        </a:p>
      </dgm:t>
    </dgm:pt>
    <dgm:pt modelId="{4A9D8C31-D9A3-4E2C-A330-56B718F656C6}" type="sibTrans" cxnId="{E86E55AF-BB2A-4CB4-9754-E92492DF1F23}">
      <dgm:prSet/>
      <dgm:spPr/>
      <dgm:t>
        <a:bodyPr/>
        <a:lstStyle/>
        <a:p>
          <a:endParaRPr lang="el-GR" sz="2800"/>
        </a:p>
      </dgm:t>
    </dgm:pt>
    <dgm:pt modelId="{AF7D0953-EE5F-482E-BDA4-48120D9AFC5C}" type="pres">
      <dgm:prSet presAssocID="{95206E2A-2B06-477A-8C2C-F40849C9CA43}" presName="cycle" presStyleCnt="0">
        <dgm:presLayoutVars>
          <dgm:dir/>
          <dgm:resizeHandles val="exact"/>
        </dgm:presLayoutVars>
      </dgm:prSet>
      <dgm:spPr/>
    </dgm:pt>
    <dgm:pt modelId="{E887217B-1797-4AD1-AC9E-5CC19DF76025}" type="pres">
      <dgm:prSet presAssocID="{810BCE59-F590-4752-A8B0-20B765F3F534}" presName="node" presStyleLbl="node1" presStyleIdx="0" presStyleCnt="9" custScaleX="190237" custScaleY="201624" custRadScaleRad="92239" custRadScaleInc="-2982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1EA9928-B814-4228-AAB7-0C6681E5323E}" type="pres">
      <dgm:prSet presAssocID="{810BCE59-F590-4752-A8B0-20B765F3F534}" presName="spNode" presStyleCnt="0"/>
      <dgm:spPr/>
    </dgm:pt>
    <dgm:pt modelId="{5F209024-79D7-48F4-A1F1-6E881E2C3807}" type="pres">
      <dgm:prSet presAssocID="{058D6208-2949-4A4A-B6B3-A9C75659788D}" presName="sibTrans" presStyleLbl="sibTrans1D1" presStyleIdx="0" presStyleCnt="9"/>
      <dgm:spPr/>
    </dgm:pt>
    <dgm:pt modelId="{4AFE3079-0F75-46A5-BF5D-206F4565A8C9}" type="pres">
      <dgm:prSet presAssocID="{F8360D7F-E177-4CD9-AE2A-41179F688263}" presName="node" presStyleLbl="node1" presStyleIdx="1" presStyleCnt="9" custScaleX="162856" custScaleY="210829" custRadScaleRad="85763" custRadScaleInc="-197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DD4437-4959-4740-A713-9CA9EEA8D814}" type="pres">
      <dgm:prSet presAssocID="{F8360D7F-E177-4CD9-AE2A-41179F688263}" presName="spNode" presStyleCnt="0"/>
      <dgm:spPr/>
    </dgm:pt>
    <dgm:pt modelId="{956D83F8-E3C4-4E64-A60D-16B038E60AC3}" type="pres">
      <dgm:prSet presAssocID="{FB3CE65A-20E5-4907-AF05-D35797544DBC}" presName="sibTrans" presStyleLbl="sibTrans1D1" presStyleIdx="1" presStyleCnt="9"/>
      <dgm:spPr/>
    </dgm:pt>
    <dgm:pt modelId="{DF88E250-45EE-464F-8B3D-4B7010598CED}" type="pres">
      <dgm:prSet presAssocID="{B1EBCB7C-DD87-4EC6-8C8C-C98DC1747C17}" presName="node" presStyleLbl="node1" presStyleIdx="2" presStyleCnt="9" custScaleX="187060" custScaleY="161150" custRadScaleRad="112312" custRadScaleInc="-5301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0C4FC1-3BE4-4324-983C-79D00AE1BFD5}" type="pres">
      <dgm:prSet presAssocID="{B1EBCB7C-DD87-4EC6-8C8C-C98DC1747C17}" presName="spNode" presStyleCnt="0"/>
      <dgm:spPr/>
    </dgm:pt>
    <dgm:pt modelId="{EB71F763-8F8A-4DB9-A1BA-46AF2CD88DD6}" type="pres">
      <dgm:prSet presAssocID="{0E873C77-5E9B-4363-9C1F-3F3A6217678F}" presName="sibTrans" presStyleLbl="sibTrans1D1" presStyleIdx="2" presStyleCnt="9"/>
      <dgm:spPr/>
    </dgm:pt>
    <dgm:pt modelId="{42C562D7-49E1-4B39-92DC-D00763D8DBB9}" type="pres">
      <dgm:prSet presAssocID="{28D96765-C10C-4A27-96BB-6921D08E6E91}" presName="node" presStyleLbl="node1" presStyleIdx="3" presStyleCnt="9" custScaleX="198631" custScaleY="267310" custRadScaleRad="63743" custRadScaleInc="-9287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2BF3CAE-7312-4BB6-81BC-684A2EEAB507}" type="pres">
      <dgm:prSet presAssocID="{28D96765-C10C-4A27-96BB-6921D08E6E91}" presName="spNode" presStyleCnt="0"/>
      <dgm:spPr/>
    </dgm:pt>
    <dgm:pt modelId="{807E9FB7-C53D-403E-B1BD-3D3DE901C178}" type="pres">
      <dgm:prSet presAssocID="{190145A2-7DB4-40C3-8191-C0D5F2A63926}" presName="sibTrans" presStyleLbl="sibTrans1D1" presStyleIdx="3" presStyleCnt="9"/>
      <dgm:spPr/>
    </dgm:pt>
    <dgm:pt modelId="{734E608C-5706-4456-84ED-108DE991D185}" type="pres">
      <dgm:prSet presAssocID="{4DDD7006-CEA6-4EA3-AF59-3C93ED280CC7}" presName="node" presStyleLbl="node1" presStyleIdx="4" presStyleCnt="9" custScaleX="214741" custScaleY="265011" custRadScaleRad="60393" custRadScaleInc="1953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A2F2356-ED15-42D5-B5ED-C7EEF680F53E}" type="pres">
      <dgm:prSet presAssocID="{4DDD7006-CEA6-4EA3-AF59-3C93ED280CC7}" presName="spNode" presStyleCnt="0"/>
      <dgm:spPr/>
    </dgm:pt>
    <dgm:pt modelId="{4C558830-7FDE-4B02-B05F-931FEC9BC932}" type="pres">
      <dgm:prSet presAssocID="{AE30F0F6-A9A8-4704-8DC3-8F591D28F049}" presName="sibTrans" presStyleLbl="sibTrans1D1" presStyleIdx="4" presStyleCnt="9"/>
      <dgm:spPr/>
    </dgm:pt>
    <dgm:pt modelId="{3ECEF2BF-6CB2-4B11-BFBC-3167E90A7509}" type="pres">
      <dgm:prSet presAssocID="{C4E7B58A-A652-4D41-A4A5-FF2D7D68E834}" presName="node" presStyleLbl="node1" presStyleIdx="5" presStyleCnt="9" custScaleX="188855" custScaleY="236176" custRadScaleRad="87479" custRadScaleInc="33213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CA988F-2A66-46A7-9164-2E8DB75B2D59}" type="pres">
      <dgm:prSet presAssocID="{C4E7B58A-A652-4D41-A4A5-FF2D7D68E834}" presName="spNode" presStyleCnt="0"/>
      <dgm:spPr/>
    </dgm:pt>
    <dgm:pt modelId="{9D0C57EF-4C53-48DB-AE92-1BFEB401D5D1}" type="pres">
      <dgm:prSet presAssocID="{C3D34B55-663B-440F-A5DE-9512D1C2D880}" presName="sibTrans" presStyleLbl="sibTrans1D1" presStyleIdx="5" presStyleCnt="9"/>
      <dgm:spPr/>
    </dgm:pt>
    <dgm:pt modelId="{9FE3358C-D7CA-46D9-BE7E-252308FA9E21}" type="pres">
      <dgm:prSet presAssocID="{584A0D94-79A3-4471-8EA1-B3B894281A9F}" presName="node" presStyleLbl="node1" presStyleIdx="6" presStyleCnt="9" custScaleX="158169" custScaleY="155155" custRadScaleRad="118959" custRadScaleInc="25856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F446DCD-F26B-463D-8C30-8E8A14F49E43}" type="pres">
      <dgm:prSet presAssocID="{584A0D94-79A3-4471-8EA1-B3B894281A9F}" presName="spNode" presStyleCnt="0"/>
      <dgm:spPr/>
    </dgm:pt>
    <dgm:pt modelId="{696567E1-CEA8-41BA-8CBE-9F2D8BA37AD4}" type="pres">
      <dgm:prSet presAssocID="{DBBEFB3F-308D-45B1-8825-88DC2846E19A}" presName="sibTrans" presStyleLbl="sibTrans1D1" presStyleIdx="6" presStyleCnt="9"/>
      <dgm:spPr/>
    </dgm:pt>
    <dgm:pt modelId="{98160D21-AC44-4D9B-BF7C-DCC3FB06C7D2}" type="pres">
      <dgm:prSet presAssocID="{7B14E80E-3DFF-44D0-BAD9-70C27BCD70DA}" presName="node" presStyleLbl="node1" presStyleIdx="7" presStyleCnt="9" custScaleX="206502" custScaleY="135009" custRadScaleRad="137077" custRadScaleInc="6041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19EB48-B1AB-4930-AB42-D22E31A60176}" type="pres">
      <dgm:prSet presAssocID="{7B14E80E-3DFF-44D0-BAD9-70C27BCD70DA}" presName="spNode" presStyleCnt="0"/>
      <dgm:spPr/>
    </dgm:pt>
    <dgm:pt modelId="{0438BD3B-BCA2-4059-A17E-2902897C552E}" type="pres">
      <dgm:prSet presAssocID="{2A970398-0834-4427-8768-B558326A811C}" presName="sibTrans" presStyleLbl="sibTrans1D1" presStyleIdx="7" presStyleCnt="9"/>
      <dgm:spPr/>
    </dgm:pt>
    <dgm:pt modelId="{6288F75A-18DF-417F-AEFE-08739CFD78E5}" type="pres">
      <dgm:prSet presAssocID="{DEE4ABB9-B13E-4875-93F7-627764A3F3BE}" presName="node" presStyleLbl="node1" presStyleIdx="8" presStyleCnt="9" custScaleX="173977" custScaleY="221214" custRadScaleRad="110265" custRadScaleInc="-2505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13AFCCF-D4C5-4321-BA46-FCE6DA68EDDF}" type="pres">
      <dgm:prSet presAssocID="{DEE4ABB9-B13E-4875-93F7-627764A3F3BE}" presName="spNode" presStyleCnt="0"/>
      <dgm:spPr/>
    </dgm:pt>
    <dgm:pt modelId="{96CBA3EF-5B97-4A23-B90A-1EF99E1B54A4}" type="pres">
      <dgm:prSet presAssocID="{4A9D8C31-D9A3-4E2C-A330-56B718F656C6}" presName="sibTrans" presStyleLbl="sibTrans1D1" presStyleIdx="8" presStyleCnt="9"/>
      <dgm:spPr/>
    </dgm:pt>
  </dgm:ptLst>
  <dgm:cxnLst>
    <dgm:cxn modelId="{041BFE92-9B68-4527-ACF3-09A4E15E49DC}" type="presOf" srcId="{DBBEFB3F-308D-45B1-8825-88DC2846E19A}" destId="{696567E1-CEA8-41BA-8CBE-9F2D8BA37AD4}" srcOrd="0" destOrd="0" presId="urn:microsoft.com/office/officeart/2005/8/layout/cycle5"/>
    <dgm:cxn modelId="{C9AFC384-E80C-42FB-A1CC-DC1ACC18EC62}" type="presOf" srcId="{B1EBCB7C-DD87-4EC6-8C8C-C98DC1747C17}" destId="{DF88E250-45EE-464F-8B3D-4B7010598CED}" srcOrd="0" destOrd="0" presId="urn:microsoft.com/office/officeart/2005/8/layout/cycle5"/>
    <dgm:cxn modelId="{CFA5AFC4-BF27-4248-BD27-F26109D16616}" type="presOf" srcId="{058D6208-2949-4A4A-B6B3-A9C75659788D}" destId="{5F209024-79D7-48F4-A1F1-6E881E2C3807}" srcOrd="0" destOrd="0" presId="urn:microsoft.com/office/officeart/2005/8/layout/cycle5"/>
    <dgm:cxn modelId="{C809F2C9-7EEE-4D93-B054-0A0E001BD52E}" type="presOf" srcId="{C4E7B58A-A652-4D41-A4A5-FF2D7D68E834}" destId="{3ECEF2BF-6CB2-4B11-BFBC-3167E90A7509}" srcOrd="0" destOrd="0" presId="urn:microsoft.com/office/officeart/2005/8/layout/cycle5"/>
    <dgm:cxn modelId="{E8A64264-2CFE-4840-967E-BA8EDCFEEE4D}" srcId="{95206E2A-2B06-477A-8C2C-F40849C9CA43}" destId="{B1EBCB7C-DD87-4EC6-8C8C-C98DC1747C17}" srcOrd="2" destOrd="0" parTransId="{5D4745F6-4BE7-4898-B566-59435FD65C28}" sibTransId="{0E873C77-5E9B-4363-9C1F-3F3A6217678F}"/>
    <dgm:cxn modelId="{E86E55AF-BB2A-4CB4-9754-E92492DF1F23}" srcId="{95206E2A-2B06-477A-8C2C-F40849C9CA43}" destId="{DEE4ABB9-B13E-4875-93F7-627764A3F3BE}" srcOrd="8" destOrd="0" parTransId="{9F288244-E223-4FBB-A2A4-B7842A962435}" sibTransId="{4A9D8C31-D9A3-4E2C-A330-56B718F656C6}"/>
    <dgm:cxn modelId="{B3223E1D-2913-4FC6-9EF5-CEF0366E1A40}" type="presOf" srcId="{4DDD7006-CEA6-4EA3-AF59-3C93ED280CC7}" destId="{734E608C-5706-4456-84ED-108DE991D185}" srcOrd="0" destOrd="0" presId="urn:microsoft.com/office/officeart/2005/8/layout/cycle5"/>
    <dgm:cxn modelId="{BE88B02F-8E78-4E57-90F4-4D94306A9862}" srcId="{95206E2A-2B06-477A-8C2C-F40849C9CA43}" destId="{4DDD7006-CEA6-4EA3-AF59-3C93ED280CC7}" srcOrd="4" destOrd="0" parTransId="{DA22583A-8330-4639-9691-F00CE2E01B77}" sibTransId="{AE30F0F6-A9A8-4704-8DC3-8F591D28F049}"/>
    <dgm:cxn modelId="{CBDC2406-DC7B-454D-9373-68B50AF7BFC7}" srcId="{95206E2A-2B06-477A-8C2C-F40849C9CA43}" destId="{28D96765-C10C-4A27-96BB-6921D08E6E91}" srcOrd="3" destOrd="0" parTransId="{2BABB100-50E3-4F69-829D-C563E74C39CE}" sibTransId="{190145A2-7DB4-40C3-8191-C0D5F2A63926}"/>
    <dgm:cxn modelId="{E195E628-FC67-49BA-B67F-9245CA47B6D4}" type="presOf" srcId="{2A970398-0834-4427-8768-B558326A811C}" destId="{0438BD3B-BCA2-4059-A17E-2902897C552E}" srcOrd="0" destOrd="0" presId="urn:microsoft.com/office/officeart/2005/8/layout/cycle5"/>
    <dgm:cxn modelId="{195DCA59-ED34-490B-91C7-E76127F2774B}" srcId="{95206E2A-2B06-477A-8C2C-F40849C9CA43}" destId="{F8360D7F-E177-4CD9-AE2A-41179F688263}" srcOrd="1" destOrd="0" parTransId="{FEBBEDAF-F27E-4222-9357-B99CBAE59725}" sibTransId="{FB3CE65A-20E5-4907-AF05-D35797544DBC}"/>
    <dgm:cxn modelId="{DF4B14A6-8B1C-417E-8940-9753A093813A}" type="presOf" srcId="{95206E2A-2B06-477A-8C2C-F40849C9CA43}" destId="{AF7D0953-EE5F-482E-BDA4-48120D9AFC5C}" srcOrd="0" destOrd="0" presId="urn:microsoft.com/office/officeart/2005/8/layout/cycle5"/>
    <dgm:cxn modelId="{C2099DF2-CCAB-4AA2-A541-2868A4C23F52}" type="presOf" srcId="{28D96765-C10C-4A27-96BB-6921D08E6E91}" destId="{42C562D7-49E1-4B39-92DC-D00763D8DBB9}" srcOrd="0" destOrd="0" presId="urn:microsoft.com/office/officeart/2005/8/layout/cycle5"/>
    <dgm:cxn modelId="{68D11101-ECFD-41FC-8128-12FA8234991B}" type="presOf" srcId="{FB3CE65A-20E5-4907-AF05-D35797544DBC}" destId="{956D83F8-E3C4-4E64-A60D-16B038E60AC3}" srcOrd="0" destOrd="0" presId="urn:microsoft.com/office/officeart/2005/8/layout/cycle5"/>
    <dgm:cxn modelId="{EF93990B-55C5-48E7-8922-1143C2AAE13A}" type="presOf" srcId="{F8360D7F-E177-4CD9-AE2A-41179F688263}" destId="{4AFE3079-0F75-46A5-BF5D-206F4565A8C9}" srcOrd="0" destOrd="0" presId="urn:microsoft.com/office/officeart/2005/8/layout/cycle5"/>
    <dgm:cxn modelId="{DA14876B-CF45-4E93-A1F5-F7E22311BF37}" srcId="{95206E2A-2B06-477A-8C2C-F40849C9CA43}" destId="{810BCE59-F590-4752-A8B0-20B765F3F534}" srcOrd="0" destOrd="0" parTransId="{3CC5102C-AADB-4880-8CFF-893FC62B2CFE}" sibTransId="{058D6208-2949-4A4A-B6B3-A9C75659788D}"/>
    <dgm:cxn modelId="{1C5EBB0E-B211-4F5F-B333-D66944493884}" type="presOf" srcId="{4A9D8C31-D9A3-4E2C-A330-56B718F656C6}" destId="{96CBA3EF-5B97-4A23-B90A-1EF99E1B54A4}" srcOrd="0" destOrd="0" presId="urn:microsoft.com/office/officeart/2005/8/layout/cycle5"/>
    <dgm:cxn modelId="{4AAE8ABE-B2D5-4FFD-9F4D-E829DEF57FCE}" type="presOf" srcId="{810BCE59-F590-4752-A8B0-20B765F3F534}" destId="{E887217B-1797-4AD1-AC9E-5CC19DF76025}" srcOrd="0" destOrd="0" presId="urn:microsoft.com/office/officeart/2005/8/layout/cycle5"/>
    <dgm:cxn modelId="{B7089CE8-FE5B-4573-9FCA-9AF395A9CDED}" type="presOf" srcId="{AE30F0F6-A9A8-4704-8DC3-8F591D28F049}" destId="{4C558830-7FDE-4B02-B05F-931FEC9BC932}" srcOrd="0" destOrd="0" presId="urn:microsoft.com/office/officeart/2005/8/layout/cycle5"/>
    <dgm:cxn modelId="{F64D0B73-21D8-48BE-A486-DB83AAD25F11}" type="presOf" srcId="{0E873C77-5E9B-4363-9C1F-3F3A6217678F}" destId="{EB71F763-8F8A-4DB9-A1BA-46AF2CD88DD6}" srcOrd="0" destOrd="0" presId="urn:microsoft.com/office/officeart/2005/8/layout/cycle5"/>
    <dgm:cxn modelId="{45DCA6AD-7AC1-4F86-9167-C3B3B3F792EF}" type="presOf" srcId="{584A0D94-79A3-4471-8EA1-B3B894281A9F}" destId="{9FE3358C-D7CA-46D9-BE7E-252308FA9E21}" srcOrd="0" destOrd="0" presId="urn:microsoft.com/office/officeart/2005/8/layout/cycle5"/>
    <dgm:cxn modelId="{B5F95429-E99F-474D-8DCA-80742828BAB6}" type="presOf" srcId="{190145A2-7DB4-40C3-8191-C0D5F2A63926}" destId="{807E9FB7-C53D-403E-B1BD-3D3DE901C178}" srcOrd="0" destOrd="0" presId="urn:microsoft.com/office/officeart/2005/8/layout/cycle5"/>
    <dgm:cxn modelId="{4FD9783B-6B52-4C17-A256-49D8E412ABEC}" srcId="{95206E2A-2B06-477A-8C2C-F40849C9CA43}" destId="{C4E7B58A-A652-4D41-A4A5-FF2D7D68E834}" srcOrd="5" destOrd="0" parTransId="{67503880-93B7-4C9F-9771-E2FFCAFBF074}" sibTransId="{C3D34B55-663B-440F-A5DE-9512D1C2D880}"/>
    <dgm:cxn modelId="{81392796-4FA2-496C-8BEE-97C14ADA3FC8}" srcId="{95206E2A-2B06-477A-8C2C-F40849C9CA43}" destId="{7B14E80E-3DFF-44D0-BAD9-70C27BCD70DA}" srcOrd="7" destOrd="0" parTransId="{3FA2EEE2-C734-44C8-A326-F6E6B7B00064}" sibTransId="{2A970398-0834-4427-8768-B558326A811C}"/>
    <dgm:cxn modelId="{D35D7006-CF2B-4DB8-8366-37521F594DDE}" srcId="{95206E2A-2B06-477A-8C2C-F40849C9CA43}" destId="{584A0D94-79A3-4471-8EA1-B3B894281A9F}" srcOrd="6" destOrd="0" parTransId="{CD574303-1059-444D-8C82-A987286F8887}" sibTransId="{DBBEFB3F-308D-45B1-8825-88DC2846E19A}"/>
    <dgm:cxn modelId="{350995E3-0FC9-4EC8-A684-889E881D151F}" type="presOf" srcId="{7B14E80E-3DFF-44D0-BAD9-70C27BCD70DA}" destId="{98160D21-AC44-4D9B-BF7C-DCC3FB06C7D2}" srcOrd="0" destOrd="0" presId="urn:microsoft.com/office/officeart/2005/8/layout/cycle5"/>
    <dgm:cxn modelId="{7E15F860-6D08-414A-A4FF-3A06EBD51A2B}" type="presOf" srcId="{DEE4ABB9-B13E-4875-93F7-627764A3F3BE}" destId="{6288F75A-18DF-417F-AEFE-08739CFD78E5}" srcOrd="0" destOrd="0" presId="urn:microsoft.com/office/officeart/2005/8/layout/cycle5"/>
    <dgm:cxn modelId="{F2290ED6-B662-408A-993E-AE72F76A93D5}" type="presOf" srcId="{C3D34B55-663B-440F-A5DE-9512D1C2D880}" destId="{9D0C57EF-4C53-48DB-AE92-1BFEB401D5D1}" srcOrd="0" destOrd="0" presId="urn:microsoft.com/office/officeart/2005/8/layout/cycle5"/>
    <dgm:cxn modelId="{4ED2A424-0984-4019-A25D-7051E61863CF}" type="presParOf" srcId="{AF7D0953-EE5F-482E-BDA4-48120D9AFC5C}" destId="{E887217B-1797-4AD1-AC9E-5CC19DF76025}" srcOrd="0" destOrd="0" presId="urn:microsoft.com/office/officeart/2005/8/layout/cycle5"/>
    <dgm:cxn modelId="{F59DB5E0-C849-4B49-8828-C3D24FF9767F}" type="presParOf" srcId="{AF7D0953-EE5F-482E-BDA4-48120D9AFC5C}" destId="{11EA9928-B814-4228-AAB7-0C6681E5323E}" srcOrd="1" destOrd="0" presId="urn:microsoft.com/office/officeart/2005/8/layout/cycle5"/>
    <dgm:cxn modelId="{7709CC00-57BE-42BB-AE41-B506C4A324C6}" type="presParOf" srcId="{AF7D0953-EE5F-482E-BDA4-48120D9AFC5C}" destId="{5F209024-79D7-48F4-A1F1-6E881E2C3807}" srcOrd="2" destOrd="0" presId="urn:microsoft.com/office/officeart/2005/8/layout/cycle5"/>
    <dgm:cxn modelId="{C6EF54F9-B1E5-407E-A7CC-74253635DF27}" type="presParOf" srcId="{AF7D0953-EE5F-482E-BDA4-48120D9AFC5C}" destId="{4AFE3079-0F75-46A5-BF5D-206F4565A8C9}" srcOrd="3" destOrd="0" presId="urn:microsoft.com/office/officeart/2005/8/layout/cycle5"/>
    <dgm:cxn modelId="{26B5E145-4B29-4297-89F0-5CCC6F7C2174}" type="presParOf" srcId="{AF7D0953-EE5F-482E-BDA4-48120D9AFC5C}" destId="{DFDD4437-4959-4740-A713-9CA9EEA8D814}" srcOrd="4" destOrd="0" presId="urn:microsoft.com/office/officeart/2005/8/layout/cycle5"/>
    <dgm:cxn modelId="{23AC831F-2982-4950-8470-6E0D6D2CC433}" type="presParOf" srcId="{AF7D0953-EE5F-482E-BDA4-48120D9AFC5C}" destId="{956D83F8-E3C4-4E64-A60D-16B038E60AC3}" srcOrd="5" destOrd="0" presId="urn:microsoft.com/office/officeart/2005/8/layout/cycle5"/>
    <dgm:cxn modelId="{CD03BDDF-3FED-4634-85E6-C6E7AD6F9B9D}" type="presParOf" srcId="{AF7D0953-EE5F-482E-BDA4-48120D9AFC5C}" destId="{DF88E250-45EE-464F-8B3D-4B7010598CED}" srcOrd="6" destOrd="0" presId="urn:microsoft.com/office/officeart/2005/8/layout/cycle5"/>
    <dgm:cxn modelId="{37E9BCE9-C0D5-4F3D-B453-D94F57C5A45E}" type="presParOf" srcId="{AF7D0953-EE5F-482E-BDA4-48120D9AFC5C}" destId="{930C4FC1-3BE4-4324-983C-79D00AE1BFD5}" srcOrd="7" destOrd="0" presId="urn:microsoft.com/office/officeart/2005/8/layout/cycle5"/>
    <dgm:cxn modelId="{2A35340E-B993-4E3D-87F0-B87D924C7407}" type="presParOf" srcId="{AF7D0953-EE5F-482E-BDA4-48120D9AFC5C}" destId="{EB71F763-8F8A-4DB9-A1BA-46AF2CD88DD6}" srcOrd="8" destOrd="0" presId="urn:microsoft.com/office/officeart/2005/8/layout/cycle5"/>
    <dgm:cxn modelId="{B324BD17-8895-4E7E-B062-BA335DB7DAFF}" type="presParOf" srcId="{AF7D0953-EE5F-482E-BDA4-48120D9AFC5C}" destId="{42C562D7-49E1-4B39-92DC-D00763D8DBB9}" srcOrd="9" destOrd="0" presId="urn:microsoft.com/office/officeart/2005/8/layout/cycle5"/>
    <dgm:cxn modelId="{554DE188-4B6F-4A05-A0A3-7FBB75DFFE7D}" type="presParOf" srcId="{AF7D0953-EE5F-482E-BDA4-48120D9AFC5C}" destId="{B2BF3CAE-7312-4BB6-81BC-684A2EEAB507}" srcOrd="10" destOrd="0" presId="urn:microsoft.com/office/officeart/2005/8/layout/cycle5"/>
    <dgm:cxn modelId="{07C587B4-5470-4ED6-A852-FD7F1747773C}" type="presParOf" srcId="{AF7D0953-EE5F-482E-BDA4-48120D9AFC5C}" destId="{807E9FB7-C53D-403E-B1BD-3D3DE901C178}" srcOrd="11" destOrd="0" presId="urn:microsoft.com/office/officeart/2005/8/layout/cycle5"/>
    <dgm:cxn modelId="{971CF75F-3167-435C-AE26-CB0E03501D81}" type="presParOf" srcId="{AF7D0953-EE5F-482E-BDA4-48120D9AFC5C}" destId="{734E608C-5706-4456-84ED-108DE991D185}" srcOrd="12" destOrd="0" presId="urn:microsoft.com/office/officeart/2005/8/layout/cycle5"/>
    <dgm:cxn modelId="{891DE356-9F02-4D96-8F2C-D7BE410EDEAE}" type="presParOf" srcId="{AF7D0953-EE5F-482E-BDA4-48120D9AFC5C}" destId="{8A2F2356-ED15-42D5-B5ED-C7EEF680F53E}" srcOrd="13" destOrd="0" presId="urn:microsoft.com/office/officeart/2005/8/layout/cycle5"/>
    <dgm:cxn modelId="{E0721805-A737-4AB8-AD99-3CAEFF7B3627}" type="presParOf" srcId="{AF7D0953-EE5F-482E-BDA4-48120D9AFC5C}" destId="{4C558830-7FDE-4B02-B05F-931FEC9BC932}" srcOrd="14" destOrd="0" presId="urn:microsoft.com/office/officeart/2005/8/layout/cycle5"/>
    <dgm:cxn modelId="{F8E9C08C-33FA-4186-947D-873C98CE20C7}" type="presParOf" srcId="{AF7D0953-EE5F-482E-BDA4-48120D9AFC5C}" destId="{3ECEF2BF-6CB2-4B11-BFBC-3167E90A7509}" srcOrd="15" destOrd="0" presId="urn:microsoft.com/office/officeart/2005/8/layout/cycle5"/>
    <dgm:cxn modelId="{6F5117BE-76D2-4BD4-A944-AAF464F6A1E6}" type="presParOf" srcId="{AF7D0953-EE5F-482E-BDA4-48120D9AFC5C}" destId="{36CA988F-2A66-46A7-9164-2E8DB75B2D59}" srcOrd="16" destOrd="0" presId="urn:microsoft.com/office/officeart/2005/8/layout/cycle5"/>
    <dgm:cxn modelId="{B6C85DC2-3D59-4242-B62D-9A6F156E3CE6}" type="presParOf" srcId="{AF7D0953-EE5F-482E-BDA4-48120D9AFC5C}" destId="{9D0C57EF-4C53-48DB-AE92-1BFEB401D5D1}" srcOrd="17" destOrd="0" presId="urn:microsoft.com/office/officeart/2005/8/layout/cycle5"/>
    <dgm:cxn modelId="{BA266F50-D2D1-4C00-8DA1-C70664B1A1B2}" type="presParOf" srcId="{AF7D0953-EE5F-482E-BDA4-48120D9AFC5C}" destId="{9FE3358C-D7CA-46D9-BE7E-252308FA9E21}" srcOrd="18" destOrd="0" presId="urn:microsoft.com/office/officeart/2005/8/layout/cycle5"/>
    <dgm:cxn modelId="{A27275E9-7B2C-4066-BB2D-688795ADA8CB}" type="presParOf" srcId="{AF7D0953-EE5F-482E-BDA4-48120D9AFC5C}" destId="{7F446DCD-F26B-463D-8C30-8E8A14F49E43}" srcOrd="19" destOrd="0" presId="urn:microsoft.com/office/officeart/2005/8/layout/cycle5"/>
    <dgm:cxn modelId="{451801A7-3C3A-4835-AA78-0A816DD95FBC}" type="presParOf" srcId="{AF7D0953-EE5F-482E-BDA4-48120D9AFC5C}" destId="{696567E1-CEA8-41BA-8CBE-9F2D8BA37AD4}" srcOrd="20" destOrd="0" presId="urn:microsoft.com/office/officeart/2005/8/layout/cycle5"/>
    <dgm:cxn modelId="{35B45EDC-4BCA-4BA2-88E7-C4FA2F64DA65}" type="presParOf" srcId="{AF7D0953-EE5F-482E-BDA4-48120D9AFC5C}" destId="{98160D21-AC44-4D9B-BF7C-DCC3FB06C7D2}" srcOrd="21" destOrd="0" presId="urn:microsoft.com/office/officeart/2005/8/layout/cycle5"/>
    <dgm:cxn modelId="{25260905-B959-42AC-95DE-C849E0501C32}" type="presParOf" srcId="{AF7D0953-EE5F-482E-BDA4-48120D9AFC5C}" destId="{4D19EB48-B1AB-4930-AB42-D22E31A60176}" srcOrd="22" destOrd="0" presId="urn:microsoft.com/office/officeart/2005/8/layout/cycle5"/>
    <dgm:cxn modelId="{B8946BD1-8F4B-40A7-A699-8F7EE4EADD64}" type="presParOf" srcId="{AF7D0953-EE5F-482E-BDA4-48120D9AFC5C}" destId="{0438BD3B-BCA2-4059-A17E-2902897C552E}" srcOrd="23" destOrd="0" presId="urn:microsoft.com/office/officeart/2005/8/layout/cycle5"/>
    <dgm:cxn modelId="{94E528E8-150B-4C1D-B6C8-3864604983DD}" type="presParOf" srcId="{AF7D0953-EE5F-482E-BDA4-48120D9AFC5C}" destId="{6288F75A-18DF-417F-AEFE-08739CFD78E5}" srcOrd="24" destOrd="0" presId="urn:microsoft.com/office/officeart/2005/8/layout/cycle5"/>
    <dgm:cxn modelId="{3020D18B-A488-43C7-8293-F762037048BC}" type="presParOf" srcId="{AF7D0953-EE5F-482E-BDA4-48120D9AFC5C}" destId="{F13AFCCF-D4C5-4321-BA46-FCE6DA68EDDF}" srcOrd="25" destOrd="0" presId="urn:microsoft.com/office/officeart/2005/8/layout/cycle5"/>
    <dgm:cxn modelId="{3BCAAF04-23B5-41DE-9D27-1C89583C22E2}" type="presParOf" srcId="{AF7D0953-EE5F-482E-BDA4-48120D9AFC5C}" destId="{96CBA3EF-5B97-4A23-B90A-1EF99E1B54A4}" srcOrd="26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F11DD-C408-49B4-9A84-6E3ABBDBFD28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0E94-6B32-4876-B854-475B1FF113F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911F6-C2FC-4AE6-BB3C-672CD110A028}" type="datetimeFigureOut">
              <a:rPr lang="el-GR" smtClean="0"/>
              <a:pPr/>
              <a:t>31/10/2018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93A52-1060-4AF8-B778-D74E2CFA079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93A52-1060-4AF8-B778-D74E2CFA0796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EED9CA-A9A2-460D-997E-6410AB3D0490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2BB4F-5860-40DE-AF2C-C1A46D5DE91B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4312E-927E-47B4-846E-3CCF60FE8647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747DC-6873-4EEB-83DE-6294757CDF36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E52C50-4C9B-41DD-BE01-66C825F8CB18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8DCCC-0389-49E2-8A39-3BDDA47D07E8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B916D-44D3-4803-BA9F-29F5F8F2A622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E4E4FE-675B-436B-8129-3A5704FFB821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51B40-0FF1-4943-A5AD-354ED687A6E0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2E063-3B35-4BB9-BBAD-251AC73D2387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42998-5555-4BFA-9966-856F16D8C42A}" type="datetime1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E077842F-465E-4BE2-968F-53DC76255E85}" type="datetime1">
              <a:rPr lang="en-US" smtClean="0"/>
              <a:pPr algn="r" eaLnBrk="1" latinLnBrk="0" hangingPunct="1"/>
              <a:t>10/31/2018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86482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Οργάνωση και Διοίκηση Αγροτουριστικών επιχειρήσεων</a:t>
            </a:r>
          </a:p>
          <a:p>
            <a:pPr algn="ctr"/>
            <a:endParaRPr lang="el-GR" sz="4000" b="1" dirty="0" smtClean="0"/>
          </a:p>
          <a:p>
            <a:pPr algn="r"/>
            <a:r>
              <a:rPr lang="el-GR" sz="2000" b="1" dirty="0" smtClean="0"/>
              <a:t>Εξάμηνο Ζ</a:t>
            </a:r>
            <a:endParaRPr lang="el-GR" sz="2000" b="1" dirty="0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85728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500166" y="5429264"/>
            <a:ext cx="7406640" cy="1143008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Εισηγητής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Δρ. </a:t>
            </a:r>
            <a:r>
              <a:rPr kumimoji="0" lang="el-GR" sz="20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Καλογερίδης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Νικόλαος </a:t>
            </a:r>
          </a:p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l-GR" sz="2000" b="1" baseline="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Γρεβενά 2018</a:t>
            </a: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0" name="9 - Ορθογώνιο"/>
          <p:cNvSpPr/>
          <p:nvPr/>
        </p:nvSpPr>
        <p:spPr>
          <a:xfrm>
            <a:off x="1142976" y="114298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ανάλυση της θέσης εργασίας περιλαμβάνει τις </a:t>
            </a:r>
            <a:r>
              <a:rPr lang="el-GR" b="1" dirty="0" smtClean="0"/>
              <a:t>εξής επιμέρους αναλύσεις</a:t>
            </a:r>
            <a:r>
              <a:rPr lang="el-GR" b="1" dirty="0" smtClean="0"/>
              <a:t>: (συνέχεια)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1071538" y="1857364"/>
            <a:ext cx="7786742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Προδιαγραφές μάθησης και εκπαίδευσης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Οι </a:t>
            </a:r>
            <a:r>
              <a:rPr lang="el-GR" dirty="0" smtClean="0"/>
              <a:t>απαιτούμενες γνώσεις και δεξιότητες, ώστε να επιτευχθεί από τον εργαζόμενο ένα </a:t>
            </a:r>
            <a:r>
              <a:rPr lang="el-GR" dirty="0" smtClean="0"/>
              <a:t>αποδεκτό επίπεδο </a:t>
            </a:r>
            <a:r>
              <a:rPr lang="el-GR" dirty="0" smtClean="0"/>
              <a:t>απόδοσης.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Ορθογώνιο"/>
          <p:cNvSpPr/>
          <p:nvPr/>
        </p:nvSpPr>
        <p:spPr>
          <a:xfrm>
            <a:off x="1357290" y="1285860"/>
            <a:ext cx="3947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Στάδια της ανάλυσης θέσης εργασίας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357290" y="1785926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Στάδιο </a:t>
            </a:r>
            <a:r>
              <a:rPr lang="el-GR" b="1" dirty="0" smtClean="0"/>
              <a:t>1</a:t>
            </a:r>
            <a:r>
              <a:rPr lang="el-GR" b="1" baseline="30000" dirty="0" smtClean="0"/>
              <a:t>ο</a:t>
            </a:r>
            <a:r>
              <a:rPr lang="el-GR" b="1" dirty="0" smtClean="0"/>
              <a:t> : Προσδιορισμός </a:t>
            </a:r>
            <a:r>
              <a:rPr lang="el-GR" b="1" dirty="0" smtClean="0"/>
              <a:t>του αντικειμενικού σκοπού ανάλυσης της θέσης εργασίας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1357290" y="27860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b="1" dirty="0" smtClean="0"/>
              <a:t>Στάδιο </a:t>
            </a:r>
            <a:r>
              <a:rPr lang="el-GR" b="1" dirty="0" smtClean="0"/>
              <a:t>2</a:t>
            </a:r>
            <a:r>
              <a:rPr lang="el-GR" b="1" baseline="30000" dirty="0" smtClean="0"/>
              <a:t>ο</a:t>
            </a:r>
            <a:r>
              <a:rPr lang="el-GR" b="1" dirty="0" smtClean="0"/>
              <a:t> : Επιλογή </a:t>
            </a:r>
            <a:r>
              <a:rPr lang="el-GR" b="1" dirty="0" smtClean="0"/>
              <a:t>της μεθόδου ανάλυσης</a:t>
            </a:r>
            <a:endParaRPr lang="el-GR" dirty="0"/>
          </a:p>
        </p:txBody>
      </p:sp>
      <p:sp>
        <p:nvSpPr>
          <p:cNvPr id="14" name="13 - Ορθογώνιο"/>
          <p:cNvSpPr/>
          <p:nvPr/>
        </p:nvSpPr>
        <p:spPr>
          <a:xfrm>
            <a:off x="1357290" y="3571876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Στάδιο </a:t>
            </a:r>
            <a:r>
              <a:rPr lang="el-GR" b="1" dirty="0" smtClean="0"/>
              <a:t>3</a:t>
            </a:r>
            <a:r>
              <a:rPr lang="el-GR" b="1" baseline="30000" dirty="0" smtClean="0"/>
              <a:t>ο</a:t>
            </a:r>
            <a:r>
              <a:rPr lang="el-GR" b="1" dirty="0" smtClean="0"/>
              <a:t> : Συλλογή </a:t>
            </a:r>
            <a:r>
              <a:rPr lang="el-GR" b="1" dirty="0" smtClean="0"/>
              <a:t>και επεξεργασία των στοιχείων για την εργασία</a:t>
            </a:r>
            <a:endParaRPr lang="el-GR" dirty="0"/>
          </a:p>
        </p:txBody>
      </p:sp>
      <p:sp>
        <p:nvSpPr>
          <p:cNvPr id="15" name="14 - Ορθογώνιο"/>
          <p:cNvSpPr/>
          <p:nvPr/>
        </p:nvSpPr>
        <p:spPr>
          <a:xfrm>
            <a:off x="1357290" y="4500570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Στάδιο </a:t>
            </a:r>
            <a:r>
              <a:rPr lang="el-GR" b="1" dirty="0" smtClean="0"/>
              <a:t>4</a:t>
            </a:r>
            <a:r>
              <a:rPr lang="el-GR" b="1" baseline="30000" dirty="0" smtClean="0"/>
              <a:t>ο</a:t>
            </a:r>
            <a:r>
              <a:rPr lang="el-GR" b="1" dirty="0" smtClean="0"/>
              <a:t> : Αξιολόγηση </a:t>
            </a:r>
            <a:r>
              <a:rPr lang="el-GR" b="1" dirty="0" smtClean="0"/>
              <a:t>των μεθόδων ανάλυσης της θέσης εργασίας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428728" y="1428736"/>
            <a:ext cx="5400517" cy="30008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Προγραμματισμός ανθρώπινου </a:t>
            </a:r>
            <a:r>
              <a:rPr lang="el-GR" b="1" dirty="0" smtClean="0"/>
              <a:t>δυναμικού</a:t>
            </a:r>
          </a:p>
          <a:p>
            <a:endParaRPr lang="el-GR" b="1" dirty="0" smtClean="0"/>
          </a:p>
          <a:p>
            <a:endParaRPr lang="el-GR" b="1" dirty="0" smtClean="0"/>
          </a:p>
          <a:p>
            <a:pPr>
              <a:lnSpc>
                <a:spcPct val="150000"/>
              </a:lnSpc>
            </a:pPr>
            <a:r>
              <a:rPr lang="el-GR" b="1" dirty="0" smtClean="0"/>
              <a:t>Είναι η διαδικασία βάσει της οποίας εξασφαλίζεται</a:t>
            </a:r>
            <a:r>
              <a:rPr lang="en-US" b="1" dirty="0" smtClean="0"/>
              <a:t>:</a:t>
            </a:r>
            <a:endParaRPr lang="el-GR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 </a:t>
            </a:r>
            <a:r>
              <a:rPr lang="el-GR" b="1" dirty="0" smtClean="0"/>
              <a:t>ο σωστός αριθμός και το είδος των εργαζομένων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ο</a:t>
            </a:r>
            <a:r>
              <a:rPr lang="el-GR" b="1" dirty="0" smtClean="0"/>
              <a:t>ι αντίστοιχες θέσεις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ο χρόνος που θα καλυφθούν οι θέσεις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το  κόστος για την κάλυψη των θέσεων</a:t>
            </a:r>
            <a:endParaRPr lang="el-GR" b="1" dirty="0"/>
          </a:p>
        </p:txBody>
      </p:sp>
      <p:sp>
        <p:nvSpPr>
          <p:cNvPr id="16" name="15 - Ορθογώνιο"/>
          <p:cNvSpPr/>
          <p:nvPr/>
        </p:nvSpPr>
        <p:spPr>
          <a:xfrm>
            <a:off x="1428728" y="5000636"/>
            <a:ext cx="7500990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Σημαντική πτυχή στον προγραμματισμό </a:t>
            </a:r>
            <a:r>
              <a:rPr lang="el-GR" dirty="0" smtClean="0"/>
              <a:t>του ανθρώπινου </a:t>
            </a:r>
            <a:r>
              <a:rPr lang="el-GR" dirty="0" smtClean="0"/>
              <a:t>δυναμικού είναι η </a:t>
            </a:r>
            <a:r>
              <a:rPr lang="el-GR" b="1" dirty="0" smtClean="0"/>
              <a:t>εκτίμηση </a:t>
            </a:r>
            <a:r>
              <a:rPr lang="el-GR" b="1" dirty="0" smtClean="0"/>
              <a:t>των αναγκών </a:t>
            </a:r>
            <a:r>
              <a:rPr lang="el-GR" b="1" dirty="0" smtClean="0"/>
              <a:t>της τουριστικής επιχείρησης σε προσωπικό.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428728" y="1428736"/>
            <a:ext cx="7070077" cy="42473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Η πρόβλεψη των αναγκών σε ανθρώπινο δυναμικό μπορεί να γίνει </a:t>
            </a:r>
          </a:p>
          <a:p>
            <a:r>
              <a:rPr lang="el-GR" b="1" dirty="0" smtClean="0"/>
              <a:t>βάσει των ακόλουθων τεχνικών</a:t>
            </a:r>
            <a:r>
              <a:rPr lang="en-US" b="1" dirty="0" smtClean="0"/>
              <a:t>:</a:t>
            </a:r>
            <a:endParaRPr lang="el-GR" b="1" dirty="0" smtClean="0"/>
          </a:p>
          <a:p>
            <a:endParaRPr lang="el-GR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Δείκτης αποχώρησης απωλειών προσωπικού.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Δείκτης σταθερότητας προσωπικού.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Ανάλυση διάρκειας απασχόλησης προσωπικού.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Δείκτης επιβίωσης ή συγκράτησης προσωπικού.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Δείκτες απολογισμού αναγκών σε προσωπικό.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Δείκτες πρόβλεψης των αναγκών σε δεξιότητες και προσόντα.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Δείκτες παρακολούθησης ηλικιακής διάρθρωσης του προσωπικού.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Σχέδια διαδοχής ανθρώπινου δυναμικού. </a:t>
            </a:r>
            <a:endParaRPr lang="el-GR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Ορθογώνιο"/>
          <p:cNvSpPr/>
          <p:nvPr/>
        </p:nvSpPr>
        <p:spPr>
          <a:xfrm>
            <a:off x="1357290" y="1357298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Στάδια της διαδικασίας προγραμματισμού του ανθρώπινου δυναμικού</a:t>
            </a:r>
            <a:endParaRPr lang="el-GR" dirty="0"/>
          </a:p>
        </p:txBody>
      </p:sp>
      <p:graphicFrame>
        <p:nvGraphicFramePr>
          <p:cNvPr id="14" name="13 - Διάγραμμα"/>
          <p:cNvGraphicFramePr/>
          <p:nvPr/>
        </p:nvGraphicFramePr>
        <p:xfrm>
          <a:off x="1142976" y="1928802"/>
          <a:ext cx="7786742" cy="5143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9" name="8 - Ορθογώνιο"/>
          <p:cNvSpPr/>
          <p:nvPr/>
        </p:nvSpPr>
        <p:spPr>
          <a:xfrm>
            <a:off x="1285852" y="1571612"/>
            <a:ext cx="78581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Όσο πιο σωστή και μεθοδική είναι η διαδικασία προσέλκυσης κατάλληλων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υποψηφίων </a:t>
            </a:r>
            <a:r>
              <a:rPr lang="el-GR" dirty="0" smtClean="0"/>
              <a:t>τόσο πιο </a:t>
            </a:r>
            <a:r>
              <a:rPr lang="el-GR" dirty="0" smtClean="0"/>
              <a:t>ανταγωνιστική γίνεται </a:t>
            </a:r>
            <a:r>
              <a:rPr lang="el-GR" dirty="0" smtClean="0"/>
              <a:t>η τουριστική επιχείρηση</a:t>
            </a:r>
            <a:r>
              <a:rPr lang="el-GR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l-GR" dirty="0" smtClean="0"/>
          </a:p>
          <a:p>
            <a:pPr algn="just">
              <a:lnSpc>
                <a:spcPct val="150000"/>
              </a:lnSpc>
            </a:pPr>
            <a:r>
              <a:rPr lang="el-GR" dirty="0" smtClean="0"/>
              <a:t>Η σωστή επιλογή προσωπικού καθιστά</a:t>
            </a:r>
            <a:r>
              <a:rPr lang="en-US" dirty="0" smtClean="0"/>
              <a:t>:</a:t>
            </a:r>
            <a:endParaRPr lang="el-GR" dirty="0" smtClean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Τους εργαζόμενους πιο παραγωγικούς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Ταχύτερη προσαρμογή και παραγωγή νέων ιδεών που αυξάνουν την αποδοτικότητα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Δεν απαιτεί μεγάλα κόστη εκμάθησης και ελέγχου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Είναι λιγότερο πιθανό να αποχωρήσουν ή να αναζητήσουν καλύτερη εργασία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Είναι πιθανότερο να εξελιχθούν στο μέλλον σε βασικά διοικητικά στελέχη 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16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TextBox"/>
          <p:cNvSpPr txBox="1"/>
          <p:nvPr/>
        </p:nvSpPr>
        <p:spPr>
          <a:xfrm>
            <a:off x="1357290" y="1857364"/>
            <a:ext cx="7358114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Πηγές προσέλκυσης υποψηφίων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Προτάσεις ή συστάσεις εργαζομένων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Βάση δεδομένων από προηγούμενα βιογραφικά που έχουν αποσταλεί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Άντληση βιογραφικών μέσω αγγελιών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Γραφεία εύρεσης εργασίας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Γραφεία συμβούλων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17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9" name="8 - Ορθογώνιο"/>
          <p:cNvSpPr/>
          <p:nvPr/>
        </p:nvSpPr>
        <p:spPr>
          <a:xfrm>
            <a:off x="1500166" y="1643050"/>
            <a:ext cx="72152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 smtClean="0"/>
              <a:t>Στάδια επιλογής ανθρώπινου </a:t>
            </a:r>
            <a:r>
              <a:rPr lang="el-GR" b="1" dirty="0" smtClean="0"/>
              <a:t>δυναμικού</a:t>
            </a:r>
            <a:r>
              <a:rPr lang="en-US" b="1" dirty="0" smtClean="0"/>
              <a:t>:</a:t>
            </a:r>
            <a:endParaRPr lang="el-GR" b="1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Υποβολή αίτησης και λοιπών στοιχείων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Αρχική συνέντευξη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Δοκιμασίες (</a:t>
            </a:r>
            <a:r>
              <a:rPr lang="en-US" b="1" dirty="0" smtClean="0"/>
              <a:t>test)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Έλεγχος συστάσεων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Συνέντευξη επιλογής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Ιατρικές εξετάσεις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b="1" dirty="0" smtClean="0"/>
              <a:t>Επιλογή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500166" y="5357826"/>
            <a:ext cx="7143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Σε κάθε στάδιο της διαδικασίας </a:t>
            </a:r>
            <a:r>
              <a:rPr lang="el-GR" b="1" dirty="0" smtClean="0"/>
              <a:t>ένας αριθμός </a:t>
            </a:r>
            <a:r>
              <a:rPr lang="el-GR" b="1" dirty="0" smtClean="0"/>
              <a:t>υποψηφίων </a:t>
            </a:r>
            <a:r>
              <a:rPr lang="el-GR" b="1" dirty="0" smtClean="0"/>
              <a:t> αποκλείεται από τα </a:t>
            </a:r>
            <a:r>
              <a:rPr lang="el-GR" b="1" dirty="0" smtClean="0"/>
              <a:t>επόμενα στάδια επιλογής.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214414" y="2071678"/>
            <a:ext cx="71438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  </a:t>
            </a:r>
            <a:endParaRPr lang="el-GR" dirty="0" smtClean="0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Αγροτουριστικές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214414" y="1500174"/>
            <a:ext cx="7929586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Ο τουριστικός τομέας είναι τομέας </a:t>
            </a:r>
            <a:r>
              <a:rPr lang="el-GR" b="1" dirty="0" smtClean="0"/>
              <a:t>«εντάσεως εργασίας».</a:t>
            </a:r>
          </a:p>
          <a:p>
            <a:pPr>
              <a:lnSpc>
                <a:spcPct val="150000"/>
              </a:lnSpc>
            </a:pPr>
            <a:r>
              <a:rPr lang="el-GR" b="1" dirty="0" smtClean="0"/>
              <a:t>Δημιουργεί σημαντικό αριθμό θέσεων εργασίας.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1214414" y="2571744"/>
            <a:ext cx="79295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/>
              <a:t>Διακρίσεις της τουριστικής </a:t>
            </a:r>
            <a:r>
              <a:rPr lang="el-GR" b="1" dirty="0" smtClean="0"/>
              <a:t>απασχόλησης</a:t>
            </a:r>
            <a:r>
              <a:rPr lang="en-US" b="1" dirty="0" smtClean="0"/>
              <a:t>:</a:t>
            </a:r>
            <a:endParaRPr lang="el-GR" b="1" dirty="0" smtClean="0"/>
          </a:p>
          <a:p>
            <a:pPr algn="just"/>
            <a:endParaRPr lang="el-GR" b="1" dirty="0" smtClean="0"/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Άμεση </a:t>
            </a:r>
            <a:r>
              <a:rPr lang="el-GR" b="1" dirty="0" smtClean="0"/>
              <a:t>τουριστική απασχόληση</a:t>
            </a:r>
            <a:r>
              <a:rPr lang="en-US" b="1" dirty="0" smtClean="0"/>
              <a:t>: </a:t>
            </a:r>
            <a:r>
              <a:rPr lang="el-GR" dirty="0" smtClean="0"/>
              <a:t>Θέσεις εργασίας σε καταλύματα, </a:t>
            </a:r>
            <a:r>
              <a:rPr lang="el-GR" dirty="0" smtClean="0"/>
              <a:t>μέσα</a:t>
            </a:r>
            <a:r>
              <a:rPr lang="en-US" dirty="0" smtClean="0"/>
              <a:t> </a:t>
            </a:r>
            <a:r>
              <a:rPr lang="el-GR" dirty="0" smtClean="0"/>
              <a:t>μεταφοράς</a:t>
            </a:r>
            <a:r>
              <a:rPr lang="el-GR" dirty="0" smtClean="0"/>
              <a:t>, χώρους εστίασης &amp; αναψυχής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γραφεία </a:t>
            </a:r>
            <a:r>
              <a:rPr lang="el-GR" dirty="0" smtClean="0"/>
              <a:t>ταξιδιών, καταστήματα ειδών </a:t>
            </a:r>
            <a:r>
              <a:rPr lang="el-GR" dirty="0" smtClean="0"/>
              <a:t>λαϊκής</a:t>
            </a:r>
            <a:r>
              <a:rPr lang="en-US" dirty="0" smtClean="0"/>
              <a:t> </a:t>
            </a:r>
            <a:r>
              <a:rPr lang="el-GR" dirty="0" smtClean="0"/>
              <a:t>τέχνης </a:t>
            </a:r>
            <a:r>
              <a:rPr lang="el-GR" dirty="0" smtClean="0"/>
              <a:t>κ.λπ</a:t>
            </a:r>
            <a:r>
              <a:rPr lang="el-GR" dirty="0" smtClean="0"/>
              <a:t>..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Έμμεση </a:t>
            </a:r>
            <a:r>
              <a:rPr lang="el-GR" b="1" dirty="0" smtClean="0"/>
              <a:t>τουριστική</a:t>
            </a:r>
            <a:r>
              <a:rPr lang="en-US" b="1" dirty="0" smtClean="0"/>
              <a:t> </a:t>
            </a:r>
            <a:r>
              <a:rPr lang="el-GR" b="1" dirty="0" smtClean="0"/>
              <a:t>απασχόληση</a:t>
            </a:r>
            <a:r>
              <a:rPr lang="en-US" b="1" dirty="0" smtClean="0"/>
              <a:t>: </a:t>
            </a:r>
            <a:r>
              <a:rPr lang="el-GR" dirty="0" smtClean="0"/>
              <a:t>Θέσεις εργασίας σε προμηθευτές </a:t>
            </a:r>
            <a:r>
              <a:rPr lang="el-GR" dirty="0" smtClean="0"/>
              <a:t>των</a:t>
            </a:r>
            <a:r>
              <a:rPr lang="en-US" dirty="0" smtClean="0"/>
              <a:t> </a:t>
            </a:r>
            <a:r>
              <a:rPr lang="el-GR" dirty="0" smtClean="0"/>
              <a:t>τουριστικών </a:t>
            </a:r>
            <a:r>
              <a:rPr lang="el-GR" dirty="0" smtClean="0"/>
              <a:t>επιχειρήσεων</a:t>
            </a:r>
            <a:r>
              <a:rPr lang="el-GR" dirty="0" smtClean="0"/>
              <a:t>.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Απορρέουσα </a:t>
            </a:r>
            <a:r>
              <a:rPr lang="el-GR" b="1" dirty="0" smtClean="0"/>
              <a:t>τουριστική</a:t>
            </a:r>
            <a:r>
              <a:rPr lang="en-US" b="1" dirty="0" smtClean="0"/>
              <a:t> </a:t>
            </a:r>
            <a:r>
              <a:rPr lang="el-GR" b="1" dirty="0" smtClean="0"/>
              <a:t>απασχόληση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r>
              <a:rPr lang="el-GR" dirty="0" smtClean="0"/>
              <a:t>Θέσεις εργασίας που δημιουργούνται </a:t>
            </a:r>
            <a:r>
              <a:rPr lang="el-GR" dirty="0" smtClean="0"/>
              <a:t>ως αποτέλεσμα </a:t>
            </a:r>
            <a:r>
              <a:rPr lang="el-GR" dirty="0" smtClean="0"/>
              <a:t>των δαπανών των </a:t>
            </a:r>
            <a:r>
              <a:rPr lang="el-GR" dirty="0" smtClean="0"/>
              <a:t>διεθνών τουριστών </a:t>
            </a:r>
            <a:r>
              <a:rPr lang="el-GR" dirty="0" smtClean="0"/>
              <a:t>και της προσπάθειας της τοπικής </a:t>
            </a:r>
            <a:r>
              <a:rPr lang="el-GR" dirty="0" smtClean="0"/>
              <a:t>- εθνικής </a:t>
            </a:r>
            <a:r>
              <a:rPr lang="el-GR" dirty="0" smtClean="0"/>
              <a:t>οικονομίας να ικανοποιήσει τις </a:t>
            </a:r>
            <a:r>
              <a:rPr lang="el-GR" dirty="0" smtClean="0"/>
              <a:t>νέες ανάγκες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214414" y="2071678"/>
            <a:ext cx="71438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  </a:t>
            </a:r>
            <a:endParaRPr lang="el-GR" dirty="0" smtClean="0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Αγροτουριστικές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214414" y="2143116"/>
            <a:ext cx="79295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Με βάση τη </a:t>
            </a:r>
            <a:r>
              <a:rPr lang="el-GR" b="1" dirty="0" smtClean="0"/>
              <a:t>χρονική διάρκεια της απασχόλησης </a:t>
            </a:r>
            <a:r>
              <a:rPr lang="el-GR" dirty="0" smtClean="0"/>
              <a:t>σε ετήσια βάση, η τουριστική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απασχόληση διακρίνεται στις εξής </a:t>
            </a:r>
            <a:r>
              <a:rPr lang="el-GR" dirty="0" smtClean="0"/>
              <a:t>κατηγορίες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b="1" dirty="0" smtClean="0"/>
              <a:t>Συνεχείς απασχόληση </a:t>
            </a:r>
            <a:r>
              <a:rPr lang="el-GR" dirty="0" smtClean="0">
                <a:sym typeface="Wingdings" pitchFamily="2" charset="2"/>
              </a:rPr>
              <a:t> Εργασία </a:t>
            </a:r>
            <a:r>
              <a:rPr lang="el-GR" dirty="0" err="1" smtClean="0">
                <a:sym typeface="Wingdings" pitchFamily="2" charset="2"/>
              </a:rPr>
              <a:t>καθ΄</a:t>
            </a:r>
            <a:r>
              <a:rPr lang="el-GR" dirty="0" smtClean="0">
                <a:sym typeface="Wingdings" pitchFamily="2" charset="2"/>
              </a:rPr>
              <a:t> όλη την διάρκεια του έτους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b="1" dirty="0" smtClean="0"/>
              <a:t>Εποχική απασχόληση μακράς διαρκείας </a:t>
            </a:r>
            <a:r>
              <a:rPr lang="el-GR" dirty="0" smtClean="0">
                <a:sym typeface="Wingdings" pitchFamily="2" charset="2"/>
              </a:rPr>
              <a:t> Εργασία </a:t>
            </a:r>
            <a:r>
              <a:rPr lang="el-GR" dirty="0" err="1" smtClean="0">
                <a:sym typeface="Wingdings" pitchFamily="2" charset="2"/>
              </a:rPr>
              <a:t>καθ΄</a:t>
            </a:r>
            <a:r>
              <a:rPr lang="el-GR" dirty="0" smtClean="0">
                <a:sym typeface="Wingdings" pitchFamily="2" charset="2"/>
              </a:rPr>
              <a:t> όλη τη διάρκεια της τουριστικής σεζόν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dirty="0" smtClean="0">
                <a:sym typeface="Wingdings" pitchFamily="2" charset="2"/>
              </a:rPr>
              <a:t> </a:t>
            </a:r>
            <a:r>
              <a:rPr lang="el-GR" b="1" dirty="0" smtClean="0">
                <a:sym typeface="Wingdings" pitchFamily="2" charset="2"/>
              </a:rPr>
              <a:t>Εποχική απασχόληση μικρής διάρκειας </a:t>
            </a:r>
            <a:r>
              <a:rPr lang="el-GR" dirty="0" smtClean="0">
                <a:sym typeface="Wingdings" pitchFamily="2" charset="2"/>
              </a:rPr>
              <a:t> Εργασία κατά την περίοδο αιχμής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214414" y="2071678"/>
            <a:ext cx="71438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  </a:t>
            </a:r>
            <a:endParaRPr lang="el-GR" dirty="0" smtClean="0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Αγροτουριστικές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Ορθογώνιο"/>
          <p:cNvSpPr/>
          <p:nvPr/>
        </p:nvSpPr>
        <p:spPr>
          <a:xfrm>
            <a:off x="1500134" y="1142984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/>
              <a:t>Χαρακτηριστικά της τουριστικής απασχόλησης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214382" y="1364188"/>
            <a:ext cx="792961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•μεγάλη </a:t>
            </a:r>
            <a:r>
              <a:rPr lang="el-GR" dirty="0" smtClean="0"/>
              <a:t>σημασία του ανθρώπινου παράγοντα για την παραγωγή </a:t>
            </a:r>
            <a:r>
              <a:rPr lang="el-GR" dirty="0" smtClean="0"/>
              <a:t>και διάθεση </a:t>
            </a:r>
            <a:r>
              <a:rPr lang="el-GR" dirty="0" smtClean="0"/>
              <a:t>του ξενοδοχειακού προϊόντος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•άμεση </a:t>
            </a:r>
            <a:r>
              <a:rPr lang="el-GR" dirty="0" smtClean="0"/>
              <a:t>επαφή των εργαζομένων με τους πελάτες – τουρίστες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•επαφή </a:t>
            </a:r>
            <a:r>
              <a:rPr lang="el-GR" dirty="0" smtClean="0"/>
              <a:t>με ανθρώπους που βρίσκονται σε διακοπές και μακριά από </a:t>
            </a:r>
            <a:r>
              <a:rPr lang="el-GR" dirty="0" smtClean="0"/>
              <a:t>τον τόπο </a:t>
            </a:r>
            <a:r>
              <a:rPr lang="el-GR" dirty="0" smtClean="0"/>
              <a:t>μόνιμης διαμονής τους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•συχνή </a:t>
            </a:r>
            <a:r>
              <a:rPr lang="el-GR" dirty="0" smtClean="0"/>
              <a:t>ύπαρξη διακεκομμένου ωραρίου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•24ωρη </a:t>
            </a:r>
            <a:r>
              <a:rPr lang="el-GR" dirty="0" smtClean="0"/>
              <a:t>λειτουργία της επιχείρησης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•εποχική </a:t>
            </a:r>
            <a:r>
              <a:rPr lang="el-GR" dirty="0" smtClean="0"/>
              <a:t>απασχόληση και ύπαρξη σημαντικών διαφορών στην </a:t>
            </a:r>
            <a:r>
              <a:rPr lang="el-GR" dirty="0" smtClean="0"/>
              <a:t>ένταση εργασίας </a:t>
            </a:r>
            <a:r>
              <a:rPr lang="el-GR" dirty="0" smtClean="0"/>
              <a:t>μεταξύ των περιόδων αιχμής και ύφεσης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•χαμηλός </a:t>
            </a:r>
            <a:r>
              <a:rPr lang="el-GR" dirty="0" smtClean="0"/>
              <a:t>βαθμός ειδίκευσης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•μεγάλη </a:t>
            </a:r>
            <a:r>
              <a:rPr lang="el-GR" dirty="0" smtClean="0"/>
              <a:t>κινητικότητα των εργαζομένων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•φυσική </a:t>
            </a:r>
            <a:r>
              <a:rPr lang="el-GR" dirty="0" smtClean="0"/>
              <a:t>κούραση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•ύπαρξη </a:t>
            </a:r>
            <a:r>
              <a:rPr lang="el-GR" dirty="0" smtClean="0"/>
              <a:t>ψυχολογικών εμποδίων.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Αγροτουριστικές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1214414" y="1357298"/>
            <a:ext cx="7715304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Ο </a:t>
            </a:r>
            <a:r>
              <a:rPr lang="el-GR" b="1" dirty="0" smtClean="0"/>
              <a:t>υψηλός δείκτης αποχώρησης των εργαζομένων αποτελεί σημαντικό </a:t>
            </a:r>
            <a:r>
              <a:rPr lang="el-GR" b="1" dirty="0" smtClean="0"/>
              <a:t>πρόβλημα </a:t>
            </a:r>
            <a:r>
              <a:rPr lang="el-GR" dirty="0" smtClean="0"/>
              <a:t>για </a:t>
            </a:r>
            <a:r>
              <a:rPr lang="el-GR" dirty="0" smtClean="0"/>
              <a:t>τις τουριστικές και κυρίως τις ξενοδοχειακές επιχειρήσεις.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1214414" y="2357430"/>
            <a:ext cx="7643866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Υψηλός δείκτης αποχώρησης συνδέεται με τα κάτωθι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Μικρή </a:t>
            </a:r>
            <a:r>
              <a:rPr lang="el-GR" b="1" dirty="0" smtClean="0"/>
              <a:t>πιθανότητα εξασφάλισης μόνιμης απασχόλησης</a:t>
            </a:r>
          </a:p>
          <a:p>
            <a:pPr>
              <a:lnSpc>
                <a:spcPct val="150000"/>
              </a:lnSpc>
            </a:pPr>
            <a:r>
              <a:rPr lang="el-GR" b="1" dirty="0" smtClean="0"/>
              <a:t>Αμοιβές εργαζομένων, χαμηλότερες </a:t>
            </a:r>
            <a:r>
              <a:rPr lang="el-GR" b="1" dirty="0" smtClean="0"/>
              <a:t>σε </a:t>
            </a:r>
            <a:r>
              <a:rPr lang="el-GR" b="1" dirty="0" smtClean="0"/>
              <a:t>σχέση με </a:t>
            </a:r>
            <a:r>
              <a:rPr lang="el-GR" b="1" dirty="0" smtClean="0"/>
              <a:t>άλλες </a:t>
            </a:r>
            <a:r>
              <a:rPr lang="el-GR" b="1" dirty="0" smtClean="0"/>
              <a:t>κατηγορίες επιχειρήσεων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 </a:t>
            </a:r>
            <a:r>
              <a:rPr lang="el-GR" b="1" dirty="0" err="1" smtClean="0"/>
              <a:t>Ολιγόμηνη</a:t>
            </a:r>
            <a:r>
              <a:rPr lang="el-GR" b="1" dirty="0" smtClean="0"/>
              <a:t> απασχόληση </a:t>
            </a:r>
            <a:r>
              <a:rPr lang="el-GR" b="1" dirty="0" smtClean="0"/>
              <a:t>το </a:t>
            </a:r>
            <a:r>
              <a:rPr lang="el-GR" b="1" dirty="0" smtClean="0"/>
              <a:t>χρόνο και </a:t>
            </a:r>
            <a:r>
              <a:rPr lang="el-GR" b="1" dirty="0" smtClean="0"/>
              <a:t>ως δεύτερη </a:t>
            </a:r>
            <a:r>
              <a:rPr lang="el-GR" b="1" dirty="0" smtClean="0"/>
              <a:t>ή παράλληλη απασχόληση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Μη </a:t>
            </a:r>
            <a:r>
              <a:rPr lang="el-GR" b="1" dirty="0" smtClean="0"/>
              <a:t>σταθερή απασχόληση και αυξομειώσεις στον αριθμό προσωπικού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Εργασία κατά </a:t>
            </a:r>
            <a:r>
              <a:rPr lang="el-GR" b="1" dirty="0" smtClean="0"/>
              <a:t>τις νυχτερινές </a:t>
            </a:r>
            <a:r>
              <a:rPr lang="el-GR" b="1" dirty="0" smtClean="0"/>
              <a:t>ώρες </a:t>
            </a:r>
            <a:r>
              <a:rPr lang="el-GR" b="1" dirty="0" smtClean="0"/>
              <a:t>ή/και τις </a:t>
            </a:r>
            <a:r>
              <a:rPr lang="el-GR" b="1" dirty="0" smtClean="0"/>
              <a:t>αργίες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Ορθογώνιο"/>
          <p:cNvSpPr/>
          <p:nvPr/>
        </p:nvSpPr>
        <p:spPr>
          <a:xfrm>
            <a:off x="1142976" y="1407149"/>
            <a:ext cx="7786742" cy="545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Προσόντα - ικανότητες των διευθυντικών στελεχών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Τεχνικές γνώσεις– ικανότητες </a:t>
            </a:r>
            <a:r>
              <a:rPr lang="el-GR" dirty="0" smtClean="0"/>
              <a:t>σχετικά με τις </a:t>
            </a:r>
            <a:r>
              <a:rPr lang="el-GR" dirty="0" smtClean="0"/>
              <a:t>βασικές λειτουργίες </a:t>
            </a:r>
            <a:r>
              <a:rPr lang="el-GR" dirty="0" smtClean="0"/>
              <a:t>της επιχείρησης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Δυνατότητα </a:t>
            </a:r>
            <a:r>
              <a:rPr lang="el-GR" b="1" dirty="0" smtClean="0"/>
              <a:t>σωστής επικοινωνίας </a:t>
            </a:r>
            <a:r>
              <a:rPr lang="el-GR" dirty="0" smtClean="0"/>
              <a:t>και ανάπτυξης </a:t>
            </a:r>
            <a:r>
              <a:rPr lang="el-GR" dirty="0" smtClean="0"/>
              <a:t>καλών διαπροσωπικών </a:t>
            </a:r>
            <a:r>
              <a:rPr lang="el-GR" dirty="0" smtClean="0"/>
              <a:t>σχέσεων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Ικανότητα ανάληψης ευθυνών</a:t>
            </a:r>
            <a:r>
              <a:rPr lang="el-GR" dirty="0" smtClean="0"/>
              <a:t>, πρωτοβουλιών </a:t>
            </a:r>
            <a:r>
              <a:rPr lang="el-GR" dirty="0" smtClean="0"/>
              <a:t>επίλυσης προβλημάτων </a:t>
            </a:r>
            <a:r>
              <a:rPr lang="el-GR" dirty="0" smtClean="0"/>
              <a:t>και συγκρούσεων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Ικανότητα αντίληψης των βασικών θεμάτων </a:t>
            </a:r>
            <a:r>
              <a:rPr lang="el-GR" dirty="0" smtClean="0"/>
              <a:t>που αφορούν </a:t>
            </a:r>
            <a:r>
              <a:rPr lang="el-GR" dirty="0" smtClean="0"/>
              <a:t>την επιχείρηση </a:t>
            </a:r>
            <a:r>
              <a:rPr lang="el-GR" dirty="0" smtClean="0"/>
              <a:t>και κατανομή των περιορισμένων πόρων </a:t>
            </a:r>
            <a:r>
              <a:rPr lang="el-GR" dirty="0" smtClean="0"/>
              <a:t>στους κυριότερους </a:t>
            </a:r>
            <a:r>
              <a:rPr lang="el-GR" dirty="0" smtClean="0"/>
              <a:t>στόχους της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Ικανότητα σωστής εκτίμησης των δεδομένων</a:t>
            </a:r>
            <a:r>
              <a:rPr lang="el-GR" dirty="0" smtClean="0"/>
              <a:t>, </a:t>
            </a:r>
            <a:r>
              <a:rPr lang="el-GR" dirty="0" smtClean="0"/>
              <a:t>συγκέντρωσης  πληροφοριών </a:t>
            </a:r>
            <a:r>
              <a:rPr lang="el-GR" dirty="0" smtClean="0"/>
              <a:t>και λήψης σωστών αποφάσεων</a:t>
            </a:r>
          </a:p>
          <a:p>
            <a:pPr algn="just">
              <a:lnSpc>
                <a:spcPct val="150000"/>
              </a:lnSpc>
            </a:pPr>
            <a:r>
              <a:rPr lang="el-GR" b="1" dirty="0" smtClean="0"/>
              <a:t>Δυνατότητα </a:t>
            </a:r>
            <a:r>
              <a:rPr lang="el-GR" b="1" dirty="0" smtClean="0"/>
              <a:t>εκτίμησης της θέσης της επιχείρησης </a:t>
            </a:r>
            <a:r>
              <a:rPr lang="el-GR" dirty="0" smtClean="0"/>
              <a:t>στην </a:t>
            </a:r>
            <a:r>
              <a:rPr lang="el-GR" dirty="0" smtClean="0"/>
              <a:t>αγορά  και </a:t>
            </a:r>
            <a:r>
              <a:rPr lang="el-GR" dirty="0" smtClean="0"/>
              <a:t>πρόβλεψης των μελλοντικών εξελίξεων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9" name="8 - Ορθογώνιο"/>
          <p:cNvSpPr/>
          <p:nvPr/>
        </p:nvSpPr>
        <p:spPr>
          <a:xfrm>
            <a:off x="1142976" y="1857364"/>
            <a:ext cx="7786742" cy="4619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 smtClean="0"/>
              <a:t>Οι αρμοδιότητες του τμήματος ανθρώπινου </a:t>
            </a:r>
            <a:r>
              <a:rPr lang="el-GR" b="1" dirty="0" smtClean="0"/>
              <a:t>δυναμικού στις </a:t>
            </a:r>
            <a:r>
              <a:rPr lang="el-GR" b="1" dirty="0" smtClean="0"/>
              <a:t>τουριστικές επιχειρήσεις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Εντοπισμός </a:t>
            </a:r>
            <a:r>
              <a:rPr lang="el-GR" b="1" dirty="0" smtClean="0"/>
              <a:t>ελλείψεων σε προσωπικό και </a:t>
            </a:r>
            <a:r>
              <a:rPr lang="el-GR" b="1" dirty="0" smtClean="0"/>
              <a:t>απαραίτητων προσόντων </a:t>
            </a:r>
            <a:r>
              <a:rPr lang="el-GR" b="1" dirty="0" smtClean="0"/>
              <a:t>των εργαζομένων που θα προσληφθούν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dirty="0" smtClean="0"/>
              <a:t>Επιλογή του προσωπικού που θα στελεχώσει τις </a:t>
            </a:r>
            <a:r>
              <a:rPr lang="el-GR" b="1" dirty="0" smtClean="0"/>
              <a:t>συγκεκριμένες </a:t>
            </a:r>
            <a:r>
              <a:rPr lang="el-GR" dirty="0" smtClean="0"/>
              <a:t>θέσεις </a:t>
            </a:r>
            <a:r>
              <a:rPr lang="el-GR" dirty="0" smtClean="0"/>
              <a:t>εργασίας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dirty="0" smtClean="0"/>
              <a:t>Ένταξη των νέων εργαζομένων στο δυναμικό της </a:t>
            </a:r>
            <a:r>
              <a:rPr lang="el-GR" b="1" dirty="0" smtClean="0"/>
              <a:t>επιχείρησης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dirty="0" smtClean="0"/>
              <a:t>Κατάλληλη </a:t>
            </a:r>
            <a:r>
              <a:rPr lang="el-GR" b="1" dirty="0" smtClean="0"/>
              <a:t>εκπαίδευση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dirty="0" smtClean="0"/>
              <a:t>Υποκίνησή τους στην κατεύθυνση επίτευξης </a:t>
            </a:r>
            <a:r>
              <a:rPr lang="el-GR" b="1" dirty="0" smtClean="0"/>
              <a:t>συγκεκριμένων </a:t>
            </a:r>
            <a:r>
              <a:rPr lang="el-GR" dirty="0" smtClean="0"/>
              <a:t>στόχων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• Ύπαρξη καλής </a:t>
            </a:r>
            <a:r>
              <a:rPr lang="el-GR" b="1" dirty="0" smtClean="0"/>
              <a:t>επικοινωνίας και αλληλοκατανόησης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Σωστή και δίκαιη </a:t>
            </a:r>
            <a:r>
              <a:rPr lang="el-GR" b="1" dirty="0" smtClean="0"/>
              <a:t>αξιολόγηση των εργαζομένων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8" name="7 - Ορθογώνιο"/>
          <p:cNvSpPr/>
          <p:nvPr/>
        </p:nvSpPr>
        <p:spPr>
          <a:xfrm>
            <a:off x="1142976" y="1720840"/>
            <a:ext cx="7858180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/>
              <a:t>Το διευθυντικό στέλεχος για να ασκήσει </a:t>
            </a:r>
            <a:r>
              <a:rPr lang="el-GR" b="1" dirty="0" smtClean="0"/>
              <a:t>με επιτυχία </a:t>
            </a:r>
            <a:r>
              <a:rPr lang="el-GR" b="1" dirty="0" smtClean="0"/>
              <a:t>τα καθήκοντά του πρέπει να </a:t>
            </a:r>
            <a:r>
              <a:rPr lang="el-GR" b="1" dirty="0" smtClean="0"/>
              <a:t>διαθέτει</a:t>
            </a:r>
            <a:r>
              <a:rPr lang="en-US" b="1" dirty="0" smtClean="0"/>
              <a:t>:</a:t>
            </a:r>
            <a:endParaRPr lang="el-GR" b="1" dirty="0" smtClean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Γνώσεις που σχετίζονται με </a:t>
            </a:r>
            <a:r>
              <a:rPr lang="el-GR" b="1" dirty="0" smtClean="0"/>
              <a:t>τη διοίκηση </a:t>
            </a:r>
            <a:r>
              <a:rPr lang="el-GR" b="1" dirty="0" smtClean="0"/>
              <a:t>των </a:t>
            </a:r>
            <a:r>
              <a:rPr lang="el-GR" b="1" dirty="0" smtClean="0"/>
              <a:t>επιχειρήσεων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Γνώσεις </a:t>
            </a:r>
            <a:r>
              <a:rPr lang="el-GR" b="1" dirty="0" smtClean="0"/>
              <a:t>που σχετίζονται με τον </a:t>
            </a:r>
            <a:r>
              <a:rPr lang="el-GR" b="1" dirty="0" smtClean="0"/>
              <a:t>τρόπο οργάνωσης </a:t>
            </a:r>
            <a:r>
              <a:rPr lang="el-GR" b="1" dirty="0" smtClean="0"/>
              <a:t>και λειτουργίας τους </a:t>
            </a:r>
            <a:r>
              <a:rPr lang="el-GR" b="1" dirty="0" smtClean="0"/>
              <a:t>κ.ά.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Διανοητικές ικανότητες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l-GR" b="1" dirty="0" smtClean="0"/>
              <a:t>Ανθρώπινες ικανότητες </a:t>
            </a:r>
            <a:r>
              <a:rPr lang="el-GR" b="1" dirty="0" smtClean="0">
                <a:sym typeface="Wingdings" pitchFamily="2" charset="2"/>
              </a:rPr>
              <a:t> </a:t>
            </a:r>
            <a:r>
              <a:rPr lang="el-GR" dirty="0" smtClean="0"/>
              <a:t>αυτές </a:t>
            </a:r>
            <a:r>
              <a:rPr lang="el-GR" dirty="0" smtClean="0"/>
              <a:t>σχετίζονται με τη σωστή αντιμετώπιση των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ανθρώπων – εργαζομένων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000100" y="214290"/>
            <a:ext cx="8143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/>
              <a:t>Ιδιαιτερότητες της διοίκησης του ανθρώπινου </a:t>
            </a:r>
            <a:r>
              <a:rPr lang="el-GR" sz="2800" b="1" dirty="0" smtClean="0"/>
              <a:t>δυναμικού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στις </a:t>
            </a:r>
            <a:r>
              <a:rPr lang="el-GR" sz="2800" b="1" dirty="0" smtClean="0"/>
              <a:t>Αγρο</a:t>
            </a:r>
            <a:r>
              <a:rPr lang="el-GR" sz="2800" b="1" dirty="0" smtClean="0"/>
              <a:t>τουριστικές </a:t>
            </a:r>
            <a:r>
              <a:rPr lang="el-GR" sz="2800" b="1" dirty="0" smtClean="0"/>
              <a:t>επιχειρήσεις</a:t>
            </a:r>
            <a:endParaRPr lang="el-GR" sz="2800" dirty="0"/>
          </a:p>
        </p:txBody>
      </p:sp>
      <p:sp>
        <p:nvSpPr>
          <p:cNvPr id="9" name="8 - Ορθογώνιο"/>
          <p:cNvSpPr/>
          <p:nvPr/>
        </p:nvSpPr>
        <p:spPr>
          <a:xfrm>
            <a:off x="1214414" y="1500174"/>
            <a:ext cx="4448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Ανάλυση και περιγραφή θέσεων εργασίας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142976" y="2143116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ανάλυση της θέσης εργασίας περιλαμβάνει τις </a:t>
            </a:r>
            <a:r>
              <a:rPr lang="el-GR" b="1" dirty="0" smtClean="0"/>
              <a:t>εξής επιμέρους αναλύσεις</a:t>
            </a:r>
            <a:r>
              <a:rPr lang="el-GR" b="1" dirty="0" smtClean="0"/>
              <a:t>: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1071538" y="2571744"/>
            <a:ext cx="778674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b="1" dirty="0" smtClean="0"/>
              <a:t>Περιγραφή της θέσης εργασίας</a:t>
            </a:r>
          </a:p>
          <a:p>
            <a:endParaRPr lang="el-GR" b="1" dirty="0" smtClean="0"/>
          </a:p>
          <a:p>
            <a:pPr>
              <a:buFont typeface="Arial" pitchFamily="34" charset="0"/>
              <a:buChar char="•"/>
            </a:pPr>
            <a:r>
              <a:rPr lang="el-GR" b="1" dirty="0" smtClean="0"/>
              <a:t>Ανάλυση </a:t>
            </a:r>
            <a:r>
              <a:rPr lang="el-GR" b="1" dirty="0" smtClean="0"/>
              <a:t>του ρόλου</a:t>
            </a:r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Που </a:t>
            </a:r>
            <a:r>
              <a:rPr lang="el-GR" dirty="0" smtClean="0"/>
              <a:t>ο φορέας της θέσης καλείται να εκπληρώσει κατά τη διεξαγωγή της εργασίας του.</a:t>
            </a:r>
          </a:p>
          <a:p>
            <a:endParaRPr lang="el-GR" b="1" dirty="0" smtClean="0"/>
          </a:p>
          <a:p>
            <a:pPr>
              <a:buFont typeface="Arial" pitchFamily="34" charset="0"/>
              <a:buChar char="•"/>
            </a:pPr>
            <a:r>
              <a:rPr lang="el-GR" b="1" dirty="0" smtClean="0"/>
              <a:t>Προδιαγραφές </a:t>
            </a:r>
            <a:r>
              <a:rPr lang="el-GR" b="1" dirty="0" smtClean="0"/>
              <a:t>της θέσης εργασίας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dirty="0" smtClean="0"/>
              <a:t>Περιλαμβάνουν </a:t>
            </a:r>
            <a:r>
              <a:rPr lang="el-GR" dirty="0" smtClean="0"/>
              <a:t>τη μόρφωση, εμπειρία, και λοιπά (τυπικά και </a:t>
            </a:r>
            <a:r>
              <a:rPr lang="el-GR" dirty="0" smtClean="0"/>
              <a:t> ουσιαστικά</a:t>
            </a:r>
            <a:r>
              <a:rPr lang="el-GR" dirty="0" smtClean="0"/>
              <a:t>) προσόντα </a:t>
            </a:r>
            <a:r>
              <a:rPr lang="el-GR" dirty="0" smtClean="0"/>
              <a:t>και χαρακτηριστικά</a:t>
            </a:r>
            <a:r>
              <a:rPr lang="el-GR" dirty="0" smtClean="0"/>
              <a:t>, τα οποία πρέπει να διαθέτει ο εργαζόμενος, ώστε να ασκήσει </a:t>
            </a:r>
            <a:r>
              <a:rPr lang="el-GR" dirty="0" smtClean="0"/>
              <a:t>αποτελεσματικά τα </a:t>
            </a:r>
            <a:r>
              <a:rPr lang="el-GR" dirty="0" smtClean="0"/>
              <a:t>καθήκοντα της συγκεκριμένης θέσης εργασίας.</a:t>
            </a:r>
          </a:p>
          <a:p>
            <a:pPr algn="just"/>
            <a:endParaRPr lang="el-GR" b="1" dirty="0" smtClean="0"/>
          </a:p>
          <a:p>
            <a:pPr algn="just">
              <a:buFont typeface="Arial" pitchFamily="34" charset="0"/>
              <a:buChar char="•"/>
            </a:pPr>
            <a:r>
              <a:rPr lang="el-GR" b="1" dirty="0" smtClean="0"/>
              <a:t>Ανάλυση </a:t>
            </a:r>
            <a:r>
              <a:rPr lang="el-GR" b="1" dirty="0" smtClean="0"/>
              <a:t>απόδοσης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dirty="0" smtClean="0"/>
              <a:t>Αναφέρεται </a:t>
            </a:r>
            <a:r>
              <a:rPr lang="el-GR" dirty="0" smtClean="0"/>
              <a:t>στις ικανότητες - δεξιότητες και στα απαιτούμενα επίπεδα απόδοσης </a:t>
            </a:r>
            <a:r>
              <a:rPr lang="el-GR" dirty="0" smtClean="0"/>
              <a:t>του εργαζομένου.</a:t>
            </a:r>
            <a:endParaRPr lang="el-G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3135</TotalTime>
  <Words>1182</Words>
  <Application>Microsoft Office PowerPoint</Application>
  <PresentationFormat>Προβολή στην οθόνη (4:3)</PresentationFormat>
  <Paragraphs>209</Paragraphs>
  <Slides>17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Solstice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118</cp:revision>
  <dcterms:created xsi:type="dcterms:W3CDTF">2018-10-07T15:22:31Z</dcterms:created>
  <dcterms:modified xsi:type="dcterms:W3CDTF">2018-11-01T06:36:34Z</dcterms:modified>
</cp:coreProperties>
</file>