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03" r:id="rId2"/>
    <p:sldId id="265" r:id="rId3"/>
    <p:sldId id="266" r:id="rId4"/>
    <p:sldId id="268" r:id="rId5"/>
    <p:sldId id="267" r:id="rId6"/>
    <p:sldId id="260" r:id="rId7"/>
    <p:sldId id="261" r:id="rId8"/>
    <p:sldId id="269" r:id="rId9"/>
    <p:sldId id="270" r:id="rId10"/>
    <p:sldId id="264" r:id="rId11"/>
    <p:sldId id="256" r:id="rId12"/>
    <p:sldId id="271" r:id="rId13"/>
    <p:sldId id="305" r:id="rId14"/>
    <p:sldId id="306" r:id="rId15"/>
    <p:sldId id="273" r:id="rId16"/>
    <p:sldId id="274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7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Στυλ με θέμα 1 - Έμφαση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396" autoAdjust="0"/>
    <p:restoredTop sz="94660"/>
  </p:normalViewPr>
  <p:slideViewPr>
    <p:cSldViewPr>
      <p:cViewPr varScale="1">
        <p:scale>
          <a:sx n="51" d="100"/>
          <a:sy n="51" d="100"/>
        </p:scale>
        <p:origin x="-1214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1D922-9DA1-4FCF-AF62-DE6A0B44A575}" type="datetimeFigureOut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0BF6B-CEAB-4B46-94A2-DFAB49BA073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 KEY 4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BF6B-CEAB-4B46-94A2-DFAB49BA0732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 to top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70BF6B-CEAB-4B46-94A2-DFAB49BA0732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5ECD7-7B35-4CBE-B0D3-E219A71A70F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5A067-BF1A-40EA-8B3C-C0ED8F8C8D0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531A5-3910-4477-9F4B-612D8B4EC46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4AFAF6-7B93-4635-A651-C49053897426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B508E-83F3-4BBD-9D44-12F7C2B7456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17245-945C-4E1C-94B3-20EF722FE1C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F78F7-8066-40D4-B02D-47B3009ED1C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037AC-D415-47FE-A751-7DB04ED2D4E5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66465-1BCE-4226-A868-FDFAA590FF90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E6F7-5508-48DC-A353-5522E0B0086A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EF8A4-C732-4D8B-A7FF-4DF958F548F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72B53-5594-4ADD-AEE7-06BD8452D241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7DD3D-15FE-4AF1-B6D6-E13023832342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../UNIT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" Target="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slide" Target="slide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hyperlink" Target="../ANSWER%20KEY" TargetMode="External"/><Relationship Id="rId4" Type="http://schemas.openxmlformats.org/officeDocument/2006/relationships/slide" Target="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slide" Target="slide1.xml"/><Relationship Id="rId4" Type="http://schemas.openxmlformats.org/officeDocument/2006/relationships/slide" Target="slide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slide" Target="slide18.xml"/><Relationship Id="rId4" Type="http://schemas.openxmlformats.org/officeDocument/2006/relationships/slide" Target="slide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slide" Target="slide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5" descr="stair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63" y="4071938"/>
            <a:ext cx="287178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857250" y="171450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BUSINESS ENGLISH</a:t>
            </a:r>
            <a:endParaRPr lang="el-GR" sz="2400" b="1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357438" y="3000375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Comic Sans MS"/>
              </a:rPr>
              <a:t>First Steps at work</a:t>
            </a:r>
            <a:endParaRPr lang="el-GR" sz="2400" b="1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pic>
        <p:nvPicPr>
          <p:cNvPr id="8" name="Picture 2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48" y="4929198"/>
            <a:ext cx="1019175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6143644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pic>
        <p:nvPicPr>
          <p:cNvPr id="12" name="11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7222345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WordArt 2"/>
          <p:cNvSpPr>
            <a:spLocks noChangeArrowheads="1" noChangeShapeType="1" noTextEdit="1"/>
          </p:cNvSpPr>
          <p:nvPr/>
        </p:nvSpPr>
        <p:spPr bwMode="auto">
          <a:xfrm>
            <a:off x="1142976" y="1428736"/>
            <a:ext cx="7143800" cy="1214446"/>
          </a:xfrm>
          <a:prstGeom prst="rect">
            <a:avLst/>
          </a:prstGeom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/>
            <a:r>
              <a:rPr lang="en-US" sz="800" b="1" kern="1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 Black"/>
              </a:rPr>
              <a:t>Letter Writing Guide</a:t>
            </a:r>
            <a:endParaRPr lang="el-GR" sz="800" b="1" kern="1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3" name="2 - Εικόνα" descr="imag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1936740"/>
            <a:ext cx="3214710" cy="3635400"/>
          </a:xfrm>
          <a:prstGeom prst="rect">
            <a:avLst/>
          </a:prstGeom>
        </p:spPr>
      </p:pic>
      <p:pic>
        <p:nvPicPr>
          <p:cNvPr id="4" name="3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293783" y="6294977"/>
            <a:ext cx="413008" cy="713038"/>
          </a:xfrm>
          <a:prstGeom prst="rect">
            <a:avLst/>
          </a:prstGeom>
        </p:spPr>
      </p:pic>
      <p:pic>
        <p:nvPicPr>
          <p:cNvPr id="5" name="4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10</a:t>
            </a:fld>
            <a:endParaRPr lang="el-GR" dirty="0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214282" y="214290"/>
          <a:ext cx="8715436" cy="6553200"/>
        </p:xfrm>
        <a:graphic>
          <a:graphicData uri="http://schemas.openxmlformats.org/drawingml/2006/table">
            <a:tbl>
              <a:tblPr/>
              <a:tblGrid>
                <a:gridCol w="8715436"/>
              </a:tblGrid>
              <a:tr h="633891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en-US" sz="1600" b="0" dirty="0">
                        <a:solidFill>
                          <a:srgbClr val="000000"/>
                        </a:solidFill>
                        <a:latin typeface="Comic Sans MS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                       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. Sender’s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address</a:t>
                      </a:r>
                      <a:r>
                        <a:rPr lang="en-US" sz="1800" b="0" dirty="0" smtClean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line space</a:t>
                      </a:r>
                      <a:r>
                        <a:rPr lang="en-US" sz="1800" b="0" dirty="0" smtClean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                                                                                                                                                                                      </a:t>
                      </a:r>
                      <a:r>
                        <a:rPr lang="en-US" sz="1800" b="1" dirty="0" smtClean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2. Date</a:t>
                      </a:r>
                      <a:endParaRPr lang="el-GR" sz="1800" b="1" dirty="0" smtClean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800" b="0" i="1" dirty="0" smtClean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                Line </a:t>
                      </a: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spaces (1 to 4)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Arial"/>
                        </a:rPr>
                        <a:t>3.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Arial"/>
                          <a:hlinkClick r:id="rId2" action="ppaction://hlinksldjump"/>
                        </a:rPr>
                        <a:t>Recipient’s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Arial"/>
                        </a:rPr>
                        <a:t>address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(double space)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4. Salutation/Greeting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(double space)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5. Subject Line/References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(double space)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6. Body of the Letter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(2-3 paragraphs)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Introduction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(line space)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b. Main message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(line space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)</a:t>
                      </a:r>
                      <a:endParaRPr lang="el-GR" sz="1800" b="0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c. Conclusion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(line space)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(double space)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7. Complimentary close 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(double space)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8. Signature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Xxxxxxxxxxx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Full name typed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(Occupation optional)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800" b="0" i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double space)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9. Enclosures</a:t>
                      </a:r>
                      <a:r>
                        <a:rPr lang="en-US" sz="1800" b="0" dirty="0">
                          <a:solidFill>
                            <a:srgbClr val="000000"/>
                          </a:solidFill>
                          <a:latin typeface="Comic Sans MS"/>
                          <a:ea typeface="Times New Roman"/>
                          <a:cs typeface="Times New Roman"/>
                        </a:rPr>
                        <a:t> (if there are any)</a:t>
                      </a:r>
                      <a:endParaRPr lang="el-GR" sz="1800" b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rgbClr val="92D05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92D05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92D05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92D05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222345" y="6294977"/>
            <a:ext cx="413008" cy="713038"/>
          </a:xfrm>
          <a:prstGeom prst="rect">
            <a:avLst/>
          </a:prstGeom>
        </p:spPr>
      </p:pic>
      <p:pic>
        <p:nvPicPr>
          <p:cNvPr id="4" name="3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86578" y="6492875"/>
            <a:ext cx="2133600" cy="365125"/>
          </a:xfrm>
        </p:spPr>
        <p:txBody>
          <a:bodyPr/>
          <a:lstStyle/>
          <a:p>
            <a:fld id="{92C7DD3D-15FE-4AF1-B6D6-E13023832342}" type="slidenum">
              <a:rPr lang="el-GR" smtClean="0"/>
              <a:pPr/>
              <a:t>11</a:t>
            </a:fld>
            <a:endParaRPr lang="el-GR" dirty="0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22279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4" name="3 - Ορθογώνιο"/>
          <p:cNvSpPr/>
          <p:nvPr/>
        </p:nvSpPr>
        <p:spPr>
          <a:xfrm>
            <a:off x="428564" y="785794"/>
            <a:ext cx="8358278" cy="4870564"/>
          </a:xfrm>
          <a:prstGeom prst="rect">
            <a:avLst/>
          </a:prstGeom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300" b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1</a:t>
            </a:r>
            <a:r>
              <a:rPr lang="en-US" sz="23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 </a:t>
            </a:r>
            <a:r>
              <a:rPr lang="en-US" sz="2300" dirty="0" smtClean="0">
                <a:latin typeface="Comic Sans MS" pitchFamily="66" charset="0"/>
              </a:rPr>
              <a:t>If there is no printed </a:t>
            </a:r>
            <a:r>
              <a:rPr lang="en-US" sz="2300" dirty="0" smtClean="0">
                <a:latin typeface="Comic Sans MS" pitchFamily="66" charset="0"/>
                <a:hlinkClick r:id="rId3" action="ppaction://hlinksldjump"/>
              </a:rPr>
              <a:t>letterhead</a:t>
            </a:r>
            <a:r>
              <a:rPr lang="en-US" sz="2300" dirty="0" smtClean="0">
                <a:latin typeface="Comic Sans MS" pitchFamily="66" charset="0"/>
              </a:rPr>
              <a:t>, the sender’s address</a:t>
            </a:r>
          </a:p>
          <a:p>
            <a:pPr algn="just">
              <a:lnSpc>
                <a:spcPct val="150000"/>
              </a:lnSpc>
            </a:pPr>
            <a:r>
              <a:rPr lang="en-US" sz="2300" dirty="0" smtClean="0">
                <a:latin typeface="Comic Sans MS" pitchFamily="66" charset="0"/>
              </a:rPr>
              <a:t>   includes street, city, postcode, country if sent abroad, </a:t>
            </a:r>
          </a:p>
          <a:p>
            <a:pPr algn="just">
              <a:lnSpc>
                <a:spcPct val="150000"/>
              </a:lnSpc>
            </a:pPr>
            <a:r>
              <a:rPr lang="en-US" sz="2300" dirty="0" smtClean="0">
                <a:latin typeface="Comic Sans MS" pitchFamily="66" charset="0"/>
              </a:rPr>
              <a:t>   but no sender’s name. </a:t>
            </a:r>
          </a:p>
          <a:p>
            <a:pPr algn="just">
              <a:lnSpc>
                <a:spcPct val="150000"/>
              </a:lnSpc>
            </a:pPr>
            <a:r>
              <a:rPr lang="en-US" sz="2300" b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2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smtClean="0">
                <a:latin typeface="Comic Sans MS" pitchFamily="66" charset="0"/>
                <a:hlinkClick r:id="rId4" action="ppaction://hlinksldjump"/>
              </a:rPr>
              <a:t>Current </a:t>
            </a:r>
            <a:r>
              <a:rPr lang="en-US" sz="2300" dirty="0" smtClean="0">
                <a:latin typeface="Comic Sans MS" pitchFamily="66" charset="0"/>
              </a:rPr>
              <a:t>date in full and not abbreviated. </a:t>
            </a:r>
          </a:p>
          <a:p>
            <a:pPr algn="just">
              <a:lnSpc>
                <a:spcPct val="150000"/>
              </a:lnSpc>
            </a:pPr>
            <a:r>
              <a:rPr lang="en-US" sz="2300" b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3</a:t>
            </a:r>
            <a:r>
              <a:rPr lang="en-US" sz="2300" dirty="0" smtClean="0">
                <a:latin typeface="Comic Sans MS" pitchFamily="66" charset="0"/>
              </a:rPr>
              <a:t> Full name and address as it appears on the envelope. </a:t>
            </a:r>
          </a:p>
          <a:p>
            <a:pPr algn="just">
              <a:lnSpc>
                <a:spcPct val="150000"/>
              </a:lnSpc>
            </a:pPr>
            <a:r>
              <a:rPr lang="en-US" sz="2300" b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4</a:t>
            </a:r>
            <a:r>
              <a:rPr lang="en-US" sz="2300" dirty="0" smtClean="0">
                <a:latin typeface="Comic Sans MS" pitchFamily="66" charset="0"/>
              </a:rPr>
              <a:t> Dear Mr/Mrs/Miss/Dr… if you know the name of </a:t>
            </a:r>
          </a:p>
          <a:p>
            <a:pPr algn="just">
              <a:lnSpc>
                <a:spcPct val="150000"/>
              </a:lnSpc>
            </a:pPr>
            <a:r>
              <a:rPr lang="en-US" sz="2300" dirty="0" smtClean="0">
                <a:latin typeface="Comic Sans MS" pitchFamily="66" charset="0"/>
              </a:rPr>
              <a:t>   the person, Dear Sir/ Madam if you don’t.</a:t>
            </a:r>
          </a:p>
          <a:p>
            <a:pPr algn="just">
              <a:lnSpc>
                <a:spcPct val="150000"/>
              </a:lnSpc>
            </a:pPr>
            <a:r>
              <a:rPr lang="en-US" sz="2300" b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5</a:t>
            </a:r>
            <a:r>
              <a:rPr lang="en-US" sz="2300" dirty="0" smtClean="0">
                <a:latin typeface="Comic Sans MS" pitchFamily="66" charset="0"/>
              </a:rPr>
              <a:t> The topic of the letter underlined or bold. It may </a:t>
            </a:r>
          </a:p>
          <a:p>
            <a:pPr algn="just">
              <a:lnSpc>
                <a:spcPct val="150000"/>
              </a:lnSpc>
            </a:pPr>
            <a:r>
              <a:rPr lang="en-US" sz="2300" dirty="0" smtClean="0">
                <a:latin typeface="Comic Sans MS" pitchFamily="66" charset="0"/>
              </a:rPr>
              <a:t>    be omitted. </a:t>
            </a:r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12</a:t>
            </a:fld>
            <a:endParaRPr lang="el-GR" dirty="0"/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13</a:t>
            </a:fld>
            <a:endParaRPr lang="el-GR" dirty="0"/>
          </a:p>
        </p:txBody>
      </p:sp>
      <p:sp>
        <p:nvSpPr>
          <p:cNvPr id="3" name="2 - Ορθογώνιο"/>
          <p:cNvSpPr/>
          <p:nvPr/>
        </p:nvSpPr>
        <p:spPr>
          <a:xfrm>
            <a:off x="642910" y="428604"/>
            <a:ext cx="5336717" cy="5850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6</a:t>
            </a:r>
            <a:r>
              <a:rPr lang="en-US" sz="2400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 </a:t>
            </a:r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a</a:t>
            </a:r>
            <a:r>
              <a:rPr lang="en-US" sz="2400" dirty="0" smtClean="0">
                <a:latin typeface="Comic Sans MS" pitchFamily="66" charset="0"/>
              </a:rPr>
              <a:t> Reason and purpose for writing. </a:t>
            </a:r>
          </a:p>
        </p:txBody>
      </p:sp>
      <p:sp>
        <p:nvSpPr>
          <p:cNvPr id="4" name="3 - Οριζόντιος πάπυρος"/>
          <p:cNvSpPr/>
          <p:nvPr/>
        </p:nvSpPr>
        <p:spPr>
          <a:xfrm>
            <a:off x="428596" y="928670"/>
            <a:ext cx="8215370" cy="1857388"/>
          </a:xfrm>
          <a:prstGeom prst="horizontalScroll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Ορθογώνιο"/>
          <p:cNvSpPr/>
          <p:nvPr/>
        </p:nvSpPr>
        <p:spPr>
          <a:xfrm>
            <a:off x="642910" y="1214422"/>
            <a:ext cx="7929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1st paragraph Expressions: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I am writing to apply for the position .....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I am writing in connection with your advertisement ....</a:t>
            </a:r>
          </a:p>
        </p:txBody>
      </p:sp>
      <p:sp>
        <p:nvSpPr>
          <p:cNvPr id="6" name="5 - Ορθογώνιο"/>
          <p:cNvSpPr/>
          <p:nvPr/>
        </p:nvSpPr>
        <p:spPr>
          <a:xfrm>
            <a:off x="428596" y="2857496"/>
            <a:ext cx="82153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300" b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b</a:t>
            </a:r>
            <a:r>
              <a:rPr lang="en-US" sz="2400" dirty="0" smtClean="0">
                <a:latin typeface="Comic Sans MS" pitchFamily="66" charset="0"/>
              </a:rPr>
              <a:t> Brief presentation of qualifications, experience and</a:t>
            </a:r>
          </a:p>
          <a:p>
            <a:r>
              <a:rPr lang="en-US" sz="2400" dirty="0" smtClean="0">
                <a:latin typeface="Comic Sans MS" pitchFamily="66" charset="0"/>
              </a:rPr>
              <a:t>   skills. </a:t>
            </a:r>
            <a:endParaRPr lang="el-GR" sz="2400" dirty="0" smtClean="0">
              <a:latin typeface="Comic Sans MS" pitchFamily="66" charset="0"/>
            </a:endParaRPr>
          </a:p>
        </p:txBody>
      </p:sp>
      <p:sp>
        <p:nvSpPr>
          <p:cNvPr id="7" name="6 - Ορθογώνιο"/>
          <p:cNvSpPr/>
          <p:nvPr/>
        </p:nvSpPr>
        <p:spPr>
          <a:xfrm>
            <a:off x="1000100" y="3929066"/>
            <a:ext cx="72152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2</a:t>
            </a:r>
            <a:r>
              <a:rPr lang="en-GB" sz="2400" b="1" baseline="300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nd</a:t>
            </a:r>
            <a:r>
              <a:rPr lang="en-GB" sz="2400" b="1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 paragraph Expressions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I am .....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As you can see from my CV .....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At present .....</a:t>
            </a:r>
          </a:p>
        </p:txBody>
      </p:sp>
      <p:sp>
        <p:nvSpPr>
          <p:cNvPr id="8" name="7 - Οριζόντιος πάπυρος"/>
          <p:cNvSpPr/>
          <p:nvPr/>
        </p:nvSpPr>
        <p:spPr>
          <a:xfrm>
            <a:off x="571472" y="3643314"/>
            <a:ext cx="8215370" cy="2286016"/>
          </a:xfrm>
          <a:prstGeom prst="horizontalScroll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6143644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10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436527" y="606506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293783" y="6065067"/>
            <a:ext cx="413008" cy="713038"/>
          </a:xfrm>
          <a:prstGeom prst="rect">
            <a:avLst/>
          </a:prstGeom>
        </p:spPr>
      </p:pic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14</a:t>
            </a:fld>
            <a:endParaRPr lang="el-GR" dirty="0"/>
          </a:p>
        </p:txBody>
      </p:sp>
      <p:sp>
        <p:nvSpPr>
          <p:cNvPr id="3" name="2 - Ορθογώνιο"/>
          <p:cNvSpPr/>
          <p:nvPr/>
        </p:nvSpPr>
        <p:spPr>
          <a:xfrm>
            <a:off x="642910" y="714356"/>
            <a:ext cx="68580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</a:rPr>
              <a:t>c</a:t>
            </a:r>
            <a:r>
              <a:rPr lang="en-US" sz="2400" dirty="0" smtClean="0">
                <a:latin typeface="Comic Sans MS" pitchFamily="66" charset="0"/>
              </a:rPr>
              <a:t> Request for action. What you want the</a:t>
            </a:r>
          </a:p>
          <a:p>
            <a:r>
              <a:rPr lang="en-US" sz="2400" dirty="0" smtClean="0">
                <a:latin typeface="Comic Sans MS" pitchFamily="66" charset="0"/>
              </a:rPr>
              <a:t>   reader to do.</a:t>
            </a:r>
            <a:endParaRPr lang="el-GR" sz="2400" dirty="0"/>
          </a:p>
        </p:txBody>
      </p:sp>
      <p:sp>
        <p:nvSpPr>
          <p:cNvPr id="4" name="3 - Ορθογώνιο"/>
          <p:cNvSpPr/>
          <p:nvPr/>
        </p:nvSpPr>
        <p:spPr>
          <a:xfrm>
            <a:off x="1214414" y="2551836"/>
            <a:ext cx="564358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3</a:t>
            </a:r>
            <a:r>
              <a:rPr lang="en-GB" sz="2400" b="1" baseline="300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rd</a:t>
            </a:r>
            <a:r>
              <a:rPr lang="en-GB" sz="2400" b="1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 paragraph Closing Expressions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I would be grateful if you .......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Please contact me ……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I am available for an interview .......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I hope ......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dirty="0" smtClean="0">
                <a:solidFill>
                  <a:srgbClr val="000000"/>
                </a:solidFill>
                <a:latin typeface="Comic Sans MS" pitchFamily="66" charset="0"/>
                <a:cs typeface="Arial" pitchFamily="34" charset="0"/>
              </a:rPr>
              <a:t>I look forward to .......</a:t>
            </a:r>
            <a:endParaRPr lang="el-GR" sz="2400" dirty="0"/>
          </a:p>
        </p:txBody>
      </p:sp>
      <p:sp>
        <p:nvSpPr>
          <p:cNvPr id="5" name="4 - Οριζόντιος πάπυρος"/>
          <p:cNvSpPr/>
          <p:nvPr/>
        </p:nvSpPr>
        <p:spPr>
          <a:xfrm>
            <a:off x="571472" y="1857364"/>
            <a:ext cx="8215370" cy="3714776"/>
          </a:xfrm>
          <a:prstGeom prst="horizontalScroll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12266" y="6266064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436527" y="6065067"/>
            <a:ext cx="413008" cy="713038"/>
          </a:xfrm>
          <a:prstGeom prst="rect">
            <a:avLst/>
          </a:prstGeom>
        </p:spPr>
      </p:pic>
      <p:pic>
        <p:nvPicPr>
          <p:cNvPr id="9" name="8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293783" y="6065067"/>
            <a:ext cx="413008" cy="713038"/>
          </a:xfrm>
          <a:prstGeom prst="rect">
            <a:avLst/>
          </a:prstGeom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007899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579403" y="6294977"/>
            <a:ext cx="413008" cy="713038"/>
          </a:xfrm>
          <a:prstGeom prst="rect">
            <a:avLst/>
          </a:prstGeom>
        </p:spPr>
      </p:pic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357158" y="1071546"/>
            <a:ext cx="8643998" cy="1323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7.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The way you close the letter depends on the way you open it.</a:t>
            </a: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15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1214414" y="2828836"/>
            <a:ext cx="7143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Dear Sir or Madam                      Yours faithfully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Dear </a:t>
            </a:r>
            <a:r>
              <a:rPr lang="en-US" sz="2400" dirty="0" err="1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Mr</a:t>
            </a: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/Ms/</a:t>
            </a:r>
            <a:r>
              <a:rPr lang="en-US" sz="2400" dirty="0" err="1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Mrs</a:t>
            </a:r>
            <a:r>
              <a:rPr lang="en-US" sz="24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/Miss……           Yours sincerely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- Οριζόντιος πάπυρος"/>
          <p:cNvSpPr/>
          <p:nvPr/>
        </p:nvSpPr>
        <p:spPr>
          <a:xfrm>
            <a:off x="642910" y="1857364"/>
            <a:ext cx="8143932" cy="2571768"/>
          </a:xfrm>
          <a:prstGeom prst="horizontalScroll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3" name="12 - Ευθύγραμμο βέλος σύνδεσης"/>
          <p:cNvCxnSpPr/>
          <p:nvPr/>
        </p:nvCxnSpPr>
        <p:spPr>
          <a:xfrm>
            <a:off x="5143504" y="3071810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13 - Ευθύγραμμο βέλος σύνδεσης"/>
          <p:cNvCxnSpPr/>
          <p:nvPr/>
        </p:nvCxnSpPr>
        <p:spPr>
          <a:xfrm>
            <a:off x="5143504" y="3429000"/>
            <a:ext cx="785818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2" name="1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16</a:t>
            </a:fld>
            <a:endParaRPr lang="el-GR" dirty="0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- Ορθογώνιο">
            <a:hlinkClick r:id="rId4" action="ppaction://hlinksldjump"/>
          </p:cNvPr>
          <p:cNvSpPr/>
          <p:nvPr/>
        </p:nvSpPr>
        <p:spPr>
          <a:xfrm>
            <a:off x="357158" y="785794"/>
            <a:ext cx="8429685" cy="667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Comic Sans MS" pitchFamily="66" charset="0"/>
              </a:rPr>
              <a:t> </a:t>
            </a:r>
            <a:endParaRPr lang="el-GR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026" name="WordArt 2">
            <a:hlinkClick r:id="rId5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1500166" y="1857364"/>
            <a:ext cx="5857916" cy="1928826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ANSWER KEY 4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4" name="13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 flipH="1">
            <a:off x="6007899" y="6294977"/>
            <a:ext cx="413008" cy="713038"/>
          </a:xfrm>
          <a:prstGeom prst="rect">
            <a:avLst/>
          </a:prstGeom>
        </p:spPr>
      </p:pic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36659" y="6294977"/>
            <a:ext cx="413008" cy="713038"/>
          </a:xfrm>
          <a:prstGeom prst="rect">
            <a:avLst/>
          </a:prstGeom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15140" y="6492875"/>
            <a:ext cx="2133600" cy="365125"/>
          </a:xfrm>
        </p:spPr>
        <p:txBody>
          <a:bodyPr/>
          <a:lstStyle/>
          <a:p>
            <a:fld id="{92C7DD3D-15FE-4AF1-B6D6-E13023832342}" type="slidenum">
              <a:rPr lang="el-GR" smtClean="0"/>
              <a:pPr/>
              <a:t>17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>
            <a:hlinkClick r:id="rId4" action="ppaction://hlinksldjump"/>
          </p:cNvPr>
          <p:cNvSpPr/>
          <p:nvPr/>
        </p:nvSpPr>
        <p:spPr>
          <a:xfrm>
            <a:off x="857224" y="857232"/>
            <a:ext cx="45127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crucial = very important, basic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36659" y="6294977"/>
            <a:ext cx="413008" cy="713038"/>
          </a:xfrm>
          <a:prstGeom prst="rect">
            <a:avLst/>
          </a:prstGeom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15140" y="6492875"/>
            <a:ext cx="2133600" cy="365125"/>
          </a:xfrm>
        </p:spPr>
        <p:txBody>
          <a:bodyPr/>
          <a:lstStyle/>
          <a:p>
            <a:fld id="{92C7DD3D-15FE-4AF1-B6D6-E13023832342}" type="slidenum">
              <a:rPr lang="el-GR" smtClean="0"/>
              <a:pPr/>
              <a:t>18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>
            <a:hlinkClick r:id="rId4" action="ppaction://hlinksldjump"/>
          </p:cNvPr>
          <p:cNvSpPr/>
          <p:nvPr/>
        </p:nvSpPr>
        <p:spPr>
          <a:xfrm>
            <a:off x="857224" y="857232"/>
            <a:ext cx="35205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 pitchFamily="66" charset="0"/>
                <a:hlinkClick r:id="rId5" action="ppaction://hlinksldjump"/>
              </a:rPr>
              <a:t>effect=result</a:t>
            </a:r>
            <a:r>
              <a:rPr lang="en-US" sz="2400" dirty="0" smtClean="0">
                <a:latin typeface="Comic Sans MS" pitchFamily="66" charset="0"/>
              </a:rPr>
              <a:t>, outcome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36659" y="6294977"/>
            <a:ext cx="413008" cy="713038"/>
          </a:xfrm>
          <a:prstGeom prst="rect">
            <a:avLst/>
          </a:prstGeom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15140" y="6492875"/>
            <a:ext cx="2133600" cy="365125"/>
          </a:xfrm>
        </p:spPr>
        <p:txBody>
          <a:bodyPr/>
          <a:lstStyle/>
          <a:p>
            <a:fld id="{92C7DD3D-15FE-4AF1-B6D6-E13023832342}" type="slidenum">
              <a:rPr lang="el-GR" smtClean="0"/>
              <a:pPr/>
              <a:t>19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>
            <a:hlinkClick r:id="rId4" action="ppaction://hlinksldjump"/>
          </p:cNvPr>
          <p:cNvSpPr/>
          <p:nvPr/>
        </p:nvSpPr>
        <p:spPr>
          <a:xfrm>
            <a:off x="160450" y="857232"/>
            <a:ext cx="8983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layout</a:t>
            </a:r>
            <a:r>
              <a:rPr lang="en-US" sz="2400" dirty="0" smtClean="0">
                <a:latin typeface="Comic Sans MS" pitchFamily="66" charset="0"/>
              </a:rPr>
              <a:t>= the way in which the parts of something are arranged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2555875" y="765175"/>
            <a:ext cx="4321175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 pitchFamily="66" charset="0"/>
              </a:rPr>
              <a:t>UNIT </a:t>
            </a:r>
            <a:r>
              <a:rPr lang="en-US" sz="2400" b="1" kern="10" normalizeH="1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 pitchFamily="66" charset="0"/>
              </a:rPr>
              <a:t>4</a:t>
            </a:r>
            <a:endParaRPr lang="el-GR" sz="2400" b="1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54" name="WordArt 6"/>
          <p:cNvSpPr>
            <a:spLocks noChangeArrowheads="1" noChangeShapeType="1" noTextEdit="1"/>
          </p:cNvSpPr>
          <p:nvPr/>
        </p:nvSpPr>
        <p:spPr bwMode="auto">
          <a:xfrm>
            <a:off x="1428728" y="1928802"/>
            <a:ext cx="6335713" cy="7905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Comic Sans MS" pitchFamily="66" charset="0"/>
              </a:rPr>
              <a:t>Business Letter Writing</a:t>
            </a:r>
            <a:endParaRPr lang="el-GR" sz="24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9" name="8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222345" y="6294977"/>
            <a:ext cx="413008" cy="713038"/>
          </a:xfrm>
          <a:prstGeom prst="rect">
            <a:avLst/>
          </a:prstGeom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2C7DD3D-15FE-4AF1-B6D6-E13023832342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12" name="11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12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pic>
        <p:nvPicPr>
          <p:cNvPr id="1030" name="Picture 6" descr="C:\Users\user\AppData\Local\Microsoft\Windows\Temporary Internet Files\Content.IE5\T9NOP31A\lottery_scam_envelope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56" y="3214686"/>
            <a:ext cx="5145563" cy="2527758"/>
          </a:xfrm>
          <a:prstGeom prst="rect">
            <a:avLst/>
          </a:prstGeom>
          <a:noFill/>
        </p:spPr>
      </p:pic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36659" y="6294977"/>
            <a:ext cx="413008" cy="713038"/>
          </a:xfrm>
          <a:prstGeom prst="rect">
            <a:avLst/>
          </a:prstGeom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15140" y="6492875"/>
            <a:ext cx="2133600" cy="365125"/>
          </a:xfrm>
        </p:spPr>
        <p:txBody>
          <a:bodyPr/>
          <a:lstStyle/>
          <a:p>
            <a:fld id="{92C7DD3D-15FE-4AF1-B6D6-E13023832342}" type="slidenum">
              <a:rPr lang="el-GR" smtClean="0"/>
              <a:pPr/>
              <a:t>20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>
            <a:hlinkClick r:id="rId4" action="ppaction://hlinksldjump"/>
          </p:cNvPr>
          <p:cNvSpPr/>
          <p:nvPr/>
        </p:nvSpPr>
        <p:spPr>
          <a:xfrm>
            <a:off x="857224" y="857232"/>
            <a:ext cx="26677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formal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Comic Sans MS" pitchFamily="66" charset="0"/>
              </a:rPr>
              <a:t>≠</a:t>
            </a:r>
            <a:r>
              <a:rPr lang="en-US" sz="2400" dirty="0" smtClean="0">
                <a:latin typeface="Comic Sans MS" pitchFamily="66" charset="0"/>
              </a:rPr>
              <a:t> informal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36659" y="6294977"/>
            <a:ext cx="413008" cy="713038"/>
          </a:xfrm>
          <a:prstGeom prst="rect">
            <a:avLst/>
          </a:prstGeom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15140" y="6492875"/>
            <a:ext cx="2133600" cy="365125"/>
          </a:xfrm>
        </p:spPr>
        <p:txBody>
          <a:bodyPr/>
          <a:lstStyle/>
          <a:p>
            <a:fld id="{92C7DD3D-15FE-4AF1-B6D6-E13023832342}" type="slidenum">
              <a:rPr lang="el-GR" smtClean="0"/>
              <a:pPr/>
              <a:t>21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>
            <a:hlinkClick r:id="rId4" action="ppaction://hlinksldjump"/>
          </p:cNvPr>
          <p:cNvSpPr/>
          <p:nvPr/>
        </p:nvSpPr>
        <p:spPr>
          <a:xfrm>
            <a:off x="857224" y="857232"/>
            <a:ext cx="57470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recipient</a:t>
            </a:r>
            <a:r>
              <a:rPr lang="en-US" sz="2400" dirty="0" smtClean="0">
                <a:latin typeface="Comic Sans MS" pitchFamily="66" charset="0"/>
              </a:rPr>
              <a:t>= the person who receives </a:t>
            </a:r>
            <a:r>
              <a:rPr lang="en-US" sz="2400" dirty="0" err="1" smtClean="0">
                <a:latin typeface="Comic Sans MS" pitchFamily="66" charset="0"/>
              </a:rPr>
              <a:t>sth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36659" y="6294977"/>
            <a:ext cx="413008" cy="713038"/>
          </a:xfrm>
          <a:prstGeom prst="rect">
            <a:avLst/>
          </a:prstGeom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15140" y="6492875"/>
            <a:ext cx="2133600" cy="365125"/>
          </a:xfrm>
        </p:spPr>
        <p:txBody>
          <a:bodyPr/>
          <a:lstStyle/>
          <a:p>
            <a:fld id="{92C7DD3D-15FE-4AF1-B6D6-E13023832342}" type="slidenum">
              <a:rPr lang="el-GR" smtClean="0"/>
              <a:pPr/>
              <a:t>22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>
            <a:hlinkClick r:id="rId4" action="ppaction://hlinksldjump"/>
          </p:cNvPr>
          <p:cNvSpPr/>
          <p:nvPr/>
        </p:nvSpPr>
        <p:spPr>
          <a:xfrm>
            <a:off x="857224" y="857232"/>
            <a:ext cx="44662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letterhead</a:t>
            </a:r>
            <a:r>
              <a:rPr lang="en-US" sz="2400" dirty="0" smtClean="0">
                <a:latin typeface="Comic Sans MS" pitchFamily="66" charset="0"/>
              </a:rPr>
              <a:t>= a printed heading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436659" y="6294977"/>
            <a:ext cx="413008" cy="713038"/>
          </a:xfrm>
          <a:prstGeom prst="rect">
            <a:avLst/>
          </a:prstGeom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15140" y="6492875"/>
            <a:ext cx="2133600" cy="365125"/>
          </a:xfrm>
        </p:spPr>
        <p:txBody>
          <a:bodyPr/>
          <a:lstStyle/>
          <a:p>
            <a:fld id="{92C7DD3D-15FE-4AF1-B6D6-E13023832342}" type="slidenum">
              <a:rPr lang="el-GR" smtClean="0"/>
              <a:pPr/>
              <a:t>23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Ορθογώνιο">
            <a:hlinkClick r:id="rId4" action="ppaction://hlinksldjump"/>
          </p:cNvPr>
          <p:cNvSpPr/>
          <p:nvPr/>
        </p:nvSpPr>
        <p:spPr>
          <a:xfrm>
            <a:off x="857224" y="857232"/>
            <a:ext cx="41088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current</a:t>
            </a:r>
            <a:r>
              <a:rPr lang="en-US" sz="2400" dirty="0" smtClean="0">
                <a:latin typeface="Comic Sans MS" pitchFamily="66" charset="0"/>
              </a:rPr>
              <a:t> = present, of today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24</a:t>
            </a:fld>
            <a:endParaRPr lang="el-GR" dirty="0"/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- Ορθογώνιο">
            <a:hlinkClick r:id="rId4" action="ppaction://hlinksldjump"/>
          </p:cNvPr>
          <p:cNvSpPr/>
          <p:nvPr/>
        </p:nvSpPr>
        <p:spPr>
          <a:xfrm>
            <a:off x="357158" y="785794"/>
            <a:ext cx="8429685" cy="667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 smtClean="0">
                <a:latin typeface="Comic Sans MS" pitchFamily="66" charset="0"/>
              </a:rPr>
              <a:t> </a:t>
            </a:r>
            <a:endParaRPr lang="el-GR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3" name="1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  <p:sp>
        <p:nvSpPr>
          <p:cNvPr id="15" name="14 - Ορθογώνιο"/>
          <p:cNvSpPr/>
          <p:nvPr/>
        </p:nvSpPr>
        <p:spPr>
          <a:xfrm>
            <a:off x="7358082" y="5500702"/>
            <a:ext cx="13867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hlinkClick r:id="rId5" action="ppaction://hlinksldjump"/>
              </a:rPr>
              <a:t>Back to top</a:t>
            </a:r>
            <a:endParaRPr lang="el-GR" sz="2000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650841" y="6294977"/>
            <a:ext cx="413008" cy="713038"/>
          </a:xfrm>
          <a:prstGeom prst="rect">
            <a:avLst/>
          </a:prstGeom>
        </p:spPr>
      </p:pic>
      <p:pic>
        <p:nvPicPr>
          <p:cNvPr id="13" name="12 - Εικόνα" descr="search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3786190"/>
            <a:ext cx="2000264" cy="2242721"/>
          </a:xfrm>
          <a:prstGeom prst="rect">
            <a:avLst/>
          </a:prstGeom>
        </p:spPr>
      </p:pic>
      <p:sp>
        <p:nvSpPr>
          <p:cNvPr id="8" name="WordArt 24"/>
          <p:cNvSpPr>
            <a:spLocks noChangeArrowheads="1" noChangeShapeType="1" noTextEdit="1"/>
          </p:cNvSpPr>
          <p:nvPr/>
        </p:nvSpPr>
        <p:spPr bwMode="auto">
          <a:xfrm>
            <a:off x="1142976" y="714356"/>
            <a:ext cx="6858048" cy="928694"/>
          </a:xfrm>
          <a:prstGeom prst="rect">
            <a:avLst/>
          </a:prstGeom>
          <a:effectLst/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1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>A. Exploring Language</a:t>
            </a:r>
            <a:endParaRPr lang="el-GR" sz="1400" b="1" kern="1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latin typeface="Comic Sans MS" pitchFamily="66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3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2357422" y="1928802"/>
            <a:ext cx="47083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normalizeH="0" baseline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GB" sz="2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>QUESTIONS (</a:t>
            </a:r>
            <a:r>
              <a:rPr lang="el-GR" sz="2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>ΕΡΩΤΗΣΕΙΣ</a:t>
            </a:r>
            <a:r>
              <a:rPr lang="en-GB" sz="2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>)</a:t>
            </a:r>
            <a:endParaRPr lang="el-GR" sz="2400" b="1" kern="1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normalizeH="0" baseline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Line 3"/>
          <p:cNvSpPr>
            <a:spLocks noChangeShapeType="1"/>
          </p:cNvSpPr>
          <p:nvPr/>
        </p:nvSpPr>
        <p:spPr bwMode="auto">
          <a:xfrm flipH="1">
            <a:off x="2928926" y="2357430"/>
            <a:ext cx="1279529" cy="571504"/>
          </a:xfrm>
          <a:prstGeom prst="line">
            <a:avLst/>
          </a:prstGeom>
          <a:noFill/>
          <a:ln w="38100">
            <a:solidFill>
              <a:srgbClr val="92D050"/>
            </a:solidFill>
            <a:round/>
            <a:headEnd/>
            <a:tailEnd type="triangle" w="med" len="med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16" name="Line 1"/>
          <p:cNvSpPr>
            <a:spLocks noChangeShapeType="1"/>
          </p:cNvSpPr>
          <p:nvPr/>
        </p:nvSpPr>
        <p:spPr bwMode="auto">
          <a:xfrm>
            <a:off x="5000628" y="2357430"/>
            <a:ext cx="1285884" cy="571504"/>
          </a:xfrm>
          <a:prstGeom prst="line">
            <a:avLst/>
          </a:prstGeom>
          <a:noFill/>
          <a:ln w="38100">
            <a:solidFill>
              <a:srgbClr val="92D050"/>
            </a:solidFill>
            <a:round/>
            <a:headEnd/>
            <a:tailEnd type="triangle" w="med" len="med"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b="1" dirty="0">
              <a:ln>
                <a:solidFill>
                  <a:schemeClr val="accent3">
                    <a:lumMod val="75000"/>
                  </a:schemeClr>
                </a:solidFill>
              </a:ln>
            </a:endParaRPr>
          </a:p>
        </p:txBody>
      </p:sp>
      <p:sp>
        <p:nvSpPr>
          <p:cNvPr id="17" name="16 - Ορθογώνιο"/>
          <p:cNvSpPr/>
          <p:nvPr/>
        </p:nvSpPr>
        <p:spPr>
          <a:xfrm>
            <a:off x="1714480" y="2928934"/>
            <a:ext cx="57951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Yes/No Questions        </a:t>
            </a:r>
            <a:r>
              <a:rPr lang="en-GB" sz="2400" dirty="0" err="1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</a:t>
            </a:r>
            <a:r>
              <a:rPr lang="en-GB" sz="2400" dirty="0" smtClean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- Questions</a:t>
            </a:r>
            <a:endParaRPr lang="el-GR" sz="2400" dirty="0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0" y="0"/>
            <a:ext cx="9144000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GB" sz="2000" b="1" dirty="0"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Comic Sans MS" pitchFamily="66" charset="0"/>
              <a:ea typeface="Verdana" pitchFamily="34" charset="0"/>
              <a:cs typeface="Verdana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b="1" dirty="0">
              <a:solidFill>
                <a:srgbClr val="FF6600"/>
              </a:solidFill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2069" name="Rectangle 2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pic>
        <p:nvPicPr>
          <p:cNvPr id="11" name="10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150907" y="6294977"/>
            <a:ext cx="413008" cy="713038"/>
          </a:xfrm>
          <a:prstGeom prst="rect">
            <a:avLst/>
          </a:prstGeom>
        </p:spPr>
      </p:pic>
      <p:pic>
        <p:nvPicPr>
          <p:cNvPr id="12" name="1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507965" y="6294977"/>
            <a:ext cx="413008" cy="713038"/>
          </a:xfrm>
          <a:prstGeom prst="rect">
            <a:avLst/>
          </a:prstGeom>
        </p:spPr>
      </p:pic>
      <p:sp>
        <p:nvSpPr>
          <p:cNvPr id="2050" name="Line 2"/>
          <p:cNvSpPr>
            <a:spLocks noChangeShapeType="1"/>
          </p:cNvSpPr>
          <p:nvPr/>
        </p:nvSpPr>
        <p:spPr bwMode="auto">
          <a:xfrm>
            <a:off x="3063875" y="652463"/>
            <a:ext cx="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285720" y="1214422"/>
            <a:ext cx="864399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1.</a:t>
            </a:r>
            <a:r>
              <a:rPr lang="en-GB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Yes</a:t>
            </a:r>
            <a:r>
              <a:rPr lang="el-GR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/</a:t>
            </a:r>
            <a:r>
              <a:rPr lang="en-GB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No Questions</a:t>
            </a:r>
          </a:p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1" i="0" u="none" strike="noStrike" normalizeH="0" baseline="0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Οι ερωτήσεις γίνονται  με τα βοηθητικά ρήματα (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be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have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do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must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can etc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.) και συνήθως απαντάμε με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Yes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ή 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No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Are you a student?                   Yes, I am.    -   No, I am not.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Has George got a car?              Yes, he has. -  No, he hasn’t.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Do you work in this company?    Yes, I do.  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–  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No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I don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4</a:t>
            </a:fld>
            <a:endParaRPr lang="el-GR" dirty="0"/>
          </a:p>
        </p:txBody>
      </p:sp>
      <p:pic>
        <p:nvPicPr>
          <p:cNvPr id="14" name="13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500042"/>
            <a:ext cx="9144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2. </a:t>
            </a:r>
            <a:r>
              <a:rPr lang="en-GB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W</a:t>
            </a:r>
            <a:r>
              <a:rPr lang="el-GR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h- </a:t>
            </a:r>
            <a:r>
              <a:rPr lang="en-GB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Times New Roman" pitchFamily="18" charset="0"/>
                <a:cs typeface="Arial" pitchFamily="34" charset="0"/>
              </a:rPr>
              <a:t>Questions</a:t>
            </a:r>
            <a:endParaRPr lang="el-GR" sz="2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latin typeface="Comic Sans MS" pitchFamily="66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Οι ερωτήσεις αυτές αρχίζουν με ερωτηματικές λέξεις και το ρήμα που ακολουθεί είναι σε ερωτηματική μορφή. Μερικές από τις ερωτηματικές λέξεις που χρησιμοποιούνται είναι: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 Who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(ποιός,-α-ο;)  για πρόσωπα.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Who is this man</a:t>
            </a:r>
            <a:r>
              <a:rPr kumimoji="0" lang="el-GR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?  </a:t>
            </a: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He is George Jones.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What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(τι;) για πράγματα, ζώα, επάγγελμα, όνομα, εθνικότητα.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What’s your job? I am an accountant.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What’s your name? My name is Helen.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What’s your nationality? I am Greek.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579403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150907" y="6294977"/>
            <a:ext cx="413008" cy="713038"/>
          </a:xfrm>
          <a:prstGeom prst="rect">
            <a:avLst/>
          </a:prstGeom>
        </p:spPr>
      </p:pic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5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865155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579535" y="6294977"/>
            <a:ext cx="413008" cy="713038"/>
          </a:xfrm>
          <a:prstGeom prst="rect">
            <a:avLst/>
          </a:prstGeom>
        </p:spPr>
      </p:pic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285720" y="928670"/>
            <a:ext cx="842968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What time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τι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ώρα</a:t>
            </a: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;)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What time is the meeting? It’s at 7 o’clock.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Where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(πού;) για τόπο.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Where is John? He is at home.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Whose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(τίνος;) για ιδιοκτησία.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Whose is the car? It’s mine.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Which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(ποιός -α -ο;)  για πρόσωπα  ή πράγματα όταν έχουμε περιορισμένη επιλογή. 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Which folder is yours</a:t>
            </a:r>
            <a:r>
              <a:rPr kumimoji="0" lang="el-GR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? </a:t>
            </a: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The yellow one</a:t>
            </a:r>
            <a:r>
              <a:rPr kumimoji="0" lang="el-GR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6</a:t>
            </a:fld>
            <a:endParaRPr lang="el-GR" dirty="0"/>
          </a:p>
        </p:txBody>
      </p:sp>
      <p:pic>
        <p:nvPicPr>
          <p:cNvPr id="11" name="10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365221" y="6294977"/>
            <a:ext cx="413008" cy="713038"/>
          </a:xfrm>
          <a:prstGeom prst="rect">
            <a:avLst/>
          </a:prstGeom>
        </p:spPr>
      </p:pic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214282" y="785794"/>
            <a:ext cx="842968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Why 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(γιατί;) για αιτία. Συνήθως απαντάμε με την λέξη </a:t>
            </a: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because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Why are you at home?  Because I am sick.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How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(πώς;) για τρόπο ή ποσότητα.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How are you? Very well, thank you.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How long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(Πόσο καιρό;) για χρονική διάρκεια.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How long has Anna got her car? Three years.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  How often</a:t>
            </a:r>
            <a:r>
              <a:rPr kumimoji="0" lang="el-G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(πόσο συχνά;) για συχνότητα.</a:t>
            </a:r>
            <a:endParaRPr kumimoji="0" lang="el-G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1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How often is George here? Three times a week.</a:t>
            </a: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7</a:t>
            </a:fld>
            <a:endParaRPr lang="el-GR" dirty="0"/>
          </a:p>
        </p:txBody>
      </p:sp>
      <p:pic>
        <p:nvPicPr>
          <p:cNvPr id="10" name="9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1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936593" y="6294977"/>
            <a:ext cx="413008" cy="713038"/>
          </a:xfrm>
          <a:prstGeom prst="rect">
            <a:avLst/>
          </a:prstGeom>
        </p:spPr>
      </p:pic>
      <p:pic>
        <p:nvPicPr>
          <p:cNvPr id="18" name="1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293651" y="6294977"/>
            <a:ext cx="413008" cy="713038"/>
          </a:xfrm>
          <a:prstGeom prst="rect">
            <a:avLst/>
          </a:prstGeom>
        </p:spPr>
      </p:pic>
      <p:sp>
        <p:nvSpPr>
          <p:cNvPr id="6" name="WordArt 1"/>
          <p:cNvSpPr>
            <a:spLocks noChangeArrowheads="1" noChangeShapeType="1" noTextEdit="1"/>
          </p:cNvSpPr>
          <p:nvPr/>
        </p:nvSpPr>
        <p:spPr bwMode="auto">
          <a:xfrm>
            <a:off x="1000100" y="571480"/>
            <a:ext cx="7286676" cy="9286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1400" b="1" kern="1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latin typeface="Comic Sans MS" pitchFamily="66" charset="0"/>
                <a:ea typeface="Verdana" pitchFamily="34" charset="0"/>
                <a:cs typeface="Verdana" pitchFamily="34" charset="0"/>
              </a:rPr>
              <a:t>B. Developing Language</a:t>
            </a:r>
            <a:endParaRPr lang="el-GR" sz="1400" b="1" kern="1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latin typeface="Comic Sans MS" pitchFamily="66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8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Ορθογώνιο"/>
          <p:cNvSpPr/>
          <p:nvPr/>
        </p:nvSpPr>
        <p:spPr>
          <a:xfrm>
            <a:off x="357158" y="1857364"/>
            <a:ext cx="83582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Nowadays, it is becoming less and less common to write letters because of the extensive use of e-mail. However, the few letters that you need to write, such as cover/application letters, may be very important. Therefore, it is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crucial </a:t>
            </a:r>
            <a:r>
              <a:rPr lang="en-US" sz="2400" dirty="0" smtClean="0">
                <a:latin typeface="Comic Sans MS" pitchFamily="66" charset="0"/>
              </a:rPr>
              <a:t>that your letters have the desired </a:t>
            </a:r>
            <a:r>
              <a:rPr lang="en-US" sz="2400" dirty="0" smtClean="0">
                <a:latin typeface="Comic Sans MS" pitchFamily="66" charset="0"/>
                <a:hlinkClick r:id="rId5" action="ppaction://hlinksldjump"/>
              </a:rPr>
              <a:t>effect </a:t>
            </a:r>
            <a:r>
              <a:rPr lang="en-US" sz="2400" dirty="0" smtClean="0">
                <a:latin typeface="Comic Sans MS" pitchFamily="66" charset="0"/>
              </a:rPr>
              <a:t>on the reader. A business letter reflects professionalism.</a:t>
            </a:r>
            <a:endParaRPr lang="en-US" sz="2400" dirty="0">
              <a:latin typeface="Comic Sans MS" pitchFamily="66" charset="0"/>
            </a:endParaRPr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 flipH="1">
            <a:off x="6436527" y="6294977"/>
            <a:ext cx="413008" cy="713038"/>
          </a:xfrm>
          <a:prstGeom prst="rect">
            <a:avLst/>
          </a:prstGeom>
        </p:spPr>
      </p:pic>
      <p:pic>
        <p:nvPicPr>
          <p:cNvPr id="3" name="2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7008031" y="6294977"/>
            <a:ext cx="413008" cy="713038"/>
          </a:xfrm>
          <a:prstGeom prst="rect">
            <a:avLst/>
          </a:prstGeom>
        </p:spPr>
      </p:pic>
      <p:sp>
        <p:nvSpPr>
          <p:cNvPr id="4" name="3 - Ορθογώνιο"/>
          <p:cNvSpPr/>
          <p:nvPr/>
        </p:nvSpPr>
        <p:spPr>
          <a:xfrm>
            <a:off x="428596" y="1071546"/>
            <a:ext cx="83582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Comic Sans MS" pitchFamily="66" charset="0"/>
              </a:rPr>
              <a:t>In order to achieve this, letters should have the right </a:t>
            </a:r>
            <a:r>
              <a:rPr lang="en-US" sz="2400" dirty="0" smtClean="0">
                <a:latin typeface="Comic Sans MS" pitchFamily="66" charset="0"/>
                <a:hlinkClick r:id="rId3" action="ppaction://hlinksldjump"/>
              </a:rPr>
              <a:t>layout </a:t>
            </a:r>
            <a:r>
              <a:rPr lang="en-US" sz="2400" dirty="0" smtClean="0">
                <a:latin typeface="Comic Sans MS" pitchFamily="66" charset="0"/>
              </a:rPr>
              <a:t>and be short, relevant, polite and without mistakes. The layout of a </a:t>
            </a:r>
            <a:r>
              <a:rPr lang="en-US" sz="2400" dirty="0" smtClean="0">
                <a:latin typeface="Comic Sans MS" pitchFamily="66" charset="0"/>
                <a:hlinkClick r:id="rId4" action="ppaction://hlinksldjump"/>
              </a:rPr>
              <a:t>formal </a:t>
            </a:r>
            <a:r>
              <a:rPr lang="en-US" sz="2400" dirty="0" smtClean="0">
                <a:latin typeface="Comic Sans MS" pitchFamily="66" charset="0"/>
              </a:rPr>
              <a:t>letter, as shown below, should include the following parts:</a:t>
            </a:r>
          </a:p>
          <a:p>
            <a:r>
              <a:rPr lang="en-US" sz="2400" dirty="0" smtClean="0">
                <a:latin typeface="Comic Sans MS" pitchFamily="66" charset="0"/>
              </a:rPr>
              <a:t> </a:t>
            </a:r>
            <a:endParaRPr lang="el-GR" sz="2400" dirty="0">
              <a:latin typeface="Comic Sans MS" pitchFamily="66" charset="0"/>
            </a:endParaRPr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7DD3D-15FE-4AF1-B6D6-E13023832342}" type="slidenum">
              <a:rPr lang="el-GR" smtClean="0"/>
              <a:pPr/>
              <a:t>9</a:t>
            </a:fld>
            <a:endParaRPr lang="el-GR" dirty="0"/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0694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4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545</TotalTime>
  <Words>943</Words>
  <Application>Microsoft Office PowerPoint</Application>
  <PresentationFormat>Προβολή στην οθόνη (4:3)</PresentationFormat>
  <Paragraphs>171</Paragraphs>
  <Slides>24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88</cp:revision>
  <dcterms:created xsi:type="dcterms:W3CDTF">2016-09-13T18:43:36Z</dcterms:created>
  <dcterms:modified xsi:type="dcterms:W3CDTF">2019-02-05T20:50:36Z</dcterms:modified>
</cp:coreProperties>
</file>